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4" r:id="rId4"/>
    <p:sldId id="257" r:id="rId5"/>
    <p:sldId id="258" r:id="rId6"/>
    <p:sldId id="259" r:id="rId7"/>
    <p:sldId id="260" r:id="rId8"/>
    <p:sldId id="261" r:id="rId9"/>
    <p:sldId id="262" r:id="rId10"/>
    <p:sldId id="263"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8" name="7 Başlık"/>
          <p:cNvSpPr>
            <a:spLocks noGrp="1"/>
          </p:cNvSpPr>
          <p:nvPr>
            <p:ph type="ctrTitle" hasCustomPrompt="1"/>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hasCustomPrompt="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274638"/>
            <a:ext cx="60198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İçerik Yer Tutucusu"/>
          <p:cNvSpPr>
            <a:spLocks noGrp="1"/>
          </p:cNvSpPr>
          <p:nvPr>
            <p:ph sz="quarter" idx="1" hasCustomPrompt="1"/>
          </p:nvPr>
        </p:nvSpPr>
        <p:spPr>
          <a:xfrm>
            <a:off x="457200" y="1219200"/>
            <a:ext cx="8229600"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9" name="8 İçerik Yer Tutucusu"/>
          <p:cNvSpPr>
            <a:spLocks noGrp="1"/>
          </p:cNvSpPr>
          <p:nvPr>
            <p:ph sz="quarter" idx="1" hasCustomPrompt="1"/>
          </p:nvPr>
        </p:nvSpPr>
        <p:spPr>
          <a:xfrm>
            <a:off x="457200" y="1219200"/>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1" name="10 İçerik Yer Tutucusu"/>
          <p:cNvSpPr>
            <a:spLocks noGrp="1"/>
          </p:cNvSpPr>
          <p:nvPr>
            <p:ph sz="quarter" idx="2" hasCustomPrompt="1"/>
          </p:nvPr>
        </p:nvSpPr>
        <p:spPr>
          <a:xfrm>
            <a:off x="4632198" y="1216152"/>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1" name="10 İçerik Yer Tutucusu"/>
          <p:cNvSpPr>
            <a:spLocks noGrp="1"/>
          </p:cNvSpPr>
          <p:nvPr>
            <p:ph sz="quarter" idx="2" hasCustomPrompt="1"/>
          </p:nvPr>
        </p:nvSpPr>
        <p:spPr>
          <a:xfrm>
            <a:off x="457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quarter" idx="4" hasCustomPrompt="1"/>
          </p:nvPr>
        </p:nvSpPr>
        <p:spPr>
          <a:xfrm>
            <a:off x="4648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hasCustomPrompt="1"/>
          </p:nvPr>
        </p:nvSpPr>
        <p:spPr>
          <a:xfrm>
            <a:off x="304800" y="304800"/>
            <a:ext cx="5715000" cy="57150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hasCustomPrompt="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hasCustomPrompt="1"/>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panose="05040102010807070707"/>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panose="05040102010807070707"/>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panose="05040102010807070707"/>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panose="05000000000000000000"/>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panose="05000000000000000000"/>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panose="05040102010807070707"/>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panose="05040102010807070707"/>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panose="05040102010807070707"/>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panose="05040102010807070707"/>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anose="020F0502020204030204" pitchFamily="34" charset="0"/>
                <a:cs typeface="Calibri" panose="020F0502020204030204" pitchFamily="34" charset="0"/>
              </a:rPr>
              <a:t>Dersin Adı: Gruplarla Sosyal Hizmet</a:t>
            </a:r>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dirty="0" smtClean="0">
                <a:solidFill>
                  <a:schemeClr val="tx1"/>
                </a:solidFill>
                <a:latin typeface="Calibri" panose="020F0502020204030204" pitchFamily="34" charset="0"/>
                <a:cs typeface="Calibri" panose="020F0502020204030204" pitchFamily="34" charset="0"/>
              </a:rPr>
              <a:t>Sorumlu Öğretim Üyesi: Prof. Dr. Veli DUYAN</a:t>
            </a:r>
            <a:endParaRPr lang="tr-TR" sz="3000" dirty="0" smtClean="0">
              <a:solidFill>
                <a:schemeClr val="tx1"/>
              </a:solidFill>
              <a:latin typeface="Calibri" panose="020F0502020204030204" pitchFamily="34" charset="0"/>
              <a:cs typeface="Calibri" panose="020F0502020204030204" pitchFamily="34" charset="0"/>
            </a:endParaRPr>
          </a:p>
          <a:p>
            <a:pPr algn="just"/>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dirty="0" smtClean="0">
                <a:solidFill>
                  <a:schemeClr val="tx1"/>
                </a:solidFill>
                <a:latin typeface="Calibri" panose="020F0502020204030204" pitchFamily="34" charset="0"/>
                <a:cs typeface="Calibri" panose="020F0502020204030204" pitchFamily="34" charset="0"/>
              </a:rPr>
              <a:t>Konu:</a:t>
            </a:r>
            <a:r>
              <a:rPr lang="nn-NO" sz="3200" smtClean="0"/>
              <a:t>Gruplarla sosyal hizmet müdahalesini planlama I</a:t>
            </a:r>
            <a:endParaRPr lang="tr-TR" sz="3000" dirty="0" smtClean="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sym typeface="+mn-ea"/>
              </a:rPr>
              <a:t>Kaynaklar</a:t>
            </a:r>
            <a:endParaRPr lang="tr-TR" altLang="en-US">
              <a:sym typeface="+mn-ea"/>
            </a:endParaRPr>
          </a:p>
        </p:txBody>
      </p:sp>
      <p:sp>
        <p:nvSpPr>
          <p:cNvPr id="3" name="Content Placeholder 2"/>
          <p:cNvSpPr>
            <a:spLocks noGrp="1"/>
          </p:cNvSpPr>
          <p:nvPr>
            <p:ph sz="quarter" idx="1"/>
          </p:nvPr>
        </p:nvSpPr>
        <p:spPr/>
        <p:txBody>
          <a:bodyPr/>
          <a:p>
            <a:endParaRPr lang="tr-TR" altLang="en-US"/>
          </a:p>
          <a:p>
            <a:r>
              <a:rPr lang="tr-TR" altLang="en-US"/>
              <a:t>Duyan, V. (2016). Sosyal Hizmet Temelleri Yaklaşımları  Müdahale Yöntemleri. Sosyal Çalışma Yayınları. Ankara.</a:t>
            </a:r>
            <a:endParaRPr lang="tr-TR" altLang="en-US"/>
          </a:p>
          <a:p>
            <a:r>
              <a:rPr lang="tr-TR" altLang="en-US"/>
              <a:t>Turan N. (2009). Sosyal Kişisel Çalışma: Birey ve Aileler İçin Sosyal Hizmet. (Ed. V. Duyan) Ankara: Aydınlar Matbaacılık.</a:t>
            </a:r>
            <a:endParaRPr lang="tr-T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sz="quarter" idx="1"/>
          </p:nvPr>
        </p:nvSpPr>
        <p:spPr/>
        <p:txBody>
          <a:bodyPr/>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Planlama</a:t>
            </a:r>
            <a:endParaRPr lang="tr-TR" dirty="0"/>
          </a:p>
        </p:txBody>
      </p:sp>
      <p:sp>
        <p:nvSpPr>
          <p:cNvPr id="3" name="2 İçerik Yer Tutucusu"/>
          <p:cNvSpPr>
            <a:spLocks noGrp="1"/>
          </p:cNvSpPr>
          <p:nvPr>
            <p:ph sz="quarter" idx="1"/>
          </p:nvPr>
        </p:nvSpPr>
        <p:spPr>
          <a:xfrm>
            <a:off x="457200" y="2636912"/>
            <a:ext cx="8229600" cy="3520048"/>
          </a:xfrm>
        </p:spPr>
        <p:txBody>
          <a:bodyPr/>
          <a:lstStyle/>
          <a:p>
            <a:pPr algn="ctr">
              <a:buNone/>
            </a:pPr>
            <a:r>
              <a:rPr lang="tr-TR" dirty="0" smtClean="0"/>
              <a:t>Planlama, hem tedavi hem de görev gruplarında gerçekleştirilir. Planlama basamağında grubun görevlerini yerine getirmesi için yapılması gereken eylemler belirlenir. Planlama basamağında sorunlar önceliklerine göre sıralanır ve bu sorunlar gereksinimler biçiminde tanımlanır.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564904"/>
            <a:ext cx="8229600" cy="3592056"/>
          </a:xfrm>
        </p:spPr>
        <p:txBody>
          <a:bodyPr/>
          <a:lstStyle/>
          <a:p>
            <a:r>
              <a:rPr lang="tr-TR" dirty="0" smtClean="0"/>
              <a:t>Planlama; grubun ilk bir araya gelmesinden önce sosyal hizmet uzmanının düşüncesi, kararları ve eylemlerinden oluşur. Grubun ilk kurulmasına dair düşünce ve grubun gerçek anlamda ilk toplanması arasındaki süreçte karara bağlanması gereken birçok konu vardır.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Grupları planlarken grubun gerçekleştirileceği sosyal bağlam ve kurum bağlamı değerlendirilmelidir. Kültür, toplum ve kurum çevresinde bulunan inanışlar ve koşullar gruba etki edecektir ve grup öncesi aşamada değerlendirilmeleri gerekir</a:t>
            </a:r>
            <a:r>
              <a:rPr lang="tr-TR" dirty="0" smtClean="0"/>
              <a:t>.</a:t>
            </a:r>
            <a:endParaRPr lang="tr-T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Kurum içinde var olan gruplara yönelik tavır, özellikle otorite sahibi uygulayıcılar tarafından yönetilen gruplara yönelik tavır ise yeni grupların kurulmasını etkiler. Kurumun programına uygun olarak iyi bir şekilde planlanmamış gruplar kurumun kurumsal düzenlemelerini kesintiye uğratabilir çünkü bu gruplar müracaatçılara karşı yeni bir tavır oluşturulmasını ve güvenli tek tip uygulamalardan vazgeçilmesi anlamına gelir.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Sosyal hizmet uzmanları; yanlış nedenlerle grup kurulması istenen kurumlara bağlı kalarak grup öncesi planlama yapmamalıdır. Grup çalışması ucuz veya ikinci sınıf hizmet olduğundan dolayı kurulmamalıdır.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060848"/>
            <a:ext cx="8229600" cy="4096112"/>
          </a:xfrm>
        </p:spPr>
        <p:txBody>
          <a:bodyPr/>
          <a:lstStyle/>
          <a:p>
            <a:r>
              <a:rPr lang="tr-TR" dirty="0" smtClean="0"/>
              <a:t>Planlama süreci boyunca sosyal hizmet uzmanının hizmet verilecek müracaatçıların özellikleri hakkında bilgi sahibi olan diğer çalışanlarla konuşması yararlı olacaktır.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Amaç; kurulmakta olan grubun başaracaklarıdır. Sosyal hizmette gruplar; </a:t>
            </a:r>
            <a:r>
              <a:rPr lang="tr-TR" dirty="0" err="1" smtClean="0"/>
              <a:t>psikososyal</a:t>
            </a:r>
            <a:r>
              <a:rPr lang="tr-TR" dirty="0" smtClean="0"/>
              <a:t> işlevselliği arttırmak, sürdürmek ve geliştirmek olan temel mesleki amaçlar ile doğrudan ilgili amaçlara sahiptir. Sosyal hizmetteki tüm gruplar için etkili işlevsellik amacı olsa da belirli bir grup içinde bu amacın nasıl gerçekleştirileceği belirlenmeli ve bu amacın grup için anlamlı olup olmadığı araştırılmalıdır.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0</TotalTime>
  <Words>2418</Words>
  <Application>WPS Presentation</Application>
  <PresentationFormat>Ekran Gösterisi (4:3)</PresentationFormat>
  <Paragraphs>28</Paragraphs>
  <Slides>10</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Arial</vt:lpstr>
      <vt:lpstr>SimSun</vt:lpstr>
      <vt:lpstr>Wingdings</vt:lpstr>
      <vt:lpstr>Wingdings 3</vt:lpstr>
      <vt:lpstr>Wingdings</vt:lpstr>
      <vt:lpstr>Calibri</vt:lpstr>
      <vt:lpstr>Gill Sans MT</vt:lpstr>
      <vt:lpstr>Bookman Old Style</vt:lpstr>
      <vt:lpstr>Microsoft YaHei</vt:lpstr>
      <vt:lpstr/>
      <vt:lpstr>Arial Unicode MS</vt:lpstr>
      <vt:lpstr>Kaynak</vt:lpstr>
      <vt:lpstr>Ankara Üniversitesi  Sağlık Bilimleri Fakültesi Sosyal Hizmet Bölümü</vt:lpstr>
      <vt:lpstr>PowerPoint 演示文稿</vt:lpstr>
      <vt:lpstr>Planlama</vt:lpstr>
      <vt:lpstr>PowerPoint 演示文稿</vt:lpstr>
      <vt:lpstr>PowerPoint 演示文稿</vt:lpstr>
      <vt:lpstr>PowerPoint 演示文稿</vt:lpstr>
      <vt:lpstr>PowerPoint 演示文稿</vt:lpstr>
      <vt:lpstr>PowerPoint 演示文稿</vt:lpstr>
      <vt:lpstr>PowerPoint 演示文稿</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münevver göker</cp:lastModifiedBy>
  <cp:revision>8</cp:revision>
  <dcterms:created xsi:type="dcterms:W3CDTF">2017-04-26T08:36:00Z</dcterms:created>
  <dcterms:modified xsi:type="dcterms:W3CDTF">2020-04-28T20:08:39Z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1033-11.2.0.9281</vt:lpwstr>
  </property>
</Properties>
</file>