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25"/>
  </p:notesMasterIdLst>
  <p:handoutMasterIdLst>
    <p:handoutMasterId r:id="rId26"/>
  </p:handoutMasterIdLst>
  <p:sldIdLst>
    <p:sldId id="363" r:id="rId3"/>
    <p:sldId id="332" r:id="rId4"/>
    <p:sldId id="333" r:id="rId5"/>
    <p:sldId id="334" r:id="rId6"/>
    <p:sldId id="336" r:id="rId7"/>
    <p:sldId id="337" r:id="rId8"/>
    <p:sldId id="257" r:id="rId9"/>
    <p:sldId id="339" r:id="rId10"/>
    <p:sldId id="341" r:id="rId11"/>
    <p:sldId id="340" r:id="rId12"/>
    <p:sldId id="346" r:id="rId13"/>
    <p:sldId id="347" r:id="rId14"/>
    <p:sldId id="349" r:id="rId15"/>
    <p:sldId id="352" r:id="rId16"/>
    <p:sldId id="354" r:id="rId17"/>
    <p:sldId id="355" r:id="rId18"/>
    <p:sldId id="356" r:id="rId19"/>
    <p:sldId id="358" r:id="rId20"/>
    <p:sldId id="359" r:id="rId21"/>
    <p:sldId id="360" r:id="rId22"/>
    <p:sldId id="361" r:id="rId23"/>
    <p:sldId id="362"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93" d="100"/>
          <a:sy n="93" d="100"/>
        </p:scale>
        <p:origin x="42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8C8BB0-59C0-4AF0-AF40-D75F7F3E7287}" type="datetimeFigureOut">
              <a:rPr lang="tr-TR" smtClean="0"/>
              <a:t>9.12.2019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90C9A7-56F3-4CFB-AC03-57DC842BFE1F}" type="slidenum">
              <a:rPr lang="tr-TR" smtClean="0"/>
              <a:t>‹#›</a:t>
            </a:fld>
            <a:endParaRPr lang="tr-TR"/>
          </a:p>
        </p:txBody>
      </p:sp>
    </p:spTree>
    <p:extLst>
      <p:ext uri="{BB962C8B-B14F-4D97-AF65-F5344CB8AC3E}">
        <p14:creationId xmlns:p14="http://schemas.microsoft.com/office/powerpoint/2010/main" val="7582057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E1A0B7-7F76-E743-9C21-159454918EAB}" type="datetimeFigureOut">
              <a:rPr lang="tr-TR" smtClean="0"/>
              <a:t>9.12.2019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FE04D2-AE4F-AE41-A8FE-F367F08FA406}" type="slidenum">
              <a:rPr lang="tr-TR" smtClean="0"/>
              <a:t>‹#›</a:t>
            </a:fld>
            <a:endParaRPr lang="tr-TR"/>
          </a:p>
        </p:txBody>
      </p:sp>
    </p:spTree>
    <p:extLst>
      <p:ext uri="{BB962C8B-B14F-4D97-AF65-F5344CB8AC3E}">
        <p14:creationId xmlns:p14="http://schemas.microsoft.com/office/powerpoint/2010/main" val="1324497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xmlns="" id="{0C9DF0EF-79E4-E445-9F78-71874AABF1E8}"/>
              </a:ext>
            </a:extLst>
          </p:cNvPr>
          <p:cNvSpPr>
            <a:spLocks noGrp="1" noRot="1" noChangeAspect="1" noTextEdit="1"/>
          </p:cNvSpPr>
          <p:nvPr>
            <p:ph type="sldImg"/>
          </p:nvPr>
        </p:nvSpPr>
        <p:spPr>
          <a:ln/>
        </p:spPr>
      </p:sp>
      <p:sp>
        <p:nvSpPr>
          <p:cNvPr id="63491" name="Notes Placeholder 2">
            <a:extLst>
              <a:ext uri="{FF2B5EF4-FFF2-40B4-BE49-F238E27FC236}">
                <a16:creationId xmlns:a16="http://schemas.microsoft.com/office/drawing/2014/main" xmlns="" id="{AE381368-7644-3D46-8C2D-B6F09E360F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63492" name="Slide Number Placeholder 3">
            <a:extLst>
              <a:ext uri="{FF2B5EF4-FFF2-40B4-BE49-F238E27FC236}">
                <a16:creationId xmlns:a16="http://schemas.microsoft.com/office/drawing/2014/main" xmlns="" id="{D38B7E3A-267D-1843-9D1E-F1B99DDBD55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885048F-6499-FA4C-9260-FBB0B27E9E61}"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29601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xmlns="" id="{AAFBF466-51C4-C140-A119-CBC7D9DA311E}"/>
              </a:ext>
            </a:extLst>
          </p:cNvPr>
          <p:cNvSpPr>
            <a:spLocks noGrp="1" noRot="1" noChangeAspect="1" noTextEdit="1"/>
          </p:cNvSpPr>
          <p:nvPr>
            <p:ph type="sldImg"/>
          </p:nvPr>
        </p:nvSpPr>
        <p:spPr>
          <a:ln/>
        </p:spPr>
      </p:sp>
      <p:sp>
        <p:nvSpPr>
          <p:cNvPr id="86019" name="Notes Placeholder 2">
            <a:extLst>
              <a:ext uri="{FF2B5EF4-FFF2-40B4-BE49-F238E27FC236}">
                <a16:creationId xmlns:a16="http://schemas.microsoft.com/office/drawing/2014/main" xmlns="" id="{7D764E3F-9D00-8B41-AD86-F7AB85B0B22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86020" name="Slide Number Placeholder 3">
            <a:extLst>
              <a:ext uri="{FF2B5EF4-FFF2-40B4-BE49-F238E27FC236}">
                <a16:creationId xmlns:a16="http://schemas.microsoft.com/office/drawing/2014/main" xmlns="" id="{8CBB6D13-8868-8E4B-A31E-D761CC5DD2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E6C4D61-C526-5D45-9C7C-D5D6F95EB386}"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68812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xmlns="" id="{A9403C2D-D637-2D4F-B09D-CFF7DDCA75B7}"/>
              </a:ext>
            </a:extLst>
          </p:cNvPr>
          <p:cNvSpPr>
            <a:spLocks noGrp="1" noRot="1" noChangeAspect="1" noTextEdit="1"/>
          </p:cNvSpPr>
          <p:nvPr>
            <p:ph type="sldImg"/>
          </p:nvPr>
        </p:nvSpPr>
        <p:spPr>
          <a:ln/>
        </p:spPr>
      </p:sp>
      <p:sp>
        <p:nvSpPr>
          <p:cNvPr id="88067" name="Notes Placeholder 2">
            <a:extLst>
              <a:ext uri="{FF2B5EF4-FFF2-40B4-BE49-F238E27FC236}">
                <a16:creationId xmlns:a16="http://schemas.microsoft.com/office/drawing/2014/main" xmlns="" id="{72202B97-F669-A34C-9D15-DA25A38E036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88068" name="Slide Number Placeholder 3">
            <a:extLst>
              <a:ext uri="{FF2B5EF4-FFF2-40B4-BE49-F238E27FC236}">
                <a16:creationId xmlns:a16="http://schemas.microsoft.com/office/drawing/2014/main" xmlns="" id="{D7B384E1-902A-1549-8D18-C3188A8702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4BB0B6A-9882-BC4B-9F23-FC381C549C9E}"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57246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xmlns="" id="{CCD493DF-94DF-4343-9364-8CF12426E67D}"/>
              </a:ext>
            </a:extLst>
          </p:cNvPr>
          <p:cNvSpPr>
            <a:spLocks noGrp="1" noRot="1" noChangeAspect="1" noTextEdit="1"/>
          </p:cNvSpPr>
          <p:nvPr>
            <p:ph type="sldImg"/>
          </p:nvPr>
        </p:nvSpPr>
        <p:spPr>
          <a:ln/>
        </p:spPr>
      </p:sp>
      <p:sp>
        <p:nvSpPr>
          <p:cNvPr id="65539" name="Notes Placeholder 2">
            <a:extLst>
              <a:ext uri="{FF2B5EF4-FFF2-40B4-BE49-F238E27FC236}">
                <a16:creationId xmlns:a16="http://schemas.microsoft.com/office/drawing/2014/main" xmlns="" id="{E2F63A4B-77B6-DC45-9B48-724EBF4F1F7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65540" name="Slide Number Placeholder 3">
            <a:extLst>
              <a:ext uri="{FF2B5EF4-FFF2-40B4-BE49-F238E27FC236}">
                <a16:creationId xmlns:a16="http://schemas.microsoft.com/office/drawing/2014/main" xmlns="" id="{EF3C42B9-50BD-564F-AF99-32639CE26BD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CBB6794-847D-204E-98FE-A29BA6642B52}"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5435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xmlns="" id="{55E88CA7-391D-0B41-B0F5-9DA1A39E9A29}"/>
              </a:ext>
            </a:extLst>
          </p:cNvPr>
          <p:cNvSpPr>
            <a:spLocks noGrp="1" noRot="1" noChangeAspect="1" noTextEdit="1"/>
          </p:cNvSpPr>
          <p:nvPr>
            <p:ph type="sldImg"/>
          </p:nvPr>
        </p:nvSpPr>
        <p:spPr>
          <a:ln/>
        </p:spPr>
      </p:sp>
      <p:sp>
        <p:nvSpPr>
          <p:cNvPr id="67587" name="Notes Placeholder 2">
            <a:extLst>
              <a:ext uri="{FF2B5EF4-FFF2-40B4-BE49-F238E27FC236}">
                <a16:creationId xmlns:a16="http://schemas.microsoft.com/office/drawing/2014/main" xmlns="" id="{7B776AAE-CFAE-9447-906D-F31E94B084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67588" name="Slide Number Placeholder 3">
            <a:extLst>
              <a:ext uri="{FF2B5EF4-FFF2-40B4-BE49-F238E27FC236}">
                <a16:creationId xmlns:a16="http://schemas.microsoft.com/office/drawing/2014/main" xmlns="" id="{7BB2E82E-3A2E-3D4F-B736-22FD35A2F27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0120D2B-A382-894B-AAF0-EB34FE8000D3}"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31743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xmlns="" id="{FA5B42DD-2194-9E4D-BC75-28038F45F266}"/>
              </a:ext>
            </a:extLst>
          </p:cNvPr>
          <p:cNvSpPr>
            <a:spLocks noGrp="1" noRot="1" noChangeAspect="1" noTextEdit="1"/>
          </p:cNvSpPr>
          <p:nvPr>
            <p:ph type="sldImg"/>
          </p:nvPr>
        </p:nvSpPr>
        <p:spPr>
          <a:ln/>
        </p:spPr>
      </p:sp>
      <p:sp>
        <p:nvSpPr>
          <p:cNvPr id="71683" name="Notes Placeholder 2">
            <a:extLst>
              <a:ext uri="{FF2B5EF4-FFF2-40B4-BE49-F238E27FC236}">
                <a16:creationId xmlns:a16="http://schemas.microsoft.com/office/drawing/2014/main" xmlns="" id="{043D0FAD-3A10-0349-92DC-926908060D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71684" name="Slide Number Placeholder 3">
            <a:extLst>
              <a:ext uri="{FF2B5EF4-FFF2-40B4-BE49-F238E27FC236}">
                <a16:creationId xmlns:a16="http://schemas.microsoft.com/office/drawing/2014/main" xmlns="" id="{244DAFC5-17EC-DE44-AB5D-100748C2B10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0E46DFE-ECD7-A74D-ADFA-79B1411FC1F1}"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11365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xmlns="" id="{24D1E948-259E-824B-B119-122A8EF85262}"/>
              </a:ext>
            </a:extLst>
          </p:cNvPr>
          <p:cNvSpPr>
            <a:spLocks noGrp="1" noRot="1" noChangeAspect="1" noTextEdit="1"/>
          </p:cNvSpPr>
          <p:nvPr>
            <p:ph type="sldImg"/>
          </p:nvPr>
        </p:nvSpPr>
        <p:spPr>
          <a:ln/>
        </p:spPr>
      </p:sp>
      <p:sp>
        <p:nvSpPr>
          <p:cNvPr id="73731" name="Notes Placeholder 2">
            <a:extLst>
              <a:ext uri="{FF2B5EF4-FFF2-40B4-BE49-F238E27FC236}">
                <a16:creationId xmlns:a16="http://schemas.microsoft.com/office/drawing/2014/main" xmlns="" id="{ECFB4C00-EEE0-3046-A334-6F321B0C079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73732" name="Slide Number Placeholder 3">
            <a:extLst>
              <a:ext uri="{FF2B5EF4-FFF2-40B4-BE49-F238E27FC236}">
                <a16:creationId xmlns:a16="http://schemas.microsoft.com/office/drawing/2014/main" xmlns="" id="{5FEDB5F8-434B-C74E-9D7B-B187BD4A1F4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C91789C-F17D-9440-92CF-85F1C8437123}"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3651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xmlns="" id="{FEE82AF5-0DE0-154C-91FC-14BA455182C8}"/>
              </a:ext>
            </a:extLst>
          </p:cNvPr>
          <p:cNvSpPr>
            <a:spLocks noGrp="1" noRot="1" noChangeAspect="1" noTextEdit="1"/>
          </p:cNvSpPr>
          <p:nvPr>
            <p:ph type="sldImg"/>
          </p:nvPr>
        </p:nvSpPr>
        <p:spPr>
          <a:ln/>
        </p:spPr>
      </p:sp>
      <p:sp>
        <p:nvSpPr>
          <p:cNvPr id="77827" name="Notes Placeholder 2">
            <a:extLst>
              <a:ext uri="{FF2B5EF4-FFF2-40B4-BE49-F238E27FC236}">
                <a16:creationId xmlns:a16="http://schemas.microsoft.com/office/drawing/2014/main" xmlns="" id="{D6EB39AE-2D9F-0647-8660-AF0722A5984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77828" name="Slide Number Placeholder 3">
            <a:extLst>
              <a:ext uri="{FF2B5EF4-FFF2-40B4-BE49-F238E27FC236}">
                <a16:creationId xmlns:a16="http://schemas.microsoft.com/office/drawing/2014/main" xmlns="" id="{4F93DC0E-CF5A-304C-8ADE-FBF943B62B7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36A38BE-E55A-9F47-A893-E961DB3B9579}"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50654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xmlns="" id="{1ABD179A-A97E-5B47-A89B-B117AAF4D6E7}"/>
              </a:ext>
            </a:extLst>
          </p:cNvPr>
          <p:cNvSpPr>
            <a:spLocks noGrp="1" noRot="1" noChangeAspect="1" noTextEdit="1"/>
          </p:cNvSpPr>
          <p:nvPr>
            <p:ph type="sldImg"/>
          </p:nvPr>
        </p:nvSpPr>
        <p:spPr>
          <a:ln/>
        </p:spPr>
      </p:sp>
      <p:sp>
        <p:nvSpPr>
          <p:cNvPr id="81923" name="Notes Placeholder 2">
            <a:extLst>
              <a:ext uri="{FF2B5EF4-FFF2-40B4-BE49-F238E27FC236}">
                <a16:creationId xmlns:a16="http://schemas.microsoft.com/office/drawing/2014/main" xmlns="" id="{C85C3042-7A8F-694E-9E8C-7F43834A6C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81924" name="Slide Number Placeholder 3">
            <a:extLst>
              <a:ext uri="{FF2B5EF4-FFF2-40B4-BE49-F238E27FC236}">
                <a16:creationId xmlns:a16="http://schemas.microsoft.com/office/drawing/2014/main" xmlns="" id="{C13FA332-FD5E-7E4A-8B84-090BDC15D1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A04D48F-4E40-7B49-AC56-5A2DC29D383F}"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4278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xmlns="" id="{4350FDCA-9E43-5149-831B-64C37859CF51}"/>
              </a:ext>
            </a:extLst>
          </p:cNvPr>
          <p:cNvSpPr>
            <a:spLocks noGrp="1" noRot="1" noChangeAspect="1" noTextEdit="1"/>
          </p:cNvSpPr>
          <p:nvPr>
            <p:ph type="sldImg"/>
          </p:nvPr>
        </p:nvSpPr>
        <p:spPr>
          <a:ln/>
        </p:spPr>
      </p:sp>
      <p:sp>
        <p:nvSpPr>
          <p:cNvPr id="79875" name="Notes Placeholder 2">
            <a:extLst>
              <a:ext uri="{FF2B5EF4-FFF2-40B4-BE49-F238E27FC236}">
                <a16:creationId xmlns:a16="http://schemas.microsoft.com/office/drawing/2014/main" xmlns="" id="{970673B6-4FEE-CA4F-BB3F-D418EAA853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79876" name="Slide Number Placeholder 3">
            <a:extLst>
              <a:ext uri="{FF2B5EF4-FFF2-40B4-BE49-F238E27FC236}">
                <a16:creationId xmlns:a16="http://schemas.microsoft.com/office/drawing/2014/main" xmlns="" id="{7A17FC57-153B-FB44-AA78-F36C8CFD4D7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3B9719-F110-A142-B069-0C28A374E480}"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59451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xmlns="" id="{6AB45AFF-86BF-574A-AEE4-1F6D8D8CF44A}"/>
              </a:ext>
            </a:extLst>
          </p:cNvPr>
          <p:cNvSpPr>
            <a:spLocks noGrp="1" noRot="1" noChangeAspect="1" noTextEdit="1"/>
          </p:cNvSpPr>
          <p:nvPr>
            <p:ph type="sldImg"/>
          </p:nvPr>
        </p:nvSpPr>
        <p:spPr>
          <a:ln/>
        </p:spPr>
      </p:sp>
      <p:sp>
        <p:nvSpPr>
          <p:cNvPr id="83971" name="Notes Placeholder 2">
            <a:extLst>
              <a:ext uri="{FF2B5EF4-FFF2-40B4-BE49-F238E27FC236}">
                <a16:creationId xmlns:a16="http://schemas.microsoft.com/office/drawing/2014/main" xmlns="" id="{6FCEA913-F85B-A348-BFBC-D1794E1BED0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latin typeface="Arial" panose="020B0604020202020204" pitchFamily="34" charset="0"/>
            </a:endParaRPr>
          </a:p>
        </p:txBody>
      </p:sp>
      <p:sp>
        <p:nvSpPr>
          <p:cNvPr id="83972" name="Slide Number Placeholder 3">
            <a:extLst>
              <a:ext uri="{FF2B5EF4-FFF2-40B4-BE49-F238E27FC236}">
                <a16:creationId xmlns:a16="http://schemas.microsoft.com/office/drawing/2014/main" xmlns="" id="{66EF1145-8E2F-9C48-A056-E94715C7C2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ADFFE27-E0B2-A242-9EB6-83B2FDACEAFC}" type="slidenum">
              <a:rPr kumimoji="0" lang="en-GB"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09696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0DC17F0-30B5-7D4C-AAC7-7FA58C26E1C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11745D4D-1A11-9A45-BC68-34C3CC1228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B4786AC0-DE32-F348-AA2D-694BB1E78D43}"/>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9BD6568C-4595-CD4B-A7C0-EBE3EEF36A9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8AC908C6-99D3-E146-A9E2-5F8EA523BC89}"/>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1571680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FF7FF4E-4634-A04D-9D55-194BBFF0B2D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13B794A2-E08A-134E-A8D9-6997F307EEF0}"/>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EEE97113-F91D-B34D-BCFC-9CFB11357587}"/>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70EBB01B-446B-434B-8AC2-2A4ED5F3F7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4FDDB55F-21B4-F24A-B843-4AC7FD0D6146}"/>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3410994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1FF40A70-AE7D-5247-9D57-4C8C9974510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8C1800F6-6C00-5C45-8F39-3EB9155029AC}"/>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7503F865-DFE1-204F-98C9-755B3C816742}"/>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BAA6DF85-4E5F-AD4B-8D13-8E3B2FBE1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134E4AF1-8898-E049-B3F0-C9F33163D526}"/>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1399971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862723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endParaRPr lang="tr-T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r-TR"/>
          </a:p>
        </p:txBody>
      </p:sp>
    </p:spTree>
    <p:extLst>
      <p:ext uri="{BB962C8B-B14F-4D97-AF65-F5344CB8AC3E}">
        <p14:creationId xmlns:p14="http://schemas.microsoft.com/office/powerpoint/2010/main" val="285048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95725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51180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819535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2304959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6712" y="1428736"/>
            <a:ext cx="10972800" cy="1143000"/>
          </a:xfrm>
          <a:prstGeom prst="rect">
            <a:avLst/>
          </a:prstGeom>
        </p:spPr>
        <p:txBody>
          <a:bodyPr/>
          <a:lstStyle/>
          <a:p>
            <a:r>
              <a:rPr lang="en-US" dirty="0"/>
              <a:t>Click to edit Master title style</a:t>
            </a:r>
            <a:endParaRPr lang="tr-TR" dirty="0"/>
          </a:p>
        </p:txBody>
      </p:sp>
    </p:spTree>
    <p:extLst>
      <p:ext uri="{BB962C8B-B14F-4D97-AF65-F5344CB8AC3E}">
        <p14:creationId xmlns:p14="http://schemas.microsoft.com/office/powerpoint/2010/main" val="20755072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277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685FA4F-0519-344D-8B67-9BDECBEC016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BAA4EBB6-F645-4548-A61D-BD13265434AC}"/>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4C72AD5B-A4A9-A848-B49E-9548380D3208}"/>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3F9F5595-9AF5-6B4C-87AA-A310DF4299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FC389DA-BE60-744A-A44A-E0954566C991}"/>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31919370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97575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712238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4257794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4645839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197600" y="1600200"/>
            <a:ext cx="5384800" cy="21859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6197600" y="3938589"/>
            <a:ext cx="5384800" cy="21875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23842689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29987834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Özel Düzen">
    <p:spTree>
      <p:nvGrpSpPr>
        <p:cNvPr id="1" name=""/>
        <p:cNvGrpSpPr/>
        <p:nvPr/>
      </p:nvGrpSpPr>
      <p:grpSpPr>
        <a:xfrm>
          <a:off x="0" y="0"/>
          <a:ext cx="0" cy="0"/>
          <a:chOff x="0" y="0"/>
          <a:chExt cx="0" cy="0"/>
        </a:xfrm>
      </p:grpSpPr>
      <p:sp>
        <p:nvSpPr>
          <p:cNvPr id="2" name="Başlık 1"/>
          <p:cNvSpPr>
            <a:spLocks noGrp="1"/>
          </p:cNvSpPr>
          <p:nvPr>
            <p:ph type="title"/>
          </p:nvPr>
        </p:nvSpPr>
        <p:spPr>
          <a:xfrm>
            <a:off x="609622" y="274639"/>
            <a:ext cx="10972799" cy="353344"/>
          </a:xfrm>
          <a:prstGeom prst="rect">
            <a:avLst/>
          </a:prstGeom>
        </p:spPr>
        <p:txBody>
          <a:bodyPr lIns="117784" tIns="58892" rIns="117784" bIns="58892">
            <a:noAutofit/>
          </a:bodyPr>
          <a:lstStyle>
            <a:lvl1pPr>
              <a:defRPr lang="tr-TR" sz="2300" b="1" kern="1200" smtClean="0">
                <a:ln w="17780" cmpd="sng">
                  <a:noFill/>
                  <a:prstDash val="solid"/>
                  <a:miter lim="800000"/>
                </a:ln>
                <a:solidFill>
                  <a:schemeClr val="tx1"/>
                </a:solidFill>
                <a:effectLst>
                  <a:outerShdw blurRad="50800" dist="38100" dir="13500000" algn="br" rotWithShape="0">
                    <a:prstClr val="black">
                      <a:alpha val="40000"/>
                    </a:prstClr>
                  </a:outerShdw>
                </a:effectLst>
                <a:latin typeface="Cambria" pitchFamily="18" charset="0"/>
                <a:ea typeface="+mn-ea"/>
                <a:cs typeface="+mn-cs"/>
              </a:defRPr>
            </a:lvl1pPr>
          </a:lstStyle>
          <a:p>
            <a:r>
              <a:rPr lang="tr-TR" dirty="0"/>
              <a:t>Asıl başlık stili için tıklatın</a:t>
            </a:r>
          </a:p>
        </p:txBody>
      </p:sp>
      <p:sp>
        <p:nvSpPr>
          <p:cNvPr id="3" name="4 Altbilgi Yer Tutucusu">
            <a:extLst>
              <a:ext uri="{FF2B5EF4-FFF2-40B4-BE49-F238E27FC236}">
                <a16:creationId xmlns:a16="http://schemas.microsoft.com/office/drawing/2014/main" xmlns="" id="{3839DFBD-F47E-D34F-A96B-8B1608C15416}"/>
              </a:ext>
            </a:extLst>
          </p:cNvPr>
          <p:cNvSpPr>
            <a:spLocks noGrp="1"/>
          </p:cNvSpPr>
          <p:nvPr>
            <p:ph type="ftr" sz="quarter" idx="10"/>
          </p:nvPr>
        </p:nvSpPr>
        <p:spPr>
          <a:xfrm>
            <a:off x="4165600" y="6354763"/>
            <a:ext cx="3860800" cy="368300"/>
          </a:xfrm>
          <a:prstGeom prst="rect">
            <a:avLst/>
          </a:prstGeom>
        </p:spPr>
        <p:txBody>
          <a:bodyPr lIns="117784" tIns="58892" rIns="117784" bIns="58892"/>
          <a:lstStyle>
            <a:lvl1pPr eaLnBrk="1" hangingPunct="1">
              <a:defRPr b="1" cap="none" spc="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defRPr>
            </a:lvl1pPr>
          </a:lstStyle>
          <a:p>
            <a:pPr>
              <a:defRPr/>
            </a:pPr>
            <a:endParaRPr lang="tr-TR"/>
          </a:p>
        </p:txBody>
      </p:sp>
      <p:sp>
        <p:nvSpPr>
          <p:cNvPr id="4" name="5 Slayt Numarası Yer Tutucusu">
            <a:extLst>
              <a:ext uri="{FF2B5EF4-FFF2-40B4-BE49-F238E27FC236}">
                <a16:creationId xmlns:a16="http://schemas.microsoft.com/office/drawing/2014/main" xmlns="" id="{6A1B9599-3557-8841-ADB5-8005668B5F18}"/>
              </a:ext>
            </a:extLst>
          </p:cNvPr>
          <p:cNvSpPr>
            <a:spLocks noGrp="1"/>
          </p:cNvSpPr>
          <p:nvPr>
            <p:ph type="sldNum" sz="quarter" idx="11"/>
          </p:nvPr>
        </p:nvSpPr>
        <p:spPr>
          <a:xfrm>
            <a:off x="8737600" y="6354763"/>
            <a:ext cx="2844800" cy="368300"/>
          </a:xfrm>
          <a:prstGeom prst="rect">
            <a:avLst/>
          </a:prstGeom>
        </p:spPr>
        <p:txBody>
          <a:bodyPr vert="horz" wrap="square" lIns="117784" tIns="58892" rIns="117784" bIns="58892" numCol="1" anchor="t" anchorCtr="0" compatLnSpc="1">
            <a:prstTxWarp prst="textNoShape">
              <a:avLst/>
            </a:prstTxWarp>
          </a:bodyPr>
          <a:lstStyle>
            <a:lvl1pPr algn="r" eaLnBrk="1" hangingPunct="1">
              <a:defRPr b="1"/>
            </a:lvl1pPr>
          </a:lstStyle>
          <a:p>
            <a:pPr>
              <a:defRPr/>
            </a:pPr>
            <a:fld id="{706ECBAC-B2C9-A142-8A0B-EF692C3CA221}" type="slidenum">
              <a:rPr lang="tr-TR" altLang="tr-TR"/>
              <a:pPr>
                <a:defRPr/>
              </a:pPr>
              <a:t>‹#›</a:t>
            </a:fld>
            <a:endParaRPr lang="tr-TR" altLang="tr-TR"/>
          </a:p>
        </p:txBody>
      </p:sp>
    </p:spTree>
    <p:extLst>
      <p:ext uri="{BB962C8B-B14F-4D97-AF65-F5344CB8AC3E}">
        <p14:creationId xmlns:p14="http://schemas.microsoft.com/office/powerpoint/2010/main" val="297250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F53A532-3B72-2D45-BF4C-EDA3EDE6311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9667C45C-9797-7643-B072-448208E329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054A6C9B-8527-724A-BBDA-4EA5AB5635ED}"/>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3B649D6B-2A6A-9945-83FC-87A53E49AF5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8D7AD5D-43F7-B54B-AFB1-9D3D3280FB70}"/>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4064783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0D1DFCF-6E14-C440-9680-A1E3DA1E3E0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203600B0-75E3-A54D-A68E-B1848B90AB1B}"/>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D782CA1A-06E1-0F45-99FA-A9B4A6658623}"/>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B5DE5CF6-B204-EC4B-AE9B-5FCEFBE76469}"/>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6" name="Alt Bilgi Yer Tutucusu 5">
            <a:extLst>
              <a:ext uri="{FF2B5EF4-FFF2-40B4-BE49-F238E27FC236}">
                <a16:creationId xmlns:a16="http://schemas.microsoft.com/office/drawing/2014/main" xmlns="" id="{5AA408CC-AFB3-8746-B85B-A48441F6CC8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0D28257B-50C1-5A4C-BE52-39626DC34C13}"/>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3078332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0387660-20FE-6647-A6A9-858CD1C92E8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AC9BB30D-D55B-FA4D-B796-060C5E9D6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xmlns="" id="{E4853722-C72A-C143-9C5B-2DDDB019520F}"/>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xmlns="" id="{803B4F05-1439-084A-8C4C-510174F6E4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xmlns="" id="{6C4FF084-D4DD-9146-9535-DB13E4239E93}"/>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xmlns="" id="{38637D5D-9701-B641-898B-E3041B0CFCC7}"/>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8" name="Alt Bilgi Yer Tutucusu 7">
            <a:extLst>
              <a:ext uri="{FF2B5EF4-FFF2-40B4-BE49-F238E27FC236}">
                <a16:creationId xmlns:a16="http://schemas.microsoft.com/office/drawing/2014/main" xmlns="" id="{F88F0C58-7EA1-D64C-8BB6-BE063867267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5286F289-B482-D342-BF74-D206A127821C}"/>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764660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6766768-819B-B544-9828-781F203F38F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62E56A45-A220-0143-9B57-5609428B9BE3}"/>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4" name="Alt Bilgi Yer Tutucusu 3">
            <a:extLst>
              <a:ext uri="{FF2B5EF4-FFF2-40B4-BE49-F238E27FC236}">
                <a16:creationId xmlns:a16="http://schemas.microsoft.com/office/drawing/2014/main" xmlns="" id="{DC2A2626-5520-C849-BC9D-836D1AB24CD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8D470E4D-DEEF-9141-8FF4-442A15F8D2BF}"/>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1776287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EEFB3B4B-FCF4-DA41-80FC-B9A9D21178F7}"/>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3" name="Alt Bilgi Yer Tutucusu 2">
            <a:extLst>
              <a:ext uri="{FF2B5EF4-FFF2-40B4-BE49-F238E27FC236}">
                <a16:creationId xmlns:a16="http://schemas.microsoft.com/office/drawing/2014/main" xmlns="" id="{FBABDE46-C7D4-2D40-995F-FD8A3460FAB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1D6FD6A2-C32E-5D4F-99F5-3B460E256800}"/>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1921183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C87F84C-6733-0E41-85D8-5C1445F1C61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03D6C7D9-CC2A-F447-884F-6615DA282A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xmlns="" id="{702E74C9-5D76-CD46-ADD2-92FFC32AD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ECFA3E04-F3D5-2D45-945A-22315AA19584}"/>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6" name="Alt Bilgi Yer Tutucusu 5">
            <a:extLst>
              <a:ext uri="{FF2B5EF4-FFF2-40B4-BE49-F238E27FC236}">
                <a16:creationId xmlns:a16="http://schemas.microsoft.com/office/drawing/2014/main" xmlns="" id="{DAB2F242-2032-6A41-84F9-54A8D49EC38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A180E294-7AEC-DD49-BD72-7974A2A57C45}"/>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2103466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EA711DE-32F4-2C4C-AD8B-ACCC81DE143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351EC524-8D17-8D44-B9B5-F6688F6209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4DA23534-D1F8-EE41-B0EB-C80DB3ABF5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xmlns="" id="{880CE996-5623-FC4B-AB20-FE4619DCC9AF}"/>
              </a:ext>
            </a:extLst>
          </p:cNvPr>
          <p:cNvSpPr>
            <a:spLocks noGrp="1"/>
          </p:cNvSpPr>
          <p:nvPr>
            <p:ph type="dt" sz="half" idx="10"/>
          </p:nvPr>
        </p:nvSpPr>
        <p:spPr/>
        <p:txBody>
          <a:bodyPr/>
          <a:lstStyle/>
          <a:p>
            <a:fld id="{5A2842F2-2050-F040-AE09-280C3EE40B70}" type="datetimeFigureOut">
              <a:rPr lang="tr-TR" smtClean="0"/>
              <a:t>9.12.2019</a:t>
            </a:fld>
            <a:endParaRPr lang="tr-TR"/>
          </a:p>
        </p:txBody>
      </p:sp>
      <p:sp>
        <p:nvSpPr>
          <p:cNvPr id="6" name="Alt Bilgi Yer Tutucusu 5">
            <a:extLst>
              <a:ext uri="{FF2B5EF4-FFF2-40B4-BE49-F238E27FC236}">
                <a16:creationId xmlns:a16="http://schemas.microsoft.com/office/drawing/2014/main" xmlns="" id="{0F7CCBA8-6C55-1A4E-B056-A0DA96DA34A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D52E4467-74D3-1748-8F26-0DF8271D1B61}"/>
              </a:ext>
            </a:extLst>
          </p:cNvPr>
          <p:cNvSpPr>
            <a:spLocks noGrp="1"/>
          </p:cNvSpPr>
          <p:nvPr>
            <p:ph type="sldNum" sz="quarter" idx="12"/>
          </p:nvPr>
        </p:nvSpPr>
        <p:spPr/>
        <p:txBody>
          <a:bodyPr/>
          <a:lstStyle/>
          <a:p>
            <a:fld id="{62B7C932-F667-6A45-A0A8-0512BCCB1A89}" type="slidenum">
              <a:rPr lang="tr-TR" smtClean="0"/>
              <a:t>‹#›</a:t>
            </a:fld>
            <a:endParaRPr lang="tr-TR"/>
          </a:p>
        </p:txBody>
      </p:sp>
    </p:spTree>
    <p:extLst>
      <p:ext uri="{BB962C8B-B14F-4D97-AF65-F5344CB8AC3E}">
        <p14:creationId xmlns:p14="http://schemas.microsoft.com/office/powerpoint/2010/main" val="670303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910BB1EB-F9AA-204D-8998-32CEDA4CEB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089BB4B3-C403-1248-96AA-DF808FE049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xmlns="" id="{A61BCDA7-CA60-5442-9466-C507ACDF20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842F2-2050-F040-AE09-280C3EE40B70}" type="datetimeFigureOut">
              <a:rPr lang="tr-TR" smtClean="0"/>
              <a:t>9.12.2019</a:t>
            </a:fld>
            <a:endParaRPr lang="tr-TR"/>
          </a:p>
        </p:txBody>
      </p:sp>
      <p:sp>
        <p:nvSpPr>
          <p:cNvPr id="5" name="Alt Bilgi Yer Tutucusu 4">
            <a:extLst>
              <a:ext uri="{FF2B5EF4-FFF2-40B4-BE49-F238E27FC236}">
                <a16:creationId xmlns:a16="http://schemas.microsoft.com/office/drawing/2014/main" xmlns="" id="{D01ABC27-2488-D342-BA25-35C01BAA78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34BA4CBA-DF44-AB45-8085-F9086C21C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B7C932-F667-6A45-A0A8-0512BCCB1A89}" type="slidenum">
              <a:rPr lang="tr-TR" smtClean="0"/>
              <a:t>‹#›</a:t>
            </a:fld>
            <a:endParaRPr lang="tr-TR"/>
          </a:p>
        </p:txBody>
      </p:sp>
    </p:spTree>
    <p:extLst>
      <p:ext uri="{BB962C8B-B14F-4D97-AF65-F5344CB8AC3E}">
        <p14:creationId xmlns:p14="http://schemas.microsoft.com/office/powerpoint/2010/main" val="480832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9DC4117D-4961-EE46-97A8-25B61BB77F76}"/>
              </a:ext>
            </a:extLst>
          </p:cNvPr>
          <p:cNvSpPr>
            <a:spLocks noChangeArrowheads="1"/>
          </p:cNvSpPr>
          <p:nvPr/>
        </p:nvSpPr>
        <p:spPr bwMode="ltGray">
          <a:xfrm>
            <a:off x="531284" y="107951"/>
            <a:ext cx="58420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7" name="Rectangle 3">
            <a:extLst>
              <a:ext uri="{FF2B5EF4-FFF2-40B4-BE49-F238E27FC236}">
                <a16:creationId xmlns:a16="http://schemas.microsoft.com/office/drawing/2014/main" xmlns="" id="{12C04270-347F-5040-A035-C16AE64E12E5}"/>
              </a:ext>
            </a:extLst>
          </p:cNvPr>
          <p:cNvSpPr>
            <a:spLocks noChangeArrowheads="1"/>
          </p:cNvSpPr>
          <p:nvPr/>
        </p:nvSpPr>
        <p:spPr bwMode="ltGray">
          <a:xfrm>
            <a:off x="1041401" y="107951"/>
            <a:ext cx="438151"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8" name="Rectangle 4">
            <a:extLst>
              <a:ext uri="{FF2B5EF4-FFF2-40B4-BE49-F238E27FC236}">
                <a16:creationId xmlns:a16="http://schemas.microsoft.com/office/drawing/2014/main" xmlns="" id="{DC3651B2-28B2-F648-A6DE-16A4947923E2}"/>
              </a:ext>
            </a:extLst>
          </p:cNvPr>
          <p:cNvSpPr>
            <a:spLocks noChangeArrowheads="1"/>
          </p:cNvSpPr>
          <p:nvPr/>
        </p:nvSpPr>
        <p:spPr bwMode="ltGray">
          <a:xfrm>
            <a:off x="696385" y="530226"/>
            <a:ext cx="56303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9" name="Rectangle 5">
            <a:extLst>
              <a:ext uri="{FF2B5EF4-FFF2-40B4-BE49-F238E27FC236}">
                <a16:creationId xmlns:a16="http://schemas.microsoft.com/office/drawing/2014/main" xmlns="" id="{09EFD60B-FD10-1840-AE24-F0D9E53B1F23}"/>
              </a:ext>
            </a:extLst>
          </p:cNvPr>
          <p:cNvSpPr>
            <a:spLocks noChangeArrowheads="1"/>
          </p:cNvSpPr>
          <p:nvPr/>
        </p:nvSpPr>
        <p:spPr bwMode="ltGray">
          <a:xfrm>
            <a:off x="1189567" y="530226"/>
            <a:ext cx="49106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0" name="Rectangle 6">
            <a:extLst>
              <a:ext uri="{FF2B5EF4-FFF2-40B4-BE49-F238E27FC236}">
                <a16:creationId xmlns:a16="http://schemas.microsoft.com/office/drawing/2014/main" xmlns="" id="{F1A6E9BD-8194-D648-A2BE-F9ED5BD9649F}"/>
              </a:ext>
            </a:extLst>
          </p:cNvPr>
          <p:cNvSpPr>
            <a:spLocks noChangeArrowheads="1"/>
          </p:cNvSpPr>
          <p:nvPr/>
        </p:nvSpPr>
        <p:spPr bwMode="ltGray">
          <a:xfrm>
            <a:off x="143933" y="457201"/>
            <a:ext cx="747184"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1" name="Rectangle 7">
            <a:extLst>
              <a:ext uri="{FF2B5EF4-FFF2-40B4-BE49-F238E27FC236}">
                <a16:creationId xmlns:a16="http://schemas.microsoft.com/office/drawing/2014/main" xmlns="" id="{ED914B16-4F3F-4B4F-820B-4AE274E72EE5}"/>
              </a:ext>
            </a:extLst>
          </p:cNvPr>
          <p:cNvSpPr>
            <a:spLocks noChangeArrowheads="1"/>
          </p:cNvSpPr>
          <p:nvPr/>
        </p:nvSpPr>
        <p:spPr bwMode="gray">
          <a:xfrm>
            <a:off x="990600" y="1"/>
            <a:ext cx="4233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2" name="Rectangle 8">
            <a:extLst>
              <a:ext uri="{FF2B5EF4-FFF2-40B4-BE49-F238E27FC236}">
                <a16:creationId xmlns:a16="http://schemas.microsoft.com/office/drawing/2014/main" xmlns="" id="{99ED93E5-E768-824A-883E-BC57C6E9D743}"/>
              </a:ext>
            </a:extLst>
          </p:cNvPr>
          <p:cNvSpPr>
            <a:spLocks noChangeArrowheads="1"/>
          </p:cNvSpPr>
          <p:nvPr/>
        </p:nvSpPr>
        <p:spPr bwMode="gray">
          <a:xfrm>
            <a:off x="565151" y="790575"/>
            <a:ext cx="1096856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3" name="Text Box 14">
            <a:extLst>
              <a:ext uri="{FF2B5EF4-FFF2-40B4-BE49-F238E27FC236}">
                <a16:creationId xmlns:a16="http://schemas.microsoft.com/office/drawing/2014/main" xmlns="" id="{F69FB074-93BA-5E4C-B5AA-8E61EAC153FF}"/>
              </a:ext>
            </a:extLst>
          </p:cNvPr>
          <p:cNvSpPr txBox="1">
            <a:spLocks noChangeArrowheads="1"/>
          </p:cNvSpPr>
          <p:nvPr/>
        </p:nvSpPr>
        <p:spPr bwMode="auto">
          <a:xfrm>
            <a:off x="1488018" y="333375"/>
            <a:ext cx="10272183" cy="457200"/>
          </a:xfrm>
          <a:prstGeom prst="rect">
            <a:avLst/>
          </a:prstGeom>
          <a:noFill/>
          <a:ln>
            <a:noFill/>
          </a:ln>
          <a:effectLst>
            <a:outerShdw dist="28398" dir="1593903"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2400" b="1">
                <a:solidFill>
                  <a:srgbClr val="66CCFF"/>
                </a:solidFill>
              </a:rPr>
              <a:t>HAYVANCILIK EKONOMİSİ DERS NOTLARI</a:t>
            </a:r>
          </a:p>
        </p:txBody>
      </p:sp>
      <p:sp>
        <p:nvSpPr>
          <p:cNvPr id="1034" name="Text Box 15">
            <a:extLst>
              <a:ext uri="{FF2B5EF4-FFF2-40B4-BE49-F238E27FC236}">
                <a16:creationId xmlns:a16="http://schemas.microsoft.com/office/drawing/2014/main" xmlns="" id="{51F66967-A96F-EB46-91C3-5D2DEFB9E7B4}"/>
              </a:ext>
            </a:extLst>
          </p:cNvPr>
          <p:cNvSpPr txBox="1">
            <a:spLocks noChangeArrowheads="1"/>
          </p:cNvSpPr>
          <p:nvPr/>
        </p:nvSpPr>
        <p:spPr bwMode="auto">
          <a:xfrm>
            <a:off x="1488018" y="765175"/>
            <a:ext cx="10272183" cy="274638"/>
          </a:xfrm>
          <a:prstGeom prst="rect">
            <a:avLst/>
          </a:prstGeom>
          <a:noFill/>
          <a:ln>
            <a:noFill/>
          </a:ln>
          <a:effectLst>
            <a:outerShdw dist="28398" dir="1593903" algn="ctr" rotWithShape="0">
              <a:srgbClr val="969696">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r>
              <a:rPr lang="tr-TR" altLang="tr-TR" sz="1200" b="1" dirty="0">
                <a:solidFill>
                  <a:schemeClr val="hlink"/>
                </a:solidFill>
              </a:rPr>
              <a:t>Prof. Dr. Yılmaz ARAL</a:t>
            </a:r>
          </a:p>
        </p:txBody>
      </p:sp>
    </p:spTree>
    <p:extLst>
      <p:ext uri="{BB962C8B-B14F-4D97-AF65-F5344CB8AC3E}">
        <p14:creationId xmlns:p14="http://schemas.microsoft.com/office/powerpoint/2010/main" val="194321223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945277" y="2788694"/>
            <a:ext cx="6380252" cy="1015663"/>
          </a:xfrm>
          <a:prstGeom prst="rect">
            <a:avLst/>
          </a:prstGeom>
          <a:noFill/>
        </p:spPr>
        <p:txBody>
          <a:bodyPr wrap="square" rtlCol="0">
            <a:spAutoFit/>
          </a:bodyPr>
          <a:lstStyle/>
          <a:p>
            <a:r>
              <a:rPr lang="tr-TR" sz="6000" dirty="0" smtClean="0"/>
              <a:t>CHAPTER 6</a:t>
            </a:r>
            <a:endParaRPr lang="tr-TR" sz="6000" dirty="0"/>
          </a:p>
        </p:txBody>
      </p:sp>
    </p:spTree>
    <p:extLst>
      <p:ext uri="{BB962C8B-B14F-4D97-AF65-F5344CB8AC3E}">
        <p14:creationId xmlns:p14="http://schemas.microsoft.com/office/powerpoint/2010/main" val="2813537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a:extLst>
              <a:ext uri="{FF2B5EF4-FFF2-40B4-BE49-F238E27FC236}">
                <a16:creationId xmlns:a16="http://schemas.microsoft.com/office/drawing/2014/main" xmlns="" id="{15EBD684-2AD9-DB4D-8448-F8D53C3FB329}"/>
              </a:ext>
            </a:extLst>
          </p:cNvPr>
          <p:cNvSpPr txBox="1">
            <a:spLocks noChangeArrowheads="1"/>
          </p:cNvSpPr>
          <p:nvPr/>
        </p:nvSpPr>
        <p:spPr bwMode="auto">
          <a:xfrm>
            <a:off x="1828800" y="917912"/>
            <a:ext cx="8839200" cy="5940088"/>
          </a:xfrm>
          <a:prstGeom prst="rect">
            <a:avLst/>
          </a:prstGeom>
          <a:noFill/>
          <a:ln w="9525">
            <a:noFill/>
            <a:miter lim="800000"/>
            <a:headEnd/>
            <a:tailEnd/>
          </a:ln>
          <a:effectLst/>
        </p:spPr>
        <p:txBody>
          <a:bodyPr wrap="square">
            <a:spAutoFit/>
          </a:bodyPr>
          <a:lstStyle/>
          <a:p>
            <a:pPr algn="ctr" fontAlgn="base">
              <a:spcBef>
                <a:spcPct val="50000"/>
              </a:spcBef>
              <a:spcAft>
                <a:spcPct val="0"/>
              </a:spcAft>
              <a:defRPr/>
            </a:pPr>
            <a:r>
              <a:rPr lang="tr-TR" sz="2000" dirty="0">
                <a:solidFill>
                  <a:srgbClr val="FF0000"/>
                </a:solidFill>
                <a:latin typeface="Tahoma"/>
                <a:cs typeface="Times New Roman" pitchFamily="18" charset="0"/>
              </a:rPr>
              <a:t>BUSINESS TYPES</a:t>
            </a:r>
          </a:p>
          <a:p>
            <a:pPr algn="ctr" fontAlgn="base">
              <a:spcBef>
                <a:spcPct val="50000"/>
              </a:spcBef>
              <a:spcAft>
                <a:spcPct val="0"/>
              </a:spcAft>
              <a:defRPr/>
            </a:pPr>
            <a:r>
              <a:rPr lang="en" sz="2000" dirty="0">
                <a:solidFill>
                  <a:srgbClr val="000000"/>
                </a:solidFill>
                <a:latin typeface="Tahoma"/>
                <a:cs typeface="Times New Roman" pitchFamily="18" charset="0"/>
              </a:rPr>
              <a:t>Businesses can be classified in various ways. For example, businesses can be classified according to sectors such as agriculture, animal husbandry, industry, trade and services, or according to legal privileges such as joint stock company, limited liability company, sole proprietorship, ordinary partnership etc. </a:t>
            </a:r>
          </a:p>
          <a:p>
            <a:pPr algn="ctr" fontAlgn="base">
              <a:spcBef>
                <a:spcPct val="50000"/>
              </a:spcBef>
              <a:spcAft>
                <a:spcPct val="0"/>
              </a:spcAft>
              <a:defRPr/>
            </a:pPr>
            <a:r>
              <a:rPr lang="en" sz="2000" dirty="0">
                <a:solidFill>
                  <a:srgbClr val="000000"/>
                </a:solidFill>
                <a:latin typeface="Tahoma"/>
                <a:cs typeface="Times New Roman" pitchFamily="18" charset="0"/>
              </a:rPr>
              <a:t>In Turkey, enterprises can be </a:t>
            </a:r>
            <a:r>
              <a:rPr lang="en" sz="2000" dirty="0" err="1">
                <a:solidFill>
                  <a:srgbClr val="000000"/>
                </a:solidFill>
                <a:latin typeface="Tahoma"/>
                <a:cs typeface="Times New Roman" pitchFamily="18" charset="0"/>
              </a:rPr>
              <a:t>classif</a:t>
            </a:r>
            <a:r>
              <a:rPr lang="tr-TR" sz="2000" dirty="0">
                <a:solidFill>
                  <a:srgbClr val="000000"/>
                </a:solidFill>
                <a:latin typeface="Tahoma"/>
                <a:cs typeface="Times New Roman" pitchFamily="18" charset="0"/>
              </a:rPr>
              <a:t>i</a:t>
            </a:r>
            <a:r>
              <a:rPr lang="en" sz="2000" dirty="0" err="1">
                <a:solidFill>
                  <a:srgbClr val="000000"/>
                </a:solidFill>
                <a:latin typeface="Tahoma"/>
                <a:cs typeface="Times New Roman" pitchFamily="18" charset="0"/>
              </a:rPr>
              <a:t>ed</a:t>
            </a:r>
            <a:r>
              <a:rPr lang="en" sz="2000" dirty="0">
                <a:solidFill>
                  <a:srgbClr val="000000"/>
                </a:solidFill>
                <a:latin typeface="Tahoma"/>
                <a:cs typeface="Times New Roman" pitchFamily="18" charset="0"/>
              </a:rPr>
              <a:t> as small, medium and large </a:t>
            </a:r>
            <a:r>
              <a:rPr lang="en" sz="2000" dirty="0" err="1">
                <a:solidFill>
                  <a:srgbClr val="000000"/>
                </a:solidFill>
                <a:latin typeface="Tahoma"/>
                <a:cs typeface="Times New Roman" pitchFamily="18" charset="0"/>
              </a:rPr>
              <a:t>sc</a:t>
            </a:r>
            <a:r>
              <a:rPr lang="tr-TR" sz="2000" dirty="0">
                <a:solidFill>
                  <a:srgbClr val="000000"/>
                </a:solidFill>
                <a:latin typeface="Tahoma"/>
                <a:cs typeface="Times New Roman" pitchFamily="18" charset="0"/>
              </a:rPr>
              <a:t>al</a:t>
            </a:r>
            <a:r>
              <a:rPr lang="en" sz="2000" dirty="0">
                <a:solidFill>
                  <a:srgbClr val="000000"/>
                </a:solidFill>
                <a:latin typeface="Tahoma"/>
                <a:cs typeface="Times New Roman" pitchFamily="18" charset="0"/>
              </a:rPr>
              <a:t>e according to </a:t>
            </a:r>
            <a:r>
              <a:rPr lang="en" sz="2000" dirty="0" err="1">
                <a:solidFill>
                  <a:srgbClr val="000000"/>
                </a:solidFill>
                <a:latin typeface="Tahoma"/>
                <a:cs typeface="Times New Roman" pitchFamily="18" charset="0"/>
              </a:rPr>
              <a:t>labour</a:t>
            </a:r>
            <a:r>
              <a:rPr lang="en" sz="2000" dirty="0">
                <a:solidFill>
                  <a:srgbClr val="000000"/>
                </a:solidFill>
                <a:latin typeface="Tahoma"/>
                <a:cs typeface="Times New Roman" pitchFamily="18" charset="0"/>
              </a:rPr>
              <a:t> number that work in businesses. In addition, it may be three kinds of business in Turkey, according to another classification. These are:</a:t>
            </a:r>
          </a:p>
          <a:p>
            <a:pPr marL="342900" indent="-342900" fontAlgn="base">
              <a:spcBef>
                <a:spcPct val="50000"/>
              </a:spcBef>
              <a:spcAft>
                <a:spcPct val="0"/>
              </a:spcAft>
              <a:buFontTx/>
              <a:buChar char="-"/>
              <a:defRPr/>
            </a:pPr>
            <a:r>
              <a:rPr lang="tr-TR" sz="2000" dirty="0" err="1">
                <a:solidFill>
                  <a:srgbClr val="FF0000"/>
                </a:solidFill>
                <a:latin typeface="Tahoma"/>
                <a:cs typeface="Times New Roman" pitchFamily="18" charset="0"/>
              </a:rPr>
              <a:t>Private</a:t>
            </a:r>
            <a:r>
              <a:rPr lang="tr-TR" sz="2000" dirty="0">
                <a:solidFill>
                  <a:srgbClr val="FF0000"/>
                </a:solidFill>
                <a:latin typeface="Tahoma"/>
                <a:cs typeface="Times New Roman" pitchFamily="18" charset="0"/>
              </a:rPr>
              <a:t> </a:t>
            </a:r>
            <a:r>
              <a:rPr lang="tr-TR" sz="2000" dirty="0" err="1">
                <a:solidFill>
                  <a:srgbClr val="FF0000"/>
                </a:solidFill>
                <a:latin typeface="Tahoma"/>
                <a:cs typeface="Times New Roman" pitchFamily="18" charset="0"/>
              </a:rPr>
              <a:t>sector</a:t>
            </a:r>
            <a:r>
              <a:rPr lang="tr-TR" sz="2000" dirty="0">
                <a:solidFill>
                  <a:srgbClr val="FF0000"/>
                </a:solidFill>
                <a:latin typeface="Tahoma"/>
                <a:cs typeface="Times New Roman" pitchFamily="18" charset="0"/>
              </a:rPr>
              <a:t> </a:t>
            </a:r>
            <a:r>
              <a:rPr lang="tr-TR" sz="2000" dirty="0" err="1">
                <a:solidFill>
                  <a:srgbClr val="FF0000"/>
                </a:solidFill>
                <a:latin typeface="Tahoma"/>
                <a:cs typeface="Times New Roman" pitchFamily="18" charset="0"/>
              </a:rPr>
              <a:t>enterprises</a:t>
            </a:r>
            <a:r>
              <a:rPr lang="tr-TR" sz="2000" dirty="0">
                <a:solidFill>
                  <a:srgbClr val="FF0000"/>
                </a:solidFill>
                <a:latin typeface="Tahoma"/>
                <a:cs typeface="Times New Roman" pitchFamily="18" charset="0"/>
              </a:rPr>
              <a:t>,</a:t>
            </a:r>
          </a:p>
          <a:p>
            <a:pPr marL="342900" indent="-342900" fontAlgn="base">
              <a:spcBef>
                <a:spcPct val="50000"/>
              </a:spcBef>
              <a:spcAft>
                <a:spcPct val="0"/>
              </a:spcAft>
              <a:buFontTx/>
              <a:buChar char="-"/>
              <a:defRPr/>
            </a:pPr>
            <a:r>
              <a:rPr lang="tr-TR" sz="2000" dirty="0" err="1">
                <a:solidFill>
                  <a:srgbClr val="FF0000"/>
                </a:solidFill>
                <a:latin typeface="Tahoma"/>
              </a:rPr>
              <a:t>Public</a:t>
            </a:r>
            <a:r>
              <a:rPr lang="tr-TR" sz="2000" dirty="0">
                <a:solidFill>
                  <a:srgbClr val="FF0000"/>
                </a:solidFill>
                <a:latin typeface="Tahoma"/>
              </a:rPr>
              <a:t> </a:t>
            </a:r>
            <a:r>
              <a:rPr lang="tr-TR" sz="2000" dirty="0" err="1">
                <a:solidFill>
                  <a:srgbClr val="FF0000"/>
                </a:solidFill>
                <a:latin typeface="Tahoma"/>
              </a:rPr>
              <a:t>sector</a:t>
            </a:r>
            <a:r>
              <a:rPr lang="tr-TR" sz="2000" dirty="0">
                <a:solidFill>
                  <a:srgbClr val="FF0000"/>
                </a:solidFill>
                <a:latin typeface="Tahoma"/>
              </a:rPr>
              <a:t> </a:t>
            </a:r>
            <a:r>
              <a:rPr lang="tr-TR" sz="2000" dirty="0" err="1">
                <a:solidFill>
                  <a:srgbClr val="FF0000"/>
                </a:solidFill>
                <a:latin typeface="Tahoma"/>
              </a:rPr>
              <a:t>enterprises</a:t>
            </a:r>
            <a:r>
              <a:rPr lang="tr-TR" sz="2000" dirty="0">
                <a:solidFill>
                  <a:srgbClr val="FF0000"/>
                </a:solidFill>
                <a:latin typeface="Tahoma"/>
              </a:rPr>
              <a:t> (</a:t>
            </a:r>
            <a:r>
              <a:rPr lang="tr-TR" sz="2000" dirty="0" err="1">
                <a:solidFill>
                  <a:srgbClr val="FF0000"/>
                </a:solidFill>
                <a:latin typeface="Tahoma"/>
              </a:rPr>
              <a:t>SEEs</a:t>
            </a:r>
            <a:r>
              <a:rPr lang="tr-TR" sz="2000" dirty="0">
                <a:solidFill>
                  <a:srgbClr val="FF0000"/>
                </a:solidFill>
                <a:latin typeface="Tahoma"/>
              </a:rPr>
              <a:t>),</a:t>
            </a:r>
          </a:p>
          <a:p>
            <a:pPr marL="342900" indent="-342900" fontAlgn="base">
              <a:spcBef>
                <a:spcPct val="50000"/>
              </a:spcBef>
              <a:spcAft>
                <a:spcPct val="0"/>
              </a:spcAft>
              <a:buFontTx/>
              <a:buChar char="-"/>
              <a:defRPr/>
            </a:pPr>
            <a:r>
              <a:rPr lang="tr-TR" sz="2000" dirty="0" err="1" smtClean="0">
                <a:solidFill>
                  <a:srgbClr val="FF0000"/>
                </a:solidFill>
                <a:latin typeface="Tahoma"/>
              </a:rPr>
              <a:t>Foreign</a:t>
            </a:r>
            <a:r>
              <a:rPr lang="tr-TR" sz="2000" dirty="0" smtClean="0">
                <a:solidFill>
                  <a:srgbClr val="FF0000"/>
                </a:solidFill>
                <a:latin typeface="Tahoma"/>
              </a:rPr>
              <a:t> </a:t>
            </a:r>
            <a:r>
              <a:rPr lang="tr-TR" sz="2000" dirty="0" err="1">
                <a:solidFill>
                  <a:srgbClr val="FF0000"/>
                </a:solidFill>
                <a:latin typeface="Tahoma"/>
              </a:rPr>
              <a:t>capital</a:t>
            </a:r>
            <a:r>
              <a:rPr lang="tr-TR" sz="2000" dirty="0">
                <a:solidFill>
                  <a:srgbClr val="FF0000"/>
                </a:solidFill>
                <a:latin typeface="Tahoma"/>
              </a:rPr>
              <a:t> </a:t>
            </a:r>
            <a:r>
              <a:rPr lang="tr-TR" sz="2000" dirty="0" err="1">
                <a:solidFill>
                  <a:srgbClr val="FF0000"/>
                </a:solidFill>
                <a:latin typeface="Tahoma"/>
              </a:rPr>
              <a:t>enterprises</a:t>
            </a:r>
            <a:r>
              <a:rPr lang="tr-TR" sz="2000" dirty="0">
                <a:solidFill>
                  <a:srgbClr val="FF0000"/>
                </a:solidFill>
                <a:latin typeface="Tahoma"/>
              </a:rPr>
              <a:t>.</a:t>
            </a:r>
          </a:p>
          <a:p>
            <a:pPr marL="342900" indent="-342900" fontAlgn="base">
              <a:spcBef>
                <a:spcPct val="50000"/>
              </a:spcBef>
              <a:spcAft>
                <a:spcPct val="0"/>
              </a:spcAft>
              <a:buFontTx/>
              <a:buChar char="-"/>
              <a:defRPr/>
            </a:pPr>
            <a:r>
              <a:rPr lang="en" sz="2000" dirty="0">
                <a:solidFill>
                  <a:srgbClr val="000000"/>
                </a:solidFill>
                <a:latin typeface="Tahoma"/>
                <a:cs typeface="Times New Roman" pitchFamily="18" charset="0"/>
              </a:rPr>
              <a:t>In the international classification, enterprises are first divided into sectors (agriculture, animal husbandry, etc.) and then each sector is divided into sub-sectors.</a:t>
            </a:r>
            <a:endParaRPr lang="tr-TR" sz="2000" b="1" dirty="0">
              <a:solidFill>
                <a:srgbClr val="000000"/>
              </a:solidFill>
              <a:latin typeface="Tahoma"/>
            </a:endParaRPr>
          </a:p>
        </p:txBody>
      </p:sp>
    </p:spTree>
    <p:extLst>
      <p:ext uri="{BB962C8B-B14F-4D97-AF65-F5344CB8AC3E}">
        <p14:creationId xmlns:p14="http://schemas.microsoft.com/office/powerpoint/2010/main" val="4195733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4">
            <a:extLst>
              <a:ext uri="{FF2B5EF4-FFF2-40B4-BE49-F238E27FC236}">
                <a16:creationId xmlns:a16="http://schemas.microsoft.com/office/drawing/2014/main" xmlns="" id="{0DA86295-AF11-6F44-8985-B4CF0E67254A}"/>
              </a:ext>
            </a:extLst>
          </p:cNvPr>
          <p:cNvSpPr txBox="1">
            <a:spLocks noChangeArrowheads="1"/>
          </p:cNvSpPr>
          <p:nvPr/>
        </p:nvSpPr>
        <p:spPr bwMode="auto">
          <a:xfrm>
            <a:off x="1992314" y="692150"/>
            <a:ext cx="835183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400" dirty="0">
                <a:solidFill>
                  <a:srgbClr val="000000"/>
                </a:solidFill>
                <a:latin typeface="Times New Roman" panose="02020603050405020304" pitchFamily="18" charset="0"/>
              </a:rPr>
              <a:t>				</a:t>
            </a:r>
          </a:p>
          <a:p>
            <a:pPr fontAlgn="base">
              <a:spcBef>
                <a:spcPct val="50000"/>
              </a:spcBef>
              <a:spcAft>
                <a:spcPct val="0"/>
              </a:spcAft>
            </a:pPr>
            <a:r>
              <a:rPr lang="tr-TR" altLang="tr-TR" sz="2400" dirty="0" err="1">
                <a:solidFill>
                  <a:srgbClr val="000000"/>
                </a:solidFill>
                <a:latin typeface="Times New Roman" panose="02020603050405020304" pitchFamily="18" charset="0"/>
              </a:rPr>
              <a:t>If</a:t>
            </a:r>
            <a:r>
              <a:rPr lang="tr-TR" altLang="tr-TR" sz="2400" dirty="0">
                <a:solidFill>
                  <a:srgbClr val="000000"/>
                </a:solidFill>
                <a:latin typeface="Times New Roman" panose="02020603050405020304" pitchFamily="18" charset="0"/>
              </a:rPr>
              <a:t> </a:t>
            </a:r>
            <a:r>
              <a:rPr lang="tr-TR" altLang="tr-TR" sz="2400" dirty="0" err="1">
                <a:solidFill>
                  <a:srgbClr val="000000"/>
                </a:solidFill>
                <a:latin typeface="Times New Roman" panose="02020603050405020304" pitchFamily="18" charset="0"/>
              </a:rPr>
              <a:t>we</a:t>
            </a:r>
            <a:r>
              <a:rPr lang="tr-TR" altLang="tr-TR" sz="2400" dirty="0">
                <a:solidFill>
                  <a:srgbClr val="000000"/>
                </a:solidFill>
                <a:latin typeface="Times New Roman" panose="02020603050405020304" pitchFamily="18" charset="0"/>
              </a:rPr>
              <a:t> </a:t>
            </a:r>
            <a:r>
              <a:rPr lang="tr-TR" altLang="tr-TR" sz="2400" dirty="0" err="1">
                <a:solidFill>
                  <a:srgbClr val="000000"/>
                </a:solidFill>
                <a:latin typeface="Times New Roman" panose="02020603050405020304" pitchFamily="18" charset="0"/>
              </a:rPr>
              <a:t>formulate</a:t>
            </a:r>
            <a:r>
              <a:rPr lang="tr-TR" altLang="tr-TR" sz="2400" dirty="0">
                <a:solidFill>
                  <a:srgbClr val="000000"/>
                </a:solidFill>
                <a:latin typeface="Times New Roman" panose="02020603050405020304" pitchFamily="18" charset="0"/>
              </a:rPr>
              <a:t> </a:t>
            </a:r>
            <a:r>
              <a:rPr lang="tr-TR" altLang="tr-TR" sz="2400" dirty="0" err="1">
                <a:solidFill>
                  <a:srgbClr val="000000"/>
                </a:solidFill>
                <a:latin typeface="Times New Roman" panose="02020603050405020304" pitchFamily="18" charset="0"/>
              </a:rPr>
              <a:t>profitability</a:t>
            </a:r>
            <a:r>
              <a:rPr lang="tr-TR" altLang="tr-TR" sz="2400" dirty="0">
                <a:solidFill>
                  <a:srgbClr val="000000"/>
                </a:solidFill>
                <a:latin typeface="Times New Roman" panose="02020603050405020304" pitchFamily="18" charset="0"/>
              </a:rPr>
              <a:t>;</a:t>
            </a:r>
          </a:p>
          <a:p>
            <a:pPr fontAlgn="base">
              <a:spcBef>
                <a:spcPct val="50000"/>
              </a:spcBef>
              <a:spcAft>
                <a:spcPct val="0"/>
              </a:spcAft>
            </a:pPr>
            <a:r>
              <a:rPr lang="tr-TR" altLang="tr-TR" sz="2400" dirty="0">
                <a:solidFill>
                  <a:srgbClr val="000000"/>
                </a:solidFill>
                <a:latin typeface="Times New Roman" panose="02020603050405020304" pitchFamily="18" charset="0"/>
              </a:rPr>
              <a:t>R= </a:t>
            </a:r>
          </a:p>
        </p:txBody>
      </p:sp>
      <p:sp>
        <p:nvSpPr>
          <p:cNvPr id="82947" name="Line 5">
            <a:extLst>
              <a:ext uri="{FF2B5EF4-FFF2-40B4-BE49-F238E27FC236}">
                <a16:creationId xmlns:a16="http://schemas.microsoft.com/office/drawing/2014/main" xmlns="" id="{3C2C345F-FA66-B044-935C-A70F83EA6C1D}"/>
              </a:ext>
            </a:extLst>
          </p:cNvPr>
          <p:cNvSpPr>
            <a:spLocks noChangeShapeType="1"/>
          </p:cNvSpPr>
          <p:nvPr/>
        </p:nvSpPr>
        <p:spPr bwMode="auto">
          <a:xfrm>
            <a:off x="2566988" y="2060575"/>
            <a:ext cx="10080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000000"/>
              </a:solidFill>
              <a:latin typeface="Tahoma" panose="020B0604030504040204" pitchFamily="34" charset="0"/>
            </a:endParaRPr>
          </a:p>
        </p:txBody>
      </p:sp>
      <p:sp>
        <p:nvSpPr>
          <p:cNvPr id="82948" name="Text Box 6">
            <a:extLst>
              <a:ext uri="{FF2B5EF4-FFF2-40B4-BE49-F238E27FC236}">
                <a16:creationId xmlns:a16="http://schemas.microsoft.com/office/drawing/2014/main" xmlns="" id="{1EBDB14B-DDBF-FC49-936B-0F6D40EBAC26}"/>
              </a:ext>
            </a:extLst>
          </p:cNvPr>
          <p:cNvSpPr txBox="1">
            <a:spLocks noChangeArrowheads="1"/>
          </p:cNvSpPr>
          <p:nvPr/>
        </p:nvSpPr>
        <p:spPr bwMode="auto">
          <a:xfrm>
            <a:off x="2640013" y="1700213"/>
            <a:ext cx="12239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dirty="0">
                <a:solidFill>
                  <a:srgbClr val="000000"/>
                </a:solidFill>
              </a:rPr>
              <a:t>Profit</a:t>
            </a:r>
          </a:p>
        </p:txBody>
      </p:sp>
      <p:sp>
        <p:nvSpPr>
          <p:cNvPr id="82949" name="Text Box 7">
            <a:extLst>
              <a:ext uri="{FF2B5EF4-FFF2-40B4-BE49-F238E27FC236}">
                <a16:creationId xmlns:a16="http://schemas.microsoft.com/office/drawing/2014/main" xmlns="" id="{C7D07542-BE04-434B-A3C5-55BDE7097F60}"/>
              </a:ext>
            </a:extLst>
          </p:cNvPr>
          <p:cNvSpPr txBox="1">
            <a:spLocks noChangeArrowheads="1"/>
          </p:cNvSpPr>
          <p:nvPr/>
        </p:nvSpPr>
        <p:spPr bwMode="auto">
          <a:xfrm>
            <a:off x="2495551" y="2133601"/>
            <a:ext cx="11525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dirty="0" smtClean="0">
                <a:solidFill>
                  <a:srgbClr val="000000"/>
                </a:solidFill>
              </a:rPr>
              <a:t> </a:t>
            </a:r>
            <a:r>
              <a:rPr lang="tr-TR" altLang="tr-TR" dirty="0" err="1" smtClean="0">
                <a:solidFill>
                  <a:srgbClr val="000000"/>
                </a:solidFill>
              </a:rPr>
              <a:t>Capital</a:t>
            </a:r>
            <a:endParaRPr lang="tr-TR" altLang="tr-TR" dirty="0">
              <a:solidFill>
                <a:srgbClr val="000000"/>
              </a:solidFill>
            </a:endParaRPr>
          </a:p>
        </p:txBody>
      </p:sp>
      <p:sp>
        <p:nvSpPr>
          <p:cNvPr id="82950" name="Text Box 8">
            <a:extLst>
              <a:ext uri="{FF2B5EF4-FFF2-40B4-BE49-F238E27FC236}">
                <a16:creationId xmlns:a16="http://schemas.microsoft.com/office/drawing/2014/main" xmlns="" id="{1B3D5825-6653-AB45-83E7-201F99559D08}"/>
              </a:ext>
            </a:extLst>
          </p:cNvPr>
          <p:cNvSpPr txBox="1">
            <a:spLocks noChangeArrowheads="1"/>
          </p:cNvSpPr>
          <p:nvPr/>
        </p:nvSpPr>
        <p:spPr bwMode="auto">
          <a:xfrm>
            <a:off x="3648075" y="1844676"/>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dirty="0">
                <a:solidFill>
                  <a:srgbClr val="000000"/>
                </a:solidFill>
              </a:rPr>
              <a:t>X 100</a:t>
            </a:r>
          </a:p>
        </p:txBody>
      </p:sp>
      <p:sp>
        <p:nvSpPr>
          <p:cNvPr id="82951" name="Text Box 9">
            <a:extLst>
              <a:ext uri="{FF2B5EF4-FFF2-40B4-BE49-F238E27FC236}">
                <a16:creationId xmlns:a16="http://schemas.microsoft.com/office/drawing/2014/main" xmlns="" id="{D4FBE29C-F0D5-3E4B-9B0D-3903CFBA0B3D}"/>
              </a:ext>
            </a:extLst>
          </p:cNvPr>
          <p:cNvSpPr txBox="1">
            <a:spLocks noChangeArrowheads="1"/>
          </p:cNvSpPr>
          <p:nvPr/>
        </p:nvSpPr>
        <p:spPr bwMode="auto">
          <a:xfrm>
            <a:off x="1919288" y="2781301"/>
            <a:ext cx="84248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endParaRPr lang="en-GB" altLang="tr-TR">
              <a:solidFill>
                <a:srgbClr val="000000"/>
              </a:solidFill>
            </a:endParaRPr>
          </a:p>
        </p:txBody>
      </p:sp>
      <p:sp>
        <p:nvSpPr>
          <p:cNvPr id="82952" name="Text Box 10">
            <a:extLst>
              <a:ext uri="{FF2B5EF4-FFF2-40B4-BE49-F238E27FC236}">
                <a16:creationId xmlns:a16="http://schemas.microsoft.com/office/drawing/2014/main" xmlns="" id="{6B82D382-6278-054C-AADC-CDDF45E5F42A}"/>
              </a:ext>
            </a:extLst>
          </p:cNvPr>
          <p:cNvSpPr txBox="1">
            <a:spLocks noChangeArrowheads="1"/>
          </p:cNvSpPr>
          <p:nvPr/>
        </p:nvSpPr>
        <p:spPr bwMode="auto">
          <a:xfrm>
            <a:off x="1774825" y="2786064"/>
            <a:ext cx="8497888"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200" dirty="0">
                <a:solidFill>
                  <a:srgbClr val="000000"/>
                </a:solidFill>
              </a:rPr>
              <a:t>	</a:t>
            </a:r>
            <a:r>
              <a:rPr lang="en" altLang="tr-TR" sz="2200" dirty="0">
                <a:solidFill>
                  <a:srgbClr val="FF0000"/>
                </a:solidFill>
              </a:rPr>
              <a:t> Profitability (profitability) </a:t>
            </a:r>
            <a:r>
              <a:rPr lang="en" altLang="tr-TR" sz="2200" dirty="0">
                <a:solidFill>
                  <a:srgbClr val="000000"/>
                </a:solidFill>
              </a:rPr>
              <a:t>is defined as the ratio of the profit that an enterprise provides at a given time to the capital used in that enterprise.</a:t>
            </a:r>
            <a:endParaRPr lang="tr-TR" altLang="tr-TR" sz="2200" dirty="0">
              <a:solidFill>
                <a:srgbClr val="000000"/>
              </a:solidFill>
            </a:endParaRPr>
          </a:p>
          <a:p>
            <a:pPr algn="just" fontAlgn="base">
              <a:spcBef>
                <a:spcPct val="50000"/>
              </a:spcBef>
              <a:spcAft>
                <a:spcPct val="0"/>
              </a:spcAft>
            </a:pPr>
            <a:r>
              <a:rPr lang="tr-TR" altLang="tr-TR" sz="2200" dirty="0">
                <a:solidFill>
                  <a:srgbClr val="000000"/>
                </a:solidFill>
              </a:rPr>
              <a:t>	</a:t>
            </a:r>
            <a:r>
              <a:rPr lang="en" altLang="tr-TR" sz="2200" dirty="0">
                <a:solidFill>
                  <a:srgbClr val="000000"/>
                </a:solidFill>
              </a:rPr>
              <a:t> Productivity is an important factor to be taken into consideration in today's enterprises.</a:t>
            </a:r>
            <a:r>
              <a:rPr lang="tr-TR" altLang="tr-TR" sz="2200" dirty="0">
                <a:solidFill>
                  <a:srgbClr val="000000"/>
                </a:solidFill>
              </a:rPr>
              <a:t> </a:t>
            </a:r>
            <a:r>
              <a:rPr lang="en" altLang="tr-TR" sz="2200" dirty="0">
                <a:solidFill>
                  <a:srgbClr val="000000"/>
                </a:solidFill>
              </a:rPr>
              <a:t>In the past, classical economists gave great importance to the profitability factor in the enterprise, but they did not consider the importance of productivity.</a:t>
            </a:r>
            <a:endParaRPr lang="tr-TR" altLang="tr-TR" sz="2200" dirty="0">
              <a:solidFill>
                <a:srgbClr val="000000"/>
              </a:solidFill>
            </a:endParaRPr>
          </a:p>
          <a:p>
            <a:pPr algn="just" fontAlgn="base">
              <a:spcBef>
                <a:spcPct val="50000"/>
              </a:spcBef>
              <a:spcAft>
                <a:spcPct val="0"/>
              </a:spcAft>
            </a:pPr>
            <a:r>
              <a:rPr lang="tr-TR" altLang="tr-TR" sz="2200" dirty="0">
                <a:solidFill>
                  <a:srgbClr val="000000"/>
                </a:solidFill>
              </a:rPr>
              <a:t>	</a:t>
            </a:r>
            <a:r>
              <a:rPr lang="en" altLang="tr-TR" sz="2200" dirty="0">
                <a:solidFill>
                  <a:srgbClr val="000000"/>
                </a:solidFill>
              </a:rPr>
              <a:t> However, in today's business, it is understood that both factors are important.</a:t>
            </a:r>
            <a:endParaRPr lang="tr-TR" altLang="tr-TR" sz="2200" dirty="0">
              <a:solidFill>
                <a:srgbClr val="000000"/>
              </a:solidFill>
            </a:endParaRPr>
          </a:p>
        </p:txBody>
      </p:sp>
    </p:spTree>
    <p:extLst>
      <p:ext uri="{BB962C8B-B14F-4D97-AF65-F5344CB8AC3E}">
        <p14:creationId xmlns:p14="http://schemas.microsoft.com/office/powerpoint/2010/main" val="845148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4">
            <a:extLst>
              <a:ext uri="{FF2B5EF4-FFF2-40B4-BE49-F238E27FC236}">
                <a16:creationId xmlns:a16="http://schemas.microsoft.com/office/drawing/2014/main" xmlns="" id="{419B1D2D-B7C7-5043-BFA9-5FE067F713EA}"/>
              </a:ext>
            </a:extLst>
          </p:cNvPr>
          <p:cNvSpPr txBox="1">
            <a:spLocks noChangeArrowheads="1"/>
          </p:cNvSpPr>
          <p:nvPr/>
        </p:nvSpPr>
        <p:spPr bwMode="auto">
          <a:xfrm>
            <a:off x="1919288" y="1314450"/>
            <a:ext cx="84248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sz="2000" dirty="0">
                <a:solidFill>
                  <a:srgbClr val="000000"/>
                </a:solidFill>
                <a:latin typeface="Times New Roman" panose="02020603050405020304" pitchFamily="18" charset="0"/>
              </a:rPr>
              <a:t>P =</a:t>
            </a:r>
          </a:p>
        </p:txBody>
      </p:sp>
      <p:sp>
        <p:nvSpPr>
          <p:cNvPr id="84995" name="Text Box 5">
            <a:extLst>
              <a:ext uri="{FF2B5EF4-FFF2-40B4-BE49-F238E27FC236}">
                <a16:creationId xmlns:a16="http://schemas.microsoft.com/office/drawing/2014/main" xmlns="" id="{6D35D301-D82F-7840-B826-84797C37B1C4}"/>
              </a:ext>
            </a:extLst>
          </p:cNvPr>
          <p:cNvSpPr txBox="1">
            <a:spLocks noChangeArrowheads="1"/>
          </p:cNvSpPr>
          <p:nvPr/>
        </p:nvSpPr>
        <p:spPr bwMode="auto">
          <a:xfrm>
            <a:off x="2495550" y="1062038"/>
            <a:ext cx="1944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dirty="0">
                <a:solidFill>
                  <a:srgbClr val="000000"/>
                </a:solidFill>
              </a:rPr>
              <a:t> (</a:t>
            </a:r>
            <a:r>
              <a:rPr lang="tr-TR" altLang="tr-TR" dirty="0" err="1">
                <a:solidFill>
                  <a:srgbClr val="000000"/>
                </a:solidFill>
              </a:rPr>
              <a:t>Output</a:t>
            </a:r>
            <a:r>
              <a:rPr lang="tr-TR" altLang="tr-TR" dirty="0">
                <a:solidFill>
                  <a:srgbClr val="000000"/>
                </a:solidFill>
              </a:rPr>
              <a:t>)</a:t>
            </a:r>
          </a:p>
        </p:txBody>
      </p:sp>
      <p:sp>
        <p:nvSpPr>
          <p:cNvPr id="84996" name="Line 6">
            <a:extLst>
              <a:ext uri="{FF2B5EF4-FFF2-40B4-BE49-F238E27FC236}">
                <a16:creationId xmlns:a16="http://schemas.microsoft.com/office/drawing/2014/main" xmlns="" id="{EAAAC48B-2AA6-7443-AB36-FED54172B786}"/>
              </a:ext>
            </a:extLst>
          </p:cNvPr>
          <p:cNvSpPr>
            <a:spLocks noChangeShapeType="1"/>
          </p:cNvSpPr>
          <p:nvPr/>
        </p:nvSpPr>
        <p:spPr bwMode="auto">
          <a:xfrm>
            <a:off x="2566988" y="1500188"/>
            <a:ext cx="14414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tr-TR">
              <a:solidFill>
                <a:srgbClr val="000000"/>
              </a:solidFill>
              <a:latin typeface="Tahoma" panose="020B0604030504040204" pitchFamily="34" charset="0"/>
            </a:endParaRPr>
          </a:p>
        </p:txBody>
      </p:sp>
      <p:sp>
        <p:nvSpPr>
          <p:cNvPr id="84997" name="Text Box 7">
            <a:extLst>
              <a:ext uri="{FF2B5EF4-FFF2-40B4-BE49-F238E27FC236}">
                <a16:creationId xmlns:a16="http://schemas.microsoft.com/office/drawing/2014/main" xmlns="" id="{A9668D04-0297-5F46-B3AF-5E13F8463B28}"/>
              </a:ext>
            </a:extLst>
          </p:cNvPr>
          <p:cNvSpPr txBox="1">
            <a:spLocks noChangeArrowheads="1"/>
          </p:cNvSpPr>
          <p:nvPr/>
        </p:nvSpPr>
        <p:spPr bwMode="auto">
          <a:xfrm>
            <a:off x="2495551" y="1633538"/>
            <a:ext cx="1584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tr-TR" altLang="tr-TR" dirty="0">
                <a:solidFill>
                  <a:srgbClr val="000000"/>
                </a:solidFill>
              </a:rPr>
              <a:t> (</a:t>
            </a:r>
            <a:r>
              <a:rPr lang="tr-TR" altLang="tr-TR" dirty="0" err="1">
                <a:solidFill>
                  <a:srgbClr val="000000"/>
                </a:solidFill>
              </a:rPr>
              <a:t>Input</a:t>
            </a:r>
            <a:r>
              <a:rPr lang="tr-TR" altLang="tr-TR" dirty="0">
                <a:solidFill>
                  <a:srgbClr val="000000"/>
                </a:solidFill>
              </a:rPr>
              <a:t>)</a:t>
            </a:r>
          </a:p>
        </p:txBody>
      </p:sp>
      <p:sp>
        <p:nvSpPr>
          <p:cNvPr id="84998" name="Text Box 8">
            <a:extLst>
              <a:ext uri="{FF2B5EF4-FFF2-40B4-BE49-F238E27FC236}">
                <a16:creationId xmlns:a16="http://schemas.microsoft.com/office/drawing/2014/main" xmlns="" id="{9E3CE5A9-0C07-2B42-9692-7A76D8F10D3A}"/>
              </a:ext>
            </a:extLst>
          </p:cNvPr>
          <p:cNvSpPr txBox="1">
            <a:spLocks noChangeArrowheads="1"/>
          </p:cNvSpPr>
          <p:nvPr/>
        </p:nvSpPr>
        <p:spPr bwMode="auto">
          <a:xfrm>
            <a:off x="1919288" y="2286000"/>
            <a:ext cx="820896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400" dirty="0">
                <a:solidFill>
                  <a:srgbClr val="000000"/>
                </a:solidFill>
              </a:rPr>
              <a:t>	</a:t>
            </a:r>
            <a:r>
              <a:rPr lang="en" altLang="tr-TR" sz="2400" dirty="0">
                <a:solidFill>
                  <a:srgbClr val="FF0000"/>
                </a:solidFill>
              </a:rPr>
              <a:t> Productivity </a:t>
            </a:r>
            <a:r>
              <a:rPr lang="en" altLang="tr-TR" sz="2400" dirty="0">
                <a:solidFill>
                  <a:srgbClr val="000000"/>
                </a:solidFill>
              </a:rPr>
              <a:t>refers to the relationship between product (production) and the factors used to achieve this product.</a:t>
            </a:r>
            <a:r>
              <a:rPr lang="tr-TR" altLang="tr-TR" sz="2400" dirty="0">
                <a:solidFill>
                  <a:srgbClr val="000000"/>
                </a:solidFill>
              </a:rPr>
              <a:t> </a:t>
            </a:r>
            <a:r>
              <a:rPr lang="en" altLang="tr-TR" sz="2400" dirty="0">
                <a:solidFill>
                  <a:srgbClr val="FF0000"/>
                </a:solidFill>
              </a:rPr>
              <a:t>Production factors should be combined to achieve the highest yields.</a:t>
            </a:r>
            <a:r>
              <a:rPr lang="tr-TR" altLang="tr-TR" sz="2400" dirty="0">
                <a:solidFill>
                  <a:srgbClr val="000000"/>
                </a:solidFill>
              </a:rPr>
              <a:t> </a:t>
            </a:r>
            <a:r>
              <a:rPr lang="en" altLang="tr-TR" sz="2400" dirty="0">
                <a:solidFill>
                  <a:srgbClr val="000000"/>
                </a:solidFill>
              </a:rPr>
              <a:t>In this case, productivity is the measure of the success of production.</a:t>
            </a:r>
            <a:endParaRPr lang="tr-TR" altLang="tr-TR" sz="2400" dirty="0">
              <a:solidFill>
                <a:srgbClr val="000000"/>
              </a:solidFill>
            </a:endParaRPr>
          </a:p>
          <a:p>
            <a:pPr algn="just" fontAlgn="base">
              <a:spcBef>
                <a:spcPct val="50000"/>
              </a:spcBef>
              <a:spcAft>
                <a:spcPct val="0"/>
              </a:spcAft>
            </a:pPr>
            <a:r>
              <a:rPr lang="en" altLang="tr-TR" sz="2400" dirty="0">
                <a:solidFill>
                  <a:srgbClr val="000000"/>
                </a:solidFill>
                <a:cs typeface="Times New Roman" panose="02020603050405020304" pitchFamily="18" charset="0"/>
              </a:rPr>
              <a:t>The outputs of the livestock sector (meat, milk, eggs, skin intestines, etc.) are the inputs of other sectors. If there is higher output of the livestock sector, there can be the higher output of the other sectors, so economic development can take place.</a:t>
            </a:r>
            <a:endParaRPr lang="tr-TR" altLang="tr-TR" sz="2400" dirty="0">
              <a:solidFill>
                <a:srgbClr val="000000"/>
              </a:solidFill>
            </a:endParaRPr>
          </a:p>
        </p:txBody>
      </p:sp>
    </p:spTree>
    <p:extLst>
      <p:ext uri="{BB962C8B-B14F-4D97-AF65-F5344CB8AC3E}">
        <p14:creationId xmlns:p14="http://schemas.microsoft.com/office/powerpoint/2010/main" val="1185539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2">
            <a:extLst>
              <a:ext uri="{FF2B5EF4-FFF2-40B4-BE49-F238E27FC236}">
                <a16:creationId xmlns:a16="http://schemas.microsoft.com/office/drawing/2014/main" xmlns="" id="{3F116B54-85C3-F64D-9C84-59694386A419}"/>
              </a:ext>
            </a:extLst>
          </p:cNvPr>
          <p:cNvSpPr txBox="1">
            <a:spLocks noChangeArrowheads="1"/>
          </p:cNvSpPr>
          <p:nvPr/>
        </p:nvSpPr>
        <p:spPr bwMode="auto">
          <a:xfrm>
            <a:off x="1905000" y="1003301"/>
            <a:ext cx="83058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en" altLang="tr-TR" sz="2400" dirty="0">
                <a:solidFill>
                  <a:srgbClr val="FF0000"/>
                </a:solidFill>
                <a:latin typeface="Times New Roman" panose="02020603050405020304" pitchFamily="18" charset="0"/>
                <a:cs typeface="Times New Roman" panose="02020603050405020304" pitchFamily="18" charset="0"/>
              </a:rPr>
              <a:t>In addition to healthy nutrition, the livestock sector has assumed important economic functions in terms of national development. These economic functions are;</a:t>
            </a:r>
          </a:p>
          <a:p>
            <a:pPr algn="just" fontAlgn="base">
              <a:spcBef>
                <a:spcPct val="50000"/>
              </a:spcBef>
              <a:spcAft>
                <a:spcPct val="0"/>
              </a:spcAft>
            </a:pPr>
            <a:r>
              <a:rPr lang="tr-TR" altLang="tr-TR" sz="2400" dirty="0">
                <a:solidFill>
                  <a:srgbClr val="FF0000"/>
                </a:solidFill>
                <a:latin typeface="Times New Roman" panose="02020603050405020304" pitchFamily="18" charset="0"/>
              </a:rPr>
              <a:t>        </a:t>
            </a:r>
            <a:r>
              <a:rPr lang="tr-TR" altLang="tr-TR" sz="2400" dirty="0">
                <a:solidFill>
                  <a:srgbClr val="000000"/>
                </a:solidFill>
                <a:latin typeface="Times New Roman" panose="02020603050405020304" pitchFamily="18" charset="0"/>
                <a:cs typeface="Times New Roman" panose="02020603050405020304" pitchFamily="18" charset="0"/>
              </a:rPr>
              <a:t>1. </a:t>
            </a:r>
            <a:r>
              <a:rPr lang="en" altLang="tr-TR" sz="2400" dirty="0">
                <a:solidFill>
                  <a:srgbClr val="000000"/>
                </a:solidFill>
                <a:latin typeface="Times New Roman" panose="02020603050405020304" pitchFamily="18" charset="0"/>
                <a:cs typeface="Times New Roman" panose="02020603050405020304" pitchFamily="18" charset="0"/>
              </a:rPr>
              <a:t>Supply of raw materials to industry</a:t>
            </a:r>
          </a:p>
          <a:p>
            <a:pPr algn="just" fontAlgn="base">
              <a:spcBef>
                <a:spcPct val="50000"/>
              </a:spcBef>
              <a:spcAft>
                <a:spcPct val="0"/>
              </a:spcAft>
            </a:pPr>
            <a:r>
              <a:rPr lang="tr-TR" altLang="tr-TR" sz="2400" dirty="0">
                <a:solidFill>
                  <a:srgbClr val="000000"/>
                </a:solidFill>
                <a:latin typeface="Times New Roman" panose="02020603050405020304" pitchFamily="18" charset="0"/>
              </a:rPr>
              <a:t>        2. </a:t>
            </a:r>
            <a:r>
              <a:rPr lang="en" altLang="tr-TR" sz="2400" dirty="0">
                <a:solidFill>
                  <a:srgbClr val="000000"/>
                </a:solidFill>
                <a:latin typeface="Times New Roman" panose="02020603050405020304" pitchFamily="18" charset="0"/>
                <a:cs typeface="Times New Roman" panose="02020603050405020304" pitchFamily="18" charset="0"/>
              </a:rPr>
              <a:t>Increasing national income and improving export</a:t>
            </a:r>
          </a:p>
          <a:p>
            <a:pPr algn="just" fontAlgn="base">
              <a:spcBef>
                <a:spcPct val="50000"/>
              </a:spcBef>
              <a:spcAft>
                <a:spcPct val="0"/>
              </a:spcAft>
            </a:pPr>
            <a:r>
              <a:rPr lang="tr-TR" altLang="tr-TR" sz="2400" dirty="0">
                <a:solidFill>
                  <a:srgbClr val="000000"/>
                </a:solidFill>
                <a:latin typeface="Times New Roman" panose="02020603050405020304" pitchFamily="18" charset="0"/>
              </a:rPr>
              <a:t>        3.</a:t>
            </a:r>
            <a:r>
              <a:rPr lang="en" altLang="tr-TR" sz="2400" dirty="0">
                <a:solidFill>
                  <a:srgbClr val="000000"/>
                </a:solidFill>
                <a:latin typeface="Times New Roman" panose="02020603050405020304" pitchFamily="18" charset="0"/>
                <a:cs typeface="Times New Roman" panose="02020603050405020304" pitchFamily="18" charset="0"/>
              </a:rPr>
              <a:t> Creating new employment areas for industry and services sector</a:t>
            </a:r>
            <a:endParaRPr lang="tr-TR" altLang="tr-TR" sz="2400" dirty="0">
              <a:solidFill>
                <a:srgbClr val="000000"/>
              </a:solidFill>
              <a:latin typeface="Times New Roman" panose="02020603050405020304" pitchFamily="18"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4. </a:t>
            </a:r>
            <a:r>
              <a:rPr lang="en" altLang="tr-TR" sz="2400" dirty="0">
                <a:solidFill>
                  <a:srgbClr val="000000"/>
                </a:solidFill>
                <a:latin typeface="Times New Roman" panose="02020603050405020304" pitchFamily="18" charset="0"/>
                <a:cs typeface="Times New Roman" panose="02020603050405020304" pitchFamily="18" charset="0"/>
              </a:rPr>
              <a:t>Improving employment in rural areas</a:t>
            </a:r>
            <a:endParaRPr lang="tr-TR" altLang="tr-TR" sz="2400" dirty="0">
              <a:solidFill>
                <a:srgbClr val="000000"/>
              </a:solidFill>
              <a:latin typeface="Times New Roman" panose="02020603050405020304" pitchFamily="18"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5.</a:t>
            </a:r>
            <a:r>
              <a:rPr lang="en" altLang="tr-TR" sz="2400" dirty="0">
                <a:solidFill>
                  <a:srgbClr val="000000"/>
                </a:solidFill>
                <a:latin typeface="Times New Roman" panose="02020603050405020304" pitchFamily="18" charset="0"/>
                <a:cs typeface="Times New Roman" panose="02020603050405020304" pitchFamily="18" charset="0"/>
              </a:rPr>
              <a:t> Ensuring social and economic interregional development in balance</a:t>
            </a:r>
            <a:endParaRPr lang="tr-TR" altLang="tr-TR" sz="2400" dirty="0">
              <a:solidFill>
                <a:srgbClr val="000000"/>
              </a:solidFill>
              <a:latin typeface="Times New Roman" panose="02020603050405020304" pitchFamily="18"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6.</a:t>
            </a:r>
            <a:r>
              <a:rPr lang="en" altLang="tr-TR" sz="2400" dirty="0">
                <a:solidFill>
                  <a:srgbClr val="000000"/>
                </a:solidFill>
                <a:latin typeface="Times New Roman" panose="02020603050405020304" pitchFamily="18" charset="0"/>
                <a:cs typeface="Times New Roman" panose="02020603050405020304" pitchFamily="18" charset="0"/>
              </a:rPr>
              <a:t> Ensuring the stability of national development through balanced cross-sectoral development</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17661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a:extLst>
              <a:ext uri="{FF2B5EF4-FFF2-40B4-BE49-F238E27FC236}">
                <a16:creationId xmlns:a16="http://schemas.microsoft.com/office/drawing/2014/main" xmlns="" id="{C4827CDC-4454-AD48-9C0C-27BCC63A1649}"/>
              </a:ext>
            </a:extLst>
          </p:cNvPr>
          <p:cNvSpPr txBox="1">
            <a:spLocks noChangeArrowheads="1"/>
          </p:cNvSpPr>
          <p:nvPr/>
        </p:nvSpPr>
        <p:spPr bwMode="auto">
          <a:xfrm>
            <a:off x="2057400" y="1052514"/>
            <a:ext cx="8229600"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 Considering shown as distributions of bovine available in Turkey, enterprises with between 1-4 bovine animals it is seen that constitutes 59.7 percent of the current.</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The proportion of enterprises with 5-9 bovine animals is 25.6%, the proportion of enterprises with 10-19 bovine animals is 11.2%, while the proportion of enterprises with 20 and above bovine animals is only 3.5%.</a:t>
            </a: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 When the distribution of sheep and goats is examined, the enterprises with 50-100 animals constitute 33.46% of the existing enterprises.</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This group is followed by those having animals between 1-19 heads with 31.55% and those having animals between 20-49 heads with 26.39%. Accordingly, the rate of enterprises having more than 100 ovine animals in our country is as low as 8.90%.</a:t>
            </a:r>
            <a:endParaRPr lang="tr-TR" alt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666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a:extLst>
              <a:ext uri="{FF2B5EF4-FFF2-40B4-BE49-F238E27FC236}">
                <a16:creationId xmlns:a16="http://schemas.microsoft.com/office/drawing/2014/main" xmlns="" id="{1678DDC7-19A0-4042-A6B4-0A8349A48485}"/>
              </a:ext>
            </a:extLst>
          </p:cNvPr>
          <p:cNvSpPr txBox="1">
            <a:spLocks noChangeArrowheads="1"/>
          </p:cNvSpPr>
          <p:nvPr/>
        </p:nvSpPr>
        <p:spPr bwMode="auto">
          <a:xfrm>
            <a:off x="1828800" y="1173164"/>
            <a:ext cx="8534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en" altLang="tr-TR" sz="2400" dirty="0">
                <a:solidFill>
                  <a:srgbClr val="FF0000"/>
                </a:solidFill>
                <a:latin typeface="Times New Roman" panose="02020603050405020304" pitchFamily="18" charset="0"/>
                <a:cs typeface="Times New Roman" panose="02020603050405020304" pitchFamily="18" charset="0"/>
              </a:rPr>
              <a:t>Socio-economic structure of livestock enterprises can be examined and analyzed according to 3 different criteria. These are;</a:t>
            </a:r>
          </a:p>
          <a:p>
            <a:pPr algn="just" fontAlgn="base">
              <a:spcBef>
                <a:spcPct val="50000"/>
              </a:spcBef>
              <a:spcAft>
                <a:spcPct val="0"/>
              </a:spcAft>
            </a:pPr>
            <a:r>
              <a:rPr lang="tr-TR" altLang="tr-TR" sz="2400" dirty="0" smtClean="0">
                <a:solidFill>
                  <a:srgbClr val="000000"/>
                </a:solidFill>
                <a:latin typeface="Times New Roman" panose="02020603050405020304" pitchFamily="18" charset="0"/>
                <a:cs typeface="Times New Roman" panose="02020603050405020304" pitchFamily="18" charset="0"/>
              </a:rPr>
              <a:t>1. </a:t>
            </a:r>
            <a:r>
              <a:rPr lang="tr-TR" altLang="tr-TR" sz="2400" dirty="0" err="1" smtClean="0">
                <a:solidFill>
                  <a:srgbClr val="000000"/>
                </a:solidFill>
                <a:latin typeface="Times New Roman" panose="02020603050405020304" pitchFamily="18" charset="0"/>
                <a:cs typeface="Times New Roman" panose="02020603050405020304" pitchFamily="18" charset="0"/>
              </a:rPr>
              <a:t>According</a:t>
            </a:r>
            <a:r>
              <a:rPr lang="tr-TR" altLang="tr-TR" sz="2400" dirty="0" smtClean="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to</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undertaking</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sectors</a:t>
            </a:r>
            <a:r>
              <a:rPr lang="tr-TR" altLang="tr-TR" sz="2400" dirty="0">
                <a:solidFill>
                  <a:srgbClr val="000000"/>
                </a:solidFill>
                <a:latin typeface="Times New Roman" panose="02020603050405020304" pitchFamily="18" charset="0"/>
                <a:cs typeface="Times New Roman" panose="02020603050405020304" pitchFamily="18" charset="0"/>
              </a:rPr>
              <a:t>,</a:t>
            </a:r>
          </a:p>
          <a:p>
            <a:pPr algn="just" fontAlgn="base">
              <a:spcBef>
                <a:spcPct val="50000"/>
              </a:spcBef>
              <a:spcAft>
                <a:spcPct val="0"/>
              </a:spcAft>
            </a:pPr>
            <a:r>
              <a:rPr lang="tr-TR" altLang="tr-TR" sz="2400" dirty="0">
                <a:solidFill>
                  <a:srgbClr val="000000"/>
                </a:solidFill>
                <a:latin typeface="Times New Roman" panose="02020603050405020304" pitchFamily="18" charset="0"/>
                <a:cs typeface="Times New Roman" panose="02020603050405020304" pitchFamily="18" charset="0"/>
              </a:rPr>
              <a:t>2. </a:t>
            </a:r>
            <a:r>
              <a:rPr lang="en" altLang="tr-TR" sz="2400" dirty="0">
                <a:solidFill>
                  <a:srgbClr val="000000"/>
                </a:solidFill>
                <a:latin typeface="Times New Roman" panose="02020603050405020304" pitchFamily="18" charset="0"/>
                <a:cs typeface="Times New Roman" panose="02020603050405020304" pitchFamily="18" charset="0"/>
              </a:rPr>
              <a:t>According to production shapes and features,</a:t>
            </a:r>
          </a:p>
          <a:p>
            <a:pPr algn="just" fontAlgn="base">
              <a:spcBef>
                <a:spcPct val="50000"/>
              </a:spcBef>
              <a:spcAft>
                <a:spcPct val="0"/>
              </a:spcAft>
            </a:pPr>
            <a:r>
              <a:rPr lang="tr-TR" altLang="tr-TR" sz="2400" dirty="0">
                <a:solidFill>
                  <a:srgbClr val="000000"/>
                </a:solidFill>
                <a:latin typeface="Times New Roman" panose="02020603050405020304" pitchFamily="18" charset="0"/>
                <a:cs typeface="Times New Roman" panose="02020603050405020304" pitchFamily="18" charset="0"/>
              </a:rPr>
              <a:t>3. </a:t>
            </a:r>
            <a:r>
              <a:rPr lang="en" altLang="tr-TR" sz="2400" dirty="0">
                <a:solidFill>
                  <a:srgbClr val="000000"/>
                </a:solidFill>
                <a:latin typeface="Times New Roman" panose="02020603050405020304" pitchFamily="18" charset="0"/>
                <a:cs typeface="Times New Roman" panose="02020603050405020304" pitchFamily="18" charset="0"/>
              </a:rPr>
              <a:t>According to the economic </a:t>
            </a:r>
            <a:r>
              <a:rPr lang="tr-TR" altLang="tr-TR" sz="2400" dirty="0" err="1">
                <a:solidFill>
                  <a:srgbClr val="000000"/>
                </a:solidFill>
                <a:latin typeface="Times New Roman" panose="02020603050405020304" pitchFamily="18" charset="0"/>
                <a:cs typeface="Times New Roman" panose="02020603050405020304" pitchFamily="18" charset="0"/>
              </a:rPr>
              <a:t>scale</a:t>
            </a:r>
            <a:endParaRPr lang="tr-TR" altLang="tr-TR" sz="2400" dirty="0">
              <a:solidFill>
                <a:srgbClr val="000000"/>
              </a:solidFill>
              <a:latin typeface="Times New Roman" panose="02020603050405020304" pitchFamily="18" charset="0"/>
            </a:endParaRPr>
          </a:p>
          <a:p>
            <a:pPr algn="just"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For example, according to the undertaking sectors of the enterprise, livestock enterprises consist of 2 sub-sections. These are;</a:t>
            </a:r>
          </a:p>
          <a:p>
            <a:pPr marL="457200" indent="-457200" algn="just" fontAlgn="base">
              <a:spcBef>
                <a:spcPct val="50000"/>
              </a:spcBef>
              <a:spcAft>
                <a:spcPct val="0"/>
              </a:spcAft>
              <a:buFontTx/>
              <a:buAutoNum type="arabicPeriod"/>
            </a:pPr>
            <a:r>
              <a:rPr lang="en" altLang="tr-TR" sz="2400" dirty="0">
                <a:solidFill>
                  <a:srgbClr val="000000"/>
                </a:solidFill>
                <a:latin typeface="Times New Roman" panose="02020603050405020304" pitchFamily="18" charset="0"/>
                <a:cs typeface="Times New Roman" panose="02020603050405020304" pitchFamily="18" charset="0"/>
              </a:rPr>
              <a:t>Private sector (public) livestock enterprises</a:t>
            </a:r>
          </a:p>
          <a:p>
            <a:pPr marL="457200" indent="-457200" algn="just" fontAlgn="base">
              <a:spcBef>
                <a:spcPct val="50000"/>
              </a:spcBef>
              <a:spcAft>
                <a:spcPct val="0"/>
              </a:spcAft>
              <a:buFontTx/>
              <a:buAutoNum type="arabicPeriod"/>
            </a:pPr>
            <a:r>
              <a:rPr lang="tr-TR" altLang="tr-TR" sz="2400" dirty="0" err="1">
                <a:solidFill>
                  <a:srgbClr val="000000"/>
                </a:solidFill>
                <a:latin typeface="Times New Roman" panose="02020603050405020304" pitchFamily="18" charset="0"/>
                <a:cs typeface="Times New Roman" panose="02020603050405020304" pitchFamily="18" charset="0"/>
              </a:rPr>
              <a:t>State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livestock</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enterprises</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256156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a:extLst>
              <a:ext uri="{FF2B5EF4-FFF2-40B4-BE49-F238E27FC236}">
                <a16:creationId xmlns:a16="http://schemas.microsoft.com/office/drawing/2014/main" xmlns="" id="{691D61C0-ECED-7F41-8113-B6219A99AD60}"/>
              </a:ext>
            </a:extLst>
          </p:cNvPr>
          <p:cNvSpPr txBox="1">
            <a:spLocks noChangeArrowheads="1"/>
          </p:cNvSpPr>
          <p:nvPr/>
        </p:nvSpPr>
        <p:spPr bwMode="auto">
          <a:xfrm>
            <a:off x="1905000" y="1293814"/>
            <a:ext cx="8382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Enterprises are divided into 3 groups according to the shape and characteristics of production.</a:t>
            </a:r>
          </a:p>
          <a:p>
            <a:pPr marL="457200" indent="-457200" fontAlgn="base">
              <a:spcBef>
                <a:spcPct val="50000"/>
              </a:spcBef>
              <a:spcAft>
                <a:spcPct val="0"/>
              </a:spcAft>
              <a:buFontTx/>
              <a:buAutoNum type="arabicPeriod"/>
            </a:pPr>
            <a:r>
              <a:rPr lang="en" altLang="tr-TR" sz="2400" dirty="0">
                <a:solidFill>
                  <a:srgbClr val="FF0000"/>
                </a:solidFill>
                <a:latin typeface="Times New Roman" panose="02020603050405020304" pitchFamily="18" charset="0"/>
                <a:cs typeface="Times New Roman" panose="02020603050405020304" pitchFamily="18" charset="0"/>
              </a:rPr>
              <a:t>Main (cattle and ovine) livestock enterprises,</a:t>
            </a:r>
          </a:p>
          <a:p>
            <a:pPr fontAlgn="base">
              <a:spcBef>
                <a:spcPct val="50000"/>
              </a:spcBef>
              <a:spcAft>
                <a:spcPct val="0"/>
              </a:spcAft>
            </a:pPr>
            <a:r>
              <a:rPr lang="tr-TR" altLang="tr-TR" sz="2400" dirty="0">
                <a:solidFill>
                  <a:srgbClr val="FF0000"/>
                </a:solidFill>
                <a:latin typeface="Times New Roman" panose="02020603050405020304" pitchFamily="18" charset="0"/>
                <a:cs typeface="Times New Roman" panose="02020603050405020304" pitchFamily="18" charset="0"/>
              </a:rPr>
              <a:t>2. </a:t>
            </a:r>
            <a:r>
              <a:rPr lang="tr-TR" altLang="tr-TR" sz="2400" dirty="0" err="1">
                <a:solidFill>
                  <a:srgbClr val="FF0000"/>
                </a:solidFill>
                <a:latin typeface="Times New Roman" panose="02020603050405020304" pitchFamily="18" charset="0"/>
                <a:cs typeface="Times New Roman" panose="02020603050405020304" pitchFamily="18" charset="0"/>
              </a:rPr>
              <a:t>Poultry</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a:t>
            </a:r>
          </a:p>
          <a:p>
            <a:pPr fontAlgn="base">
              <a:spcBef>
                <a:spcPct val="50000"/>
              </a:spcBef>
              <a:spcAft>
                <a:spcPct val="0"/>
              </a:spcAft>
            </a:pPr>
            <a:r>
              <a:rPr lang="tr-TR" altLang="tr-TR" sz="2400" dirty="0">
                <a:solidFill>
                  <a:srgbClr val="FF0000"/>
                </a:solidFill>
                <a:latin typeface="Times New Roman" panose="02020603050405020304" pitchFamily="18" charset="0"/>
                <a:cs typeface="Times New Roman" panose="02020603050405020304" pitchFamily="18" charset="0"/>
              </a:rPr>
              <a:t>3. </a:t>
            </a:r>
            <a:r>
              <a:rPr lang="tr-TR" altLang="tr-TR" sz="2400" dirty="0" err="1">
                <a:solidFill>
                  <a:srgbClr val="FF0000"/>
                </a:solidFill>
                <a:latin typeface="Times New Roman" panose="02020603050405020304" pitchFamily="18" charset="0"/>
                <a:cs typeface="Times New Roman" panose="02020603050405020304" pitchFamily="18" charset="0"/>
              </a:rPr>
              <a:t>Fisheries</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and</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fishing</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a:t>
            </a:r>
          </a:p>
          <a:p>
            <a:pPr fontAlgn="base">
              <a:spcBef>
                <a:spcPct val="50000"/>
              </a:spcBef>
              <a:spcAft>
                <a:spcPct val="0"/>
              </a:spcAft>
            </a:pPr>
            <a:r>
              <a:rPr lang="tr-TR" altLang="tr-TR" sz="2400" dirty="0" err="1">
                <a:solidFill>
                  <a:srgbClr val="000000"/>
                </a:solidFill>
                <a:latin typeface="Times New Roman" panose="02020603050405020304" pitchFamily="18" charset="0"/>
                <a:cs typeface="Times New Roman" panose="02020603050405020304" pitchFamily="18" charset="0"/>
              </a:rPr>
              <a:t>According</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to</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economic</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scales</a:t>
            </a:r>
            <a:r>
              <a:rPr lang="tr-TR" altLang="tr-TR" sz="2400" dirty="0">
                <a:solidFill>
                  <a:srgbClr val="000000"/>
                </a:solidFill>
                <a:latin typeface="Times New Roman" panose="02020603050405020304" pitchFamily="18" charset="0"/>
                <a:cs typeface="Times New Roman" panose="02020603050405020304" pitchFamily="18" charset="0"/>
              </a:rPr>
              <a:t>;</a:t>
            </a:r>
          </a:p>
          <a:p>
            <a:pPr fontAlgn="base">
              <a:spcBef>
                <a:spcPct val="50000"/>
              </a:spcBef>
              <a:spcAft>
                <a:spcPct val="0"/>
              </a:spcAft>
            </a:pPr>
            <a:r>
              <a:rPr lang="tr-TR" altLang="tr-TR" sz="2400" dirty="0">
                <a:solidFill>
                  <a:srgbClr val="FF0000"/>
                </a:solidFill>
                <a:latin typeface="Times New Roman" panose="02020603050405020304" pitchFamily="18" charset="0"/>
                <a:cs typeface="Times New Roman" panose="02020603050405020304" pitchFamily="18" charset="0"/>
              </a:rPr>
              <a:t>1. Small </a:t>
            </a:r>
            <a:r>
              <a:rPr lang="tr-TR" altLang="tr-TR" sz="2400" dirty="0" err="1">
                <a:solidFill>
                  <a:srgbClr val="FF0000"/>
                </a:solidFill>
                <a:latin typeface="Times New Roman" panose="02020603050405020304" pitchFamily="18" charset="0"/>
                <a:cs typeface="Times New Roman" panose="02020603050405020304" pitchFamily="18" charset="0"/>
              </a:rPr>
              <a:t>scale</a:t>
            </a:r>
            <a:endParaRPr lang="tr-TR" altLang="tr-TR" sz="2400" dirty="0">
              <a:solidFill>
                <a:srgbClr val="FF0000"/>
              </a:solidFill>
              <a:latin typeface="Times New Roman" panose="02020603050405020304" pitchFamily="18" charset="0"/>
              <a:cs typeface="Times New Roman" panose="02020603050405020304" pitchFamily="18" charset="0"/>
            </a:endParaRPr>
          </a:p>
          <a:p>
            <a:pPr fontAlgn="base">
              <a:spcBef>
                <a:spcPct val="50000"/>
              </a:spcBef>
              <a:spcAft>
                <a:spcPct val="0"/>
              </a:spcAft>
            </a:pPr>
            <a:r>
              <a:rPr lang="tr-TR" altLang="tr-TR" sz="2400" dirty="0">
                <a:solidFill>
                  <a:srgbClr val="FF0000"/>
                </a:solidFill>
                <a:latin typeface="Times New Roman" panose="02020603050405020304" pitchFamily="18" charset="0"/>
                <a:cs typeface="Times New Roman" panose="02020603050405020304" pitchFamily="18" charset="0"/>
              </a:rPr>
              <a:t>2. </a:t>
            </a:r>
            <a:r>
              <a:rPr lang="tr-TR" altLang="tr-TR" sz="2400" dirty="0" err="1">
                <a:solidFill>
                  <a:srgbClr val="FF0000"/>
                </a:solidFill>
                <a:latin typeface="Times New Roman" panose="02020603050405020304" pitchFamily="18" charset="0"/>
                <a:cs typeface="Times New Roman" panose="02020603050405020304" pitchFamily="18" charset="0"/>
              </a:rPr>
              <a:t>Medium</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scale</a:t>
            </a:r>
            <a:endParaRPr lang="tr-TR" altLang="tr-TR" sz="2400" dirty="0">
              <a:solidFill>
                <a:srgbClr val="FF0000"/>
              </a:solidFill>
              <a:latin typeface="Times New Roman" panose="02020603050405020304" pitchFamily="18" charset="0"/>
              <a:cs typeface="Times New Roman" panose="02020603050405020304" pitchFamily="18" charset="0"/>
            </a:endParaRPr>
          </a:p>
          <a:p>
            <a:pPr fontAlgn="base">
              <a:spcBef>
                <a:spcPct val="50000"/>
              </a:spcBef>
              <a:spcAft>
                <a:spcPct val="0"/>
              </a:spcAft>
            </a:pPr>
            <a:r>
              <a:rPr lang="tr-TR" altLang="tr-TR" sz="2400" dirty="0">
                <a:solidFill>
                  <a:srgbClr val="FF0000"/>
                </a:solidFill>
                <a:latin typeface="Times New Roman" panose="02020603050405020304" pitchFamily="18" charset="0"/>
              </a:rPr>
              <a:t>3</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Large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scale</a:t>
            </a:r>
            <a:endParaRPr lang="tr-TR" altLang="tr-TR" sz="2400"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3227032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a:extLst>
              <a:ext uri="{FF2B5EF4-FFF2-40B4-BE49-F238E27FC236}">
                <a16:creationId xmlns:a16="http://schemas.microsoft.com/office/drawing/2014/main" xmlns="" id="{85DFEE67-778A-FD4E-932B-AD689C1932A9}"/>
              </a:ext>
            </a:extLst>
          </p:cNvPr>
          <p:cNvSpPr txBox="1">
            <a:spLocks noChangeArrowheads="1"/>
          </p:cNvSpPr>
          <p:nvPr/>
        </p:nvSpPr>
        <p:spPr bwMode="auto">
          <a:xfrm>
            <a:off x="1905000" y="950914"/>
            <a:ext cx="85344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Large and ovine livestock enterprises, which are classified as enterprises according to undertaking sectors, consist of 3 sub-socio-economic groups. These are;</a:t>
            </a:r>
            <a:r>
              <a:rPr lang="tr-TR" altLang="tr-TR" sz="2400" dirty="0">
                <a:solidFill>
                  <a:srgbClr val="000000"/>
                </a:solidFill>
                <a:latin typeface="Times New Roman" panose="02020603050405020304" pitchFamily="18" charset="0"/>
              </a:rPr>
              <a:t>    </a:t>
            </a: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tr-TR" altLang="tr-TR" sz="2400" dirty="0">
                <a:solidFill>
                  <a:srgbClr val="FF0000"/>
                </a:solidFill>
                <a:latin typeface="Times New Roman" panose="02020603050405020304" pitchFamily="18" charset="0"/>
              </a:rPr>
              <a:t>-</a:t>
            </a:r>
            <a:r>
              <a:rPr lang="tr-TR" altLang="tr-TR" sz="2400" dirty="0" err="1">
                <a:solidFill>
                  <a:srgbClr val="FF0000"/>
                </a:solidFill>
                <a:latin typeface="Times New Roman" panose="02020603050405020304" pitchFamily="18" charset="0"/>
                <a:cs typeface="Times New Roman" panose="02020603050405020304" pitchFamily="18" charset="0"/>
              </a:rPr>
              <a:t>Village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livestock</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a:t>
            </a:r>
          </a:p>
          <a:p>
            <a:pPr algn="just" fontAlgn="base">
              <a:spcBef>
                <a:spcPct val="50000"/>
              </a:spcBef>
              <a:spcAft>
                <a:spcPct val="0"/>
              </a:spcAft>
            </a:pPr>
            <a:r>
              <a:rPr lang="tr-TR" altLang="tr-TR" sz="2400" dirty="0">
                <a:solidFill>
                  <a:srgbClr val="FF0000"/>
                </a:solidFill>
                <a:latin typeface="Times New Roman" panose="02020603050405020304" pitchFamily="18" charset="0"/>
              </a:rPr>
              <a:t>      - </a:t>
            </a:r>
            <a:r>
              <a:rPr lang="tr-TR" altLang="tr-TR" sz="2400" dirty="0" err="1">
                <a:solidFill>
                  <a:srgbClr val="FF0000"/>
                </a:solidFill>
                <a:latin typeface="Times New Roman" panose="02020603050405020304" pitchFamily="18" charset="0"/>
                <a:cs typeface="Times New Roman" panose="02020603050405020304" pitchFamily="18" charset="0"/>
              </a:rPr>
              <a:t>Large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herd</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 in </a:t>
            </a:r>
            <a:r>
              <a:rPr lang="tr-TR" altLang="tr-TR" sz="2400" dirty="0" err="1">
                <a:solidFill>
                  <a:srgbClr val="FF0000"/>
                </a:solidFill>
                <a:latin typeface="Times New Roman" panose="02020603050405020304" pitchFamily="18" charset="0"/>
                <a:cs typeface="Times New Roman" panose="02020603050405020304" pitchFamily="18" charset="0"/>
              </a:rPr>
              <a:t>extensible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structure</a:t>
            </a:r>
            <a:r>
              <a:rPr lang="tr-TR" altLang="tr-TR" sz="2400" dirty="0">
                <a:solidFill>
                  <a:srgbClr val="FF0000"/>
                </a:solidFill>
                <a:latin typeface="Times New Roman" panose="02020603050405020304" pitchFamily="18" charset="0"/>
                <a:cs typeface="Times New Roman" panose="02020603050405020304" pitchFamily="18" charset="0"/>
              </a:rPr>
              <a:t>,</a:t>
            </a:r>
          </a:p>
          <a:p>
            <a:pPr algn="just" fontAlgn="base">
              <a:spcBef>
                <a:spcPct val="50000"/>
              </a:spcBef>
              <a:spcAft>
                <a:spcPct val="0"/>
              </a:spcAft>
            </a:pPr>
            <a:r>
              <a:rPr lang="tr-TR" altLang="tr-TR" sz="2400" dirty="0">
                <a:solidFill>
                  <a:srgbClr val="FF0000"/>
                </a:solidFill>
                <a:latin typeface="Times New Roman" panose="02020603050405020304" pitchFamily="18" charset="0"/>
              </a:rPr>
              <a:t>      - </a:t>
            </a:r>
            <a:r>
              <a:rPr lang="tr-TR" altLang="tr-TR" sz="2400" dirty="0" err="1">
                <a:solidFill>
                  <a:srgbClr val="FF0000"/>
                </a:solidFill>
                <a:latin typeface="Times New Roman" panose="02020603050405020304" pitchFamily="18" charset="0"/>
                <a:cs typeface="Times New Roman" panose="02020603050405020304" pitchFamily="18" charset="0"/>
              </a:rPr>
              <a:t>Large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capital</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 in </a:t>
            </a:r>
            <a:r>
              <a:rPr lang="tr-TR" altLang="tr-TR" sz="2400" dirty="0" err="1">
                <a:solidFill>
                  <a:srgbClr val="FF0000"/>
                </a:solidFill>
                <a:latin typeface="Times New Roman" panose="02020603050405020304" pitchFamily="18" charset="0"/>
                <a:cs typeface="Times New Roman" panose="02020603050405020304" pitchFamily="18" charset="0"/>
              </a:rPr>
              <a:t>intensive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structure</a:t>
            </a:r>
            <a:r>
              <a:rPr lang="tr-TR" altLang="tr-TR" sz="2400" dirty="0">
                <a:solidFill>
                  <a:srgbClr val="FF0000"/>
                </a:solidFill>
                <a:latin typeface="Times New Roman" panose="02020603050405020304" pitchFamily="18" charset="0"/>
                <a:cs typeface="Times New Roman" panose="02020603050405020304" pitchFamily="18" charset="0"/>
              </a:rPr>
              <a:t>,</a:t>
            </a:r>
          </a:p>
          <a:p>
            <a:pPr algn="just"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Village animal husbandry enterprises are the traditional structure, with lack of economic consciousness and scientific, insufficient production outward throughout the country. </a:t>
            </a:r>
            <a:r>
              <a:rPr lang="tr-TR" altLang="tr-TR" sz="2400" dirty="0" smtClean="0">
                <a:solidFill>
                  <a:srgbClr val="000000"/>
                </a:solidFill>
                <a:latin typeface="Times New Roman" panose="02020603050405020304" pitchFamily="18" charset="0"/>
                <a:cs typeface="Times New Roman" panose="02020603050405020304" pitchFamily="18" charset="0"/>
              </a:rPr>
              <a:t>T</a:t>
            </a:r>
            <a:r>
              <a:rPr lang="en" altLang="tr-TR" sz="2400" dirty="0" smtClean="0">
                <a:solidFill>
                  <a:srgbClr val="000000"/>
                </a:solidFill>
                <a:latin typeface="Times New Roman" panose="02020603050405020304" pitchFamily="18" charset="0"/>
                <a:cs typeface="Times New Roman" panose="02020603050405020304" pitchFamily="18" charset="0"/>
              </a:rPr>
              <a:t>hey </a:t>
            </a:r>
            <a:r>
              <a:rPr lang="en" altLang="tr-TR" sz="2400" dirty="0">
                <a:solidFill>
                  <a:srgbClr val="000000"/>
                </a:solidFill>
                <a:latin typeface="Times New Roman" panose="02020603050405020304" pitchFamily="18" charset="0"/>
                <a:cs typeface="Times New Roman" panose="02020603050405020304" pitchFamily="18" charset="0"/>
              </a:rPr>
              <a:t>do not have sufficient information about the price, quantity and quality trends of the consumer markets. Since the terminal is far from the market, they need a large number of intermediary services to market their products.</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It is very difficult to assess the labor of the producer.</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667435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a:extLst>
              <a:ext uri="{FF2B5EF4-FFF2-40B4-BE49-F238E27FC236}">
                <a16:creationId xmlns:a16="http://schemas.microsoft.com/office/drawing/2014/main" xmlns="" id="{758897F3-25F5-554D-84C2-75D4AB886BAF}"/>
              </a:ext>
            </a:extLst>
          </p:cNvPr>
          <p:cNvSpPr txBox="1">
            <a:spLocks noChangeArrowheads="1"/>
          </p:cNvSpPr>
          <p:nvPr/>
        </p:nvSpPr>
        <p:spPr bwMode="auto">
          <a:xfrm>
            <a:off x="1828800" y="1220789"/>
            <a:ext cx="85344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FF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Large herd enterprises in the extensible structure are rational enterprises in which production is carried out in bulk.</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FF0000"/>
                </a:solidFill>
                <a:latin typeface="Times New Roman" panose="02020603050405020304" pitchFamily="18" charset="0"/>
                <a:cs typeface="Times New Roman" panose="02020603050405020304" pitchFamily="18" charset="0"/>
              </a:rPr>
              <a:t>There is a specialization in the field of handling, management and nutrition of the herd, evaluation and marketing of the products. </a:t>
            </a:r>
            <a:r>
              <a:rPr lang="en" altLang="tr-TR" sz="2400" dirty="0">
                <a:solidFill>
                  <a:srgbClr val="000000"/>
                </a:solidFill>
                <a:latin typeface="Times New Roman" panose="02020603050405020304" pitchFamily="18" charset="0"/>
                <a:cs typeface="Times New Roman" panose="02020603050405020304" pitchFamily="18" charset="0"/>
              </a:rPr>
              <a:t>It is the business of large family groups </a:t>
            </a:r>
            <a:r>
              <a:rPr lang="en" altLang="tr-TR" sz="2400" dirty="0" smtClean="0">
                <a:solidFill>
                  <a:srgbClr val="000000"/>
                </a:solidFill>
                <a:latin typeface="Times New Roman" panose="02020603050405020304" pitchFamily="18" charset="0"/>
                <a:cs typeface="Times New Roman" panose="02020603050405020304" pitchFamily="18" charset="0"/>
              </a:rPr>
              <a:t>in </a:t>
            </a:r>
            <a:r>
              <a:rPr lang="en" altLang="tr-TR" sz="2400" dirty="0">
                <a:solidFill>
                  <a:srgbClr val="000000"/>
                </a:solidFill>
                <a:latin typeface="Times New Roman" panose="02020603050405020304" pitchFamily="18" charset="0"/>
                <a:cs typeface="Times New Roman" panose="02020603050405020304" pitchFamily="18" charset="0"/>
              </a:rPr>
              <a:t>Eastern and Southeastern Anatolia Regions.</a:t>
            </a: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rPr>
              <a:t> Large capital enterprises in the intensive structure are intensive enterprises that require large investment.</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They are concentrated close to the terminal market and have sufficient knowledge of the quantity, price and quality trends of the consumer market. Terminal market means the last market. It is the irreversible market in which the producer has to accept the prices formed in the market.</a:t>
            </a:r>
            <a:endParaRPr lang="en-US" altLang="tr-TR" sz="2400" dirty="0">
              <a:solidFill>
                <a:srgbClr val="000000"/>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74750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a:extLst>
              <a:ext uri="{FF2B5EF4-FFF2-40B4-BE49-F238E27FC236}">
                <a16:creationId xmlns:a16="http://schemas.microsoft.com/office/drawing/2014/main" xmlns="" id="{E28B117C-5B32-6D49-81D3-1AB750246E01}"/>
              </a:ext>
            </a:extLst>
          </p:cNvPr>
          <p:cNvSpPr txBox="1">
            <a:spLocks noChangeArrowheads="1"/>
          </p:cNvSpPr>
          <p:nvPr/>
        </p:nvSpPr>
        <p:spPr bwMode="auto">
          <a:xfrm>
            <a:off x="2057400" y="1206501"/>
            <a:ext cx="82296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These businesses can be divided into four groups:</a:t>
            </a:r>
          </a:p>
          <a:p>
            <a:pPr algn="just" fontAlgn="base">
              <a:spcBef>
                <a:spcPct val="50000"/>
              </a:spcBef>
              <a:spcAft>
                <a:spcPct val="0"/>
              </a:spcAft>
            </a:pPr>
            <a:r>
              <a:rPr lang="tr-TR" altLang="tr-TR" sz="2400" dirty="0">
                <a:solidFill>
                  <a:srgbClr val="FF0000"/>
                </a:solidFill>
                <a:latin typeface="Times New Roman" panose="02020603050405020304" pitchFamily="18" charset="0"/>
              </a:rPr>
              <a:t>      </a:t>
            </a:r>
            <a:r>
              <a:rPr lang="tr-TR" altLang="tr-TR" sz="2400" dirty="0">
                <a:solidFill>
                  <a:srgbClr val="FF0000"/>
                </a:solidFill>
                <a:latin typeface="Times New Roman" panose="02020603050405020304" pitchFamily="18" charset="0"/>
                <a:cs typeface="Times New Roman" panose="02020603050405020304" pitchFamily="18" charset="0"/>
              </a:rPr>
              <a:t>1. </a:t>
            </a:r>
            <a:r>
              <a:rPr lang="tr-TR" altLang="tr-TR" sz="2400" dirty="0" err="1">
                <a:solidFill>
                  <a:srgbClr val="FF0000"/>
                </a:solidFill>
                <a:latin typeface="Times New Roman" panose="02020603050405020304" pitchFamily="18" charset="0"/>
                <a:cs typeface="Times New Roman" panose="02020603050405020304" pitchFamily="18" charset="0"/>
              </a:rPr>
              <a:t>Cattle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fattening</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endParaRPr lang="tr-TR" altLang="tr-TR" sz="2400" dirty="0">
              <a:solidFill>
                <a:srgbClr val="FF0000"/>
              </a:solidFill>
              <a:latin typeface="Times New Roman" panose="02020603050405020304" pitchFamily="18" charset="0"/>
              <a:cs typeface="Times New Roman" panose="02020603050405020304" pitchFamily="18" charset="0"/>
            </a:endParaRPr>
          </a:p>
          <a:p>
            <a:pPr algn="just" fontAlgn="base">
              <a:spcBef>
                <a:spcPct val="50000"/>
              </a:spcBef>
              <a:spcAft>
                <a:spcPct val="0"/>
              </a:spcAft>
            </a:pPr>
            <a:r>
              <a:rPr lang="tr-TR" altLang="tr-TR" sz="2400" dirty="0">
                <a:solidFill>
                  <a:srgbClr val="FF0000"/>
                </a:solidFill>
                <a:latin typeface="Times New Roman" panose="02020603050405020304" pitchFamily="18" charset="0"/>
              </a:rPr>
              <a:t>      </a:t>
            </a:r>
            <a:r>
              <a:rPr lang="tr-TR" altLang="tr-TR" sz="2400" dirty="0">
                <a:solidFill>
                  <a:srgbClr val="FF0000"/>
                </a:solidFill>
                <a:latin typeface="Times New Roman" panose="02020603050405020304" pitchFamily="18" charset="0"/>
                <a:cs typeface="Times New Roman" panose="02020603050405020304" pitchFamily="18" charset="0"/>
              </a:rPr>
              <a:t>2. </a:t>
            </a:r>
            <a:r>
              <a:rPr lang="tr-TR" altLang="tr-TR" sz="2400" dirty="0" err="1">
                <a:solidFill>
                  <a:srgbClr val="FF0000"/>
                </a:solidFill>
                <a:latin typeface="Times New Roman" panose="02020603050405020304" pitchFamily="18" charset="0"/>
                <a:cs typeface="Times New Roman" panose="02020603050405020304" pitchFamily="18" charset="0"/>
              </a:rPr>
              <a:t>Lamb</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fattening</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endParaRPr lang="tr-TR" altLang="tr-TR" sz="2400" dirty="0">
              <a:solidFill>
                <a:srgbClr val="FF0000"/>
              </a:solidFill>
              <a:latin typeface="Times New Roman" panose="02020603050405020304" pitchFamily="18" charset="0"/>
              <a:cs typeface="Times New Roman" panose="02020603050405020304" pitchFamily="18" charset="0"/>
            </a:endParaRPr>
          </a:p>
          <a:p>
            <a:pPr algn="just" fontAlgn="base">
              <a:spcBef>
                <a:spcPct val="50000"/>
              </a:spcBef>
              <a:spcAft>
                <a:spcPct val="0"/>
              </a:spcAft>
            </a:pPr>
            <a:r>
              <a:rPr lang="tr-TR" altLang="tr-TR" sz="2400" dirty="0">
                <a:solidFill>
                  <a:srgbClr val="FF0000"/>
                </a:solidFill>
                <a:latin typeface="Times New Roman" panose="02020603050405020304" pitchFamily="18" charset="0"/>
              </a:rPr>
              <a:t>      </a:t>
            </a:r>
            <a:r>
              <a:rPr lang="tr-TR" altLang="tr-TR" sz="2400" dirty="0">
                <a:solidFill>
                  <a:srgbClr val="FF0000"/>
                </a:solidFill>
                <a:latin typeface="Times New Roman" panose="02020603050405020304" pitchFamily="18" charset="0"/>
                <a:cs typeface="Times New Roman" panose="02020603050405020304" pitchFamily="18" charset="0"/>
              </a:rPr>
              <a:t>3. </a:t>
            </a:r>
            <a:r>
              <a:rPr lang="tr-TR" altLang="tr-TR" sz="2400" dirty="0" err="1">
                <a:solidFill>
                  <a:srgbClr val="FF0000"/>
                </a:solidFill>
                <a:latin typeface="Times New Roman" panose="02020603050405020304" pitchFamily="18" charset="0"/>
                <a:cs typeface="Times New Roman" panose="02020603050405020304" pitchFamily="18" charset="0"/>
              </a:rPr>
              <a:t>Integrated</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beef-delicatessen</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endParaRPr lang="tr-TR" altLang="tr-TR" sz="2400" dirty="0">
              <a:solidFill>
                <a:srgbClr val="FF0000"/>
              </a:solidFill>
              <a:latin typeface="Times New Roman" panose="02020603050405020304" pitchFamily="18" charset="0"/>
              <a:cs typeface="Times New Roman" panose="02020603050405020304" pitchFamily="18" charset="0"/>
            </a:endParaRPr>
          </a:p>
          <a:p>
            <a:pPr algn="just" fontAlgn="base">
              <a:spcBef>
                <a:spcPct val="50000"/>
              </a:spcBef>
              <a:spcAft>
                <a:spcPct val="0"/>
              </a:spcAft>
            </a:pPr>
            <a:r>
              <a:rPr lang="tr-TR" altLang="tr-TR" sz="2400" dirty="0">
                <a:solidFill>
                  <a:srgbClr val="FF0000"/>
                </a:solidFill>
                <a:latin typeface="Times New Roman" panose="02020603050405020304" pitchFamily="18" charset="0"/>
              </a:rPr>
              <a:t>     </a:t>
            </a:r>
            <a:r>
              <a:rPr lang="tr-TR" altLang="tr-TR" sz="2400" dirty="0">
                <a:solidFill>
                  <a:srgbClr val="FF0000"/>
                </a:solidFill>
                <a:latin typeface="Times New Roman" panose="02020603050405020304" pitchFamily="18" charset="0"/>
                <a:cs typeface="Times New Roman" panose="02020603050405020304" pitchFamily="18" charset="0"/>
              </a:rPr>
              <a:t>4. </a:t>
            </a:r>
            <a:r>
              <a:rPr lang="tr-TR" altLang="tr-TR" sz="2400" dirty="0" err="1">
                <a:solidFill>
                  <a:srgbClr val="FF0000"/>
                </a:solidFill>
                <a:latin typeface="Times New Roman" panose="02020603050405020304" pitchFamily="18" charset="0"/>
                <a:cs typeface="Times New Roman" panose="02020603050405020304" pitchFamily="18" charset="0"/>
              </a:rPr>
              <a:t>Intensive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dairy</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cattle</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endParaRPr lang="tr-TR" altLang="tr-TR" sz="2400" dirty="0">
              <a:solidFill>
                <a:srgbClr val="FF0000"/>
              </a:solidFill>
              <a:latin typeface="Times New Roman" panose="02020603050405020304" pitchFamily="18" charset="0"/>
              <a:cs typeface="Times New Roman" panose="02020603050405020304" pitchFamily="18"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Cattle fattening enterprises consist young calf and fattening </a:t>
            </a:r>
            <a:r>
              <a:rPr lang="en" altLang="tr-TR" sz="2400" dirty="0" err="1">
                <a:solidFill>
                  <a:srgbClr val="000000"/>
                </a:solidFill>
                <a:latin typeface="Times New Roman" panose="02020603050405020304" pitchFamily="18" charset="0"/>
                <a:cs typeface="Times New Roman" panose="02020603050405020304" pitchFamily="18" charset="0"/>
              </a:rPr>
              <a:t>cattles</a:t>
            </a:r>
            <a:r>
              <a:rPr lang="en" altLang="tr-TR" sz="2400" dirty="0">
                <a:solidFill>
                  <a:srgbClr val="000000"/>
                </a:solidFill>
                <a:latin typeface="Times New Roman" panose="02020603050405020304" pitchFamily="18" charset="0"/>
                <a:cs typeface="Times New Roman" panose="02020603050405020304" pitchFamily="18" charset="0"/>
              </a:rPr>
              <a:t>. These enterprises, which carry out fattening activities according to the genetic structure, fattening performance and economic conjuncture of the fattened animals, are generally rational enterprises at the national level.</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54651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a:extLst>
              <a:ext uri="{FF2B5EF4-FFF2-40B4-BE49-F238E27FC236}">
                <a16:creationId xmlns:a16="http://schemas.microsoft.com/office/drawing/2014/main" xmlns="" id="{3E534D51-0155-594E-8270-D2A164419C57}"/>
              </a:ext>
            </a:extLst>
          </p:cNvPr>
          <p:cNvSpPr txBox="1">
            <a:spLocks noChangeArrowheads="1"/>
          </p:cNvSpPr>
          <p:nvPr/>
        </p:nvSpPr>
        <p:spPr bwMode="auto">
          <a:xfrm>
            <a:off x="1919289" y="1071564"/>
            <a:ext cx="8353425" cy="540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63538">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pPr>
            <a:r>
              <a:rPr lang="en" altLang="tr-TR" sz="2300" b="1" dirty="0">
                <a:solidFill>
                  <a:srgbClr val="FF0000"/>
                </a:solidFill>
              </a:rPr>
              <a:t>DEFINITION AND SCOPE OF BUSINESS ECONOMY</a:t>
            </a:r>
            <a:endParaRPr lang="tr-TR" altLang="tr-TR" sz="2300" b="1" dirty="0">
              <a:solidFill>
                <a:srgbClr val="FF0000"/>
              </a:solidFill>
            </a:endParaRPr>
          </a:p>
          <a:p>
            <a:pPr algn="just" fontAlgn="base">
              <a:spcBef>
                <a:spcPct val="0"/>
              </a:spcBef>
              <a:spcAft>
                <a:spcPct val="0"/>
              </a:spcAft>
            </a:pPr>
            <a:r>
              <a:rPr lang="en" altLang="tr-TR" sz="2300" dirty="0">
                <a:solidFill>
                  <a:srgbClr val="000000"/>
                </a:solidFill>
              </a:rPr>
              <a:t>Enterprises that are established in a specific place which meet the needs of the production of economic goods and services, technical, economic and legal entities are called enterprises. In more scientific terms, business; These are economic units that combine production factors consciously and systematically, produce for maximum profit and create added value as a result of this production. In accordance with this definition, livestock business can be defined as follows.</a:t>
            </a:r>
          </a:p>
          <a:p>
            <a:pPr algn="just" fontAlgn="base">
              <a:spcBef>
                <a:spcPct val="0"/>
              </a:spcBef>
              <a:spcAft>
                <a:spcPct val="0"/>
              </a:spcAft>
            </a:pPr>
            <a:r>
              <a:rPr lang="en" altLang="tr-TR" sz="2300" b="1" dirty="0">
                <a:solidFill>
                  <a:srgbClr val="000000"/>
                </a:solidFill>
              </a:rPr>
              <a:t>In order to obtain animal and animal products, the economic units that consciously and systematically combine the factors of production and produce in order to obtain maximum profit and create added value as a result of this production are called as livestock enterprises. </a:t>
            </a:r>
            <a:r>
              <a:rPr lang="en" altLang="tr-TR" sz="2300" dirty="0">
                <a:solidFill>
                  <a:srgbClr val="000000"/>
                </a:solidFill>
              </a:rPr>
              <a:t>If we need to detail this definition;</a:t>
            </a:r>
            <a:endParaRPr lang="tr-TR" altLang="tr-TR" sz="2300" dirty="0">
              <a:solidFill>
                <a:srgbClr val="000000"/>
              </a:solidFill>
            </a:endParaRPr>
          </a:p>
        </p:txBody>
      </p:sp>
    </p:spTree>
    <p:extLst>
      <p:ext uri="{BB962C8B-B14F-4D97-AF65-F5344CB8AC3E}">
        <p14:creationId xmlns:p14="http://schemas.microsoft.com/office/powerpoint/2010/main" val="527343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a:extLst>
              <a:ext uri="{FF2B5EF4-FFF2-40B4-BE49-F238E27FC236}">
                <a16:creationId xmlns:a16="http://schemas.microsoft.com/office/drawing/2014/main" xmlns="" id="{A7823780-8518-634C-8B75-69B8E3F3C5F7}"/>
              </a:ext>
            </a:extLst>
          </p:cNvPr>
          <p:cNvSpPr txBox="1">
            <a:spLocks noChangeArrowheads="1"/>
          </p:cNvSpPr>
          <p:nvPr/>
        </p:nvSpPr>
        <p:spPr bwMode="auto">
          <a:xfrm>
            <a:off x="2057400" y="1177926"/>
            <a:ext cx="8229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 Lamb fattening enterprises are mostly fattening enterprises specific to Thrace, Marmara and Aegean Regions. Lambs usually feed for 3-6 months and gain live weight to market.</a:t>
            </a:r>
          </a:p>
          <a:p>
            <a:pPr algn="just" fontAlgn="base">
              <a:spcBef>
                <a:spcPct val="50000"/>
              </a:spcBef>
              <a:spcAft>
                <a:spcPct val="0"/>
              </a:spcAft>
            </a:pPr>
            <a:r>
              <a:rPr lang="en"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Integrated</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beef-delicatessen</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enterprises</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are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capital-intensive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large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enterprises</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These enterprises are economic units which have integrated fattening and industry evaluation together and have higher economic efficiency than other fattening enterprises.</a:t>
            </a: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 On the other hand, intensive dairy cattle farms were established in the vicinity of large consumption centers as well as in the regions where the dairy industry is concentrated.</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In particular, these enterprises, where culture cattle are dominant, are rational enterprises integrated with dairy industry enterprises.</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56782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a:extLst>
              <a:ext uri="{FF2B5EF4-FFF2-40B4-BE49-F238E27FC236}">
                <a16:creationId xmlns:a16="http://schemas.microsoft.com/office/drawing/2014/main" xmlns="" id="{2AFBD0CB-299A-7941-BF12-2E9AEB99A3CF}"/>
              </a:ext>
            </a:extLst>
          </p:cNvPr>
          <p:cNvSpPr txBox="1">
            <a:spLocks noChangeArrowheads="1"/>
          </p:cNvSpPr>
          <p:nvPr/>
        </p:nvSpPr>
        <p:spPr bwMode="auto">
          <a:xfrm>
            <a:off x="1752600" y="955676"/>
            <a:ext cx="86106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50000"/>
              </a:spcBef>
              <a:spcAft>
                <a:spcPct val="0"/>
              </a:spcAft>
            </a:pPr>
            <a:r>
              <a:rPr lang="tr-TR" altLang="tr-TR" sz="2400" dirty="0" err="1">
                <a:solidFill>
                  <a:srgbClr val="FF0000"/>
                </a:solidFill>
                <a:latin typeface="Times New Roman" panose="02020603050405020304" pitchFamily="18" charset="0"/>
                <a:cs typeface="Times New Roman" panose="02020603050405020304" pitchFamily="18" charset="0"/>
              </a:rPr>
              <a:t>Poultry</a:t>
            </a:r>
            <a:r>
              <a:rPr lang="tr-TR" altLang="tr-TR" sz="2400" dirty="0">
                <a:solidFill>
                  <a:srgbClr val="FF0000"/>
                </a:solidFill>
                <a:latin typeface="Times New Roman" panose="02020603050405020304" pitchFamily="18" charset="0"/>
                <a:cs typeface="Times New Roman" panose="02020603050405020304" pitchFamily="18" charset="0"/>
              </a:rPr>
              <a:t> </a:t>
            </a:r>
            <a:r>
              <a:rPr lang="tr-TR" altLang="tr-TR" sz="2400" dirty="0" err="1">
                <a:solidFill>
                  <a:srgbClr val="FF0000"/>
                </a:solidFill>
                <a:latin typeface="Times New Roman" panose="02020603050405020304" pitchFamily="18" charset="0"/>
                <a:cs typeface="Times New Roman" panose="02020603050405020304" pitchFamily="18" charset="0"/>
              </a:rPr>
              <a:t>enterprises</a:t>
            </a:r>
            <a:r>
              <a:rPr lang="tr-TR" altLang="tr-TR" sz="2400" dirty="0">
                <a:solidFill>
                  <a:srgbClr val="FF0000"/>
                </a:solidFill>
                <a:latin typeface="Times New Roman" panose="02020603050405020304" pitchFamily="18" charset="0"/>
                <a:cs typeface="Times New Roman" panose="02020603050405020304" pitchFamily="18" charset="0"/>
              </a:rPr>
              <a:t>;</a:t>
            </a:r>
            <a:endParaRPr lang="en-US" altLang="tr-TR" sz="2400" dirty="0">
              <a:solidFill>
                <a:srgbClr val="FF0000"/>
              </a:solidFill>
              <a:latin typeface="Times New Roman" panose="02020603050405020304" pitchFamily="18" charset="0"/>
              <a:cs typeface="Arial" panose="020B0604020202020204" pitchFamily="34" charset="0"/>
            </a:endParaRPr>
          </a:p>
          <a:p>
            <a:pPr algn="just" fontAlgn="base">
              <a:spcBef>
                <a:spcPct val="50000"/>
              </a:spcBef>
              <a:spcAft>
                <a:spcPct val="0"/>
              </a:spcAft>
            </a:pPr>
            <a:r>
              <a:rPr lang="en" altLang="tr-TR" sz="2400" dirty="0">
                <a:solidFill>
                  <a:srgbClr val="000000"/>
                </a:solidFill>
                <a:latin typeface="Times New Roman" panose="02020603050405020304" pitchFamily="18" charset="0"/>
              </a:rPr>
              <a:t>Chicken, duck, goose breeding enterprises are examined in this group. </a:t>
            </a:r>
            <a:r>
              <a:rPr lang="en" altLang="tr-TR" sz="2400" dirty="0">
                <a:solidFill>
                  <a:srgbClr val="000000"/>
                </a:solidFill>
                <a:latin typeface="Times New Roman" panose="02020603050405020304" pitchFamily="18" charset="0"/>
                <a:cs typeface="Times New Roman" panose="02020603050405020304" pitchFamily="18" charset="0"/>
              </a:rPr>
              <a:t>Poultry holdings in poultry holdings can be considered in two socio-economic groups.</a:t>
            </a: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tr-TR" altLang="tr-TR" sz="2400" dirty="0">
                <a:solidFill>
                  <a:srgbClr val="000000"/>
                </a:solidFill>
                <a:latin typeface="Times New Roman" panose="02020603050405020304" pitchFamily="18" charset="0"/>
                <a:cs typeface="Times New Roman" panose="02020603050405020304" pitchFamily="18" charset="0"/>
              </a:rPr>
              <a:t>1. </a:t>
            </a:r>
            <a:r>
              <a:rPr lang="tr-TR" altLang="tr-TR" sz="2400" dirty="0" err="1">
                <a:solidFill>
                  <a:srgbClr val="000000"/>
                </a:solidFill>
                <a:latin typeface="Times New Roman" panose="02020603050405020304" pitchFamily="18" charset="0"/>
                <a:cs typeface="Times New Roman" panose="02020603050405020304" pitchFamily="18" charset="0"/>
              </a:rPr>
              <a:t>Village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poultry</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enterprises</a:t>
            </a:r>
            <a:endParaRPr lang="tr-TR" altLang="tr-TR" sz="2400" dirty="0">
              <a:solidFill>
                <a:srgbClr val="000000"/>
              </a:solidFill>
              <a:latin typeface="Times New Roman" panose="02020603050405020304" pitchFamily="18" charset="0"/>
              <a:cs typeface="Times New Roman" panose="02020603050405020304" pitchFamily="18"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tr-TR" altLang="tr-TR" sz="2400" dirty="0">
                <a:solidFill>
                  <a:srgbClr val="000000"/>
                </a:solidFill>
                <a:latin typeface="Times New Roman" panose="02020603050405020304" pitchFamily="18" charset="0"/>
                <a:cs typeface="Times New Roman" panose="02020603050405020304" pitchFamily="18" charset="0"/>
              </a:rPr>
              <a:t>2. </a:t>
            </a:r>
            <a:r>
              <a:rPr lang="tr-TR" altLang="tr-TR" sz="2400" dirty="0" err="1">
                <a:solidFill>
                  <a:srgbClr val="000000"/>
                </a:solidFill>
                <a:latin typeface="Times New Roman" panose="02020603050405020304" pitchFamily="18" charset="0"/>
                <a:cs typeface="Times New Roman" panose="02020603050405020304" pitchFamily="18" charset="0"/>
              </a:rPr>
              <a:t>Private</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industrial</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poultry</a:t>
            </a:r>
            <a:r>
              <a:rPr lang="tr-TR" altLang="tr-TR" sz="2400" dirty="0">
                <a:solidFill>
                  <a:srgbClr val="000000"/>
                </a:solidFill>
                <a:latin typeface="Times New Roman" panose="02020603050405020304" pitchFamily="18" charset="0"/>
                <a:cs typeface="Times New Roman" panose="02020603050405020304" pitchFamily="18" charset="0"/>
              </a:rPr>
              <a:t> </a:t>
            </a:r>
            <a:r>
              <a:rPr lang="tr-TR" altLang="tr-TR" sz="2400" dirty="0" err="1">
                <a:solidFill>
                  <a:srgbClr val="000000"/>
                </a:solidFill>
                <a:latin typeface="Times New Roman" panose="02020603050405020304" pitchFamily="18" charset="0"/>
                <a:cs typeface="Times New Roman" panose="02020603050405020304" pitchFamily="18" charset="0"/>
              </a:rPr>
              <a:t>enterprises</a:t>
            </a:r>
            <a:endParaRPr lang="en-US" altLang="tr-TR" sz="2400" dirty="0">
              <a:solidFill>
                <a:srgbClr val="000000"/>
              </a:solidFill>
              <a:latin typeface="Times New Roman" panose="02020603050405020304" pitchFamily="18" charset="0"/>
              <a:cs typeface="Arial" panose="020B0604020202020204" pitchFamily="34" charset="0"/>
            </a:endParaRPr>
          </a:p>
          <a:p>
            <a:pPr algn="just" fontAlgn="base">
              <a:spcBef>
                <a:spcPct val="50000"/>
              </a:spcBef>
              <a:spcAft>
                <a:spcPct val="0"/>
              </a:spcAft>
            </a:pPr>
            <a:r>
              <a:rPr lang="tr-TR" altLang="tr-TR" sz="2400" dirty="0">
                <a:solidFill>
                  <a:srgbClr val="000000"/>
                </a:solidFill>
                <a:latin typeface="Times New Roman" panose="02020603050405020304" pitchFamily="18" charset="0"/>
              </a:rPr>
              <a:t> </a:t>
            </a:r>
            <a:r>
              <a:rPr lang="en" altLang="tr-TR" sz="2400" dirty="0">
                <a:solidFill>
                  <a:srgbClr val="000000"/>
                </a:solidFill>
                <a:latin typeface="Times New Roman" panose="02020603050405020304" pitchFamily="18" charset="0"/>
              </a:rPr>
              <a:t>Village poultry holdings are a traditional and irrational form of production without any labor, capital expenditure in the courtyard or cluster of every peasant family deprived of economic </a:t>
            </a:r>
            <a:r>
              <a:rPr lang="tr-TR" altLang="tr-TR" sz="2400" dirty="0" err="1" smtClean="0">
                <a:solidFill>
                  <a:srgbClr val="000000"/>
                </a:solidFill>
                <a:latin typeface="Times New Roman" panose="02020603050405020304" pitchFamily="18" charset="0"/>
              </a:rPr>
              <a:t>aware</a:t>
            </a:r>
            <a:r>
              <a:rPr lang="tr-TR" altLang="tr-TR" sz="2400" dirty="0" smtClean="0">
                <a:solidFill>
                  <a:srgbClr val="000000"/>
                </a:solidFill>
                <a:latin typeface="Times New Roman" panose="02020603050405020304" pitchFamily="18" charset="0"/>
              </a:rPr>
              <a:t> </a:t>
            </a:r>
            <a:r>
              <a:rPr lang="en" altLang="tr-TR" sz="2400" dirty="0" smtClean="0">
                <a:solidFill>
                  <a:srgbClr val="000000"/>
                </a:solidFill>
                <a:latin typeface="Times New Roman" panose="02020603050405020304" pitchFamily="18" charset="0"/>
              </a:rPr>
              <a:t>and </a:t>
            </a:r>
            <a:r>
              <a:rPr lang="en" altLang="tr-TR" sz="2400" dirty="0">
                <a:solidFill>
                  <a:srgbClr val="000000"/>
                </a:solidFill>
                <a:latin typeface="Times New Roman" panose="02020603050405020304" pitchFamily="18" charset="0"/>
              </a:rPr>
              <a:t>scientificness.</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There is a production structure in which there is no cost-price relationship.</a:t>
            </a:r>
            <a:r>
              <a:rPr lang="tr-TR" altLang="tr-TR" sz="2400" dirty="0">
                <a:solidFill>
                  <a:srgbClr val="000000"/>
                </a:solidFill>
                <a:latin typeface="Times New Roman" panose="02020603050405020304" pitchFamily="18" charset="0"/>
                <a:cs typeface="Times New Roman" panose="02020603050405020304" pitchFamily="18" charset="0"/>
              </a:rPr>
              <a:t> </a:t>
            </a:r>
            <a:r>
              <a:rPr lang="en" altLang="tr-TR" sz="2400" dirty="0">
                <a:solidFill>
                  <a:srgbClr val="000000"/>
                </a:solidFill>
                <a:latin typeface="Times New Roman" panose="02020603050405020304" pitchFamily="18" charset="0"/>
                <a:cs typeface="Times New Roman" panose="02020603050405020304" pitchFamily="18" charset="0"/>
              </a:rPr>
              <a:t>Industrial egg and broiler poultry enterprises (integrations), which are engaged in production activities in the same field in poultry sector, have a significant market share.</a:t>
            </a:r>
            <a:endParaRPr lang="tr-TR" altLang="tr-TR"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818109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xmlns="" id="{30C5EBE5-728D-4646-B278-9AB9DD14E53F}"/>
              </a:ext>
            </a:extLst>
          </p:cNvPr>
          <p:cNvSpPr txBox="1"/>
          <p:nvPr/>
        </p:nvSpPr>
        <p:spPr>
          <a:xfrm>
            <a:off x="1883884" y="2445745"/>
            <a:ext cx="7171981" cy="830997"/>
          </a:xfrm>
          <a:prstGeom prst="rect">
            <a:avLst/>
          </a:prstGeom>
          <a:noFill/>
        </p:spPr>
        <p:txBody>
          <a:bodyPr wrap="square" rtlCol="0">
            <a:spAutoFit/>
          </a:bodyPr>
          <a:lstStyle/>
          <a:p>
            <a:r>
              <a:rPr lang="tr-TR" sz="4800" dirty="0" err="1"/>
              <a:t>Any</a:t>
            </a:r>
            <a:r>
              <a:rPr lang="tr-TR" sz="4800" dirty="0"/>
              <a:t> </a:t>
            </a:r>
            <a:r>
              <a:rPr lang="tr-TR" sz="4800" dirty="0" err="1"/>
              <a:t>Questions</a:t>
            </a:r>
            <a:r>
              <a:rPr lang="tr-TR" sz="4800" dirty="0"/>
              <a:t> ?!?</a:t>
            </a:r>
          </a:p>
        </p:txBody>
      </p:sp>
    </p:spTree>
    <p:extLst>
      <p:ext uri="{BB962C8B-B14F-4D97-AF65-F5344CB8AC3E}">
        <p14:creationId xmlns:p14="http://schemas.microsoft.com/office/powerpoint/2010/main" val="1932627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a:extLst>
              <a:ext uri="{FF2B5EF4-FFF2-40B4-BE49-F238E27FC236}">
                <a16:creationId xmlns:a16="http://schemas.microsoft.com/office/drawing/2014/main" xmlns="" id="{B3CC0A5E-E8A7-D740-96AB-A4FB153CACFC}"/>
              </a:ext>
            </a:extLst>
          </p:cNvPr>
          <p:cNvSpPr txBox="1">
            <a:spLocks noChangeArrowheads="1"/>
          </p:cNvSpPr>
          <p:nvPr/>
        </p:nvSpPr>
        <p:spPr bwMode="auto">
          <a:xfrm>
            <a:off x="1919288" y="1233488"/>
            <a:ext cx="82804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0"/>
              </a:spcBef>
              <a:spcAft>
                <a:spcPct val="0"/>
              </a:spcAft>
            </a:pPr>
            <a:r>
              <a:rPr lang="tr-TR" altLang="tr-TR" sz="2400" b="1" dirty="0">
                <a:solidFill>
                  <a:srgbClr val="FF0000"/>
                </a:solidFill>
              </a:rPr>
              <a:t>a. </a:t>
            </a:r>
            <a:r>
              <a:rPr lang="en" altLang="tr-TR" sz="2400" b="1" dirty="0">
                <a:solidFill>
                  <a:srgbClr val="FF0000"/>
                </a:solidFill>
              </a:rPr>
              <a:t>Conscious and systematic combination of production factors:</a:t>
            </a:r>
            <a:r>
              <a:rPr lang="tr-TR" altLang="tr-TR" sz="2400" dirty="0">
                <a:solidFill>
                  <a:srgbClr val="000000"/>
                </a:solidFill>
              </a:rPr>
              <a:t> </a:t>
            </a:r>
            <a:r>
              <a:rPr lang="en" altLang="tr-TR" sz="2400" dirty="0">
                <a:solidFill>
                  <a:srgbClr val="000000"/>
                </a:solidFill>
              </a:rPr>
              <a:t>When an enterprise starts its production activity, it cannot randomly combine factors of production such as labor, capital and nature. Especially in today's modern enterprises, the growing of investment activities necessitates the production of production factors to be combined more consciously and systematically.</a:t>
            </a:r>
            <a:endParaRPr lang="tr-TR" altLang="tr-TR" sz="2400" dirty="0">
              <a:solidFill>
                <a:srgbClr val="000000"/>
              </a:solidFill>
            </a:endParaRPr>
          </a:p>
          <a:p>
            <a:pPr algn="just" fontAlgn="base">
              <a:spcBef>
                <a:spcPct val="0"/>
              </a:spcBef>
              <a:spcAft>
                <a:spcPct val="0"/>
              </a:spcAft>
            </a:pPr>
            <a:endParaRPr lang="tr-TR" altLang="tr-TR" sz="2400" dirty="0">
              <a:solidFill>
                <a:srgbClr val="000000"/>
              </a:solidFill>
            </a:endParaRPr>
          </a:p>
          <a:p>
            <a:pPr algn="just" fontAlgn="base">
              <a:spcBef>
                <a:spcPct val="0"/>
              </a:spcBef>
              <a:spcAft>
                <a:spcPct val="0"/>
              </a:spcAft>
            </a:pPr>
            <a:r>
              <a:rPr lang="en" altLang="tr-TR" sz="2400" dirty="0">
                <a:solidFill>
                  <a:srgbClr val="000000"/>
                </a:solidFill>
              </a:rPr>
              <a:t>Business occurs with entrepreneurs (entrepreneurs), who is real or legal person and taking certain risks, resources together in a planned and systematic way.</a:t>
            </a:r>
            <a:r>
              <a:rPr lang="tr-TR" altLang="tr-TR" sz="2400" dirty="0">
                <a:solidFill>
                  <a:srgbClr val="000000"/>
                </a:solidFill>
              </a:rPr>
              <a:t>	</a:t>
            </a:r>
          </a:p>
        </p:txBody>
      </p:sp>
    </p:spTree>
    <p:extLst>
      <p:ext uri="{BB962C8B-B14F-4D97-AF65-F5344CB8AC3E}">
        <p14:creationId xmlns:p14="http://schemas.microsoft.com/office/powerpoint/2010/main" val="851264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a:extLst>
              <a:ext uri="{FF2B5EF4-FFF2-40B4-BE49-F238E27FC236}">
                <a16:creationId xmlns:a16="http://schemas.microsoft.com/office/drawing/2014/main" xmlns="" id="{7D80FBEF-C9A7-C944-BEF1-7874219394E7}"/>
              </a:ext>
            </a:extLst>
          </p:cNvPr>
          <p:cNvSpPr txBox="1">
            <a:spLocks noChangeArrowheads="1"/>
          </p:cNvSpPr>
          <p:nvPr/>
        </p:nvSpPr>
        <p:spPr bwMode="auto">
          <a:xfrm>
            <a:off x="1919288" y="1071563"/>
            <a:ext cx="8462962"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0"/>
              </a:spcBef>
              <a:spcAft>
                <a:spcPct val="0"/>
              </a:spcAft>
            </a:pPr>
            <a:r>
              <a:rPr lang="tr-TR" altLang="tr-TR" sz="2100" b="1" dirty="0">
                <a:solidFill>
                  <a:srgbClr val="FF0000"/>
                </a:solidFill>
              </a:rPr>
              <a:t>b. Maximum </a:t>
            </a:r>
            <a:r>
              <a:rPr lang="tr-TR" altLang="tr-TR" sz="2100" b="1" dirty="0" err="1">
                <a:solidFill>
                  <a:srgbClr val="FF0000"/>
                </a:solidFill>
              </a:rPr>
              <a:t>profitability</a:t>
            </a:r>
            <a:r>
              <a:rPr lang="tr-TR" altLang="tr-TR" sz="2100" b="1" dirty="0">
                <a:solidFill>
                  <a:srgbClr val="FF0000"/>
                </a:solidFill>
              </a:rPr>
              <a:t> </a:t>
            </a:r>
            <a:r>
              <a:rPr lang="tr-TR" altLang="tr-TR" sz="2100" b="1" dirty="0" err="1">
                <a:solidFill>
                  <a:srgbClr val="FF0000"/>
                </a:solidFill>
              </a:rPr>
              <a:t>principle</a:t>
            </a:r>
            <a:r>
              <a:rPr lang="tr-TR" altLang="tr-TR" sz="2100" b="1" dirty="0">
                <a:solidFill>
                  <a:srgbClr val="FF0000"/>
                </a:solidFill>
              </a:rPr>
              <a:t>: </a:t>
            </a:r>
            <a:r>
              <a:rPr lang="en" altLang="tr-TR" sz="2100" dirty="0">
                <a:solidFill>
                  <a:srgbClr val="000000"/>
                </a:solidFill>
              </a:rPr>
              <a:t>The most important principle of the economic relationship between the individuals who make up the society, that is consumers and enterprises (producers), is rationality.</a:t>
            </a:r>
            <a:r>
              <a:rPr lang="tr-TR" altLang="tr-TR" sz="2100" dirty="0">
                <a:solidFill>
                  <a:srgbClr val="000000"/>
                </a:solidFill>
              </a:rPr>
              <a:t> </a:t>
            </a:r>
            <a:r>
              <a:rPr lang="en" altLang="tr-TR" sz="2100" dirty="0">
                <a:solidFill>
                  <a:srgbClr val="000000"/>
                </a:solidFill>
              </a:rPr>
              <a:t>For example, rationality for consumers is to provide the highest satisfaction and satisfaction according to budget facilities. The rationality for the producers is to get the highest profit in the production activities.</a:t>
            </a:r>
            <a:endParaRPr lang="tr-TR" altLang="tr-TR" sz="2100" b="1" dirty="0">
              <a:solidFill>
                <a:srgbClr val="000000"/>
              </a:solidFill>
            </a:endParaRPr>
          </a:p>
          <a:p>
            <a:pPr algn="just" fontAlgn="base">
              <a:spcBef>
                <a:spcPct val="0"/>
              </a:spcBef>
              <a:spcAft>
                <a:spcPct val="0"/>
              </a:spcAft>
            </a:pPr>
            <a:r>
              <a:rPr lang="tr-TR" altLang="tr-TR" sz="2100" b="1" dirty="0">
                <a:solidFill>
                  <a:srgbClr val="FF0000"/>
                </a:solidFill>
              </a:rPr>
              <a:t>c. Profit </a:t>
            </a:r>
            <a:r>
              <a:rPr lang="tr-TR" altLang="tr-TR" sz="2100" b="1" dirty="0" err="1">
                <a:solidFill>
                  <a:srgbClr val="FF0000"/>
                </a:solidFill>
              </a:rPr>
              <a:t>maximization</a:t>
            </a:r>
            <a:r>
              <a:rPr lang="tr-TR" altLang="tr-TR" sz="2100" b="1" dirty="0">
                <a:solidFill>
                  <a:srgbClr val="FF0000"/>
                </a:solidFill>
              </a:rPr>
              <a:t>: </a:t>
            </a:r>
            <a:r>
              <a:rPr lang="en" altLang="tr-TR" sz="2100" dirty="0">
                <a:solidFill>
                  <a:srgbClr val="000000"/>
                </a:solidFill>
              </a:rPr>
              <a:t>At first, there are some negative reactions. It can be interpreted that producers (enterprises) generate some income from which they exploit (not deserve) consumers. However, even in conditions of incomplete competition, the prices of economic goods and services and its determination are not at the discretion of the enterprises.</a:t>
            </a:r>
            <a:r>
              <a:rPr lang="tr-TR" altLang="tr-TR" sz="2100" dirty="0">
                <a:solidFill>
                  <a:srgbClr val="FF0000"/>
                </a:solidFill>
              </a:rPr>
              <a:t> </a:t>
            </a:r>
            <a:r>
              <a:rPr lang="en" altLang="tr-TR" sz="2100" dirty="0">
                <a:solidFill>
                  <a:srgbClr val="000000"/>
                </a:solidFill>
              </a:rPr>
              <a:t>These prices occur under free market conditions. Therefore, it is not possible for an enterprise to dominate prices alone. The entity tries to maximize profit only by controlling the cost elements at its discretion. For this reason, management is referred to as “the art of controlling costs ”.</a:t>
            </a:r>
            <a:endParaRPr lang="tr-TR" altLang="tr-TR" sz="2100" b="1" dirty="0">
              <a:solidFill>
                <a:srgbClr val="000000"/>
              </a:solidFill>
            </a:endParaRPr>
          </a:p>
          <a:p>
            <a:pPr algn="just" fontAlgn="base">
              <a:spcBef>
                <a:spcPct val="0"/>
              </a:spcBef>
              <a:spcAft>
                <a:spcPct val="0"/>
              </a:spcAft>
            </a:pPr>
            <a:r>
              <a:rPr lang="tr-TR" altLang="tr-TR" sz="2100" b="1" dirty="0">
                <a:solidFill>
                  <a:srgbClr val="000000"/>
                </a:solidFill>
              </a:rPr>
              <a:t>	</a:t>
            </a:r>
          </a:p>
        </p:txBody>
      </p:sp>
    </p:spTree>
    <p:extLst>
      <p:ext uri="{BB962C8B-B14F-4D97-AF65-F5344CB8AC3E}">
        <p14:creationId xmlns:p14="http://schemas.microsoft.com/office/powerpoint/2010/main" val="3529607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a:extLst>
              <a:ext uri="{FF2B5EF4-FFF2-40B4-BE49-F238E27FC236}">
                <a16:creationId xmlns:a16="http://schemas.microsoft.com/office/drawing/2014/main" xmlns="" id="{7DB290DB-1600-E24E-BD1D-D02982F1552C}"/>
              </a:ext>
            </a:extLst>
          </p:cNvPr>
          <p:cNvSpPr txBox="1">
            <a:spLocks noChangeArrowheads="1"/>
          </p:cNvSpPr>
          <p:nvPr/>
        </p:nvSpPr>
        <p:spPr bwMode="auto">
          <a:xfrm>
            <a:off x="1881189" y="1084263"/>
            <a:ext cx="8429625"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spcBef>
                <a:spcPct val="0"/>
              </a:spcBef>
              <a:spcAft>
                <a:spcPct val="50000"/>
              </a:spcAft>
            </a:pPr>
            <a:r>
              <a:rPr lang="tr-TR" altLang="tr-TR" b="1" dirty="0">
                <a:solidFill>
                  <a:srgbClr val="FF0000"/>
                </a:solidFill>
              </a:rPr>
              <a:t>d. </a:t>
            </a:r>
            <a:r>
              <a:rPr lang="tr-TR" altLang="tr-TR" b="1" dirty="0" err="1">
                <a:solidFill>
                  <a:srgbClr val="FF0000"/>
                </a:solidFill>
              </a:rPr>
              <a:t>Added</a:t>
            </a:r>
            <a:r>
              <a:rPr lang="tr-TR" altLang="tr-TR" b="1" dirty="0">
                <a:solidFill>
                  <a:srgbClr val="FF0000"/>
                </a:solidFill>
              </a:rPr>
              <a:t> </a:t>
            </a:r>
            <a:r>
              <a:rPr lang="tr-TR" altLang="tr-TR" b="1" dirty="0" err="1">
                <a:solidFill>
                  <a:srgbClr val="FF0000"/>
                </a:solidFill>
              </a:rPr>
              <a:t>value</a:t>
            </a:r>
            <a:r>
              <a:rPr lang="tr-TR" altLang="tr-TR" b="1" dirty="0">
                <a:solidFill>
                  <a:srgbClr val="FF0000"/>
                </a:solidFill>
              </a:rPr>
              <a:t> </a:t>
            </a:r>
            <a:r>
              <a:rPr lang="tr-TR" altLang="tr-TR" b="1" dirty="0" err="1">
                <a:solidFill>
                  <a:srgbClr val="FF0000"/>
                </a:solidFill>
              </a:rPr>
              <a:t>creation</a:t>
            </a:r>
            <a:r>
              <a:rPr lang="tr-TR" altLang="tr-TR" b="1" dirty="0">
                <a:solidFill>
                  <a:srgbClr val="FF0000"/>
                </a:solidFill>
              </a:rPr>
              <a:t> </a:t>
            </a:r>
            <a:r>
              <a:rPr lang="tr-TR" altLang="tr-TR" b="1" dirty="0" err="1">
                <a:solidFill>
                  <a:srgbClr val="FF0000"/>
                </a:solidFill>
              </a:rPr>
              <a:t>principle</a:t>
            </a:r>
            <a:r>
              <a:rPr lang="tr-TR" altLang="tr-TR" b="1" dirty="0">
                <a:solidFill>
                  <a:srgbClr val="FF0000"/>
                </a:solidFill>
              </a:rPr>
              <a:t>: </a:t>
            </a:r>
            <a:r>
              <a:rPr lang="en" altLang="tr-TR" dirty="0">
                <a:solidFill>
                  <a:srgbClr val="000000"/>
                </a:solidFill>
              </a:rPr>
              <a:t>Every production in economic units contributes to the income of the society. When calculating community income (National Income), the entire value of production is not taken into account. For example, an entity provides some input from other businesses while performing a particular production. The added value created by an entity is the value obtained after deducting input from sales revenue from other enterprises. This value is shared among production factors in the enterprise as salary and wage, interest, rent and profit.</a:t>
            </a:r>
          </a:p>
          <a:p>
            <a:pPr algn="just" fontAlgn="base">
              <a:spcBef>
                <a:spcPct val="0"/>
              </a:spcBef>
              <a:spcAft>
                <a:spcPct val="50000"/>
              </a:spcAft>
            </a:pPr>
            <a:r>
              <a:rPr lang="tr-TR" altLang="tr-TR" b="1" dirty="0">
                <a:solidFill>
                  <a:srgbClr val="FF0000"/>
                </a:solidFill>
              </a:rPr>
              <a:t>e. </a:t>
            </a:r>
            <a:r>
              <a:rPr lang="en" altLang="tr-TR" b="1" dirty="0">
                <a:solidFill>
                  <a:srgbClr val="FF0000"/>
                </a:solidFill>
              </a:rPr>
              <a:t>The principle of being an economic unit:</a:t>
            </a:r>
            <a:r>
              <a:rPr lang="tr-TR" altLang="tr-TR" b="1" dirty="0">
                <a:solidFill>
                  <a:srgbClr val="000000"/>
                </a:solidFill>
              </a:rPr>
              <a:t> </a:t>
            </a:r>
            <a:r>
              <a:rPr lang="en" altLang="tr-TR" dirty="0">
                <a:solidFill>
                  <a:srgbClr val="000000"/>
                </a:solidFill>
              </a:rPr>
              <a:t>The purpose of the activity should be to minimize the waste of resources and use the resources in the most efficient way and the production should be oriented towards the market.</a:t>
            </a:r>
            <a:endParaRPr lang="tr-TR" altLang="tr-TR" dirty="0">
              <a:solidFill>
                <a:srgbClr val="000000"/>
              </a:solidFill>
            </a:endParaRPr>
          </a:p>
          <a:p>
            <a:pPr algn="just" fontAlgn="base">
              <a:spcBef>
                <a:spcPct val="0"/>
              </a:spcBef>
              <a:spcAft>
                <a:spcPct val="50000"/>
              </a:spcAft>
            </a:pPr>
            <a:r>
              <a:rPr lang="en" altLang="tr-TR" dirty="0">
                <a:solidFill>
                  <a:srgbClr val="000000"/>
                </a:solidFill>
              </a:rPr>
              <a:t>In addition to economic units in economies, the principle of economics exists in the second-place enterprises. For example, in associations, foundations, Red Crescent, Child Protection Agency and so on. social goals are at the forefront of charitable organizations. However, even in these institutions, there is an obligation to balance revenues and expenses to ensure continuity.</a:t>
            </a:r>
            <a:endParaRPr lang="tr-TR" altLang="tr-TR" dirty="0">
              <a:solidFill>
                <a:srgbClr val="000000"/>
              </a:solidFill>
            </a:endParaRPr>
          </a:p>
        </p:txBody>
      </p:sp>
    </p:spTree>
    <p:extLst>
      <p:ext uri="{BB962C8B-B14F-4D97-AF65-F5344CB8AC3E}">
        <p14:creationId xmlns:p14="http://schemas.microsoft.com/office/powerpoint/2010/main" val="1118009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a:extLst>
              <a:ext uri="{FF2B5EF4-FFF2-40B4-BE49-F238E27FC236}">
                <a16:creationId xmlns:a16="http://schemas.microsoft.com/office/drawing/2014/main" xmlns="" id="{DCFD10A2-C0C6-6D4C-9897-02D4CBE3BE08}"/>
              </a:ext>
            </a:extLst>
          </p:cNvPr>
          <p:cNvSpPr txBox="1">
            <a:spLocks noChangeArrowheads="1"/>
          </p:cNvSpPr>
          <p:nvPr/>
        </p:nvSpPr>
        <p:spPr bwMode="auto">
          <a:xfrm>
            <a:off x="1862138" y="1000126"/>
            <a:ext cx="8591550" cy="5078313"/>
          </a:xfrm>
          <a:prstGeom prst="rect">
            <a:avLst/>
          </a:prstGeom>
          <a:noFill/>
          <a:ln w="9525">
            <a:noFill/>
            <a:miter lim="800000"/>
            <a:headEnd/>
            <a:tailEnd/>
          </a:ln>
          <a:effectLst/>
        </p:spPr>
        <p:txBody>
          <a:bodyPr>
            <a:spAutoFit/>
          </a:bodyPr>
          <a:lstStyle/>
          <a:p>
            <a:pPr algn="ctr" fontAlgn="base">
              <a:spcBef>
                <a:spcPct val="0"/>
              </a:spcBef>
              <a:spcAft>
                <a:spcPct val="0"/>
              </a:spcAft>
              <a:defRPr/>
            </a:pPr>
            <a:r>
              <a:rPr lang="en" sz="2400" b="1" dirty="0">
                <a:solidFill>
                  <a:srgbClr val="FF0000"/>
                </a:solidFill>
                <a:latin typeface="Tahoma"/>
              </a:rPr>
              <a:t>The Place and Importance of Businesses in Economy</a:t>
            </a:r>
          </a:p>
          <a:p>
            <a:pPr algn="ctr" fontAlgn="base">
              <a:spcBef>
                <a:spcPct val="0"/>
              </a:spcBef>
              <a:spcAft>
                <a:spcPct val="0"/>
              </a:spcAft>
              <a:defRPr/>
            </a:pPr>
            <a:r>
              <a:rPr lang="en" sz="2400" dirty="0">
                <a:solidFill>
                  <a:srgbClr val="000000"/>
                </a:solidFill>
                <a:latin typeface="Tahoma"/>
              </a:rPr>
              <a:t>If we compare the general economy to a human body, enterprises can be a collection of cells.</a:t>
            </a:r>
          </a:p>
          <a:p>
            <a:pPr algn="ctr" fontAlgn="base">
              <a:spcBef>
                <a:spcPct val="0"/>
              </a:spcBef>
              <a:spcAft>
                <a:spcPct val="0"/>
              </a:spcAft>
              <a:defRPr/>
            </a:pPr>
            <a:r>
              <a:rPr lang="en" sz="2400" dirty="0">
                <a:solidFill>
                  <a:srgbClr val="000000"/>
                </a:solidFill>
                <a:latin typeface="Tahoma"/>
              </a:rPr>
              <a:t>The economy is a community of businesses of various sizes and in various fields, just as a living thing consists of different cells. If we continue to simulate money in this living body serves as blood.</a:t>
            </a:r>
          </a:p>
          <a:p>
            <a:pPr algn="ctr" fontAlgn="base">
              <a:spcBef>
                <a:spcPct val="0"/>
              </a:spcBef>
              <a:spcAft>
                <a:spcPct val="0"/>
              </a:spcAft>
              <a:defRPr/>
            </a:pPr>
            <a:r>
              <a:rPr lang="en" sz="2400" dirty="0">
                <a:solidFill>
                  <a:srgbClr val="000000"/>
                </a:solidFill>
                <a:latin typeface="Tahoma"/>
              </a:rPr>
              <a:t>There are three important questions they need to answer simultaneously throughout the business. These are the questions;</a:t>
            </a:r>
          </a:p>
          <a:p>
            <a:pPr fontAlgn="base">
              <a:spcBef>
                <a:spcPct val="0"/>
              </a:spcBef>
              <a:spcAft>
                <a:spcPct val="0"/>
              </a:spcAft>
              <a:defRPr/>
            </a:pPr>
            <a:r>
              <a:rPr lang="tr-TR" sz="2400" b="1" dirty="0" err="1">
                <a:solidFill>
                  <a:srgbClr val="FF0000"/>
                </a:solidFill>
                <a:latin typeface="Tahoma"/>
              </a:rPr>
              <a:t>Which</a:t>
            </a:r>
            <a:r>
              <a:rPr lang="tr-TR" sz="2400" b="1" dirty="0">
                <a:solidFill>
                  <a:srgbClr val="FF0000"/>
                </a:solidFill>
                <a:latin typeface="Tahoma"/>
              </a:rPr>
              <a:t> </a:t>
            </a:r>
            <a:r>
              <a:rPr lang="tr-TR" sz="2400" b="1" dirty="0" err="1">
                <a:solidFill>
                  <a:srgbClr val="FF0000"/>
                </a:solidFill>
                <a:latin typeface="Tahoma"/>
              </a:rPr>
              <a:t>goods</a:t>
            </a:r>
            <a:r>
              <a:rPr lang="tr-TR" sz="2400" b="1" dirty="0">
                <a:solidFill>
                  <a:srgbClr val="FF0000"/>
                </a:solidFill>
                <a:latin typeface="Tahoma"/>
              </a:rPr>
              <a:t>?</a:t>
            </a:r>
          </a:p>
          <a:p>
            <a:pPr fontAlgn="base">
              <a:spcBef>
                <a:spcPct val="0"/>
              </a:spcBef>
              <a:spcAft>
                <a:spcPct val="50000"/>
              </a:spcAft>
              <a:defRPr/>
            </a:pPr>
            <a:r>
              <a:rPr lang="tr-TR" sz="2400" b="1" dirty="0">
                <a:solidFill>
                  <a:srgbClr val="FF0000"/>
                </a:solidFill>
                <a:latin typeface="Tahoma"/>
              </a:rPr>
              <a:t>How?</a:t>
            </a:r>
          </a:p>
          <a:p>
            <a:pPr fontAlgn="base">
              <a:spcBef>
                <a:spcPct val="0"/>
              </a:spcBef>
              <a:spcAft>
                <a:spcPct val="50000"/>
              </a:spcAft>
              <a:defRPr/>
            </a:pPr>
            <a:r>
              <a:rPr lang="tr-TR" sz="2400" b="1" dirty="0" err="1">
                <a:solidFill>
                  <a:srgbClr val="FF0000"/>
                </a:solidFill>
                <a:latin typeface="Tahoma"/>
              </a:rPr>
              <a:t>For</a:t>
            </a:r>
            <a:r>
              <a:rPr lang="tr-TR" sz="2400" b="1" dirty="0">
                <a:solidFill>
                  <a:srgbClr val="FF0000"/>
                </a:solidFill>
                <a:latin typeface="Tahoma"/>
              </a:rPr>
              <a:t> </a:t>
            </a:r>
            <a:r>
              <a:rPr lang="tr-TR" sz="2400" b="1" dirty="0" err="1">
                <a:solidFill>
                  <a:srgbClr val="FF0000"/>
                </a:solidFill>
                <a:latin typeface="Tahoma"/>
              </a:rPr>
              <a:t>whom</a:t>
            </a:r>
            <a:r>
              <a:rPr lang="tr-TR" sz="2400" b="1" dirty="0">
                <a:solidFill>
                  <a:srgbClr val="FF0000"/>
                </a:solidFill>
                <a:latin typeface="Tahoma"/>
              </a:rPr>
              <a:t>?</a:t>
            </a:r>
          </a:p>
        </p:txBody>
      </p:sp>
    </p:spTree>
    <p:extLst>
      <p:ext uri="{BB962C8B-B14F-4D97-AF65-F5344CB8AC3E}">
        <p14:creationId xmlns:p14="http://schemas.microsoft.com/office/powerpoint/2010/main" val="3519325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4" name="Text Box 218"/>
          <p:cNvSpPr txBox="1">
            <a:spLocks noChangeArrowheads="1"/>
          </p:cNvSpPr>
          <p:nvPr/>
        </p:nvSpPr>
        <p:spPr bwMode="auto">
          <a:xfrm>
            <a:off x="7122319" y="3807620"/>
            <a:ext cx="11346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b="1" dirty="0"/>
              <a:t>INCOMES</a:t>
            </a:r>
          </a:p>
        </p:txBody>
      </p:sp>
      <p:sp>
        <p:nvSpPr>
          <p:cNvPr id="9431" name="Text Box 215"/>
          <p:cNvSpPr txBox="1">
            <a:spLocks noChangeArrowheads="1"/>
          </p:cNvSpPr>
          <p:nvPr/>
        </p:nvSpPr>
        <p:spPr bwMode="auto">
          <a:xfrm>
            <a:off x="6852049" y="2906318"/>
            <a:ext cx="13501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b="1" dirty="0"/>
              <a:t>EXPENSES</a:t>
            </a:r>
          </a:p>
        </p:txBody>
      </p:sp>
      <p:sp>
        <p:nvSpPr>
          <p:cNvPr id="9432" name="Text Box 216"/>
          <p:cNvSpPr txBox="1">
            <a:spLocks noChangeArrowheads="1"/>
          </p:cNvSpPr>
          <p:nvPr/>
        </p:nvSpPr>
        <p:spPr bwMode="auto">
          <a:xfrm>
            <a:off x="4367213" y="2888458"/>
            <a:ext cx="990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b="1" dirty="0"/>
              <a:t>REVENUES</a:t>
            </a:r>
          </a:p>
        </p:txBody>
      </p:sp>
      <p:sp>
        <p:nvSpPr>
          <p:cNvPr id="9433" name="Text Box 217"/>
          <p:cNvSpPr txBox="1">
            <a:spLocks noChangeArrowheads="1"/>
          </p:cNvSpPr>
          <p:nvPr/>
        </p:nvSpPr>
        <p:spPr bwMode="auto">
          <a:xfrm>
            <a:off x="4205288" y="3824289"/>
            <a:ext cx="11346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b="1" dirty="0"/>
              <a:t>COSTS</a:t>
            </a:r>
          </a:p>
        </p:txBody>
      </p:sp>
      <p:sp>
        <p:nvSpPr>
          <p:cNvPr id="47110" name="Line 23"/>
          <p:cNvSpPr>
            <a:spLocks noChangeShapeType="1"/>
          </p:cNvSpPr>
          <p:nvPr/>
        </p:nvSpPr>
        <p:spPr bwMode="auto">
          <a:xfrm>
            <a:off x="5178030" y="4454129"/>
            <a:ext cx="494109"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1" name="Line 25"/>
          <p:cNvSpPr>
            <a:spLocks noChangeShapeType="1"/>
          </p:cNvSpPr>
          <p:nvPr/>
        </p:nvSpPr>
        <p:spPr bwMode="auto">
          <a:xfrm>
            <a:off x="5178030" y="5103019"/>
            <a:ext cx="494109"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2" name="Line 26"/>
          <p:cNvSpPr>
            <a:spLocks noChangeShapeType="1"/>
          </p:cNvSpPr>
          <p:nvPr/>
        </p:nvSpPr>
        <p:spPr bwMode="auto">
          <a:xfrm>
            <a:off x="5178029" y="4454128"/>
            <a:ext cx="0" cy="4333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3" name="Line 29"/>
          <p:cNvSpPr>
            <a:spLocks noChangeShapeType="1"/>
          </p:cNvSpPr>
          <p:nvPr/>
        </p:nvSpPr>
        <p:spPr bwMode="auto">
          <a:xfrm>
            <a:off x="6905625" y="4454128"/>
            <a:ext cx="0" cy="4333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4" name="Line 43"/>
          <p:cNvSpPr>
            <a:spLocks noChangeShapeType="1"/>
          </p:cNvSpPr>
          <p:nvPr/>
        </p:nvSpPr>
        <p:spPr bwMode="auto">
          <a:xfrm>
            <a:off x="5672139" y="4454129"/>
            <a:ext cx="6786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5" name="Line 44"/>
          <p:cNvSpPr>
            <a:spLocks noChangeShapeType="1"/>
          </p:cNvSpPr>
          <p:nvPr/>
        </p:nvSpPr>
        <p:spPr bwMode="auto">
          <a:xfrm>
            <a:off x="5178029" y="4887518"/>
            <a:ext cx="0" cy="21550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6" name="Line 45"/>
          <p:cNvSpPr>
            <a:spLocks noChangeShapeType="1"/>
          </p:cNvSpPr>
          <p:nvPr/>
        </p:nvSpPr>
        <p:spPr bwMode="auto">
          <a:xfrm>
            <a:off x="6350796" y="4454129"/>
            <a:ext cx="554831"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7" name="Line 48"/>
          <p:cNvSpPr>
            <a:spLocks noChangeShapeType="1"/>
          </p:cNvSpPr>
          <p:nvPr/>
        </p:nvSpPr>
        <p:spPr bwMode="auto">
          <a:xfrm>
            <a:off x="6905625" y="4887518"/>
            <a:ext cx="0" cy="21550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8" name="Line 50"/>
          <p:cNvSpPr>
            <a:spLocks noChangeShapeType="1"/>
          </p:cNvSpPr>
          <p:nvPr/>
        </p:nvSpPr>
        <p:spPr bwMode="auto">
          <a:xfrm>
            <a:off x="5672139" y="5103019"/>
            <a:ext cx="6786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9" name="Line 52"/>
          <p:cNvSpPr>
            <a:spLocks noChangeShapeType="1"/>
          </p:cNvSpPr>
          <p:nvPr/>
        </p:nvSpPr>
        <p:spPr bwMode="auto">
          <a:xfrm>
            <a:off x="6350796" y="5103019"/>
            <a:ext cx="554831"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grpSp>
        <p:nvGrpSpPr>
          <p:cNvPr id="2" name="Group 148"/>
          <p:cNvGrpSpPr>
            <a:grpSpLocks/>
          </p:cNvGrpSpPr>
          <p:nvPr/>
        </p:nvGrpSpPr>
        <p:grpSpPr bwMode="auto">
          <a:xfrm>
            <a:off x="8364143" y="2132410"/>
            <a:ext cx="592931" cy="841772"/>
            <a:chOff x="4785" y="1071"/>
            <a:chExt cx="498" cy="707"/>
          </a:xfrm>
        </p:grpSpPr>
        <p:grpSp>
          <p:nvGrpSpPr>
            <p:cNvPr id="47204" name="Group 100"/>
            <p:cNvGrpSpPr>
              <a:grpSpLocks/>
            </p:cNvGrpSpPr>
            <p:nvPr/>
          </p:nvGrpSpPr>
          <p:grpSpPr bwMode="auto">
            <a:xfrm>
              <a:off x="4785" y="1071"/>
              <a:ext cx="498" cy="707"/>
              <a:chOff x="3417" y="1797"/>
              <a:chExt cx="498" cy="707"/>
            </a:xfrm>
          </p:grpSpPr>
          <p:sp>
            <p:nvSpPr>
              <p:cNvPr id="47206" name="Rectangle 86"/>
              <p:cNvSpPr>
                <a:spLocks noChangeArrowheads="1"/>
              </p:cNvSpPr>
              <p:nvPr/>
            </p:nvSpPr>
            <p:spPr bwMode="auto">
              <a:xfrm rot="5400000">
                <a:off x="3394" y="1820"/>
                <a:ext cx="544" cy="498"/>
              </a:xfrm>
              <a:prstGeom prst="rect">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207" name="AutoShape 87"/>
              <p:cNvSpPr>
                <a:spLocks noChangeArrowheads="1"/>
              </p:cNvSpPr>
              <p:nvPr/>
            </p:nvSpPr>
            <p:spPr bwMode="auto">
              <a:xfrm rot="-2664749">
                <a:off x="3490" y="2160"/>
                <a:ext cx="352" cy="344"/>
              </a:xfrm>
              <a:prstGeom prst="rtTriangle">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sp>
          <p:nvSpPr>
            <p:cNvPr id="47205" name="Text Box 103"/>
            <p:cNvSpPr txBox="1">
              <a:spLocks noChangeArrowheads="1"/>
            </p:cNvSpPr>
            <p:nvPr/>
          </p:nvSpPr>
          <p:spPr bwMode="auto">
            <a:xfrm>
              <a:off x="4876" y="1162"/>
              <a:ext cx="317" cy="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2400">
                  <a:sym typeface="Webdings" panose="05030102010509060703" pitchFamily="18" charset="2"/>
                </a:rPr>
                <a:t></a:t>
              </a:r>
            </a:p>
            <a:p>
              <a:pPr eaLnBrk="1" hangingPunct="1">
                <a:lnSpc>
                  <a:spcPct val="80000"/>
                </a:lnSpc>
              </a:pPr>
              <a:r>
                <a:rPr lang="tr-TR" altLang="tr-TR" sz="2400">
                  <a:sym typeface="Webdings" panose="05030102010509060703" pitchFamily="18" charset="2"/>
                </a:rPr>
                <a:t></a:t>
              </a:r>
            </a:p>
          </p:txBody>
        </p:sp>
      </p:grpSp>
      <p:grpSp>
        <p:nvGrpSpPr>
          <p:cNvPr id="4" name="Group 147"/>
          <p:cNvGrpSpPr>
            <a:grpSpLocks/>
          </p:cNvGrpSpPr>
          <p:nvPr/>
        </p:nvGrpSpPr>
        <p:grpSpPr bwMode="auto">
          <a:xfrm>
            <a:off x="6852050" y="1863331"/>
            <a:ext cx="2106215" cy="569119"/>
            <a:chOff x="3515" y="845"/>
            <a:chExt cx="1769" cy="478"/>
          </a:xfrm>
        </p:grpSpPr>
        <p:sp>
          <p:nvSpPr>
            <p:cNvPr id="47202" name="AutoShape 101"/>
            <p:cNvSpPr>
              <a:spLocks noChangeArrowheads="1"/>
            </p:cNvSpPr>
            <p:nvPr/>
          </p:nvSpPr>
          <p:spPr bwMode="auto">
            <a:xfrm>
              <a:off x="3696" y="845"/>
              <a:ext cx="1588" cy="453"/>
            </a:xfrm>
            <a:prstGeom prst="homePlate">
              <a:avLst>
                <a:gd name="adj" fmla="val 87638"/>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203" name="Text Box 98"/>
            <p:cNvSpPr txBox="1">
              <a:spLocks noChangeArrowheads="1"/>
            </p:cNvSpPr>
            <p:nvPr/>
          </p:nvSpPr>
          <p:spPr bwMode="auto">
            <a:xfrm>
              <a:off x="3515" y="935"/>
              <a:ext cx="1542"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2400">
                  <a:sym typeface="Webdings" panose="05030102010509060703" pitchFamily="18" charset="2"/>
                </a:rPr>
                <a:t></a:t>
              </a:r>
            </a:p>
          </p:txBody>
        </p:sp>
      </p:grpSp>
      <p:grpSp>
        <p:nvGrpSpPr>
          <p:cNvPr id="5" name="Group 177"/>
          <p:cNvGrpSpPr>
            <a:grpSpLocks/>
          </p:cNvGrpSpPr>
          <p:nvPr/>
        </p:nvGrpSpPr>
        <p:grpSpPr bwMode="auto">
          <a:xfrm>
            <a:off x="4043363" y="3537348"/>
            <a:ext cx="1890713" cy="322659"/>
            <a:chOff x="1156" y="2251"/>
            <a:chExt cx="1588" cy="271"/>
          </a:xfrm>
        </p:grpSpPr>
        <p:sp>
          <p:nvSpPr>
            <p:cNvPr id="47199" name="AutoShape 127"/>
            <p:cNvSpPr>
              <a:spLocks noChangeArrowheads="1"/>
            </p:cNvSpPr>
            <p:nvPr/>
          </p:nvSpPr>
          <p:spPr bwMode="auto">
            <a:xfrm rot="10800000" flipH="1" flipV="1">
              <a:off x="1156" y="2251"/>
              <a:ext cx="1588" cy="271"/>
            </a:xfrm>
            <a:prstGeom prst="homePlate">
              <a:avLst>
                <a:gd name="adj" fmla="val 14649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200" name="Picture 166"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1746" y="225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201" name="Picture 167"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2" y="225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178"/>
          <p:cNvGrpSpPr>
            <a:grpSpLocks/>
          </p:cNvGrpSpPr>
          <p:nvPr/>
        </p:nvGrpSpPr>
        <p:grpSpPr bwMode="auto">
          <a:xfrm>
            <a:off x="5231608" y="3644505"/>
            <a:ext cx="702469" cy="972740"/>
            <a:chOff x="2154" y="2341"/>
            <a:chExt cx="590" cy="817"/>
          </a:xfrm>
        </p:grpSpPr>
        <p:sp>
          <p:nvSpPr>
            <p:cNvPr id="47196" name="AutoShape 128"/>
            <p:cNvSpPr>
              <a:spLocks noChangeArrowheads="1"/>
            </p:cNvSpPr>
            <p:nvPr/>
          </p:nvSpPr>
          <p:spPr bwMode="auto">
            <a:xfrm rot="-5400000" flipH="1" flipV="1">
              <a:off x="2132" y="2546"/>
              <a:ext cx="772" cy="452"/>
            </a:xfrm>
            <a:prstGeom prst="homePlate">
              <a:avLst>
                <a:gd name="adj" fmla="val 85232"/>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7" name="Picture 168"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2336" y="2614"/>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8" name="Picture 169"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891016">
              <a:off x="2154" y="234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190"/>
          <p:cNvGrpSpPr>
            <a:grpSpLocks/>
          </p:cNvGrpSpPr>
          <p:nvPr/>
        </p:nvGrpSpPr>
        <p:grpSpPr bwMode="auto">
          <a:xfrm>
            <a:off x="6204347" y="2726532"/>
            <a:ext cx="484584" cy="540544"/>
            <a:chOff x="2971" y="1570"/>
            <a:chExt cx="407" cy="454"/>
          </a:xfrm>
        </p:grpSpPr>
        <p:sp>
          <p:nvSpPr>
            <p:cNvPr id="47194" name="AutoShape 108"/>
            <p:cNvSpPr>
              <a:spLocks noChangeArrowheads="1"/>
            </p:cNvSpPr>
            <p:nvPr/>
          </p:nvSpPr>
          <p:spPr bwMode="auto">
            <a:xfrm rot="-5400000">
              <a:off x="2948" y="1593"/>
              <a:ext cx="454" cy="407"/>
            </a:xfrm>
            <a:prstGeom prst="homePlate">
              <a:avLst>
                <a:gd name="adj" fmla="val 55666"/>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5" name="Picture 179"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1552136" flipV="1">
              <a:off x="3062" y="1661"/>
              <a:ext cx="272"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 name="Group 189"/>
          <p:cNvGrpSpPr>
            <a:grpSpLocks/>
          </p:cNvGrpSpPr>
          <p:nvPr/>
        </p:nvGrpSpPr>
        <p:grpSpPr bwMode="auto">
          <a:xfrm>
            <a:off x="6204349" y="3105151"/>
            <a:ext cx="1944290" cy="322660"/>
            <a:chOff x="2971" y="1888"/>
            <a:chExt cx="1633" cy="271"/>
          </a:xfrm>
        </p:grpSpPr>
        <p:sp>
          <p:nvSpPr>
            <p:cNvPr id="47190" name="AutoShape 106"/>
            <p:cNvSpPr>
              <a:spLocks noChangeArrowheads="1"/>
            </p:cNvSpPr>
            <p:nvPr/>
          </p:nvSpPr>
          <p:spPr bwMode="auto">
            <a:xfrm rot="10800000">
              <a:off x="2971" y="1889"/>
              <a:ext cx="1633" cy="270"/>
            </a:xfrm>
            <a:prstGeom prst="homePlate">
              <a:avLst>
                <a:gd name="adj" fmla="val 15120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1" name="Picture 183"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3334" y="1888"/>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2" name="Picture 185"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4331" y="1888"/>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3" name="Picture 186"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6" y="1888"/>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09"/>
          <p:cNvGrpSpPr>
            <a:grpSpLocks/>
          </p:cNvGrpSpPr>
          <p:nvPr/>
        </p:nvGrpSpPr>
        <p:grpSpPr bwMode="auto">
          <a:xfrm>
            <a:off x="8418912" y="3807620"/>
            <a:ext cx="539353" cy="1565672"/>
            <a:chOff x="4831" y="2478"/>
            <a:chExt cx="453" cy="1315"/>
          </a:xfrm>
        </p:grpSpPr>
        <p:sp>
          <p:nvSpPr>
            <p:cNvPr id="47188" name="AutoShape 134"/>
            <p:cNvSpPr>
              <a:spLocks noChangeArrowheads="1"/>
            </p:cNvSpPr>
            <p:nvPr/>
          </p:nvSpPr>
          <p:spPr bwMode="auto">
            <a:xfrm rot="5400000">
              <a:off x="4400" y="2909"/>
              <a:ext cx="1315" cy="453"/>
            </a:xfrm>
            <a:prstGeom prst="homePlate">
              <a:avLst>
                <a:gd name="adj" fmla="val 72572"/>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9" name="Text Box 195"/>
            <p:cNvSpPr txBox="1">
              <a:spLocks noChangeArrowheads="1"/>
            </p:cNvSpPr>
            <p:nvPr/>
          </p:nvSpPr>
          <p:spPr bwMode="auto">
            <a:xfrm>
              <a:off x="4876" y="2568"/>
              <a:ext cx="317" cy="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2400">
                  <a:sym typeface="Webdings" panose="05030102010509060703" pitchFamily="18" charset="2"/>
                </a:rPr>
                <a:t></a:t>
              </a:r>
            </a:p>
          </p:txBody>
        </p:sp>
      </p:grpSp>
      <p:grpSp>
        <p:nvGrpSpPr>
          <p:cNvPr id="10" name="Group 205"/>
          <p:cNvGrpSpPr>
            <a:grpSpLocks/>
          </p:cNvGrpSpPr>
          <p:nvPr/>
        </p:nvGrpSpPr>
        <p:grpSpPr bwMode="auto">
          <a:xfrm>
            <a:off x="3287316" y="1809750"/>
            <a:ext cx="1728788" cy="539354"/>
            <a:chOff x="521" y="707"/>
            <a:chExt cx="1452" cy="453"/>
          </a:xfrm>
        </p:grpSpPr>
        <p:sp>
          <p:nvSpPr>
            <p:cNvPr id="47186" name="AutoShape 197"/>
            <p:cNvSpPr>
              <a:spLocks noChangeArrowheads="1"/>
            </p:cNvSpPr>
            <p:nvPr/>
          </p:nvSpPr>
          <p:spPr bwMode="auto">
            <a:xfrm>
              <a:off x="670" y="707"/>
              <a:ext cx="1303" cy="453"/>
            </a:xfrm>
            <a:prstGeom prst="homePlate">
              <a:avLst>
                <a:gd name="adj" fmla="val 71909"/>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7" name="Text Box 198"/>
            <p:cNvSpPr txBox="1">
              <a:spLocks noChangeArrowheads="1"/>
            </p:cNvSpPr>
            <p:nvPr/>
          </p:nvSpPr>
          <p:spPr bwMode="auto">
            <a:xfrm>
              <a:off x="521" y="709"/>
              <a:ext cx="1266"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2400">
                  <a:sym typeface="Webdings" panose="05030102010509060703" pitchFamily="18" charset="2"/>
                </a:rPr>
                <a:t></a:t>
              </a:r>
            </a:p>
          </p:txBody>
        </p:sp>
      </p:grpSp>
      <p:grpSp>
        <p:nvGrpSpPr>
          <p:cNvPr id="11" name="Group 206"/>
          <p:cNvGrpSpPr>
            <a:grpSpLocks/>
          </p:cNvGrpSpPr>
          <p:nvPr/>
        </p:nvGrpSpPr>
        <p:grpSpPr bwMode="auto">
          <a:xfrm>
            <a:off x="3180162" y="1808561"/>
            <a:ext cx="539353" cy="1257301"/>
            <a:chOff x="431" y="799"/>
            <a:chExt cx="453" cy="1056"/>
          </a:xfrm>
        </p:grpSpPr>
        <p:sp>
          <p:nvSpPr>
            <p:cNvPr id="47184" name="AutoShape 204"/>
            <p:cNvSpPr>
              <a:spLocks noChangeArrowheads="1"/>
            </p:cNvSpPr>
            <p:nvPr/>
          </p:nvSpPr>
          <p:spPr bwMode="auto">
            <a:xfrm rot="-5400000">
              <a:off x="136" y="1094"/>
              <a:ext cx="1044" cy="453"/>
            </a:xfrm>
            <a:prstGeom prst="homePlate">
              <a:avLst>
                <a:gd name="adj" fmla="val 57616"/>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5" name="Text Box 203"/>
            <p:cNvSpPr txBox="1">
              <a:spLocks noChangeArrowheads="1"/>
            </p:cNvSpPr>
            <p:nvPr/>
          </p:nvSpPr>
          <p:spPr bwMode="auto">
            <a:xfrm rot="10800000">
              <a:off x="521" y="1033"/>
              <a:ext cx="317" cy="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2400">
                  <a:sym typeface="Webdings" panose="05030102010509060703" pitchFamily="18" charset="2"/>
                </a:rPr>
                <a:t></a:t>
              </a:r>
            </a:p>
            <a:p>
              <a:pPr eaLnBrk="1" hangingPunct="1">
                <a:lnSpc>
                  <a:spcPct val="80000"/>
                </a:lnSpc>
              </a:pPr>
              <a:r>
                <a:rPr lang="tr-TR" altLang="tr-TR" sz="2400">
                  <a:sym typeface="Webdings" panose="05030102010509060703" pitchFamily="18" charset="2"/>
                </a:rPr>
                <a:t></a:t>
              </a:r>
            </a:p>
          </p:txBody>
        </p:sp>
      </p:grpSp>
      <p:grpSp>
        <p:nvGrpSpPr>
          <p:cNvPr id="12" name="Group 210"/>
          <p:cNvGrpSpPr>
            <a:grpSpLocks/>
          </p:cNvGrpSpPr>
          <p:nvPr/>
        </p:nvGrpSpPr>
        <p:grpSpPr bwMode="auto">
          <a:xfrm>
            <a:off x="7067551" y="4832749"/>
            <a:ext cx="1675210" cy="539353"/>
            <a:chOff x="3696" y="3339"/>
            <a:chExt cx="1407" cy="453"/>
          </a:xfrm>
        </p:grpSpPr>
        <p:sp>
          <p:nvSpPr>
            <p:cNvPr id="47182" name="AutoShape 193"/>
            <p:cNvSpPr>
              <a:spLocks noChangeArrowheads="1"/>
            </p:cNvSpPr>
            <p:nvPr/>
          </p:nvSpPr>
          <p:spPr bwMode="auto">
            <a:xfrm rot="10800000">
              <a:off x="3696" y="3339"/>
              <a:ext cx="1361" cy="453"/>
            </a:xfrm>
            <a:prstGeom prst="homePlate">
              <a:avLst>
                <a:gd name="adj" fmla="val 75110"/>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3" name="Text Box 208"/>
            <p:cNvSpPr txBox="1">
              <a:spLocks noChangeArrowheads="1"/>
            </p:cNvSpPr>
            <p:nvPr/>
          </p:nvSpPr>
          <p:spPr bwMode="auto">
            <a:xfrm>
              <a:off x="4060" y="3385"/>
              <a:ext cx="1043"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2400">
                  <a:sym typeface="Webdings" panose="05030102010509060703" pitchFamily="18" charset="2"/>
                </a:rPr>
                <a:t></a:t>
              </a:r>
            </a:p>
          </p:txBody>
        </p:sp>
      </p:grpSp>
      <p:grpSp>
        <p:nvGrpSpPr>
          <p:cNvPr id="13" name="Group 13"/>
          <p:cNvGrpSpPr>
            <a:grpSpLocks/>
          </p:cNvGrpSpPr>
          <p:nvPr/>
        </p:nvGrpSpPr>
        <p:grpSpPr bwMode="auto">
          <a:xfrm>
            <a:off x="8148639" y="3077767"/>
            <a:ext cx="1106091" cy="756047"/>
            <a:chOff x="2699" y="1842"/>
            <a:chExt cx="929" cy="635"/>
          </a:xfrm>
        </p:grpSpPr>
        <p:sp>
          <p:nvSpPr>
            <p:cNvPr id="47180" name="AutoShape 12"/>
            <p:cNvSpPr>
              <a:spLocks noChangeArrowheads="1"/>
            </p:cNvSpPr>
            <p:nvPr/>
          </p:nvSpPr>
          <p:spPr bwMode="auto">
            <a:xfrm>
              <a:off x="2699" y="1842"/>
              <a:ext cx="907" cy="635"/>
            </a:xfrm>
            <a:prstGeom prst="bevel">
              <a:avLst>
                <a:gd name="adj" fmla="val 12500"/>
              </a:avLst>
            </a:prstGeom>
            <a:gradFill rotWithShape="1">
              <a:gsLst>
                <a:gs pos="0">
                  <a:srgbClr val="66CCFF"/>
                </a:gs>
                <a:gs pos="100000">
                  <a:srgbClr val="39728F"/>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1" name="Text Box 8"/>
            <p:cNvSpPr txBox="1">
              <a:spLocks noChangeArrowheads="1"/>
            </p:cNvSpPr>
            <p:nvPr/>
          </p:nvSpPr>
          <p:spPr bwMode="auto">
            <a:xfrm>
              <a:off x="2721" y="1888"/>
              <a:ext cx="907"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2400" dirty="0">
                  <a:solidFill>
                    <a:srgbClr val="FFFFCC"/>
                  </a:solidFill>
                  <a:sym typeface="Webdings" panose="05030102010509060703" pitchFamily="18" charset="2"/>
                </a:rPr>
                <a:t></a:t>
              </a:r>
            </a:p>
            <a:p>
              <a:pPr algn="ctr" eaLnBrk="1" hangingPunct="1"/>
              <a:r>
                <a:rPr lang="tr-TR" altLang="tr-TR" sz="750" dirty="0">
                  <a:solidFill>
                    <a:schemeClr val="bg1"/>
                  </a:solidFill>
                  <a:sym typeface="Webdings" panose="05030102010509060703" pitchFamily="18" charset="2"/>
                </a:rPr>
                <a:t>Home </a:t>
              </a:r>
              <a:r>
                <a:rPr lang="tr-TR" altLang="tr-TR" sz="750" dirty="0" err="1">
                  <a:solidFill>
                    <a:schemeClr val="bg1"/>
                  </a:solidFill>
                  <a:sym typeface="Webdings" panose="05030102010509060703" pitchFamily="18" charset="2"/>
                </a:rPr>
                <a:t>Administrations</a:t>
              </a:r>
              <a:endParaRPr lang="tr-TR" altLang="tr-TR" sz="750" dirty="0">
                <a:solidFill>
                  <a:schemeClr val="bg1"/>
                </a:solidFill>
                <a:sym typeface="Webdings" panose="05030102010509060703" pitchFamily="18" charset="2"/>
              </a:endParaRPr>
            </a:p>
          </p:txBody>
        </p:sp>
      </p:grpSp>
      <p:grpSp>
        <p:nvGrpSpPr>
          <p:cNvPr id="14" name="Group 213"/>
          <p:cNvGrpSpPr>
            <a:grpSpLocks/>
          </p:cNvGrpSpPr>
          <p:nvPr/>
        </p:nvGrpSpPr>
        <p:grpSpPr bwMode="auto">
          <a:xfrm>
            <a:off x="3125393" y="3861199"/>
            <a:ext cx="539353" cy="1350169"/>
            <a:chOff x="385" y="2523"/>
            <a:chExt cx="453" cy="1134"/>
          </a:xfrm>
        </p:grpSpPr>
        <p:sp>
          <p:nvSpPr>
            <p:cNvPr id="47178" name="AutoShape 207"/>
            <p:cNvSpPr>
              <a:spLocks noChangeArrowheads="1"/>
            </p:cNvSpPr>
            <p:nvPr/>
          </p:nvSpPr>
          <p:spPr bwMode="auto">
            <a:xfrm rot="-5400000">
              <a:off x="45" y="2863"/>
              <a:ext cx="1134" cy="453"/>
            </a:xfrm>
            <a:prstGeom prst="homePlate">
              <a:avLst>
                <a:gd name="adj" fmla="val 62583"/>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9" name="Text Box 212"/>
            <p:cNvSpPr txBox="1">
              <a:spLocks noChangeArrowheads="1"/>
            </p:cNvSpPr>
            <p:nvPr/>
          </p:nvSpPr>
          <p:spPr bwMode="auto">
            <a:xfrm>
              <a:off x="431" y="2523"/>
              <a:ext cx="317" cy="1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2400">
                  <a:sym typeface="Webdings" panose="05030102010509060703" pitchFamily="18" charset="2"/>
                </a:rPr>
                <a:t></a:t>
              </a:r>
              <a:endParaRPr lang="tr-TR" altLang="tr-TR"/>
            </a:p>
          </p:txBody>
        </p:sp>
      </p:grpSp>
      <p:grpSp>
        <p:nvGrpSpPr>
          <p:cNvPr id="15" name="Group 214"/>
          <p:cNvGrpSpPr>
            <a:grpSpLocks/>
          </p:cNvGrpSpPr>
          <p:nvPr/>
        </p:nvGrpSpPr>
        <p:grpSpPr bwMode="auto">
          <a:xfrm>
            <a:off x="2667000" y="4887517"/>
            <a:ext cx="2349104" cy="570309"/>
            <a:chOff x="0" y="3385"/>
            <a:chExt cx="1973" cy="479"/>
          </a:xfrm>
        </p:grpSpPr>
        <p:sp>
          <p:nvSpPr>
            <p:cNvPr id="47176" name="AutoShape 144"/>
            <p:cNvSpPr>
              <a:spLocks noChangeArrowheads="1"/>
            </p:cNvSpPr>
            <p:nvPr/>
          </p:nvSpPr>
          <p:spPr bwMode="auto">
            <a:xfrm rot="10800000">
              <a:off x="385" y="3411"/>
              <a:ext cx="1588" cy="453"/>
            </a:xfrm>
            <a:prstGeom prst="homePlate">
              <a:avLst>
                <a:gd name="adj" fmla="val 87638"/>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7" name="Text Box 211"/>
            <p:cNvSpPr txBox="1">
              <a:spLocks noChangeArrowheads="1"/>
            </p:cNvSpPr>
            <p:nvPr/>
          </p:nvSpPr>
          <p:spPr bwMode="auto">
            <a:xfrm>
              <a:off x="0" y="3385"/>
              <a:ext cx="1973"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r>
                <a:rPr lang="tr-TR" altLang="tr-TR" sz="2400">
                  <a:sym typeface="Webdings" panose="05030102010509060703" pitchFamily="18" charset="2"/>
                </a:rPr>
                <a:t></a:t>
              </a:r>
            </a:p>
          </p:txBody>
        </p:sp>
      </p:grpSp>
      <p:grpSp>
        <p:nvGrpSpPr>
          <p:cNvPr id="16" name="Group 59"/>
          <p:cNvGrpSpPr>
            <a:grpSpLocks/>
          </p:cNvGrpSpPr>
          <p:nvPr/>
        </p:nvGrpSpPr>
        <p:grpSpPr bwMode="auto">
          <a:xfrm>
            <a:off x="2963467" y="3077765"/>
            <a:ext cx="1079897" cy="756046"/>
            <a:chOff x="249" y="1888"/>
            <a:chExt cx="907" cy="635"/>
          </a:xfrm>
        </p:grpSpPr>
        <p:sp>
          <p:nvSpPr>
            <p:cNvPr id="47174" name="AutoShape 6"/>
            <p:cNvSpPr>
              <a:spLocks noChangeArrowheads="1"/>
            </p:cNvSpPr>
            <p:nvPr/>
          </p:nvSpPr>
          <p:spPr bwMode="auto">
            <a:xfrm>
              <a:off x="249" y="1888"/>
              <a:ext cx="907" cy="635"/>
            </a:xfrm>
            <a:prstGeom prst="bevel">
              <a:avLst>
                <a:gd name="adj" fmla="val 12500"/>
              </a:avLst>
            </a:prstGeom>
            <a:gradFill rotWithShape="1">
              <a:gsLst>
                <a:gs pos="0">
                  <a:srgbClr val="66CCFF"/>
                </a:gs>
                <a:gs pos="100000">
                  <a:srgbClr val="39728F"/>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5" name="Text Box 9"/>
            <p:cNvSpPr txBox="1">
              <a:spLocks noChangeArrowheads="1"/>
            </p:cNvSpPr>
            <p:nvPr/>
          </p:nvSpPr>
          <p:spPr bwMode="auto">
            <a:xfrm>
              <a:off x="317" y="1933"/>
              <a:ext cx="825"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2400" dirty="0">
                  <a:solidFill>
                    <a:srgbClr val="FFFFCC"/>
                  </a:solidFill>
                  <a:sym typeface="Webdings" panose="05030102010509060703" pitchFamily="18" charset="2"/>
                </a:rPr>
                <a:t></a:t>
              </a:r>
              <a:r>
                <a:rPr lang="tr-TR" altLang="tr-TR" dirty="0">
                  <a:sym typeface="Webdings" panose="05030102010509060703" pitchFamily="18" charset="2"/>
                </a:rPr>
                <a:t> </a:t>
              </a:r>
              <a:r>
                <a:rPr lang="tr-TR" altLang="tr-TR" sz="1200" dirty="0">
                  <a:solidFill>
                    <a:schemeClr val="bg1"/>
                  </a:solidFill>
                  <a:sym typeface="Webdings" panose="05030102010509060703" pitchFamily="18" charset="2"/>
                </a:rPr>
                <a:t>Enterprises</a:t>
              </a:r>
            </a:p>
          </p:txBody>
        </p:sp>
      </p:grpSp>
      <p:pic>
        <p:nvPicPr>
          <p:cNvPr id="9435" name="Picture 219" descr="j0285750"/>
          <p:cNvPicPr>
            <a:picLocks noGrp="1" noChangeAspect="1" noChangeArrowheads="1"/>
          </p:cNvPicPr>
          <p:nvPr>
            <p:ph/>
          </p:nvPr>
        </p:nvPicPr>
        <p:blipFill>
          <a:blip r:embed="rId4" cstate="print">
            <a:extLst>
              <a:ext uri="{28A0092B-C50C-407E-A947-70E740481C1C}">
                <a14:useLocalDpi xmlns:a14="http://schemas.microsoft.com/office/drawing/2010/main" val="0"/>
              </a:ext>
            </a:extLst>
          </a:blip>
          <a:srcRect/>
          <a:stretch>
            <a:fillRect/>
          </a:stretch>
        </p:blipFill>
        <p:spPr bwMode="auto">
          <a:xfrm>
            <a:off x="3827862" y="2294337"/>
            <a:ext cx="1026319" cy="6310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37" name="Line 221"/>
          <p:cNvSpPr>
            <a:spLocks noChangeShapeType="1"/>
          </p:cNvSpPr>
          <p:nvPr/>
        </p:nvSpPr>
        <p:spPr bwMode="auto">
          <a:xfrm flipV="1">
            <a:off x="4583907" y="2187181"/>
            <a:ext cx="377429" cy="215503"/>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38" name="Line 222"/>
          <p:cNvSpPr>
            <a:spLocks noChangeShapeType="1"/>
          </p:cNvSpPr>
          <p:nvPr/>
        </p:nvSpPr>
        <p:spPr bwMode="auto">
          <a:xfrm flipH="1">
            <a:off x="3719513" y="2834881"/>
            <a:ext cx="323850" cy="215503"/>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pic>
        <p:nvPicPr>
          <p:cNvPr id="9439" name="Picture 223" descr="j02857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389019" y="2347915"/>
            <a:ext cx="1004888" cy="631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40" name="Line 224"/>
          <p:cNvSpPr>
            <a:spLocks noChangeShapeType="1"/>
          </p:cNvSpPr>
          <p:nvPr/>
        </p:nvSpPr>
        <p:spPr bwMode="auto">
          <a:xfrm flipH="1" flipV="1">
            <a:off x="7067551" y="2349104"/>
            <a:ext cx="540544" cy="323850"/>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41" name="Line 225"/>
          <p:cNvSpPr>
            <a:spLocks noChangeShapeType="1"/>
          </p:cNvSpPr>
          <p:nvPr/>
        </p:nvSpPr>
        <p:spPr bwMode="auto">
          <a:xfrm>
            <a:off x="8183167" y="2888456"/>
            <a:ext cx="316706" cy="215504"/>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pic>
        <p:nvPicPr>
          <p:cNvPr id="9443" name="Picture 227" descr="j02857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175898" y="4148140"/>
            <a:ext cx="1025128" cy="631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44" name="Line 228"/>
          <p:cNvSpPr>
            <a:spLocks noChangeShapeType="1"/>
          </p:cNvSpPr>
          <p:nvPr/>
        </p:nvSpPr>
        <p:spPr bwMode="auto">
          <a:xfrm flipV="1">
            <a:off x="8040292" y="3861198"/>
            <a:ext cx="485775" cy="377428"/>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45" name="Line 229"/>
          <p:cNvSpPr>
            <a:spLocks noChangeShapeType="1"/>
          </p:cNvSpPr>
          <p:nvPr/>
        </p:nvSpPr>
        <p:spPr bwMode="auto">
          <a:xfrm flipH="1">
            <a:off x="7067550" y="4725593"/>
            <a:ext cx="323850" cy="215503"/>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nvGrpSpPr>
          <p:cNvPr id="17" name="Group 241"/>
          <p:cNvGrpSpPr>
            <a:grpSpLocks/>
          </p:cNvGrpSpPr>
          <p:nvPr/>
        </p:nvGrpSpPr>
        <p:grpSpPr bwMode="auto">
          <a:xfrm>
            <a:off x="4043364" y="3105150"/>
            <a:ext cx="1620441" cy="376238"/>
            <a:chOff x="1156" y="1888"/>
            <a:chExt cx="1361" cy="316"/>
          </a:xfrm>
        </p:grpSpPr>
        <p:sp>
          <p:nvSpPr>
            <p:cNvPr id="47170" name="AutoShape 120"/>
            <p:cNvSpPr>
              <a:spLocks noChangeArrowheads="1"/>
            </p:cNvSpPr>
            <p:nvPr/>
          </p:nvSpPr>
          <p:spPr bwMode="auto">
            <a:xfrm flipH="1">
              <a:off x="1156" y="1888"/>
              <a:ext cx="1361" cy="316"/>
            </a:xfrm>
            <a:prstGeom prst="homePlate">
              <a:avLst>
                <a:gd name="adj" fmla="val 10767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71" name="Picture 164"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752136">
              <a:off x="1792" y="1912"/>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72" name="Picture 184"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H="1">
              <a:off x="1292" y="1922"/>
              <a:ext cx="420"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73" name="Picture 240"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109" y="1939"/>
              <a:ext cx="36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 name="Group 188"/>
          <p:cNvGrpSpPr>
            <a:grpSpLocks/>
          </p:cNvGrpSpPr>
          <p:nvPr/>
        </p:nvGrpSpPr>
        <p:grpSpPr bwMode="auto">
          <a:xfrm rot="10800000">
            <a:off x="5395913" y="2726534"/>
            <a:ext cx="538163" cy="756047"/>
            <a:chOff x="2292" y="1570"/>
            <a:chExt cx="452" cy="454"/>
          </a:xfrm>
        </p:grpSpPr>
        <p:sp>
          <p:nvSpPr>
            <p:cNvPr id="47168" name="AutoShape 121"/>
            <p:cNvSpPr>
              <a:spLocks noChangeArrowheads="1"/>
            </p:cNvSpPr>
            <p:nvPr/>
          </p:nvSpPr>
          <p:spPr bwMode="auto">
            <a:xfrm rot="5400000" flipH="1">
              <a:off x="2291" y="1571"/>
              <a:ext cx="454" cy="452"/>
            </a:xfrm>
            <a:prstGeom prst="homePlate">
              <a:avLst>
                <a:gd name="adj" fmla="val 5012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69" name="Picture 181"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2381" y="166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 name="Group 58"/>
          <p:cNvGrpSpPr>
            <a:grpSpLocks/>
          </p:cNvGrpSpPr>
          <p:nvPr/>
        </p:nvGrpSpPr>
        <p:grpSpPr bwMode="auto">
          <a:xfrm>
            <a:off x="5016104" y="1646636"/>
            <a:ext cx="2588419" cy="1079897"/>
            <a:chOff x="1973" y="754"/>
            <a:chExt cx="2174" cy="907"/>
          </a:xfrm>
        </p:grpSpPr>
        <p:sp>
          <p:nvSpPr>
            <p:cNvPr id="47165" name="AutoShape 4"/>
            <p:cNvSpPr>
              <a:spLocks noChangeArrowheads="1"/>
            </p:cNvSpPr>
            <p:nvPr/>
          </p:nvSpPr>
          <p:spPr bwMode="auto">
            <a:xfrm>
              <a:off x="1973" y="754"/>
              <a:ext cx="1723" cy="907"/>
            </a:xfrm>
            <a:prstGeom prst="bevel">
              <a:avLst>
                <a:gd name="adj" fmla="val 12500"/>
              </a:avLst>
            </a:prstGeom>
            <a:gradFill rotWithShape="1">
              <a:gsLst>
                <a:gs pos="0">
                  <a:srgbClr val="66CCFF"/>
                </a:gs>
                <a:gs pos="100000">
                  <a:srgbClr val="2F5E76"/>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66" name="Text Box 56"/>
            <p:cNvSpPr txBox="1">
              <a:spLocks noChangeArrowheads="1"/>
            </p:cNvSpPr>
            <p:nvPr/>
          </p:nvSpPr>
          <p:spPr bwMode="auto">
            <a:xfrm>
              <a:off x="2018" y="1349"/>
              <a:ext cx="2129"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75" dirty="0" err="1">
                  <a:solidFill>
                    <a:schemeClr val="bg1"/>
                  </a:solidFill>
                </a:rPr>
                <a:t>Goods</a:t>
              </a:r>
              <a:r>
                <a:rPr lang="tr-TR" altLang="tr-TR" sz="1275" dirty="0">
                  <a:solidFill>
                    <a:schemeClr val="bg1"/>
                  </a:solidFill>
                </a:rPr>
                <a:t> </a:t>
              </a:r>
              <a:r>
                <a:rPr lang="tr-TR" altLang="tr-TR" sz="1275" dirty="0" err="1">
                  <a:solidFill>
                    <a:schemeClr val="bg1"/>
                  </a:solidFill>
                </a:rPr>
                <a:t>and</a:t>
              </a:r>
              <a:r>
                <a:rPr lang="tr-TR" altLang="tr-TR" sz="1275" dirty="0">
                  <a:solidFill>
                    <a:schemeClr val="bg1"/>
                  </a:solidFill>
                </a:rPr>
                <a:t> Services Market</a:t>
              </a:r>
            </a:p>
          </p:txBody>
        </p:sp>
        <p:sp>
          <p:nvSpPr>
            <p:cNvPr id="47167" name="Text Box 57"/>
            <p:cNvSpPr txBox="1">
              <a:spLocks noChangeArrowheads="1"/>
            </p:cNvSpPr>
            <p:nvPr/>
          </p:nvSpPr>
          <p:spPr bwMode="auto">
            <a:xfrm>
              <a:off x="2064" y="856"/>
              <a:ext cx="1769" cy="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75000"/>
                </a:lnSpc>
              </a:pPr>
              <a:r>
                <a:rPr lang="tr-TR" altLang="tr-TR" sz="2700" dirty="0">
                  <a:solidFill>
                    <a:srgbClr val="FFFFCC"/>
                  </a:solidFill>
                  <a:sym typeface="Webdings" panose="05030102010509060703" pitchFamily="18" charset="2"/>
                </a:rPr>
                <a:t></a:t>
              </a:r>
            </a:p>
          </p:txBody>
        </p:sp>
      </p:grpSp>
      <p:grpSp>
        <p:nvGrpSpPr>
          <p:cNvPr id="20" name="Group 245"/>
          <p:cNvGrpSpPr>
            <a:grpSpLocks/>
          </p:cNvGrpSpPr>
          <p:nvPr/>
        </p:nvGrpSpPr>
        <p:grpSpPr bwMode="auto">
          <a:xfrm>
            <a:off x="6366275" y="3534968"/>
            <a:ext cx="1782365" cy="326231"/>
            <a:chOff x="3107" y="2249"/>
            <a:chExt cx="1497" cy="274"/>
          </a:xfrm>
        </p:grpSpPr>
        <p:sp>
          <p:nvSpPr>
            <p:cNvPr id="47161" name="AutoShape 125"/>
            <p:cNvSpPr>
              <a:spLocks noChangeArrowheads="1"/>
            </p:cNvSpPr>
            <p:nvPr/>
          </p:nvSpPr>
          <p:spPr bwMode="auto">
            <a:xfrm flipV="1">
              <a:off x="3107" y="2251"/>
              <a:ext cx="1497" cy="271"/>
            </a:xfrm>
            <a:prstGeom prst="homePlate">
              <a:avLst>
                <a:gd name="adj" fmla="val 138100"/>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62" name="Picture 172" descr="mon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019664" flipV="1">
              <a:off x="3608" y="225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3" name="Picture 173"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700422">
              <a:off x="3878" y="225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4" name="Picture 244"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760823" flipH="1">
              <a:off x="3231" y="2276"/>
              <a:ext cx="420"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 name="Group 242"/>
          <p:cNvGrpSpPr>
            <a:grpSpLocks/>
          </p:cNvGrpSpPr>
          <p:nvPr/>
        </p:nvGrpSpPr>
        <p:grpSpPr bwMode="auto">
          <a:xfrm>
            <a:off x="6149580" y="3537348"/>
            <a:ext cx="540544" cy="1079897"/>
            <a:chOff x="2925" y="2251"/>
            <a:chExt cx="454" cy="907"/>
          </a:xfrm>
        </p:grpSpPr>
        <p:sp>
          <p:nvSpPr>
            <p:cNvPr id="47158" name="AutoShape 126"/>
            <p:cNvSpPr>
              <a:spLocks noChangeArrowheads="1"/>
            </p:cNvSpPr>
            <p:nvPr/>
          </p:nvSpPr>
          <p:spPr bwMode="auto">
            <a:xfrm rot="16200000" flipV="1">
              <a:off x="2675" y="2501"/>
              <a:ext cx="907" cy="407"/>
            </a:xfrm>
            <a:prstGeom prst="homePlate">
              <a:avLst>
                <a:gd name="adj" fmla="val 67815"/>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59" name="Picture 170" descr="mon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1552136" flipV="1">
              <a:off x="2971" y="2432"/>
              <a:ext cx="272"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0" name="Picture 171"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25" y="2840"/>
              <a:ext cx="454"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 name="Group 55"/>
          <p:cNvGrpSpPr>
            <a:grpSpLocks/>
          </p:cNvGrpSpPr>
          <p:nvPr/>
        </p:nvGrpSpPr>
        <p:grpSpPr bwMode="auto">
          <a:xfrm>
            <a:off x="5016104" y="4617245"/>
            <a:ext cx="2051447" cy="1159669"/>
            <a:chOff x="1973" y="2931"/>
            <a:chExt cx="1723" cy="974"/>
          </a:xfrm>
        </p:grpSpPr>
        <p:sp>
          <p:nvSpPr>
            <p:cNvPr id="47149" name="AutoShape 5"/>
            <p:cNvSpPr>
              <a:spLocks noChangeArrowheads="1"/>
            </p:cNvSpPr>
            <p:nvPr/>
          </p:nvSpPr>
          <p:spPr bwMode="auto">
            <a:xfrm>
              <a:off x="1973" y="2931"/>
              <a:ext cx="1723" cy="907"/>
            </a:xfrm>
            <a:prstGeom prst="bevel">
              <a:avLst>
                <a:gd name="adj" fmla="val 12500"/>
              </a:avLst>
            </a:prstGeom>
            <a:gradFill rotWithShape="1">
              <a:gsLst>
                <a:gs pos="0">
                  <a:srgbClr val="66CCFF"/>
                </a:gs>
                <a:gs pos="100000">
                  <a:srgbClr val="2F5E76"/>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50" name="Text Box 14"/>
            <p:cNvSpPr txBox="1">
              <a:spLocks noChangeArrowheads="1"/>
            </p:cNvSpPr>
            <p:nvPr/>
          </p:nvSpPr>
          <p:spPr bwMode="auto">
            <a:xfrm>
              <a:off x="2018" y="3556"/>
              <a:ext cx="1633"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050" b="1" dirty="0" err="1">
                  <a:solidFill>
                    <a:schemeClr val="bg1"/>
                  </a:solidFill>
                </a:rPr>
                <a:t>Production</a:t>
              </a:r>
              <a:r>
                <a:rPr lang="tr-TR" altLang="tr-TR" sz="1050" b="1" dirty="0">
                  <a:solidFill>
                    <a:schemeClr val="bg1"/>
                  </a:solidFill>
                </a:rPr>
                <a:t> </a:t>
              </a:r>
              <a:r>
                <a:rPr lang="tr-TR" altLang="tr-TR" sz="1050" b="1" dirty="0" err="1">
                  <a:solidFill>
                    <a:schemeClr val="bg1"/>
                  </a:solidFill>
                </a:rPr>
                <a:t>Factors</a:t>
              </a:r>
              <a:r>
                <a:rPr lang="tr-TR" altLang="tr-TR" sz="1050" b="1" dirty="0">
                  <a:solidFill>
                    <a:schemeClr val="bg1"/>
                  </a:solidFill>
                </a:rPr>
                <a:t> Market</a:t>
              </a:r>
            </a:p>
          </p:txBody>
        </p:sp>
        <p:sp>
          <p:nvSpPr>
            <p:cNvPr id="47151" name="Text Box 15"/>
            <p:cNvSpPr txBox="1">
              <a:spLocks noChangeArrowheads="1"/>
            </p:cNvSpPr>
            <p:nvPr/>
          </p:nvSpPr>
          <p:spPr bwMode="auto">
            <a:xfrm>
              <a:off x="2064" y="3022"/>
              <a:ext cx="1315" cy="8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endParaRPr lang="tr-TR" altLang="tr-TR" sz="2400" dirty="0">
                <a:solidFill>
                  <a:schemeClr val="bg1"/>
                </a:solidFill>
                <a:sym typeface="Webdings" panose="05030102010509060703" pitchFamily="18" charset="2"/>
              </a:endParaRPr>
            </a:p>
            <a:p>
              <a:pPr eaLnBrk="1" hangingPunct="1">
                <a:spcBef>
                  <a:spcPct val="50000"/>
                </a:spcBef>
              </a:pPr>
              <a:endParaRPr lang="tr-TR" altLang="tr-TR" sz="2400" dirty="0">
                <a:solidFill>
                  <a:schemeClr val="bg1"/>
                </a:solidFill>
                <a:sym typeface="Webdings" panose="05030102010509060703" pitchFamily="18" charset="2"/>
              </a:endParaRPr>
            </a:p>
          </p:txBody>
        </p:sp>
        <p:sp>
          <p:nvSpPr>
            <p:cNvPr id="47152" name="Rectangle 22"/>
            <p:cNvSpPr>
              <a:spLocks noChangeArrowheads="1"/>
            </p:cNvSpPr>
            <p:nvPr/>
          </p:nvSpPr>
          <p:spPr bwMode="auto">
            <a:xfrm>
              <a:off x="3094" y="3385"/>
              <a:ext cx="466"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900" dirty="0">
                  <a:solidFill>
                    <a:schemeClr val="bg1"/>
                  </a:solidFill>
                </a:rPr>
                <a:t>Nature</a:t>
              </a:r>
            </a:p>
          </p:txBody>
        </p:sp>
        <p:sp>
          <p:nvSpPr>
            <p:cNvPr id="47153" name="Rectangle 21"/>
            <p:cNvSpPr>
              <a:spLocks noChangeArrowheads="1"/>
            </p:cNvSpPr>
            <p:nvPr/>
          </p:nvSpPr>
          <p:spPr bwMode="auto">
            <a:xfrm>
              <a:off x="2524" y="3385"/>
              <a:ext cx="57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900" dirty="0" err="1">
                  <a:solidFill>
                    <a:schemeClr val="bg1"/>
                  </a:solidFill>
                </a:rPr>
                <a:t>Capital</a:t>
              </a:r>
              <a:endParaRPr lang="tr-TR" altLang="tr-TR" sz="900" dirty="0">
                <a:solidFill>
                  <a:schemeClr val="bg1"/>
                </a:solidFill>
              </a:endParaRPr>
            </a:p>
          </p:txBody>
        </p:sp>
        <p:sp>
          <p:nvSpPr>
            <p:cNvPr id="47154" name="Rectangle 20"/>
            <p:cNvSpPr>
              <a:spLocks noChangeArrowheads="1"/>
            </p:cNvSpPr>
            <p:nvPr/>
          </p:nvSpPr>
          <p:spPr bwMode="auto">
            <a:xfrm>
              <a:off x="2109" y="3385"/>
              <a:ext cx="415"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900" dirty="0" err="1">
                  <a:solidFill>
                    <a:schemeClr val="bg1"/>
                  </a:solidFill>
                </a:rPr>
                <a:t>Labor</a:t>
              </a:r>
              <a:endParaRPr lang="tr-TR" altLang="tr-TR" sz="900" dirty="0">
                <a:solidFill>
                  <a:schemeClr val="bg1"/>
                </a:solidFill>
              </a:endParaRPr>
            </a:p>
          </p:txBody>
        </p:sp>
        <p:sp>
          <p:nvSpPr>
            <p:cNvPr id="47155" name="Rectangle 19"/>
            <p:cNvSpPr>
              <a:spLocks noChangeArrowheads="1"/>
            </p:cNvSpPr>
            <p:nvPr/>
          </p:nvSpPr>
          <p:spPr bwMode="auto">
            <a:xfrm>
              <a:off x="3094" y="3021"/>
              <a:ext cx="466"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2400">
                  <a:solidFill>
                    <a:srgbClr val="FFFFCC"/>
                  </a:solidFill>
                  <a:sym typeface="Webdings" panose="05030102010509060703" pitchFamily="18" charset="2"/>
                </a:rPr>
                <a:t></a:t>
              </a:r>
            </a:p>
          </p:txBody>
        </p:sp>
        <p:sp>
          <p:nvSpPr>
            <p:cNvPr id="47156" name="Rectangle 18"/>
            <p:cNvSpPr>
              <a:spLocks noChangeArrowheads="1"/>
            </p:cNvSpPr>
            <p:nvPr/>
          </p:nvSpPr>
          <p:spPr bwMode="auto">
            <a:xfrm>
              <a:off x="2524" y="3021"/>
              <a:ext cx="570"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2400">
                  <a:solidFill>
                    <a:srgbClr val="FFFFCC"/>
                  </a:solidFill>
                  <a:sym typeface="Webdings" panose="05030102010509060703" pitchFamily="18" charset="2"/>
                </a:rPr>
                <a:t></a:t>
              </a:r>
            </a:p>
          </p:txBody>
        </p:sp>
        <p:sp>
          <p:nvSpPr>
            <p:cNvPr id="47157" name="Rectangle 17"/>
            <p:cNvSpPr>
              <a:spLocks noChangeArrowheads="1"/>
            </p:cNvSpPr>
            <p:nvPr/>
          </p:nvSpPr>
          <p:spPr bwMode="auto">
            <a:xfrm>
              <a:off x="2109" y="3021"/>
              <a:ext cx="415"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2400">
                  <a:solidFill>
                    <a:srgbClr val="FFFFCC"/>
                  </a:solidFill>
                  <a:sym typeface="Webdings" panose="05030102010509060703" pitchFamily="18" charset="2"/>
                </a:rPr>
                <a:t></a:t>
              </a:r>
            </a:p>
          </p:txBody>
        </p:sp>
      </p:grpSp>
    </p:spTree>
    <p:extLst>
      <p:ext uri="{BB962C8B-B14F-4D97-AF65-F5344CB8AC3E}">
        <p14:creationId xmlns:p14="http://schemas.microsoft.com/office/powerpoint/2010/main" val="3463559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20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Left)">
                                      <p:cBhvr>
                                        <p:cTn id="12" dur="500"/>
                                        <p:tgtEl>
                                          <p:spTgt spid="4"/>
                                        </p:tgtEl>
                                      </p:cBhvr>
                                    </p:animEffect>
                                  </p:childTnLst>
                                </p:cTn>
                              </p:par>
                            </p:childTnLst>
                          </p:cTn>
                        </p:par>
                        <p:par>
                          <p:cTn id="13" fill="hold" nodeType="afterGroup">
                            <p:stCondLst>
                              <p:cond delay="500"/>
                            </p:stCondLst>
                            <p:childTnLst>
                              <p:par>
                                <p:cTn id="14" presetID="12" presetClass="entr" presetSubtype="1"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slide(fromTop)">
                                      <p:cBhvr>
                                        <p:cTn id="16" dur="5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dissolve">
                                      <p:cBhvr>
                                        <p:cTn id="21" dur="500"/>
                                        <p:tgtEl>
                                          <p:spTgt spid="1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lide(fromBottom)">
                                      <p:cBhvr>
                                        <p:cTn id="26" dur="500"/>
                                        <p:tgtEl>
                                          <p:spTgt spid="11"/>
                                        </p:tgtEl>
                                      </p:cBhvr>
                                    </p:animEffect>
                                  </p:childTnLst>
                                </p:cTn>
                              </p:par>
                            </p:childTnLst>
                          </p:cTn>
                        </p:par>
                        <p:par>
                          <p:cTn id="27" fill="hold" nodeType="afterGroup">
                            <p:stCondLst>
                              <p:cond delay="500"/>
                            </p:stCondLst>
                            <p:childTnLst>
                              <p:par>
                                <p:cTn id="28" presetID="12" presetClass="entr" presetSubtype="8" fill="hold" nodeType="after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slide(fromLeft)">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dissolve">
                                      <p:cBhvr>
                                        <p:cTn id="35" dur="500"/>
                                        <p:tgtEl>
                                          <p:spTgt spid="1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2" fill="hold"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slide(fromRight)">
                                      <p:cBhvr>
                                        <p:cTn id="40" dur="500"/>
                                        <p:tgtEl>
                                          <p:spTgt spid="15"/>
                                        </p:tgtEl>
                                      </p:cBhvr>
                                    </p:animEffect>
                                  </p:childTnLst>
                                </p:cTn>
                              </p:par>
                            </p:childTnLst>
                          </p:cTn>
                        </p:par>
                        <p:par>
                          <p:cTn id="41" fill="hold" nodeType="afterGroup">
                            <p:stCondLst>
                              <p:cond delay="500"/>
                            </p:stCondLst>
                            <p:childTnLst>
                              <p:par>
                                <p:cTn id="42" presetID="12" presetClass="entr" presetSubtype="4" fill="hold"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slide(fromBottom)">
                                      <p:cBhvr>
                                        <p:cTn id="44" dur="500"/>
                                        <p:tgtEl>
                                          <p:spTgt spid="1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dissolve">
                                      <p:cBhvr>
                                        <p:cTn id="49" dur="500"/>
                                        <p:tgtEl>
                                          <p:spTgt spid="2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2" presetClass="entr" presetSubtype="1"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slide(fromTop)">
                                      <p:cBhvr>
                                        <p:cTn id="54" dur="500"/>
                                        <p:tgtEl>
                                          <p:spTgt spid="9"/>
                                        </p:tgtEl>
                                      </p:cBhvr>
                                    </p:animEffect>
                                  </p:childTnLst>
                                </p:cTn>
                              </p:par>
                            </p:childTnLst>
                          </p:cTn>
                        </p:par>
                        <p:par>
                          <p:cTn id="55" fill="hold" nodeType="afterGroup">
                            <p:stCondLst>
                              <p:cond delay="500"/>
                            </p:stCondLst>
                            <p:childTnLst>
                              <p:par>
                                <p:cTn id="56" presetID="12" presetClass="entr" presetSubtype="2" fill="hold" nodeType="after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slide(fromRight)">
                                      <p:cBhvr>
                                        <p:cTn id="58" dur="500"/>
                                        <p:tgtEl>
                                          <p:spTgt spid="1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2" presetClass="entr" presetSubtype="2"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slide(fromRight)">
                                      <p:cBhvr>
                                        <p:cTn id="63" dur="500"/>
                                        <p:tgtEl>
                                          <p:spTgt spid="8"/>
                                        </p:tgtEl>
                                      </p:cBhvr>
                                    </p:animEffect>
                                  </p:childTnLst>
                                </p:cTn>
                              </p:par>
                            </p:childTnLst>
                          </p:cTn>
                        </p:par>
                        <p:par>
                          <p:cTn id="64" fill="hold" nodeType="afterGroup">
                            <p:stCondLst>
                              <p:cond delay="500"/>
                            </p:stCondLst>
                            <p:childTnLst>
                              <p:par>
                                <p:cTn id="65" presetID="12" presetClass="entr" presetSubtype="4" fill="hold" nodeType="after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slide(fromBottom)">
                                      <p:cBhvr>
                                        <p:cTn id="67" dur="500"/>
                                        <p:tgtEl>
                                          <p:spTgt spid="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2" presetClass="entr" presetSubtype="4" fill="hold" grpId="0" nodeType="clickEffect">
                                  <p:stCondLst>
                                    <p:cond delay="0"/>
                                  </p:stCondLst>
                                  <p:childTnLst>
                                    <p:set>
                                      <p:cBhvr>
                                        <p:cTn id="71" dur="1" fill="hold">
                                          <p:stCondLst>
                                            <p:cond delay="0"/>
                                          </p:stCondLst>
                                        </p:cTn>
                                        <p:tgtEl>
                                          <p:spTgt spid="9431"/>
                                        </p:tgtEl>
                                        <p:attrNameLst>
                                          <p:attrName>style.visibility</p:attrName>
                                        </p:attrNameLst>
                                      </p:cBhvr>
                                      <p:to>
                                        <p:strVal val="visible"/>
                                      </p:to>
                                    </p:set>
                                    <p:animEffect transition="in" filter="slide(fromBottom)">
                                      <p:cBhvr>
                                        <p:cTn id="72" dur="500"/>
                                        <p:tgtEl>
                                          <p:spTgt spid="943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2" presetClass="entr" presetSubtype="1"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slide(fromTop)">
                                      <p:cBhvr>
                                        <p:cTn id="77" dur="500"/>
                                        <p:tgtEl>
                                          <p:spTgt spid="18"/>
                                        </p:tgtEl>
                                      </p:cBhvr>
                                    </p:animEffect>
                                  </p:childTnLst>
                                </p:cTn>
                              </p:par>
                            </p:childTnLst>
                          </p:cTn>
                        </p:par>
                        <p:par>
                          <p:cTn id="78" fill="hold" nodeType="afterGroup">
                            <p:stCondLst>
                              <p:cond delay="500"/>
                            </p:stCondLst>
                            <p:childTnLst>
                              <p:par>
                                <p:cTn id="79" presetID="12" presetClass="entr" presetSubtype="2" fill="hold" nodeType="after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slide(fromRight)">
                                      <p:cBhvr>
                                        <p:cTn id="81" dur="500"/>
                                        <p:tgtEl>
                                          <p:spTgt spid="17"/>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2" presetClass="entr" presetSubtype="4" fill="hold" grpId="0" nodeType="clickEffect">
                                  <p:stCondLst>
                                    <p:cond delay="0"/>
                                  </p:stCondLst>
                                  <p:childTnLst>
                                    <p:set>
                                      <p:cBhvr>
                                        <p:cTn id="85" dur="1" fill="hold">
                                          <p:stCondLst>
                                            <p:cond delay="0"/>
                                          </p:stCondLst>
                                        </p:cTn>
                                        <p:tgtEl>
                                          <p:spTgt spid="9432"/>
                                        </p:tgtEl>
                                        <p:attrNameLst>
                                          <p:attrName>style.visibility</p:attrName>
                                        </p:attrNameLst>
                                      </p:cBhvr>
                                      <p:to>
                                        <p:strVal val="visible"/>
                                      </p:to>
                                    </p:set>
                                    <p:animEffect transition="in" filter="slide(fromBottom)">
                                      <p:cBhvr>
                                        <p:cTn id="86" dur="500"/>
                                        <p:tgtEl>
                                          <p:spTgt spid="9432"/>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2" presetClass="entr" presetSubtype="8" fill="hold" nodeType="clickEffect">
                                  <p:stCondLst>
                                    <p:cond delay="0"/>
                                  </p:stCondLst>
                                  <p:childTnLst>
                                    <p:set>
                                      <p:cBhvr>
                                        <p:cTn id="90" dur="1" fill="hold">
                                          <p:stCondLst>
                                            <p:cond delay="0"/>
                                          </p:stCondLst>
                                        </p:cTn>
                                        <p:tgtEl>
                                          <p:spTgt spid="5"/>
                                        </p:tgtEl>
                                        <p:attrNameLst>
                                          <p:attrName>style.visibility</p:attrName>
                                        </p:attrNameLst>
                                      </p:cBhvr>
                                      <p:to>
                                        <p:strVal val="visible"/>
                                      </p:to>
                                    </p:set>
                                    <p:animEffect transition="in" filter="slide(fromLeft)">
                                      <p:cBhvr>
                                        <p:cTn id="91" dur="500"/>
                                        <p:tgtEl>
                                          <p:spTgt spid="5"/>
                                        </p:tgtEl>
                                      </p:cBhvr>
                                    </p:animEffect>
                                  </p:childTnLst>
                                </p:cTn>
                              </p:par>
                            </p:childTnLst>
                          </p:cTn>
                        </p:par>
                        <p:par>
                          <p:cTn id="92" fill="hold" nodeType="afterGroup">
                            <p:stCondLst>
                              <p:cond delay="500"/>
                            </p:stCondLst>
                            <p:childTnLst>
                              <p:par>
                                <p:cTn id="93" presetID="12" presetClass="entr" presetSubtype="1" fill="hold" nodeType="afterEffect">
                                  <p:stCondLst>
                                    <p:cond delay="0"/>
                                  </p:stCondLst>
                                  <p:childTnLst>
                                    <p:set>
                                      <p:cBhvr>
                                        <p:cTn id="94" dur="1" fill="hold">
                                          <p:stCondLst>
                                            <p:cond delay="0"/>
                                          </p:stCondLst>
                                        </p:cTn>
                                        <p:tgtEl>
                                          <p:spTgt spid="6"/>
                                        </p:tgtEl>
                                        <p:attrNameLst>
                                          <p:attrName>style.visibility</p:attrName>
                                        </p:attrNameLst>
                                      </p:cBhvr>
                                      <p:to>
                                        <p:strVal val="visible"/>
                                      </p:to>
                                    </p:set>
                                    <p:animEffect transition="in" filter="slide(fromTop)">
                                      <p:cBhvr>
                                        <p:cTn id="95" dur="500"/>
                                        <p:tgtEl>
                                          <p:spTgt spid="6"/>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2" presetClass="entr" presetSubtype="1" fill="hold" grpId="0" nodeType="clickEffect">
                                  <p:stCondLst>
                                    <p:cond delay="0"/>
                                  </p:stCondLst>
                                  <p:childTnLst>
                                    <p:set>
                                      <p:cBhvr>
                                        <p:cTn id="99" dur="1" fill="hold">
                                          <p:stCondLst>
                                            <p:cond delay="0"/>
                                          </p:stCondLst>
                                        </p:cTn>
                                        <p:tgtEl>
                                          <p:spTgt spid="9433"/>
                                        </p:tgtEl>
                                        <p:attrNameLst>
                                          <p:attrName>style.visibility</p:attrName>
                                        </p:attrNameLst>
                                      </p:cBhvr>
                                      <p:to>
                                        <p:strVal val="visible"/>
                                      </p:to>
                                    </p:set>
                                    <p:animEffect transition="in" filter="slide(fromTop)">
                                      <p:cBhvr>
                                        <p:cTn id="100" dur="500"/>
                                        <p:tgtEl>
                                          <p:spTgt spid="9433"/>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2" presetClass="entr" presetSubtype="4" fill="hold" nodeType="clickEffect">
                                  <p:stCondLst>
                                    <p:cond delay="0"/>
                                  </p:stCondLst>
                                  <p:childTnLst>
                                    <p:set>
                                      <p:cBhvr>
                                        <p:cTn id="104" dur="1" fill="hold">
                                          <p:stCondLst>
                                            <p:cond delay="0"/>
                                          </p:stCondLst>
                                        </p:cTn>
                                        <p:tgtEl>
                                          <p:spTgt spid="21"/>
                                        </p:tgtEl>
                                        <p:attrNameLst>
                                          <p:attrName>style.visibility</p:attrName>
                                        </p:attrNameLst>
                                      </p:cBhvr>
                                      <p:to>
                                        <p:strVal val="visible"/>
                                      </p:to>
                                    </p:set>
                                    <p:animEffect transition="in" filter="slide(fromBottom)">
                                      <p:cBhvr>
                                        <p:cTn id="105" dur="500"/>
                                        <p:tgtEl>
                                          <p:spTgt spid="21"/>
                                        </p:tgtEl>
                                      </p:cBhvr>
                                    </p:animEffect>
                                  </p:childTnLst>
                                </p:cTn>
                              </p:par>
                            </p:childTnLst>
                          </p:cTn>
                        </p:par>
                        <p:par>
                          <p:cTn id="106" fill="hold" nodeType="afterGroup">
                            <p:stCondLst>
                              <p:cond delay="500"/>
                            </p:stCondLst>
                            <p:childTnLst>
                              <p:par>
                                <p:cTn id="107" presetID="12" presetClass="entr" presetSubtype="8" fill="hold" nodeType="afterEffect">
                                  <p:stCondLst>
                                    <p:cond delay="0"/>
                                  </p:stCondLst>
                                  <p:childTnLst>
                                    <p:set>
                                      <p:cBhvr>
                                        <p:cTn id="108" dur="1" fill="hold">
                                          <p:stCondLst>
                                            <p:cond delay="0"/>
                                          </p:stCondLst>
                                        </p:cTn>
                                        <p:tgtEl>
                                          <p:spTgt spid="20"/>
                                        </p:tgtEl>
                                        <p:attrNameLst>
                                          <p:attrName>style.visibility</p:attrName>
                                        </p:attrNameLst>
                                      </p:cBhvr>
                                      <p:to>
                                        <p:strVal val="visible"/>
                                      </p:to>
                                    </p:set>
                                    <p:animEffect transition="in" filter="slide(fromLeft)">
                                      <p:cBhvr>
                                        <p:cTn id="109" dur="500"/>
                                        <p:tgtEl>
                                          <p:spTgt spid="20"/>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2" presetClass="entr" presetSubtype="1" fill="hold" grpId="0" nodeType="clickEffect">
                                  <p:stCondLst>
                                    <p:cond delay="0"/>
                                  </p:stCondLst>
                                  <p:childTnLst>
                                    <p:set>
                                      <p:cBhvr>
                                        <p:cTn id="113" dur="1" fill="hold">
                                          <p:stCondLst>
                                            <p:cond delay="0"/>
                                          </p:stCondLst>
                                        </p:cTn>
                                        <p:tgtEl>
                                          <p:spTgt spid="9434"/>
                                        </p:tgtEl>
                                        <p:attrNameLst>
                                          <p:attrName>style.visibility</p:attrName>
                                        </p:attrNameLst>
                                      </p:cBhvr>
                                      <p:to>
                                        <p:strVal val="visible"/>
                                      </p:to>
                                    </p:set>
                                    <p:animEffect transition="in" filter="slide(fromTop)">
                                      <p:cBhvr>
                                        <p:cTn id="114" dur="500"/>
                                        <p:tgtEl>
                                          <p:spTgt spid="9434"/>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9" presetClass="entr" presetSubtype="0" fill="hold" nodeType="clickEffect">
                                  <p:stCondLst>
                                    <p:cond delay="0"/>
                                  </p:stCondLst>
                                  <p:childTnLst>
                                    <p:set>
                                      <p:cBhvr>
                                        <p:cTn id="118" dur="1" fill="hold">
                                          <p:stCondLst>
                                            <p:cond delay="0"/>
                                          </p:stCondLst>
                                        </p:cTn>
                                        <p:tgtEl>
                                          <p:spTgt spid="9435"/>
                                        </p:tgtEl>
                                        <p:attrNameLst>
                                          <p:attrName>style.visibility</p:attrName>
                                        </p:attrNameLst>
                                      </p:cBhvr>
                                      <p:to>
                                        <p:strVal val="visible"/>
                                      </p:to>
                                    </p:set>
                                    <p:animEffect transition="in" filter="dissolve">
                                      <p:cBhvr>
                                        <p:cTn id="119" dur="500"/>
                                        <p:tgtEl>
                                          <p:spTgt spid="9435"/>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8" fill="hold" grpId="0" nodeType="clickEffect">
                                  <p:stCondLst>
                                    <p:cond delay="0"/>
                                  </p:stCondLst>
                                  <p:childTnLst>
                                    <p:set>
                                      <p:cBhvr>
                                        <p:cTn id="123" dur="1" fill="hold">
                                          <p:stCondLst>
                                            <p:cond delay="0"/>
                                          </p:stCondLst>
                                        </p:cTn>
                                        <p:tgtEl>
                                          <p:spTgt spid="9437"/>
                                        </p:tgtEl>
                                        <p:attrNameLst>
                                          <p:attrName>style.visibility</p:attrName>
                                        </p:attrNameLst>
                                      </p:cBhvr>
                                      <p:to>
                                        <p:strVal val="visible"/>
                                      </p:to>
                                    </p:set>
                                    <p:animEffect transition="in" filter="wipe(left)">
                                      <p:cBhvr>
                                        <p:cTn id="124" dur="500"/>
                                        <p:tgtEl>
                                          <p:spTgt spid="9437"/>
                                        </p:tgtEl>
                                      </p:cBhvr>
                                    </p:animEffect>
                                  </p:childTnLst>
                                </p:cTn>
                              </p:par>
                            </p:childTnLst>
                          </p:cTn>
                        </p:par>
                        <p:par>
                          <p:cTn id="125" fill="hold" nodeType="afterGroup">
                            <p:stCondLst>
                              <p:cond delay="500"/>
                            </p:stCondLst>
                            <p:childTnLst>
                              <p:par>
                                <p:cTn id="126" presetID="22" presetClass="entr" presetSubtype="2" fill="hold" grpId="0" nodeType="afterEffect">
                                  <p:stCondLst>
                                    <p:cond delay="0"/>
                                  </p:stCondLst>
                                  <p:childTnLst>
                                    <p:set>
                                      <p:cBhvr>
                                        <p:cTn id="127" dur="1" fill="hold">
                                          <p:stCondLst>
                                            <p:cond delay="0"/>
                                          </p:stCondLst>
                                        </p:cTn>
                                        <p:tgtEl>
                                          <p:spTgt spid="9438"/>
                                        </p:tgtEl>
                                        <p:attrNameLst>
                                          <p:attrName>style.visibility</p:attrName>
                                        </p:attrNameLst>
                                      </p:cBhvr>
                                      <p:to>
                                        <p:strVal val="visible"/>
                                      </p:to>
                                    </p:set>
                                    <p:animEffect transition="in" filter="wipe(right)">
                                      <p:cBhvr>
                                        <p:cTn id="128" dur="500"/>
                                        <p:tgtEl>
                                          <p:spTgt spid="943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9" presetClass="entr" presetSubtype="0" fill="hold" nodeType="clickEffect">
                                  <p:stCondLst>
                                    <p:cond delay="0"/>
                                  </p:stCondLst>
                                  <p:childTnLst>
                                    <p:set>
                                      <p:cBhvr>
                                        <p:cTn id="132" dur="1" fill="hold">
                                          <p:stCondLst>
                                            <p:cond delay="0"/>
                                          </p:stCondLst>
                                        </p:cTn>
                                        <p:tgtEl>
                                          <p:spTgt spid="9439"/>
                                        </p:tgtEl>
                                        <p:attrNameLst>
                                          <p:attrName>style.visibility</p:attrName>
                                        </p:attrNameLst>
                                      </p:cBhvr>
                                      <p:to>
                                        <p:strVal val="visible"/>
                                      </p:to>
                                    </p:set>
                                    <p:animEffect transition="in" filter="dissolve">
                                      <p:cBhvr>
                                        <p:cTn id="133" dur="500"/>
                                        <p:tgtEl>
                                          <p:spTgt spid="943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grpId="0" nodeType="clickEffect">
                                  <p:stCondLst>
                                    <p:cond delay="0"/>
                                  </p:stCondLst>
                                  <p:childTnLst>
                                    <p:set>
                                      <p:cBhvr>
                                        <p:cTn id="137" dur="1" fill="hold">
                                          <p:stCondLst>
                                            <p:cond delay="0"/>
                                          </p:stCondLst>
                                        </p:cTn>
                                        <p:tgtEl>
                                          <p:spTgt spid="9440"/>
                                        </p:tgtEl>
                                        <p:attrNameLst>
                                          <p:attrName>style.visibility</p:attrName>
                                        </p:attrNameLst>
                                      </p:cBhvr>
                                      <p:to>
                                        <p:strVal val="visible"/>
                                      </p:to>
                                    </p:set>
                                    <p:animEffect transition="in" filter="wipe(down)">
                                      <p:cBhvr>
                                        <p:cTn id="138" dur="500"/>
                                        <p:tgtEl>
                                          <p:spTgt spid="9440"/>
                                        </p:tgtEl>
                                      </p:cBhvr>
                                    </p:animEffect>
                                  </p:childTnLst>
                                </p:cTn>
                              </p:par>
                            </p:childTnLst>
                          </p:cTn>
                        </p:par>
                        <p:par>
                          <p:cTn id="139" fill="hold" nodeType="afterGroup">
                            <p:stCondLst>
                              <p:cond delay="500"/>
                            </p:stCondLst>
                            <p:childTnLst>
                              <p:par>
                                <p:cTn id="140" presetID="22" presetClass="entr" presetSubtype="8" fill="hold" grpId="0" nodeType="afterEffect">
                                  <p:stCondLst>
                                    <p:cond delay="0"/>
                                  </p:stCondLst>
                                  <p:childTnLst>
                                    <p:set>
                                      <p:cBhvr>
                                        <p:cTn id="141" dur="1" fill="hold">
                                          <p:stCondLst>
                                            <p:cond delay="0"/>
                                          </p:stCondLst>
                                        </p:cTn>
                                        <p:tgtEl>
                                          <p:spTgt spid="9441"/>
                                        </p:tgtEl>
                                        <p:attrNameLst>
                                          <p:attrName>style.visibility</p:attrName>
                                        </p:attrNameLst>
                                      </p:cBhvr>
                                      <p:to>
                                        <p:strVal val="visible"/>
                                      </p:to>
                                    </p:set>
                                    <p:animEffect transition="in" filter="wipe(left)">
                                      <p:cBhvr>
                                        <p:cTn id="142" dur="500"/>
                                        <p:tgtEl>
                                          <p:spTgt spid="9441"/>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9" presetClass="entr" presetSubtype="0" fill="hold" nodeType="clickEffect">
                                  <p:stCondLst>
                                    <p:cond delay="0"/>
                                  </p:stCondLst>
                                  <p:childTnLst>
                                    <p:set>
                                      <p:cBhvr>
                                        <p:cTn id="146" dur="1" fill="hold">
                                          <p:stCondLst>
                                            <p:cond delay="0"/>
                                          </p:stCondLst>
                                        </p:cTn>
                                        <p:tgtEl>
                                          <p:spTgt spid="9443"/>
                                        </p:tgtEl>
                                        <p:attrNameLst>
                                          <p:attrName>style.visibility</p:attrName>
                                        </p:attrNameLst>
                                      </p:cBhvr>
                                      <p:to>
                                        <p:strVal val="visible"/>
                                      </p:to>
                                    </p:set>
                                    <p:animEffect transition="in" filter="dissolve">
                                      <p:cBhvr>
                                        <p:cTn id="147" dur="500"/>
                                        <p:tgtEl>
                                          <p:spTgt spid="9443"/>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2" presetClass="entr" presetSubtype="8" fill="hold" grpId="0" nodeType="clickEffect">
                                  <p:stCondLst>
                                    <p:cond delay="0"/>
                                  </p:stCondLst>
                                  <p:childTnLst>
                                    <p:set>
                                      <p:cBhvr>
                                        <p:cTn id="151" dur="1" fill="hold">
                                          <p:stCondLst>
                                            <p:cond delay="0"/>
                                          </p:stCondLst>
                                        </p:cTn>
                                        <p:tgtEl>
                                          <p:spTgt spid="9444"/>
                                        </p:tgtEl>
                                        <p:attrNameLst>
                                          <p:attrName>style.visibility</p:attrName>
                                        </p:attrNameLst>
                                      </p:cBhvr>
                                      <p:to>
                                        <p:strVal val="visible"/>
                                      </p:to>
                                    </p:set>
                                    <p:animEffect transition="in" filter="wipe(left)">
                                      <p:cBhvr>
                                        <p:cTn id="152" dur="500"/>
                                        <p:tgtEl>
                                          <p:spTgt spid="9444"/>
                                        </p:tgtEl>
                                      </p:cBhvr>
                                    </p:animEffect>
                                  </p:childTnLst>
                                </p:cTn>
                              </p:par>
                            </p:childTnLst>
                          </p:cTn>
                        </p:par>
                        <p:par>
                          <p:cTn id="153" fill="hold" nodeType="afterGroup">
                            <p:stCondLst>
                              <p:cond delay="500"/>
                            </p:stCondLst>
                            <p:childTnLst>
                              <p:par>
                                <p:cTn id="154" presetID="22" presetClass="entr" presetSubtype="2" fill="hold" grpId="0" nodeType="afterEffect">
                                  <p:stCondLst>
                                    <p:cond delay="0"/>
                                  </p:stCondLst>
                                  <p:childTnLst>
                                    <p:set>
                                      <p:cBhvr>
                                        <p:cTn id="155" dur="1" fill="hold">
                                          <p:stCondLst>
                                            <p:cond delay="0"/>
                                          </p:stCondLst>
                                        </p:cTn>
                                        <p:tgtEl>
                                          <p:spTgt spid="9445"/>
                                        </p:tgtEl>
                                        <p:attrNameLst>
                                          <p:attrName>style.visibility</p:attrName>
                                        </p:attrNameLst>
                                      </p:cBhvr>
                                      <p:to>
                                        <p:strVal val="visible"/>
                                      </p:to>
                                    </p:set>
                                    <p:animEffect transition="in" filter="wipe(right)">
                                      <p:cBhvr>
                                        <p:cTn id="156" dur="500"/>
                                        <p:tgtEl>
                                          <p:spTgt spid="94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34" grpId="0"/>
      <p:bldP spid="9431" grpId="0"/>
      <p:bldP spid="9432" grpId="0"/>
      <p:bldP spid="9433" grpId="0"/>
      <p:bldP spid="9437" grpId="0" animBg="1"/>
      <p:bldP spid="9438" grpId="0" animBg="1"/>
      <p:bldP spid="9440" grpId="0" animBg="1"/>
      <p:bldP spid="9441" grpId="0" animBg="1"/>
      <p:bldP spid="9444" grpId="0" animBg="1"/>
      <p:bldP spid="944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xmlns="" id="{87ABCD25-4304-5544-8B9F-3B9EBCA99DE1}"/>
              </a:ext>
            </a:extLst>
          </p:cNvPr>
          <p:cNvSpPr txBox="1">
            <a:spLocks noChangeArrowheads="1"/>
          </p:cNvSpPr>
          <p:nvPr/>
        </p:nvSpPr>
        <p:spPr bwMode="auto">
          <a:xfrm>
            <a:off x="2057400" y="1155701"/>
            <a:ext cx="8305800" cy="4708981"/>
          </a:xfrm>
          <a:prstGeom prst="rect">
            <a:avLst/>
          </a:prstGeom>
          <a:noFill/>
          <a:ln w="9525">
            <a:noFill/>
            <a:miter lim="800000"/>
            <a:headEnd/>
            <a:tailEnd/>
          </a:ln>
          <a:effectLst/>
        </p:spPr>
        <p:txBody>
          <a:bodyPr>
            <a:spAutoFit/>
          </a:bodyPr>
          <a:lstStyle/>
          <a:p>
            <a:pPr algn="just" fontAlgn="base">
              <a:spcBef>
                <a:spcPct val="50000"/>
              </a:spcBef>
              <a:spcAft>
                <a:spcPct val="0"/>
              </a:spcAft>
              <a:defRPr/>
            </a:pP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 As seen in the figure, enterprises demand the factors of production that they need to produce a certain good from the market of production factors.</a:t>
            </a: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On the other hand, the people present the factors of labor, capital and nature to the market of production factors.</a:t>
            </a: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The enterprises that make up the economic goods present their products to the goods and services market.</a:t>
            </a: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Consumers demand these goods from the same market.</a:t>
            </a:r>
            <a:r>
              <a:rPr lang="tr-TR" sz="2000" dirty="0">
                <a:solidFill>
                  <a:srgbClr val="000000"/>
                </a:solidFill>
                <a:latin typeface="Tahoma"/>
                <a:cs typeface="Times New Roman" pitchFamily="18" charset="0"/>
              </a:rPr>
              <a:t> </a:t>
            </a:r>
            <a:r>
              <a:rPr lang="en" sz="2000" dirty="0">
                <a:solidFill>
                  <a:srgbClr val="FF0000"/>
                </a:solidFill>
                <a:latin typeface="Tahoma"/>
                <a:cs typeface="Times New Roman" pitchFamily="18" charset="0"/>
              </a:rPr>
              <a:t>This is the way of circulation between business and economy.</a:t>
            </a:r>
            <a:endParaRPr lang="tr-TR" sz="2000" dirty="0">
              <a:solidFill>
                <a:srgbClr val="000000"/>
              </a:solidFill>
              <a:latin typeface="Tahoma"/>
            </a:endParaRPr>
          </a:p>
          <a:p>
            <a:pPr algn="just" fontAlgn="base">
              <a:spcBef>
                <a:spcPct val="50000"/>
              </a:spcBef>
              <a:spcAft>
                <a:spcPct val="0"/>
              </a:spcAft>
              <a:defRPr/>
            </a:pP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 The growth and development of an economy is the growth and the increase in the scales of the enterprises operating in that economy. For this reason, in developed economies, businesses are growing both in number and scale.</a:t>
            </a:r>
            <a:r>
              <a:rPr lang="tr-TR" sz="2000" dirty="0">
                <a:solidFill>
                  <a:srgbClr val="000000"/>
                </a:solidFill>
                <a:latin typeface="Tahoma"/>
                <a:cs typeface="Times New Roman" pitchFamily="18" charset="0"/>
              </a:rPr>
              <a:t> </a:t>
            </a:r>
            <a:r>
              <a:rPr lang="en" sz="2000" dirty="0">
                <a:solidFill>
                  <a:srgbClr val="000000"/>
                </a:solidFill>
                <a:latin typeface="Tahoma"/>
                <a:cs typeface="Times New Roman" pitchFamily="18" charset="0"/>
              </a:rPr>
              <a:t>Business structures are becoming rational to operate continuously and at full capacity.</a:t>
            </a:r>
          </a:p>
          <a:p>
            <a:pPr algn="just" fontAlgn="base">
              <a:spcBef>
                <a:spcPct val="50000"/>
              </a:spcBef>
              <a:spcAft>
                <a:spcPct val="0"/>
              </a:spcAft>
              <a:defRPr/>
            </a:pPr>
            <a:r>
              <a:rPr lang="tr-TR" sz="2000" dirty="0">
                <a:solidFill>
                  <a:srgbClr val="000000"/>
                </a:solidFill>
                <a:latin typeface="Tahoma"/>
                <a:cs typeface="Times New Roman" pitchFamily="18" charset="0"/>
              </a:rPr>
              <a:t>	</a:t>
            </a:r>
            <a:endParaRPr lang="tr-TR" sz="2000" i="1" dirty="0">
              <a:solidFill>
                <a:srgbClr val="000000"/>
              </a:solidFill>
              <a:latin typeface="Tahoma"/>
            </a:endParaRPr>
          </a:p>
        </p:txBody>
      </p:sp>
    </p:spTree>
    <p:extLst>
      <p:ext uri="{BB962C8B-B14F-4D97-AF65-F5344CB8AC3E}">
        <p14:creationId xmlns:p14="http://schemas.microsoft.com/office/powerpoint/2010/main" val="15486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xmlns="" id="{556957C2-A87E-A941-B0B9-B82E435BE400}"/>
              </a:ext>
            </a:extLst>
          </p:cNvPr>
          <p:cNvSpPr txBox="1">
            <a:spLocks noChangeArrowheads="1"/>
          </p:cNvSpPr>
          <p:nvPr/>
        </p:nvSpPr>
        <p:spPr bwMode="auto">
          <a:xfrm>
            <a:off x="1919288" y="1341438"/>
            <a:ext cx="8458200" cy="3970318"/>
          </a:xfrm>
          <a:prstGeom prst="rect">
            <a:avLst/>
          </a:prstGeom>
          <a:noFill/>
          <a:ln w="9525">
            <a:noFill/>
            <a:miter lim="800000"/>
            <a:headEnd/>
            <a:tailEnd/>
          </a:ln>
          <a:effectLst/>
        </p:spPr>
        <p:txBody>
          <a:bodyPr>
            <a:spAutoFit/>
          </a:bodyPr>
          <a:lstStyle/>
          <a:p>
            <a:pPr algn="just" fontAlgn="base">
              <a:spcBef>
                <a:spcPct val="50000"/>
              </a:spcBef>
              <a:spcAft>
                <a:spcPct val="0"/>
              </a:spcAft>
              <a:defRPr/>
            </a:pPr>
            <a:r>
              <a:rPr lang="en" sz="2400" dirty="0">
                <a:solidFill>
                  <a:srgbClr val="000000"/>
                </a:solidFill>
                <a:latin typeface="Tahoma"/>
                <a:cs typeface="Times New Roman" pitchFamily="18" charset="0"/>
              </a:rPr>
              <a:t>In other words, enterprises can be classified according to the type of production, to the ownership of production factors, to the size of enterprises, to legal privileges and so on. Another mode of operation is cooperative enterprises; cooperative enterprises are divided into two: these;</a:t>
            </a:r>
            <a:endParaRPr lang="tr-TR" sz="2400" dirty="0">
              <a:solidFill>
                <a:srgbClr val="000000"/>
              </a:solidFill>
              <a:latin typeface="Tahoma"/>
            </a:endParaRPr>
          </a:p>
          <a:p>
            <a:pPr algn="just" fontAlgn="base">
              <a:spcBef>
                <a:spcPct val="50000"/>
              </a:spcBef>
              <a:spcAft>
                <a:spcPct val="0"/>
              </a:spcAft>
              <a:defRPr/>
            </a:pPr>
            <a:r>
              <a:rPr lang="tr-TR" sz="2400" dirty="0">
                <a:solidFill>
                  <a:srgbClr val="000000"/>
                </a:solidFill>
                <a:latin typeface="Tahoma"/>
                <a:cs typeface="Times New Roman" pitchFamily="18" charset="0"/>
              </a:rPr>
              <a:t> </a:t>
            </a:r>
            <a:r>
              <a:rPr lang="tr-TR" sz="2400" dirty="0" err="1">
                <a:solidFill>
                  <a:srgbClr val="000000"/>
                </a:solidFill>
                <a:latin typeface="Tahoma"/>
                <a:cs typeface="Times New Roman" pitchFamily="18" charset="0"/>
              </a:rPr>
              <a:t>Production</a:t>
            </a:r>
            <a:r>
              <a:rPr lang="tr-TR" sz="2400" dirty="0">
                <a:solidFill>
                  <a:srgbClr val="000000"/>
                </a:solidFill>
                <a:latin typeface="Tahoma"/>
                <a:cs typeface="Times New Roman" pitchFamily="18" charset="0"/>
              </a:rPr>
              <a:t> </a:t>
            </a:r>
            <a:r>
              <a:rPr lang="tr-TR" sz="2400" dirty="0" err="1">
                <a:solidFill>
                  <a:srgbClr val="000000"/>
                </a:solidFill>
                <a:latin typeface="Tahoma"/>
                <a:cs typeface="Times New Roman" pitchFamily="18" charset="0"/>
              </a:rPr>
              <a:t>cooperative</a:t>
            </a:r>
            <a:r>
              <a:rPr lang="tr-TR" sz="2400" dirty="0">
                <a:solidFill>
                  <a:srgbClr val="000000"/>
                </a:solidFill>
                <a:latin typeface="Tahoma"/>
                <a:cs typeface="Times New Roman" pitchFamily="18" charset="0"/>
              </a:rPr>
              <a:t> </a:t>
            </a:r>
            <a:r>
              <a:rPr lang="tr-TR" sz="2400" dirty="0" err="1">
                <a:solidFill>
                  <a:srgbClr val="000000"/>
                </a:solidFill>
                <a:latin typeface="Tahoma"/>
                <a:cs typeface="Times New Roman" pitchFamily="18" charset="0"/>
              </a:rPr>
              <a:t>enterprises</a:t>
            </a:r>
            <a:endParaRPr lang="tr-TR" sz="2400" dirty="0">
              <a:solidFill>
                <a:srgbClr val="000000"/>
              </a:solidFill>
              <a:latin typeface="Tahoma"/>
            </a:endParaRPr>
          </a:p>
          <a:p>
            <a:pPr algn="just" fontAlgn="base">
              <a:spcBef>
                <a:spcPct val="50000"/>
              </a:spcBef>
              <a:spcAft>
                <a:spcPct val="0"/>
              </a:spcAft>
              <a:defRPr/>
            </a:pPr>
            <a:r>
              <a:rPr lang="tr-TR" sz="2400" dirty="0">
                <a:solidFill>
                  <a:srgbClr val="000000"/>
                </a:solidFill>
                <a:latin typeface="Tahoma"/>
              </a:rPr>
              <a:t> </a:t>
            </a:r>
            <a:r>
              <a:rPr lang="tr-TR" sz="2400" dirty="0">
                <a:solidFill>
                  <a:srgbClr val="000000"/>
                </a:solidFill>
                <a:latin typeface="Tahoma"/>
                <a:cs typeface="Times New Roman" pitchFamily="18" charset="0"/>
              </a:rPr>
              <a:t>Consumer </a:t>
            </a:r>
            <a:r>
              <a:rPr lang="tr-TR" sz="2400" dirty="0" err="1">
                <a:solidFill>
                  <a:srgbClr val="000000"/>
                </a:solidFill>
                <a:latin typeface="Tahoma"/>
                <a:cs typeface="Times New Roman" pitchFamily="18" charset="0"/>
              </a:rPr>
              <a:t>cooperative</a:t>
            </a:r>
            <a:r>
              <a:rPr lang="tr-TR" sz="2400" dirty="0">
                <a:solidFill>
                  <a:srgbClr val="000000"/>
                </a:solidFill>
                <a:latin typeface="Tahoma"/>
                <a:cs typeface="Times New Roman" pitchFamily="18" charset="0"/>
              </a:rPr>
              <a:t> </a:t>
            </a:r>
            <a:r>
              <a:rPr lang="tr-TR" sz="2400" dirty="0" err="1">
                <a:solidFill>
                  <a:srgbClr val="000000"/>
                </a:solidFill>
                <a:latin typeface="Tahoma"/>
                <a:cs typeface="Times New Roman" pitchFamily="18" charset="0"/>
              </a:rPr>
              <a:t>enterprises</a:t>
            </a:r>
            <a:endParaRPr lang="tr-TR" sz="2400" dirty="0">
              <a:solidFill>
                <a:srgbClr val="000000"/>
              </a:solidFill>
              <a:latin typeface="Tahoma"/>
              <a:cs typeface="Times New Roman" pitchFamily="18" charset="0"/>
            </a:endParaRPr>
          </a:p>
          <a:p>
            <a:pPr algn="just" fontAlgn="base">
              <a:spcBef>
                <a:spcPct val="50000"/>
              </a:spcBef>
              <a:spcAft>
                <a:spcPct val="0"/>
              </a:spcAft>
              <a:defRPr/>
            </a:pPr>
            <a:r>
              <a:rPr lang="tr-TR" sz="2400" dirty="0">
                <a:solidFill>
                  <a:srgbClr val="000000"/>
                </a:solidFill>
                <a:latin typeface="Tahoma"/>
                <a:cs typeface="Times New Roman" pitchFamily="18" charset="0"/>
              </a:rPr>
              <a:t>	</a:t>
            </a:r>
            <a:r>
              <a:rPr lang="en" sz="2400" dirty="0">
                <a:solidFill>
                  <a:srgbClr val="000000"/>
                </a:solidFill>
                <a:latin typeface="Tahoma"/>
                <a:cs typeface="Times New Roman" pitchFamily="18" charset="0"/>
              </a:rPr>
              <a:t> Main principles that should be dominated by businesses; It is the principle of economics and profitability.</a:t>
            </a:r>
            <a:endParaRPr lang="tr-TR" sz="2400" dirty="0">
              <a:solidFill>
                <a:srgbClr val="FF0000"/>
              </a:solidFill>
              <a:latin typeface="Tahoma"/>
            </a:endParaRPr>
          </a:p>
        </p:txBody>
      </p:sp>
    </p:spTree>
    <p:extLst>
      <p:ext uri="{BB962C8B-B14F-4D97-AF65-F5344CB8AC3E}">
        <p14:creationId xmlns:p14="http://schemas.microsoft.com/office/powerpoint/2010/main" val="17271051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rışımlar">
  <a:themeElements>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Karışımla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arışımlar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Karışımlar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Karışımlar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Karışımlar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Karışımlar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1471</Words>
  <Application>Microsoft Office PowerPoint</Application>
  <PresentationFormat>Geniş ekran</PresentationFormat>
  <Paragraphs>131</Paragraphs>
  <Slides>22</Slides>
  <Notes>11</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22</vt:i4>
      </vt:variant>
    </vt:vector>
  </HeadingPairs>
  <TitlesOfParts>
    <vt:vector size="32" baseType="lpstr">
      <vt:lpstr>Arial</vt:lpstr>
      <vt:lpstr>Calibri</vt:lpstr>
      <vt:lpstr>Calibri Light</vt:lpstr>
      <vt:lpstr>Cambria</vt:lpstr>
      <vt:lpstr>Tahoma</vt:lpstr>
      <vt:lpstr>Times New Roman</vt:lpstr>
      <vt:lpstr>Webdings</vt:lpstr>
      <vt:lpstr>Wingdings</vt:lpstr>
      <vt:lpstr>Office Teması</vt:lpstr>
      <vt:lpstr>Karışımlar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15</cp:revision>
  <cp:lastPrinted>2019-11-13T11:58:56Z</cp:lastPrinted>
  <dcterms:created xsi:type="dcterms:W3CDTF">2019-11-03T17:16:03Z</dcterms:created>
  <dcterms:modified xsi:type="dcterms:W3CDTF">2019-12-09T12:04:48Z</dcterms:modified>
</cp:coreProperties>
</file>