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5840" y="3212976"/>
            <a:ext cx="7772400" cy="1470025"/>
          </a:xfrm>
        </p:spPr>
        <p:txBody>
          <a:bodyPr>
            <a:normAutofit/>
          </a:bodyPr>
          <a:lstStyle/>
          <a:p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DNA METABOLİZMASI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1640" y="4365104"/>
            <a:ext cx="6400800" cy="1752600"/>
          </a:xfrm>
        </p:spPr>
        <p:txBody>
          <a:bodyPr>
            <a:normAutofit fontScale="85000" lnSpcReduction="20000"/>
          </a:bodyPr>
          <a:lstStyle/>
          <a:p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Prof. Dr.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Emel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EMREGÜL</a:t>
            </a: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Ankara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Üniversitesi</a:t>
            </a:r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Kimya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Bölümü</a:t>
            </a:r>
            <a:endParaRPr lang="en-US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65211" y="719031"/>
            <a:ext cx="5155257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800" b="1" dirty="0" smtClean="0"/>
              <a:t>801300715550</a:t>
            </a:r>
          </a:p>
          <a:p>
            <a:r>
              <a:rPr lang="tr-TR" sz="4800" b="1" dirty="0" smtClean="0"/>
              <a:t>NÜKLEİK </a:t>
            </a:r>
            <a:r>
              <a:rPr lang="tr-TR" sz="4800" b="1" dirty="0" smtClean="0"/>
              <a:t>ASİT</a:t>
            </a:r>
          </a:p>
          <a:p>
            <a:r>
              <a:rPr lang="tr-TR" sz="4800" b="1" dirty="0" smtClean="0"/>
              <a:t>METABOLİZMASI-II</a:t>
            </a:r>
            <a:endParaRPr lang="tr-TR" sz="4800" b="1" dirty="0" smtClean="0"/>
          </a:p>
          <a:p>
            <a:endParaRPr lang="en-US" sz="48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76256" y="620688"/>
            <a:ext cx="16002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902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None/>
            </a:pPr>
            <a:r>
              <a:rPr lang="tr-TR" sz="4600" b="1" dirty="0" smtClean="0"/>
              <a:t>DNA </a:t>
            </a:r>
            <a:r>
              <a:rPr lang="tr-TR" sz="4600" b="1" dirty="0" err="1" smtClean="0"/>
              <a:t>Polimeraz</a:t>
            </a:r>
            <a:r>
              <a:rPr lang="tr-TR" sz="4600" b="1" dirty="0" smtClean="0"/>
              <a:t> Enzimleri </a:t>
            </a:r>
          </a:p>
          <a:p>
            <a:pPr>
              <a:lnSpc>
                <a:spcPct val="90000"/>
              </a:lnSpc>
              <a:buNone/>
            </a:pPr>
            <a:endParaRPr lang="tr-TR" dirty="0" smtClean="0"/>
          </a:p>
          <a:p>
            <a:r>
              <a:rPr lang="tr-TR" dirty="0" smtClean="0"/>
              <a:t>DNA </a:t>
            </a:r>
            <a:r>
              <a:rPr lang="tr-TR" dirty="0" err="1" smtClean="0"/>
              <a:t>polimeraz</a:t>
            </a:r>
            <a:r>
              <a:rPr lang="tr-TR" dirty="0" smtClean="0"/>
              <a:t> I, DNA sentezinde esas görevli olan enzim olmayıp; eşleme, </a:t>
            </a:r>
            <a:r>
              <a:rPr lang="tr-TR" dirty="0" err="1" smtClean="0"/>
              <a:t>rekombinasyon</a:t>
            </a:r>
            <a:r>
              <a:rPr lang="tr-TR" dirty="0" smtClean="0"/>
              <a:t> ve tamir olayları sırasındaki ortadan kaldırma işlevlerinden sorumludur.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692696"/>
            <a:ext cx="8229600" cy="579350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2800" dirty="0" smtClean="0"/>
              <a:t>    DNA </a:t>
            </a:r>
            <a:r>
              <a:rPr lang="tr-TR" sz="2800" dirty="0" err="1" smtClean="0"/>
              <a:t>polimeraz</a:t>
            </a:r>
            <a:r>
              <a:rPr lang="tr-TR" sz="2800" dirty="0" smtClean="0"/>
              <a:t> I ile yapılan ilk çalışmalar; DNA </a:t>
            </a:r>
            <a:r>
              <a:rPr lang="tr-TR" sz="2800" dirty="0" err="1" smtClean="0"/>
              <a:t>polimerizasyonunun</a:t>
            </a:r>
            <a:r>
              <a:rPr lang="tr-TR" sz="2800" dirty="0" smtClean="0"/>
              <a:t> iki temel gereksinimini ortaya çıkardı. </a:t>
            </a:r>
          </a:p>
          <a:p>
            <a:r>
              <a:rPr lang="tr-TR" sz="2800" dirty="0" smtClean="0"/>
              <a:t> Birincisi, tüm DNA </a:t>
            </a:r>
            <a:r>
              <a:rPr lang="tr-TR" sz="2800" dirty="0" err="1" smtClean="0"/>
              <a:t>polimerazlar</a:t>
            </a:r>
            <a:r>
              <a:rPr lang="tr-TR" sz="2800" dirty="0" smtClean="0"/>
              <a:t> bir </a:t>
            </a:r>
            <a:r>
              <a:rPr lang="tr-TR" sz="2800" u="sng" dirty="0" smtClean="0"/>
              <a:t>kalıba</a:t>
            </a:r>
            <a:r>
              <a:rPr lang="tr-TR" sz="2800" dirty="0" smtClean="0"/>
              <a:t> gereksinir. </a:t>
            </a:r>
          </a:p>
          <a:p>
            <a:r>
              <a:rPr lang="tr-TR" sz="2800" dirty="0" smtClean="0"/>
              <a:t>İkincisi, bir </a:t>
            </a:r>
            <a:r>
              <a:rPr lang="tr-TR" sz="2800" u="sng" dirty="0" err="1" smtClean="0"/>
              <a:t>primer</a:t>
            </a:r>
            <a:r>
              <a:rPr lang="tr-TR" sz="2800" dirty="0" smtClean="0"/>
              <a:t> gereklidir. </a:t>
            </a:r>
          </a:p>
          <a:p>
            <a:pPr>
              <a:buNone/>
            </a:pPr>
            <a:r>
              <a:rPr lang="tr-TR" sz="2800" dirty="0" smtClean="0"/>
              <a:t>    Tüm DNA </a:t>
            </a:r>
            <a:r>
              <a:rPr lang="tr-TR" sz="2800" dirty="0" err="1" smtClean="0"/>
              <a:t>polimerazların</a:t>
            </a:r>
            <a:r>
              <a:rPr lang="tr-TR" sz="2800" dirty="0" smtClean="0"/>
              <a:t> her bir yeni </a:t>
            </a:r>
            <a:r>
              <a:rPr lang="tr-TR" sz="2800" dirty="0" err="1" smtClean="0"/>
              <a:t>nükleotitin</a:t>
            </a:r>
            <a:r>
              <a:rPr lang="tr-TR" sz="2800" dirty="0" smtClean="0"/>
              <a:t> eklenmesinden sonra 3'</a:t>
            </a:r>
            <a:r>
              <a:rPr lang="tr-TR" sz="2800" dirty="0" smtClean="0">
                <a:cs typeface="Arial" charset="0"/>
              </a:rPr>
              <a:t>→</a:t>
            </a:r>
            <a:r>
              <a:rPr lang="tr-TR" sz="2800" dirty="0" smtClean="0"/>
              <a:t>5' </a:t>
            </a:r>
            <a:r>
              <a:rPr lang="tr-TR" sz="2800" dirty="0" err="1" smtClean="0"/>
              <a:t>eksonükleaz</a:t>
            </a:r>
            <a:r>
              <a:rPr lang="tr-TR" sz="2800" dirty="0" smtClean="0"/>
              <a:t> aktiviteleriyle doğruluğu kontrol etme yetenekleri bulunmaktadır.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39552" y="764704"/>
            <a:ext cx="8229600" cy="5649491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tr-TR" sz="2800" dirty="0" smtClean="0"/>
              <a:t>DNA </a:t>
            </a:r>
            <a:r>
              <a:rPr lang="tr-TR" sz="2800" dirty="0" err="1" smtClean="0"/>
              <a:t>polimeraz</a:t>
            </a:r>
            <a:r>
              <a:rPr lang="tr-TR" sz="2800" dirty="0" smtClean="0"/>
              <a:t> II, DNA tamirinden sorumlu bir enzimdir. </a:t>
            </a:r>
          </a:p>
          <a:p>
            <a:pPr>
              <a:lnSpc>
                <a:spcPct val="90000"/>
              </a:lnSpc>
            </a:pPr>
            <a:endParaRPr lang="tr-TR" sz="2800" dirty="0" smtClean="0"/>
          </a:p>
          <a:p>
            <a:pPr>
              <a:lnSpc>
                <a:spcPct val="90000"/>
              </a:lnSpc>
            </a:pPr>
            <a:r>
              <a:rPr lang="tr-TR" sz="2800" dirty="0" smtClean="0"/>
              <a:t>DNA </a:t>
            </a:r>
            <a:r>
              <a:rPr lang="tr-TR" sz="2800" dirty="0" err="1" smtClean="0"/>
              <a:t>polimeraz</a:t>
            </a:r>
            <a:r>
              <a:rPr lang="tr-TR" sz="2800" dirty="0" smtClean="0"/>
              <a:t> III, E.</a:t>
            </a:r>
            <a:r>
              <a:rPr lang="tr-TR" sz="2800" dirty="0" err="1" smtClean="0"/>
              <a:t>coli'deki</a:t>
            </a:r>
            <a:r>
              <a:rPr lang="tr-TR" sz="2800" dirty="0" smtClean="0"/>
              <a:t> asıl </a:t>
            </a:r>
            <a:r>
              <a:rPr lang="tr-TR" sz="2800" dirty="0" err="1" smtClean="0"/>
              <a:t>replikasyon</a:t>
            </a:r>
            <a:r>
              <a:rPr lang="tr-TR" sz="2800" dirty="0" smtClean="0"/>
              <a:t> enzimidir</a:t>
            </a:r>
          </a:p>
          <a:p>
            <a:pPr>
              <a:lnSpc>
                <a:spcPct val="90000"/>
              </a:lnSpc>
              <a:defRPr/>
            </a:pPr>
            <a:r>
              <a:rPr lang="tr-TR" sz="2800" dirty="0" smtClean="0"/>
              <a:t>DNA </a:t>
            </a:r>
            <a:r>
              <a:rPr lang="tr-TR" sz="2800" dirty="0" err="1" smtClean="0"/>
              <a:t>polimeraz</a:t>
            </a:r>
            <a:r>
              <a:rPr lang="tr-TR" sz="2800" dirty="0" smtClean="0"/>
              <a:t> I, DNA sentezinde esas görevli olan enzim olmayıp; eşleme, </a:t>
            </a:r>
            <a:r>
              <a:rPr lang="tr-TR" sz="2800" dirty="0" err="1" smtClean="0"/>
              <a:t>rekombinasyon</a:t>
            </a:r>
            <a:r>
              <a:rPr lang="tr-TR" sz="2800" dirty="0" smtClean="0"/>
              <a:t> ve tamir olayları sırasındaki ortadan kaldırma işlevlerinden sorumludur.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Mutasyon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340768"/>
            <a:ext cx="8229600" cy="4525963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tr-TR" sz="2400" dirty="0" smtClean="0"/>
              <a:t> DNA dizilerindeki kalıcı değişikliklere </a:t>
            </a:r>
            <a:r>
              <a:rPr lang="tr-TR" sz="2400" u="sng" dirty="0" smtClean="0"/>
              <a:t>mutasyon</a:t>
            </a:r>
            <a:r>
              <a:rPr lang="tr-TR" sz="2400" dirty="0" smtClean="0"/>
              <a:t> denir. </a:t>
            </a:r>
          </a:p>
          <a:p>
            <a:pPr>
              <a:lnSpc>
                <a:spcPct val="120000"/>
              </a:lnSpc>
              <a:buNone/>
            </a:pPr>
            <a:r>
              <a:rPr lang="tr-TR" sz="2400" dirty="0" smtClean="0"/>
              <a:t>       </a:t>
            </a:r>
          </a:p>
          <a:p>
            <a:pPr>
              <a:lnSpc>
                <a:spcPct val="120000"/>
              </a:lnSpc>
              <a:buNone/>
            </a:pPr>
            <a:r>
              <a:rPr lang="tr-TR" sz="2400" dirty="0" smtClean="0"/>
              <a:t>        Mutasyon iki şekilde olabilir: </a:t>
            </a:r>
          </a:p>
          <a:p>
            <a:pPr>
              <a:lnSpc>
                <a:spcPct val="120000"/>
              </a:lnSpc>
              <a:buNone/>
            </a:pPr>
            <a:r>
              <a:rPr lang="tr-TR" sz="2400" dirty="0" smtClean="0"/>
              <a:t>         - bir baz çifti diğeriyle yer değiştirebilir (</a:t>
            </a:r>
            <a:r>
              <a:rPr lang="tr-TR" sz="2400" dirty="0" err="1" smtClean="0"/>
              <a:t>yerdeğiştirme</a:t>
            </a:r>
            <a:r>
              <a:rPr lang="tr-TR" sz="2400" dirty="0" smtClean="0"/>
              <a:t> mutasyonu),</a:t>
            </a:r>
          </a:p>
          <a:p>
            <a:pPr>
              <a:lnSpc>
                <a:spcPct val="120000"/>
              </a:lnSpc>
              <a:buNone/>
            </a:pPr>
            <a:r>
              <a:rPr lang="tr-TR" sz="2400" dirty="0" smtClean="0"/>
              <a:t>         - daha önemlisi bir veya daha fazla baz çifti düşebilir (</a:t>
            </a:r>
            <a:r>
              <a:rPr lang="tr-TR" sz="2400" dirty="0" err="1" smtClean="0"/>
              <a:t>delesyon</a:t>
            </a:r>
            <a:r>
              <a:rPr lang="tr-TR" sz="2400" dirty="0" smtClean="0"/>
              <a:t>)</a:t>
            </a:r>
          </a:p>
          <a:p>
            <a:pPr>
              <a:lnSpc>
                <a:spcPct val="120000"/>
              </a:lnSpc>
              <a:buNone/>
            </a:pPr>
            <a:r>
              <a:rPr lang="tr-TR" sz="2400" dirty="0" smtClean="0"/>
              <a:t>           veya eklenebilir (</a:t>
            </a:r>
            <a:r>
              <a:rPr lang="tr-TR" sz="2400" dirty="0" err="1" smtClean="0"/>
              <a:t>insersiyon</a:t>
            </a:r>
            <a:r>
              <a:rPr lang="tr-TR" sz="2400" dirty="0" smtClean="0"/>
              <a:t>). </a:t>
            </a:r>
          </a:p>
          <a:p>
            <a:pPr>
              <a:lnSpc>
                <a:spcPct val="120000"/>
              </a:lnSpc>
            </a:pPr>
            <a:r>
              <a:rPr lang="tr-TR" sz="2400" dirty="0" smtClean="0"/>
              <a:t>DNA, oldukça kararlı bir moleküldür. Eğer tamir sistemleri olmasaydı, tahrip edici tepkimenin birikmiş etkisiyle yasam olanaksız hale gelirdi.</a:t>
            </a:r>
          </a:p>
          <a:p>
            <a:endParaRPr lang="tr-TR" sz="2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212</Words>
  <Application>Microsoft Office PowerPoint</Application>
  <PresentationFormat>Ekran Gösterisi (4:3)</PresentationFormat>
  <Paragraphs>27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8" baseType="lpstr">
      <vt:lpstr>Arial</vt:lpstr>
      <vt:lpstr>Calibri</vt:lpstr>
      <vt:lpstr>Ofis Teması</vt:lpstr>
      <vt:lpstr>DNA METABOLİZMASI</vt:lpstr>
      <vt:lpstr>PowerPoint Sunusu</vt:lpstr>
      <vt:lpstr>PowerPoint Sunusu</vt:lpstr>
      <vt:lpstr>PowerPoint Sunusu</vt:lpstr>
      <vt:lpstr>Mutasyon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DNA METABOLİZMASI</dc:title>
  <dc:creator>Ece Karakaya</dc:creator>
  <cp:lastModifiedBy>Microsoft</cp:lastModifiedBy>
  <cp:revision>6</cp:revision>
  <dcterms:created xsi:type="dcterms:W3CDTF">2018-10-10T13:20:34Z</dcterms:created>
  <dcterms:modified xsi:type="dcterms:W3CDTF">2018-10-11T11:07:17Z</dcterms:modified>
</cp:coreProperties>
</file>