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2 İçerik Yer Tutucusu"/>
          <p:cNvSpPr>
            <a:spLocks noGrp="1"/>
          </p:cNvSpPr>
          <p:nvPr>
            <p:ph idx="1"/>
          </p:nvPr>
        </p:nvSpPr>
        <p:spPr>
          <a:xfrm>
            <a:off x="381000" y="304800"/>
            <a:ext cx="8305800" cy="6096000"/>
          </a:xfrm>
        </p:spPr>
        <p:txBody>
          <a:bodyPr/>
          <a:lstStyle/>
          <a:p>
            <a:pPr marL="514350" indent="-514350" eaLnBrk="1" hangingPunct="1">
              <a:buFont typeface="Arial" charset="0"/>
              <a:buAutoNum type="arabicPeriod"/>
              <a:defRPr/>
            </a:pPr>
            <a:r>
              <a:rPr lang="tr-TR" b="1" dirty="0" smtClean="0">
                <a:solidFill>
                  <a:srgbClr val="FF0000"/>
                </a:solidFill>
              </a:rPr>
              <a:t>Hafta</a:t>
            </a:r>
            <a:r>
              <a:rPr lang="tr-TR" b="1" dirty="0">
                <a:solidFill>
                  <a:srgbClr val="FF0000"/>
                </a:solidFill>
              </a:rPr>
              <a:t>	</a:t>
            </a:r>
            <a:endParaRPr lang="tr-TR" b="1" dirty="0" smtClean="0">
              <a:solidFill>
                <a:srgbClr val="FF0000"/>
              </a:solidFill>
            </a:endParaRPr>
          </a:p>
          <a:p>
            <a:pPr marL="0" indent="0" eaLnBrk="1" hangingPunct="1">
              <a:buFont typeface="Arial" charset="0"/>
              <a:buNone/>
              <a:defRPr/>
            </a:pPr>
            <a:r>
              <a:rPr lang="tr-TR" dirty="0" smtClean="0">
                <a:solidFill>
                  <a:srgbClr val="FF0000"/>
                </a:solidFill>
              </a:rPr>
              <a:t>Sosyal </a:t>
            </a:r>
            <a:r>
              <a:rPr lang="tr-TR" dirty="0">
                <a:solidFill>
                  <a:srgbClr val="FF0000"/>
                </a:solidFill>
              </a:rPr>
              <a:t>Psikoloji Nedir? Sosyal Psikolojinin Doğası Nedir? Sosyal Psikolojinin Kökenleri ve Ayrışan Modeller</a:t>
            </a:r>
            <a:endParaRPr lang="tr-TR" altLang="tr-TR" dirty="0" smtClean="0">
              <a:solidFill>
                <a:srgbClr val="FF0000"/>
              </a:solidFill>
            </a:endParaRPr>
          </a:p>
          <a:p>
            <a:pPr marL="0" indent="0" eaLnBrk="1" hangingPunct="1">
              <a:buFont typeface="Arial" charset="0"/>
              <a:buNone/>
              <a:defRPr/>
            </a:pPr>
            <a:endParaRPr lang="tr-TR" altLang="tr-TR" dirty="0"/>
          </a:p>
          <a:p>
            <a:pPr marL="0" indent="0" eaLnBrk="1" hangingPunct="1">
              <a:buFont typeface="Arial" charset="0"/>
              <a:buNone/>
              <a:defRPr/>
            </a:pPr>
            <a:r>
              <a:rPr lang="tr-TR" altLang="tr-TR" dirty="0" smtClean="0"/>
              <a:t>Geçen yüzyılda sosyal psikoloji alanına damgasını vuran deneysel sosyal psikolojidir. Bir yandan da 20. yüzyılın son çeyreğine doğru eleştirel sosyal psikoloji hızla yaygınlaşmıştır. Bu iki yaklaşım arasında bir gerilim vardır.</a:t>
            </a:r>
          </a:p>
        </p:txBody>
      </p:sp>
      <p:sp>
        <p:nvSpPr>
          <p:cNvPr id="2" name="Altbilgi Yer Tutucusu 1"/>
          <p:cNvSpPr>
            <a:spLocks noGrp="1"/>
          </p:cNvSpPr>
          <p:nvPr>
            <p:ph type="ftr" sz="quarter" idx="11"/>
          </p:nvPr>
        </p:nvSpPr>
        <p:spPr>
          <a:xfrm>
            <a:off x="381000" y="6356350"/>
            <a:ext cx="8458200" cy="365125"/>
          </a:xfrm>
        </p:spPr>
        <p:txBody>
          <a:bodyPr/>
          <a:lstStyle/>
          <a:p>
            <a:pPr>
              <a:defRPr/>
            </a:pPr>
            <a:r>
              <a:rPr lang="tr-TR" dirty="0"/>
              <a:t>KAYNAK: Sibel A. </a:t>
            </a:r>
            <a:r>
              <a:rPr lang="tr-TR" dirty="0" err="1"/>
              <a:t>Arkonaç</a:t>
            </a:r>
            <a:r>
              <a:rPr lang="tr-TR" dirty="0"/>
              <a:t> (2008) Sosyal Psikolojide İnsanları Anlamak, Deneysel ve Eleştirel Yaklaşımlar, Ankara: 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İçerik Yer Tutucusu"/>
          <p:cNvSpPr>
            <a:spLocks noGrp="1"/>
          </p:cNvSpPr>
          <p:nvPr>
            <p:ph idx="1"/>
          </p:nvPr>
        </p:nvSpPr>
        <p:spPr>
          <a:xfrm>
            <a:off x="457200" y="762000"/>
            <a:ext cx="8229600" cy="5364163"/>
          </a:xfrm>
        </p:spPr>
        <p:txBody>
          <a:bodyPr/>
          <a:lstStyle/>
          <a:p>
            <a:pPr marL="0" indent="0" eaLnBrk="1" hangingPunct="1">
              <a:buFont typeface="Arial" charset="0"/>
              <a:buNone/>
            </a:pPr>
            <a:r>
              <a:rPr lang="tr-TR" altLang="tr-TR" smtClean="0"/>
              <a:t>Sahnedeki insanlar sahnenin yani sosyal dünyanın içinde sudaki balık misalidir. Sosyal dünya onların neler yapabileceğini belirler (balığın yaşamı suya bağlıdır). Sosyal dünyanın akışında insanların kendi özgülükleri bazen olabilse de, bu dünyanın yapısı o kadar kuvvetli ve temel bir şeydir ki, insanların yapıp ettiklerine kalıcı bir damga vurur.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İçerik Yer Tutucusu"/>
          <p:cNvSpPr>
            <a:spLocks noGrp="1"/>
          </p:cNvSpPr>
          <p:nvPr>
            <p:ph idx="1"/>
          </p:nvPr>
        </p:nvSpPr>
        <p:spPr>
          <a:xfrm>
            <a:off x="457200" y="762000"/>
            <a:ext cx="8229600" cy="5364163"/>
          </a:xfrm>
        </p:spPr>
        <p:txBody>
          <a:bodyPr/>
          <a:lstStyle/>
          <a:p>
            <a:pPr marL="0" indent="0" eaLnBrk="1" hangingPunct="1">
              <a:buFont typeface="Arial" charset="0"/>
              <a:buNone/>
            </a:pPr>
            <a:r>
              <a:rPr lang="tr-TR" altLang="tr-TR" smtClean="0"/>
              <a:t>Buradaki en önemli nokta, sosyal dünya ile insanların birbirinden ayrı olmasıdır. Her ikisi de birbirinden ayrı birer varlıktır. Sosyal bir dünya vardır ve insanlar içinde hareket eder. Her insanın kendi zihninde psikolojik süreçler sürüp giderken zihinlerinin dışında bir sosyal dünya vardır. Bu sosyal dünyanın (kurallar, adetler, sağduyu vb.) sosyal güçleri vardır.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p:cNvSpPr>
            <a:spLocks noGrp="1"/>
          </p:cNvSpPr>
          <p:nvPr>
            <p:ph idx="1"/>
          </p:nvPr>
        </p:nvSpPr>
        <p:spPr>
          <a:xfrm>
            <a:off x="304800" y="457200"/>
            <a:ext cx="8382000" cy="5668963"/>
          </a:xfrm>
        </p:spPr>
        <p:txBody>
          <a:bodyPr/>
          <a:lstStyle/>
          <a:p>
            <a:pPr marL="0" indent="0" eaLnBrk="1" hangingPunct="1">
              <a:lnSpc>
                <a:spcPct val="90000"/>
              </a:lnSpc>
              <a:buFont typeface="Arial" charset="0"/>
              <a:buNone/>
            </a:pPr>
            <a:r>
              <a:rPr lang="tr-TR" altLang="tr-TR" smtClean="0"/>
              <a:t>Bu etkileşim insanların yapıp ettiklerini şekillendirir (sözgelimi tutumlarınızı nasıl sergileyeceğiniz yani davranışınıza nasıl yansıtacağınız toplumun değerlerine bağlıdır). Ama bu şekillendirmeni ana merkezi sosyal dünya değil bireyin zihni ve zihninde işleyen süreçlerdir (algı, dikkat, hafıza, düşünce vs.). Dış dünya adı verilen sosyal dünya bu etkileşime ancak biçim vermektedir. İşte bu sebeple insanların psikolojik işleyişleri her yerde aynı zihinsel süreçlerle idare edilir. Ama bu zihinsel süreçlerin sosyal dünya ile etkileşimi, bu süreçlerin sonuçlarına farklı biçimler görüntüler verir.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İçerik Yer Tutucusu"/>
          <p:cNvSpPr>
            <a:spLocks noGrp="1"/>
          </p:cNvSpPr>
          <p:nvPr>
            <p:ph idx="1"/>
          </p:nvPr>
        </p:nvSpPr>
        <p:spPr>
          <a:xfrm>
            <a:off x="228600" y="152400"/>
            <a:ext cx="8686800" cy="6324600"/>
          </a:xfrm>
        </p:spPr>
        <p:txBody>
          <a:bodyPr/>
          <a:lstStyle/>
          <a:p>
            <a:pPr marL="0" indent="0" eaLnBrk="1" hangingPunct="1">
              <a:lnSpc>
                <a:spcPct val="80000"/>
              </a:lnSpc>
              <a:buFont typeface="Arial" charset="0"/>
              <a:buNone/>
            </a:pPr>
            <a:r>
              <a:rPr lang="tr-TR" altLang="tr-TR" smtClean="0"/>
              <a:t>Eleştirel psikolojinin sosyal dünyayı ele alışı ise tamamen farklıdır. Stainton Rogers çok yerinde bir benzetmeyle anlatır:</a:t>
            </a:r>
          </a:p>
          <a:p>
            <a:pPr marL="0" indent="0" algn="just" eaLnBrk="1" hangingPunct="1">
              <a:lnSpc>
                <a:spcPct val="80000"/>
              </a:lnSpc>
              <a:buFont typeface="Arial" charset="0"/>
              <a:buNone/>
            </a:pPr>
            <a:r>
              <a:rPr lang="tr-TR" altLang="tr-TR" smtClean="0">
                <a:solidFill>
                  <a:srgbClr val="FF0000"/>
                </a:solidFill>
              </a:rPr>
              <a:t>“Sosyal dünya sanki müzik yapmak gibidir, müzik ancak insanlar yaptığında ve insanlar yüzünden vardır. Çalınan müziğe ve nasıl çalındığına çok çeşitli şeyler katkıda bulunur. Eldeki müzik aletleri, çalanlar ve söyleyenlerin becerileri, yetenekleri, çalınan parçayı idare edenin olup olmaması, yorum farklılıkları, bütün bunların hepsinin bir etkisi vardır. Müziğin nerede ve ne zaman icra edildiği fark yaratacaktır. Bazen memnun edilmesi gereken bir dinleyici kitlesi olacaktır hatta bazen de neyin çalınabileceği üzerinde siyasi kısıtlamalar olacaktır. Ama müzik aletlerini çalanlar olmadıkça ortada müzik olmayacaktır”</a:t>
            </a:r>
          </a:p>
        </p:txBody>
      </p:sp>
      <p:sp>
        <p:nvSpPr>
          <p:cNvPr id="2" name="Altbilgi Yer Tutucusu 1"/>
          <p:cNvSpPr>
            <a:spLocks noGrp="1"/>
          </p:cNvSpPr>
          <p:nvPr>
            <p:ph type="ftr" sz="quarter" idx="11"/>
          </p:nvPr>
        </p:nvSpPr>
        <p:spPr>
          <a:xfrm>
            <a:off x="457200" y="6508750"/>
            <a:ext cx="8382000" cy="349250"/>
          </a:xfrm>
        </p:spPr>
        <p:txBody>
          <a:bodyPr/>
          <a:lstStyle/>
          <a:p>
            <a:pPr>
              <a:defRPr/>
            </a:pPr>
            <a:r>
              <a:rPr lang="tr-TR" dirty="0"/>
              <a:t>KAYNAK: Sibel A. </a:t>
            </a:r>
            <a:r>
              <a:rPr lang="tr-TR" dirty="0" err="1"/>
              <a:t>Arkonaç</a:t>
            </a:r>
            <a:r>
              <a:rPr lang="tr-TR" dirty="0"/>
              <a:t> (2008) Sosyal Psikolojide İnsanları Anlamak, Deneysel ve Eleştirel Yaklaşımlar, </a:t>
            </a:r>
            <a:r>
              <a:rPr lang="tr-TR" dirty="0" err="1"/>
              <a:t>Ankara:Nobel</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İçerik Yer Tutucusu"/>
          <p:cNvSpPr>
            <a:spLocks noGrp="1"/>
          </p:cNvSpPr>
          <p:nvPr>
            <p:ph idx="1"/>
          </p:nvPr>
        </p:nvSpPr>
        <p:spPr>
          <a:xfrm>
            <a:off x="533400" y="609600"/>
            <a:ext cx="8153400" cy="5516563"/>
          </a:xfrm>
        </p:spPr>
        <p:txBody>
          <a:bodyPr/>
          <a:lstStyle/>
          <a:p>
            <a:pPr marL="0" indent="0" eaLnBrk="1" hangingPunct="1">
              <a:buFont typeface="Arial" charset="0"/>
              <a:buNone/>
            </a:pPr>
            <a:r>
              <a:rPr lang="tr-TR" altLang="tr-TR" smtClean="0"/>
              <a:t>Bu çerçevede sosyal dünya müziğin sürekli çalınması ve sürekli işitilmesidir. Sosyal dünya birlikte birarada hareket eden insanlar tarafından sürekli tekrar tekrar oluşturulan bir şeydir. Dolayısıyla sosyal dünya insanın dışında bir şey değildir. İnsanların yaptıkları birşeydir ve tıpkı farklı farklı müzikler ve yorumlar gibi farklılaşan sosyal dünyalar vardır.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İçerik Yer Tutucusu"/>
          <p:cNvSpPr>
            <a:spLocks noGrp="1"/>
          </p:cNvSpPr>
          <p:nvPr>
            <p:ph idx="1"/>
          </p:nvPr>
        </p:nvSpPr>
        <p:spPr>
          <a:xfrm>
            <a:off x="381000" y="533400"/>
            <a:ext cx="8305800" cy="5592763"/>
          </a:xfrm>
        </p:spPr>
        <p:txBody>
          <a:bodyPr/>
          <a:lstStyle/>
          <a:p>
            <a:pPr algn="ctr" eaLnBrk="1" hangingPunct="1">
              <a:lnSpc>
                <a:spcPct val="80000"/>
              </a:lnSpc>
            </a:pPr>
            <a:r>
              <a:rPr lang="tr-TR" altLang="tr-TR" b="1" smtClean="0">
                <a:solidFill>
                  <a:srgbClr val="FF0000"/>
                </a:solidFill>
              </a:rPr>
              <a:t>ÖZET</a:t>
            </a:r>
          </a:p>
          <a:p>
            <a:pPr eaLnBrk="1" hangingPunct="1">
              <a:lnSpc>
                <a:spcPct val="80000"/>
              </a:lnSpc>
            </a:pPr>
            <a:r>
              <a:rPr lang="tr-TR" altLang="tr-TR" b="1" smtClean="0">
                <a:solidFill>
                  <a:srgbClr val="FF0000"/>
                </a:solidFill>
              </a:rPr>
              <a:t>DENEYSEL SOSYAL PSİKOLOJİ</a:t>
            </a:r>
          </a:p>
          <a:p>
            <a:pPr eaLnBrk="1" hangingPunct="1">
              <a:lnSpc>
                <a:spcPct val="80000"/>
              </a:lnSpc>
            </a:pPr>
            <a:r>
              <a:rPr lang="tr-TR" altLang="tr-TR" smtClean="0"/>
              <a:t>1. Sosyal fenomenler, süreçler ve olaylar hakkında geçerli bilgi edinmenin yegane geçerli yolunun hipotezleri tümdengelimli bilimsel yöntemi kullanmak olduğunu beyan eder.</a:t>
            </a:r>
          </a:p>
          <a:p>
            <a:pPr eaLnBrk="1" hangingPunct="1">
              <a:lnSpc>
                <a:spcPct val="80000"/>
              </a:lnSpc>
            </a:pPr>
            <a:r>
              <a:rPr lang="tr-TR" altLang="tr-TR" smtClean="0"/>
              <a:t>2. Bu bilginin ideolojilerden bağımsız, ideolojilerin üzerinde, ideolojilere nötr durduğunu iddia eder.</a:t>
            </a:r>
          </a:p>
          <a:p>
            <a:pPr eaLnBrk="1" hangingPunct="1">
              <a:lnSpc>
                <a:spcPct val="80000"/>
              </a:lnSpc>
            </a:pPr>
            <a:r>
              <a:rPr lang="tr-TR" altLang="tr-TR" smtClean="0"/>
              <a:t>3. Sosyal dünyayı, içinde hareket eden tekil bireylerden ayırır ve ayrı görür.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İçerik Yer Tutucusu"/>
          <p:cNvSpPr>
            <a:spLocks noGrp="1"/>
          </p:cNvSpPr>
          <p:nvPr>
            <p:ph idx="1"/>
          </p:nvPr>
        </p:nvSpPr>
        <p:spPr>
          <a:xfrm>
            <a:off x="457200" y="838200"/>
            <a:ext cx="8229600" cy="5287963"/>
          </a:xfrm>
        </p:spPr>
        <p:txBody>
          <a:bodyPr/>
          <a:lstStyle/>
          <a:p>
            <a:pPr eaLnBrk="1" hangingPunct="1"/>
            <a:r>
              <a:rPr lang="tr-TR" altLang="tr-TR" b="1" smtClean="0">
                <a:solidFill>
                  <a:srgbClr val="FF0000"/>
                </a:solidFill>
              </a:rPr>
              <a:t>ELEŞTİREL SOSYAL PSİKOLOJİ</a:t>
            </a:r>
          </a:p>
          <a:p>
            <a:pPr eaLnBrk="1" hangingPunct="1"/>
            <a:r>
              <a:rPr lang="tr-TR" altLang="tr-TR" smtClean="0"/>
              <a:t>1. Bilgi edinmede hipotezleri tümdengelimli bilimsel yöntemin yegane yol olmadığını, genelde de en iyi yol olmadığını beyan eder.</a:t>
            </a:r>
          </a:p>
          <a:p>
            <a:pPr eaLnBrk="1" hangingPunct="1"/>
            <a:r>
              <a:rPr lang="tr-TR" altLang="tr-TR" smtClean="0"/>
              <a:t>2. Her türden bilginin-deneysel sosyal psikolojinin bilgisi de dahil olmak üzere-doğası icabı ideolojiktir.</a:t>
            </a:r>
          </a:p>
          <a:p>
            <a:pPr eaLnBrk="1" hangingPunct="1"/>
            <a:r>
              <a:rPr lang="tr-TR" altLang="tr-TR" smtClean="0"/>
              <a:t>3. Sosyal dünyanın birbiri ile etkileşen insanlar tarafından sürekli inşa edildiği görüşü hakimdir.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28600" y="457200"/>
            <a:ext cx="8458200" cy="5668963"/>
          </a:xfrm>
        </p:spPr>
        <p:txBody>
          <a:bodyPr>
            <a:normAutofit/>
          </a:bodyPr>
          <a:lstStyle/>
          <a:p>
            <a:pPr marL="0" indent="0" eaLnBrk="1" hangingPunct="1">
              <a:lnSpc>
                <a:spcPct val="90000"/>
              </a:lnSpc>
              <a:buFont typeface="Arial" charset="0"/>
              <a:buNone/>
              <a:defRPr/>
            </a:pPr>
            <a:endParaRPr lang="tr-TR" altLang="tr-TR" dirty="0">
              <a:solidFill>
                <a:srgbClr val="FF0000"/>
              </a:solidFill>
            </a:endParaRPr>
          </a:p>
          <a:p>
            <a:pPr eaLnBrk="1" hangingPunct="1">
              <a:lnSpc>
                <a:spcPct val="90000"/>
              </a:lnSpc>
              <a:defRPr/>
            </a:pPr>
            <a:r>
              <a:rPr lang="tr-TR" altLang="tr-TR" dirty="0" smtClean="0">
                <a:solidFill>
                  <a:srgbClr val="FF0000"/>
                </a:solidFill>
              </a:rPr>
              <a:t>SOSYAL PSİKOLOJİNİN KÖKENLERİ</a:t>
            </a:r>
          </a:p>
          <a:p>
            <a:pPr marL="0" indent="0" eaLnBrk="1" hangingPunct="1">
              <a:lnSpc>
                <a:spcPct val="90000"/>
              </a:lnSpc>
              <a:buFont typeface="Arial" charset="0"/>
              <a:buNone/>
              <a:defRPr/>
            </a:pPr>
            <a:r>
              <a:rPr lang="tr-TR" altLang="tr-TR" dirty="0" smtClean="0"/>
              <a:t>Bilim dallarının da tıpkı devletler, milletler, kurum ve gruplar, aileler gibi bir geçmişi vardır. Sosyal psikologların ne gibi şeylerle, için ve nasıl uğraştıklarını anlamak için geçmişini öğrenmemiz şarttır. Tarihten anladığımız şey, belirgin fiziksel ya da sosyal olguların kaydedilmesinden farklı bir şeydir. Tarih bitmeyen bir inşaat alanıdır. Bu inşaat alanında şekiller, kişiler, veriler, olaylar belirlenmiş olabilir.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a:xfrm>
            <a:off x="457200" y="838200"/>
            <a:ext cx="8229600" cy="5287963"/>
          </a:xfrm>
        </p:spPr>
        <p:txBody>
          <a:bodyPr/>
          <a:lstStyle/>
          <a:p>
            <a:pPr marL="0" indent="0" eaLnBrk="1" hangingPunct="1">
              <a:buFont typeface="Arial" charset="0"/>
              <a:buNone/>
            </a:pPr>
            <a:r>
              <a:rPr lang="tr-TR" altLang="tr-TR" smtClean="0"/>
              <a:t>Ama bunlardan hangisinin ne çerçevede ve neden ele alınacağı, nasıl değerlendirileceği işte bu bitmeyen tarih inşaatının ve amacının meselesidir. Çünkü tarihin inşaası her zaman gelecektedir. Bir başka ifade ile geçmiş hep geleceğe bağlı bir şekilde yani gelecek zamanda sorduğumuz sorulara, aradığımız cevaplara göre dönüşüp değişecektir.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İçerik Yer Tutucusu"/>
          <p:cNvSpPr>
            <a:spLocks noGrp="1"/>
          </p:cNvSpPr>
          <p:nvPr>
            <p:ph idx="1"/>
          </p:nvPr>
        </p:nvSpPr>
        <p:spPr>
          <a:xfrm>
            <a:off x="457200" y="762000"/>
            <a:ext cx="8229600" cy="5364163"/>
          </a:xfrm>
        </p:spPr>
        <p:txBody>
          <a:bodyPr/>
          <a:lstStyle/>
          <a:p>
            <a:pPr marL="0" indent="0" eaLnBrk="1" hangingPunct="1">
              <a:buFont typeface="Arial" charset="0"/>
              <a:buNone/>
            </a:pPr>
            <a:r>
              <a:rPr lang="tr-TR" altLang="tr-TR" smtClean="0"/>
              <a:t>Deneysel sosyal psikoloji kimliğini sosyal olayların neden sonuç ilişkisini deneyleyerek arayan bir bilim dalı olarak kurmuştur. Psikolojiden tek farkı tekil bireyin davranışları yerine bu bireylerin etkileşimlerinin neticeleri üzerine araştırmalar yapmasıdır. Araştırmalarını tıpkı psikoloji gibi deneyleme esası üzerine oturtmaktadır. Bütün tarihçesi ilk sosyal psikolojik deneylerin başladığı tarih üzerine oturtur.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2 İçerik Yer Tutucusu"/>
          <p:cNvSpPr>
            <a:spLocks noGrp="1"/>
          </p:cNvSpPr>
          <p:nvPr>
            <p:ph idx="1"/>
          </p:nvPr>
        </p:nvSpPr>
        <p:spPr>
          <a:xfrm>
            <a:off x="381000" y="914400"/>
            <a:ext cx="8305800" cy="5486400"/>
          </a:xfrm>
        </p:spPr>
        <p:txBody>
          <a:bodyPr/>
          <a:lstStyle/>
          <a:p>
            <a:pPr eaLnBrk="1" hangingPunct="1">
              <a:defRPr/>
            </a:pPr>
            <a:r>
              <a:rPr lang="tr-TR" altLang="tr-TR" b="1" dirty="0" smtClean="0">
                <a:solidFill>
                  <a:srgbClr val="FF0000"/>
                </a:solidFill>
              </a:rPr>
              <a:t>Sosyal psikoloji bilim midir?</a:t>
            </a:r>
          </a:p>
          <a:p>
            <a:pPr marL="0" indent="0" eaLnBrk="1" hangingPunct="1">
              <a:buFont typeface="Arial" charset="0"/>
              <a:buNone/>
              <a:defRPr/>
            </a:pPr>
            <a:r>
              <a:rPr lang="tr-TR" altLang="tr-TR" dirty="0" smtClean="0"/>
              <a:t>Deneysel sosyal psikoloji sosyal psikolojinin bir “</a:t>
            </a:r>
            <a:r>
              <a:rPr lang="tr-TR" altLang="tr-TR" dirty="0" smtClean="0">
                <a:solidFill>
                  <a:srgbClr val="FF0000"/>
                </a:solidFill>
              </a:rPr>
              <a:t>bilim</a:t>
            </a:r>
            <a:r>
              <a:rPr lang="tr-TR" altLang="tr-TR" dirty="0" smtClean="0"/>
              <a:t>” olduğunu söyler. Eleştirel sosyal psikoloji de sosyal psikolojinin bir bilim olduğunu söyler. Ama </a:t>
            </a:r>
            <a:r>
              <a:rPr lang="tr-TR" altLang="tr-TR" dirty="0" err="1" smtClean="0"/>
              <a:t>deneyselcilerin</a:t>
            </a:r>
            <a:r>
              <a:rPr lang="tr-TR" altLang="tr-TR" dirty="0" smtClean="0"/>
              <a:t> kastettiği bilim anlayışından farklıdır. Önce bilim nedir sorusu yanıtlanmalıdır.</a:t>
            </a:r>
          </a:p>
          <a:p>
            <a:pPr eaLnBrk="1" hangingPunct="1">
              <a:buFont typeface="Arial" charset="0"/>
              <a:buNone/>
              <a:defRPr/>
            </a:pPr>
            <a:endParaRPr lang="tr-TR" altLang="tr-TR" dirty="0"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İçerik Yer Tutucusu"/>
          <p:cNvSpPr>
            <a:spLocks noGrp="1"/>
          </p:cNvSpPr>
          <p:nvPr>
            <p:ph idx="1"/>
          </p:nvPr>
        </p:nvSpPr>
        <p:spPr/>
        <p:txBody>
          <a:bodyPr/>
          <a:lstStyle/>
          <a:p>
            <a:pPr marL="0" indent="0" eaLnBrk="1" hangingPunct="1">
              <a:buFont typeface="Arial" charset="0"/>
              <a:buNone/>
            </a:pPr>
            <a:r>
              <a:rPr lang="tr-TR" altLang="tr-TR" smtClean="0"/>
              <a:t>1990’lardan bu yana eleştirel sosyal psikoloji ise sosyal psikolojinin tarihinin deneyleme ile başlamadığını ve aslında sebep-sonuç ilişkisi aramanın ve deneylemenin çoğu zaman sosyal psikolojik araştırmalara uygun düşmediğini savunmuştur.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İçerik Yer Tutucusu"/>
          <p:cNvSpPr>
            <a:spLocks noGrp="1"/>
          </p:cNvSpPr>
          <p:nvPr>
            <p:ph idx="1"/>
          </p:nvPr>
        </p:nvSpPr>
        <p:spPr>
          <a:xfrm>
            <a:off x="457200" y="1143000"/>
            <a:ext cx="8229600" cy="4525963"/>
          </a:xfrm>
        </p:spPr>
        <p:txBody>
          <a:bodyPr/>
          <a:lstStyle/>
          <a:p>
            <a:pPr marL="0" indent="0" eaLnBrk="1" hangingPunct="1">
              <a:buFont typeface="Arial" charset="0"/>
              <a:buNone/>
            </a:pPr>
            <a:r>
              <a:rPr lang="tr-TR" altLang="tr-TR" smtClean="0"/>
              <a:t>Psikoloji ve sosyal psikoloji 19. yüzyılın son dönemlerinde gelişmiştir. Bu dönemde Avrupa’daki devletler ve toplumları, sömürgeleştirme, kapitalistleşme, işçi sınıfının belirginleşmesi, şehirleşme ve sanayileşmenin yoğunluk kazanması gibi birçok siyasi ve ekonomik değişimler ve dönüşümler yaşanmaktaydı.</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İçerik Yer Tutucusu"/>
          <p:cNvSpPr>
            <a:spLocks noGrp="1"/>
          </p:cNvSpPr>
          <p:nvPr>
            <p:ph idx="1"/>
          </p:nvPr>
        </p:nvSpPr>
        <p:spPr>
          <a:xfrm>
            <a:off x="457200" y="838200"/>
            <a:ext cx="8229600" cy="5287963"/>
          </a:xfrm>
        </p:spPr>
        <p:txBody>
          <a:bodyPr/>
          <a:lstStyle/>
          <a:p>
            <a:pPr marL="0" indent="0" eaLnBrk="1" hangingPunct="1">
              <a:buFont typeface="Arial" charset="0"/>
              <a:buNone/>
            </a:pPr>
            <a:r>
              <a:rPr lang="tr-TR" altLang="tr-TR" smtClean="0"/>
              <a:t>Bu değişim ve dönüşümler toplumda yeni talepler doğurmaktaydı. Bu talepler karşısında da devletin bu talepleri ve toplumu kontrol etme gerekliliği doğuyordu. Bu değişim ve dönüşüm sonucunda ortaya çıkan talepler ve kontrol ihtiyacı, üniversitelerde sosyal bilimlerin kurumlaşmasını ve hemen sonrasında da disiplinler halinde ayrışmasını teşvik etmiştir.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İçerik Yer Tutucusu"/>
          <p:cNvSpPr>
            <a:spLocks noGrp="1"/>
          </p:cNvSpPr>
          <p:nvPr>
            <p:ph idx="1"/>
          </p:nvPr>
        </p:nvSpPr>
        <p:spPr>
          <a:xfrm>
            <a:off x="457200" y="381000"/>
            <a:ext cx="8229600" cy="5745163"/>
          </a:xfrm>
        </p:spPr>
        <p:txBody>
          <a:bodyPr/>
          <a:lstStyle/>
          <a:p>
            <a:pPr marL="0" indent="0" eaLnBrk="1" hangingPunct="1">
              <a:buFont typeface="Arial" charset="0"/>
              <a:buNone/>
            </a:pPr>
            <a:r>
              <a:rPr lang="tr-TR" altLang="tr-TR" smtClean="0"/>
              <a:t>O dönemde bir tarafta artan şehir nüfusunu ve buna bağlı okullaşma oranının yükselmesi, işçi ve işveren çatışmaları, sermaye artırımları, siyasi toprak genişlemeleri, sömürgeler ve buradaki insanların farklı kültürlerden olmaları, giderek artan sayıda ve şiddete başkaldırılar, isyanlar yer alıyordu. Diğer taraftan ise iktidar gruplarının sokaktaki insanı daha iyi anlamak, aralarındaki farkları belirlemek ve onlar üzerinde kendi taleplerini daha etkin bir biçimde kabul ettirebilmek arzuları vardı.</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İçerik Yer Tutucusu"/>
          <p:cNvSpPr>
            <a:spLocks noGrp="1"/>
          </p:cNvSpPr>
          <p:nvPr>
            <p:ph idx="1"/>
          </p:nvPr>
        </p:nvSpPr>
        <p:spPr>
          <a:xfrm>
            <a:off x="457200" y="685800"/>
            <a:ext cx="8229600" cy="5440363"/>
          </a:xfrm>
        </p:spPr>
        <p:txBody>
          <a:bodyPr/>
          <a:lstStyle/>
          <a:p>
            <a:pPr marL="0" indent="0" eaLnBrk="1" hangingPunct="1">
              <a:buFont typeface="Arial" charset="0"/>
              <a:buNone/>
            </a:pPr>
            <a:r>
              <a:rPr lang="tr-TR" altLang="tr-TR" smtClean="0"/>
              <a:t>McDougall ve William James: Sosyal psikolojinin ne olması gerektiği üzerine yazdılar. James 1890 yılında </a:t>
            </a:r>
            <a:r>
              <a:rPr lang="tr-TR" altLang="tr-TR" smtClean="0">
                <a:solidFill>
                  <a:srgbClr val="FF0000"/>
                </a:solidFill>
              </a:rPr>
              <a:t>Psikolojinin Kuralları </a:t>
            </a:r>
            <a:r>
              <a:rPr lang="tr-TR" altLang="tr-TR" smtClean="0"/>
              <a:t>adlı kitabı yayınladı.McDougall’ın insan imajına göre insanlar büyük ölçüde biyolojik güdülerinin ürünüdür. Sosyal ve kültürel güçler tarafından medeni bireyler halinde şekillendirilirler. Buna göre insanlar edilgendirler, farkındalıkları eksiktir. Ancak ahlaki yargılarda bulunabilirler. Özgür iradeden yoksundurlar.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İçerik Yer Tutucusu"/>
          <p:cNvSpPr>
            <a:spLocks noGrp="1"/>
          </p:cNvSpPr>
          <p:nvPr>
            <p:ph idx="1"/>
          </p:nvPr>
        </p:nvSpPr>
        <p:spPr/>
        <p:txBody>
          <a:bodyPr/>
          <a:lstStyle/>
          <a:p>
            <a:pPr marL="0" indent="0" eaLnBrk="1" hangingPunct="1">
              <a:buFont typeface="Arial" charset="0"/>
              <a:buNone/>
            </a:pPr>
            <a:r>
              <a:rPr lang="tr-TR" altLang="tr-TR" smtClean="0"/>
              <a:t>Bunun aksine James’de insan imajı kendi farkındalığına sahiptir, kendi belirleyendir. Etkili bir şekil ve niyet ederek birbiri ile bağlantılı bir dünya anlayışı ortaya koyar. Özgür iradeye sahiptir.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İçerik Yer Tutucusu"/>
          <p:cNvSpPr>
            <a:spLocks noGrp="1"/>
          </p:cNvSpPr>
          <p:nvPr>
            <p:ph idx="1"/>
          </p:nvPr>
        </p:nvSpPr>
        <p:spPr>
          <a:xfrm>
            <a:off x="457200" y="685800"/>
            <a:ext cx="8229600" cy="5440363"/>
          </a:xfrm>
        </p:spPr>
        <p:txBody>
          <a:bodyPr/>
          <a:lstStyle/>
          <a:p>
            <a:pPr marL="0" indent="0" eaLnBrk="1" hangingPunct="1">
              <a:buFont typeface="Arial" charset="0"/>
              <a:buNone/>
            </a:pPr>
            <a:r>
              <a:rPr lang="tr-TR" altLang="tr-TR" smtClean="0"/>
              <a:t>Mcdougall ve James’in çalışmaları bize sosyal psikolojinin işaretlerini verir. Ama sosyal psikolojinin geçmişindeki hareketlere baktığımızda Avrupalı iki görüş önem kazanır. Almanya’dan </a:t>
            </a:r>
            <a:r>
              <a:rPr lang="tr-TR" altLang="tr-TR" smtClean="0">
                <a:solidFill>
                  <a:srgbClr val="FF0000"/>
                </a:solidFill>
              </a:rPr>
              <a:t>Wundt’un Völkerpsychologie’si </a:t>
            </a:r>
            <a:r>
              <a:rPr lang="tr-TR" altLang="tr-TR" smtClean="0"/>
              <a:t>ve </a:t>
            </a:r>
            <a:r>
              <a:rPr lang="tr-TR" altLang="tr-TR" smtClean="0">
                <a:solidFill>
                  <a:srgbClr val="FF0000"/>
                </a:solidFill>
              </a:rPr>
              <a:t>Le Bon’un (Fransız</a:t>
            </a:r>
            <a:r>
              <a:rPr lang="tr-TR" altLang="tr-TR" smtClean="0"/>
              <a:t>) ‘kalabalık psikolojisi’dir. </a:t>
            </a:r>
            <a:r>
              <a:rPr lang="tr-TR" altLang="tr-TR" smtClean="0">
                <a:solidFill>
                  <a:srgbClr val="FF0000"/>
                </a:solidFill>
              </a:rPr>
              <a:t>Völkerpsychologie</a:t>
            </a:r>
            <a:r>
              <a:rPr lang="tr-TR" altLang="tr-TR" smtClean="0"/>
              <a:t> Almanca bir kelime olarak halk ya da kitle psikolojisi anlamına gelmektedir.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İçerik Yer Tutucusu"/>
          <p:cNvSpPr>
            <a:spLocks noGrp="1"/>
          </p:cNvSpPr>
          <p:nvPr>
            <p:ph idx="1"/>
          </p:nvPr>
        </p:nvSpPr>
        <p:spPr>
          <a:xfrm>
            <a:off x="457200" y="838200"/>
            <a:ext cx="8229600" cy="5287963"/>
          </a:xfrm>
        </p:spPr>
        <p:txBody>
          <a:bodyPr/>
          <a:lstStyle/>
          <a:p>
            <a:pPr marL="0" indent="0" eaLnBrk="1" hangingPunct="1">
              <a:buFont typeface="Arial" charset="0"/>
              <a:buNone/>
            </a:pPr>
            <a:r>
              <a:rPr lang="tr-TR" altLang="tr-TR" smtClean="0"/>
              <a:t>Völkerpsychologie’nin odak noktasına sosyal olanı yerleştirir. Sosyal olan kültür, dil ve düşüncenin karşılıklı etkileşimleri ve uygulamalarıdır. Wundt gözlemler yaparak bunları karşılaştırır. Kitle psikolojisinin labaratuarlarda içebakış yöntemleriyle incelenemeyeceğini söylediği ve deneylemeden uzak olması nedeniyle 20.yy başlarında bilim dışı olarak kabul edildi.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2 İçerik Yer Tutucusu"/>
          <p:cNvSpPr>
            <a:spLocks noGrp="1"/>
          </p:cNvSpPr>
          <p:nvPr>
            <p:ph idx="1"/>
          </p:nvPr>
        </p:nvSpPr>
        <p:spPr>
          <a:xfrm>
            <a:off x="457200" y="533400"/>
            <a:ext cx="8229600" cy="5592763"/>
          </a:xfrm>
        </p:spPr>
        <p:txBody>
          <a:bodyPr/>
          <a:lstStyle/>
          <a:p>
            <a:pPr marL="0" indent="0" eaLnBrk="1" hangingPunct="1">
              <a:buFont typeface="Arial" charset="0"/>
              <a:buNone/>
            </a:pPr>
            <a:r>
              <a:rPr lang="tr-TR" altLang="tr-TR" smtClean="0"/>
              <a:t>Wundt Alman prensliklerinin tek bir Alman devleti ve milleti olarak ortaya çıkışını anlama çabasından etkilendi, benzer şekilde 19. yüzyılı devrimlerle geçiren Fransa’da 1870’deki Paris ayaklanması Le Bon’u fazlasıyla etkilemişti. İnsan kitlelerin ne zaman ve nasıl biraraya gelerek bir kalabalık oluşturduğunu ve birey olmaktan çıktıklarını anlamaya çalışan Le bon, yığınları </a:t>
            </a:r>
            <a:r>
              <a:rPr lang="tr-TR" altLang="tr-TR" smtClean="0">
                <a:solidFill>
                  <a:srgbClr val="FF0000"/>
                </a:solidFill>
              </a:rPr>
              <a:t>Kalabalık Psikolojisi </a:t>
            </a:r>
            <a:r>
              <a:rPr lang="tr-TR" altLang="tr-TR" smtClean="0"/>
              <a:t>altında incelemiştir.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2 İçerik Yer Tutucusu"/>
          <p:cNvSpPr>
            <a:spLocks noGrp="1"/>
          </p:cNvSpPr>
          <p:nvPr>
            <p:ph idx="1"/>
          </p:nvPr>
        </p:nvSpPr>
        <p:spPr>
          <a:xfrm>
            <a:off x="457200" y="838200"/>
            <a:ext cx="8229600" cy="5287963"/>
          </a:xfrm>
        </p:spPr>
        <p:txBody>
          <a:bodyPr/>
          <a:lstStyle/>
          <a:p>
            <a:pPr marL="0" indent="0" eaLnBrk="1" hangingPunct="1">
              <a:buFont typeface="Arial" charset="0"/>
              <a:buNone/>
            </a:pPr>
            <a:r>
              <a:rPr lang="tr-TR" altLang="tr-TR" smtClean="0"/>
              <a:t>Le Bon bu eserinde kalabalıklarda geçici ama açık özellikler taşıyan ortak bir zihniyetin ortaya çıktığını söyler. Kalabalığın tesiriyle oluşan ortak grup zihniyeti bireylerin normalde kontrol altında tuttukları bilinçaltı dürtülerini açığa çıkarır. Le Bon’a göre heyecan ve dürtülerle hareket eden ve zihnen geri bir kalabalık davranışıyla karşı karşıya kalınır.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İçerik Yer Tutucusu"/>
          <p:cNvSpPr>
            <a:spLocks noGrp="1"/>
          </p:cNvSpPr>
          <p:nvPr>
            <p:ph idx="1"/>
          </p:nvPr>
        </p:nvSpPr>
        <p:spPr>
          <a:xfrm>
            <a:off x="457200" y="685800"/>
            <a:ext cx="8305800" cy="5440363"/>
          </a:xfrm>
        </p:spPr>
        <p:txBody>
          <a:bodyPr/>
          <a:lstStyle/>
          <a:p>
            <a:pPr marL="0" indent="0" eaLnBrk="1" hangingPunct="1">
              <a:buFont typeface="Arial" charset="0"/>
              <a:buNone/>
            </a:pPr>
            <a:r>
              <a:rPr lang="tr-TR" smtClean="0"/>
              <a:t>Deneysel sosyal psikolojinin kastettiği bilim fizik, kimya, biyoloji gibi doğa bilimlerinde yapılıp edilenlerdir. Doğa bilimleri bilimsel yöntemi kullanarak bilgi edinmeye çalışır. Bilimsel yöntem başlığındaki bilim kelimesinin anlamı bilimin, hipotezleri tümdengelimli yöntemler kullanarak deneysel yürüten versiyonuna işaret eder. Deneysel sosyal psikoloji teorilerini kurmada ve sınamada bu anlamda bilimsel yöntemler kullanır.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İçerik Yer Tutucusu"/>
          <p:cNvSpPr>
            <a:spLocks noGrp="1"/>
          </p:cNvSpPr>
          <p:nvPr>
            <p:ph idx="1"/>
          </p:nvPr>
        </p:nvSpPr>
        <p:spPr>
          <a:xfrm>
            <a:off x="457200" y="1066800"/>
            <a:ext cx="8229600" cy="5059363"/>
          </a:xfrm>
        </p:spPr>
        <p:txBody>
          <a:bodyPr/>
          <a:lstStyle/>
          <a:p>
            <a:r>
              <a:rPr lang="tr-TR" altLang="tr-TR" b="1" smtClean="0"/>
              <a:t>İnsan ile toplumun ilişkisi nasıl kurulur?</a:t>
            </a:r>
          </a:p>
          <a:p>
            <a:pPr>
              <a:buFont typeface="Arial" charset="0"/>
              <a:buNone/>
            </a:pPr>
            <a:r>
              <a:rPr lang="tr-TR" altLang="tr-TR" smtClean="0"/>
              <a:t>	Bu soruya Platon ve Aristo’nun birbirlerinin tam aksi yöndeki düşünce akımlarını izleyerek yanıt verebiliriz.</a:t>
            </a:r>
          </a:p>
          <a:p>
            <a:pPr>
              <a:buFont typeface="Arial" charset="0"/>
              <a:buNone/>
            </a:pPr>
            <a:r>
              <a:rPr lang="tr-TR" altLang="tr-TR" smtClean="0"/>
              <a:t>	</a:t>
            </a:r>
            <a:r>
              <a:rPr lang="tr-TR" altLang="tr-TR" smtClean="0">
                <a:solidFill>
                  <a:srgbClr val="FF0000"/>
                </a:solidFill>
              </a:rPr>
              <a:t>Platon</a:t>
            </a:r>
            <a:r>
              <a:rPr lang="tr-TR" altLang="tr-TR" smtClean="0"/>
              <a:t> devletin kişiye, bireye üstünlüğünü savunur. Ona göre kişinin tam anlamıyla sosyal olabilmesi için uzman kişiler elinde eğitilmesi gerekir.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İçerik Yer Tutucusu"/>
          <p:cNvSpPr>
            <a:spLocks noGrp="1"/>
          </p:cNvSpPr>
          <p:nvPr>
            <p:ph idx="1"/>
          </p:nvPr>
        </p:nvSpPr>
        <p:spPr>
          <a:xfrm>
            <a:off x="457200" y="914400"/>
            <a:ext cx="8229600" cy="5211763"/>
          </a:xfrm>
        </p:spPr>
        <p:txBody>
          <a:bodyPr/>
          <a:lstStyle/>
          <a:p>
            <a:r>
              <a:rPr lang="tr-TR" altLang="tr-TR" smtClean="0">
                <a:solidFill>
                  <a:srgbClr val="FF0000"/>
                </a:solidFill>
              </a:rPr>
              <a:t>Aristo </a:t>
            </a:r>
            <a:r>
              <a:rPr lang="tr-TR" altLang="tr-TR" smtClean="0"/>
              <a:t>ise insanoğlu doğası gereği sosyaldir. Bu doğa onun diğer insanlarla ilişki kurmasını sağlar. Bu ilişkiler insanların birlikte yaşamasını, ailelerin, kabilelerin en sonunda da doğal olarak devletin gelişmesini sağlar. Kısaca Platon’un düşüncesi devletin birey üzerindeki üstünlüğünü vurgularken, Aristo’nun düşüncesi bireyin otonom ve özgür oluşuna odaklanır.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İçerik Yer Tutucusu"/>
          <p:cNvSpPr>
            <a:spLocks noGrp="1"/>
          </p:cNvSpPr>
          <p:nvPr>
            <p:ph idx="1"/>
          </p:nvPr>
        </p:nvSpPr>
        <p:spPr>
          <a:xfrm>
            <a:off x="457200" y="762000"/>
            <a:ext cx="8229600" cy="5364163"/>
          </a:xfrm>
        </p:spPr>
        <p:txBody>
          <a:bodyPr/>
          <a:lstStyle/>
          <a:p>
            <a:r>
              <a:rPr lang="tr-TR" altLang="tr-TR" smtClean="0">
                <a:solidFill>
                  <a:srgbClr val="C00000"/>
                </a:solidFill>
              </a:rPr>
              <a:t>Birey merkezli yaklaşım</a:t>
            </a:r>
            <a:r>
              <a:rPr lang="tr-TR" altLang="tr-TR" smtClean="0"/>
              <a:t>: Sosyal gruplaşmaların, sosyal kurumların ve sosyal güçlerin, bireylerin davranışları ve zihinlerinde süre giden süreçlerle belirlendiğini öne sürer ve bu belirlenme tarzları üzerine odaklanır. Psikoloji bu yaklaşımdan ortaya çıkmış ve bireysel zihinlerde nelerin olup bittiğine odaklanmıştır. Politik olarak ele aldığımızda bu yaklaşım liberal bireyselciliktir, bireyin otonom ve özgür olduğu kabul edilir.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2 İçerik Yer Tutucusu"/>
          <p:cNvSpPr>
            <a:spLocks noGrp="1"/>
          </p:cNvSpPr>
          <p:nvPr>
            <p:ph idx="1"/>
          </p:nvPr>
        </p:nvSpPr>
        <p:spPr>
          <a:xfrm>
            <a:off x="457200" y="990600"/>
            <a:ext cx="8229600" cy="5135563"/>
          </a:xfrm>
        </p:spPr>
        <p:txBody>
          <a:bodyPr/>
          <a:lstStyle/>
          <a:p>
            <a:r>
              <a:rPr lang="tr-TR" altLang="tr-TR" smtClean="0">
                <a:solidFill>
                  <a:srgbClr val="C00000"/>
                </a:solidFill>
              </a:rPr>
              <a:t>Sosyal Merkezli Yaklaşım</a:t>
            </a:r>
            <a:r>
              <a:rPr lang="tr-TR" altLang="tr-TR" smtClean="0"/>
              <a:t>: Bireylerin davranış ve yaşantılarının ait oldukları sosyal gruplar ve sosyal kurumlar tarafından belirlendiğini öne sürer ve bunun tarzları üzerine odaklanır. Sosyoloji bu yaklaşımdan ortaya çıkmıştır. Politik olarak ele aldığımızda bu yaklaşım liberal hümanizmdir, toplumun iyiliğine ortak çabayla katkıda bulunan bireylerin sorumlulukları üzerine odaklanır.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2 İçerik Yer Tutucusu"/>
          <p:cNvSpPr>
            <a:spLocks noGrp="1"/>
          </p:cNvSpPr>
          <p:nvPr>
            <p:ph idx="1"/>
          </p:nvPr>
        </p:nvSpPr>
        <p:spPr>
          <a:xfrm>
            <a:off x="457200" y="990600"/>
            <a:ext cx="8229600" cy="5135563"/>
          </a:xfrm>
        </p:spPr>
        <p:txBody>
          <a:bodyPr/>
          <a:lstStyle/>
          <a:p>
            <a:r>
              <a:rPr lang="tr-TR" altLang="tr-TR" smtClean="0"/>
              <a:t>Bu iki felsefe ve gelenek sosyal psikolojinin iki farklı temel yaklaşımının kaynağıdır. Biz bunlara psikolojik sosyal psikoloji ve sosyolojik sosyal psikoloji adını vermekteyiz. Genel olarak söylersek sosyolojik sosyal psikolojinin öncüleri ve takipçileri </a:t>
            </a:r>
            <a:r>
              <a:rPr lang="tr-TR" altLang="tr-TR" smtClean="0">
                <a:solidFill>
                  <a:srgbClr val="C00000"/>
                </a:solidFill>
              </a:rPr>
              <a:t>Avrupalıdır</a:t>
            </a:r>
            <a:r>
              <a:rPr lang="tr-TR" altLang="tr-TR" smtClean="0"/>
              <a:t>, psikolojik ise sosyal psikolojinin </a:t>
            </a:r>
            <a:r>
              <a:rPr lang="tr-TR" altLang="tr-TR" smtClean="0">
                <a:solidFill>
                  <a:srgbClr val="C00000"/>
                </a:solidFill>
              </a:rPr>
              <a:t>Amerika Birleşik Devletlerinde</a:t>
            </a:r>
            <a:r>
              <a:rPr lang="tr-TR" altLang="tr-TR" smtClean="0"/>
              <a:t> gelişmiştir, denek dedikleri birey üzerinde tam bir hakimiyet kurarlar.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İçerik Yer Tutucusu"/>
          <p:cNvSpPr>
            <a:spLocks noGrp="1"/>
          </p:cNvSpPr>
          <p:nvPr>
            <p:ph idx="1"/>
          </p:nvPr>
        </p:nvSpPr>
        <p:spPr>
          <a:xfrm>
            <a:off x="533400" y="685800"/>
            <a:ext cx="8153400" cy="5440363"/>
          </a:xfrm>
        </p:spPr>
        <p:txBody>
          <a:bodyPr/>
          <a:lstStyle/>
          <a:p>
            <a:pPr marL="0" indent="0" eaLnBrk="1" hangingPunct="1">
              <a:buFont typeface="Arial" charset="0"/>
              <a:buNone/>
            </a:pPr>
            <a:r>
              <a:rPr lang="tr-TR" smtClean="0"/>
              <a:t>Eleştirel sosyal psikoloji ise bilgiyi edinmede kullanılabilecek yegane yöntemin hipotezleri tümdengelimli bilimsel yöntem olmadığını öne sürer. Deneysel sosyal psikoloji anlayışına karşıdır. İddialarına göre bu yöntem insanların davranış ve yaşantılarını incelemeye uygun değildir. Çünkü insan yaşantısı son derece karmaşık, akıcıdır ve durağan değildir. Bilimsel yöntemde alternatif bir mantık kurmaya çalışırlar.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2 İçerik Yer Tutucusu"/>
          <p:cNvSpPr>
            <a:spLocks noGrp="1"/>
          </p:cNvSpPr>
          <p:nvPr>
            <p:ph idx="1"/>
          </p:nvPr>
        </p:nvSpPr>
        <p:spPr>
          <a:xfrm>
            <a:off x="457200" y="1066800"/>
            <a:ext cx="8229600" cy="5059363"/>
          </a:xfrm>
        </p:spPr>
        <p:txBody>
          <a:bodyPr/>
          <a:lstStyle/>
          <a:p>
            <a:pPr eaLnBrk="1" hangingPunct="1">
              <a:defRPr/>
            </a:pPr>
            <a:r>
              <a:rPr lang="tr-TR" altLang="tr-TR" b="1" dirty="0" smtClean="0">
                <a:solidFill>
                  <a:srgbClr val="FF0000"/>
                </a:solidFill>
              </a:rPr>
              <a:t>Sosyal psikoloji ideolojik midir?</a:t>
            </a:r>
          </a:p>
          <a:p>
            <a:pPr marL="0" indent="0" eaLnBrk="1" hangingPunct="1">
              <a:buFont typeface="Arial" charset="0"/>
              <a:buNone/>
              <a:defRPr/>
            </a:pPr>
            <a:r>
              <a:rPr lang="tr-TR" altLang="tr-TR" dirty="0" smtClean="0">
                <a:solidFill>
                  <a:srgbClr val="FF0000"/>
                </a:solidFill>
              </a:rPr>
              <a:t>İdeoloji buradaki anlamıyla belli bir toplum ya da kültürün inançlarından, değerlerinden ve pratiklerinden meydana gelen hayat tarzlarıdır, sağduyudur</a:t>
            </a:r>
            <a:r>
              <a:rPr lang="tr-TR" altLang="tr-TR" dirty="0" smtClean="0"/>
              <a:t>. Bu açıdan ideoloji aslında diğer sosyal teorisyenlerin kültürden anladığı şeye denk düşmektedir.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İçerik Yer Tutucusu"/>
          <p:cNvSpPr>
            <a:spLocks noGrp="1"/>
          </p:cNvSpPr>
          <p:nvPr>
            <p:ph idx="1"/>
          </p:nvPr>
        </p:nvSpPr>
        <p:spPr>
          <a:xfrm>
            <a:off x="381000" y="533400"/>
            <a:ext cx="8305800" cy="5592763"/>
          </a:xfrm>
        </p:spPr>
        <p:txBody>
          <a:bodyPr/>
          <a:lstStyle/>
          <a:p>
            <a:pPr marL="0" indent="0" eaLnBrk="1" hangingPunct="1">
              <a:buFont typeface="Arial" charset="0"/>
              <a:buNone/>
            </a:pPr>
            <a:r>
              <a:rPr lang="tr-TR" smtClean="0"/>
              <a:t>Deneysel sosyal psikoloji, bilimsel yöntemle elde ettiği bilginin ideolojiden etkilenmediğini öne sürer. Etkilenmeme sebebi hipotezleri tümdengelimli bilimsel yöntemin kendisidir. Bu yöntem sayesinde ideolojiden bağımsız nesnel bilgiye ulaşılabilmektedir. </a:t>
            </a:r>
            <a:r>
              <a:rPr lang="tr-TR" smtClean="0">
                <a:solidFill>
                  <a:srgbClr val="FF0000"/>
                </a:solidFill>
              </a:rPr>
              <a:t>Sadece olgulara dayanan ve olguları sınayan bu yöntem sayesinde elde ettiği nesnel bilgi araştırmacının kişisel görüş ve kanaatlerinden değer ve yargılarından, ideolojiden bağımsızdır.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85800"/>
            <a:ext cx="8229600" cy="5440363"/>
          </a:xfrm>
        </p:spPr>
        <p:txBody>
          <a:bodyPr rtlCol="0">
            <a:normAutofit/>
          </a:bodyPr>
          <a:lstStyle/>
          <a:p>
            <a:pPr marL="0" indent="0" eaLnBrk="1" fontAlgn="auto" hangingPunct="1">
              <a:spcAft>
                <a:spcPts val="0"/>
              </a:spcAft>
              <a:buFont typeface="Arial" charset="0"/>
              <a:buNone/>
              <a:defRPr/>
            </a:pPr>
            <a:r>
              <a:rPr lang="tr-TR" dirty="0" smtClean="0"/>
              <a:t>	</a:t>
            </a:r>
            <a:r>
              <a:rPr lang="tr-TR" b="1" dirty="0" smtClean="0"/>
              <a:t>Eleştirel sosyal psikoloji buna karşı çıkar.</a:t>
            </a:r>
          </a:p>
          <a:p>
            <a:pPr eaLnBrk="1" fontAlgn="auto" hangingPunct="1">
              <a:spcAft>
                <a:spcPts val="0"/>
              </a:spcAft>
              <a:buFont typeface="Arial" pitchFamily="34" charset="0"/>
              <a:buNone/>
              <a:defRPr/>
            </a:pPr>
            <a:r>
              <a:rPr lang="tr-TR" dirty="0" smtClean="0"/>
              <a:t>	</a:t>
            </a:r>
            <a:r>
              <a:rPr lang="tr-TR" dirty="0" smtClean="0">
                <a:solidFill>
                  <a:srgbClr val="FF0000"/>
                </a:solidFill>
              </a:rPr>
              <a:t>“psikoloji, sosyal ve siyasi şartlardan sıyrılmış bilim adamları tarafından yönetilen, değer yargısından bağımsız, nötr bir çaba içinde olamaz, değildir. İncelediği bizzat insan ve onun sosyal çabasıdır. Psikologlar da sosyal bağlamda yaşar, birbirinden farklılaşan menfaat ve karmaşık iktidar dinamiklerinden etkilenir”</a:t>
            </a:r>
            <a:endParaRPr lang="tr-TR" dirty="0">
              <a:solidFill>
                <a:srgbClr val="FF0000"/>
              </a:solidFill>
            </a:endParaRP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İçerik Yer Tutucusu"/>
          <p:cNvSpPr>
            <a:spLocks noGrp="1"/>
          </p:cNvSpPr>
          <p:nvPr>
            <p:ph idx="1"/>
          </p:nvPr>
        </p:nvSpPr>
        <p:spPr>
          <a:xfrm>
            <a:off x="457200" y="685800"/>
            <a:ext cx="8229600" cy="5440363"/>
          </a:xfrm>
        </p:spPr>
        <p:txBody>
          <a:bodyPr/>
          <a:lstStyle/>
          <a:p>
            <a:pPr marL="0" indent="0" eaLnBrk="1" hangingPunct="1">
              <a:buFont typeface="Arial" charset="0"/>
              <a:buNone/>
            </a:pPr>
            <a:r>
              <a:rPr lang="tr-TR" smtClean="0"/>
              <a:t>Eleştirel sosyal psikoloji deneysel sosyal psikolojiyi, güçlü olanın (genelde batılı beyaz Hristiyan erkek olanın, esas kabul edilenlerin) menfaatleri kayıran, böylelikle de gücü az olanlardan (genelde doğulu olandan, Hristiyan olmayandan, kadından, kültüre, gruba özgü kabul edilenlerden) istifade eden ve onları baskı altında tutan, ideolojik olarak kendini seçkinler (bilim adamı) grubuna yerleştiren bir pozisyonda görür.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2 İçerik Yer Tutucusu"/>
          <p:cNvSpPr>
            <a:spLocks noGrp="1"/>
          </p:cNvSpPr>
          <p:nvPr>
            <p:ph idx="1"/>
          </p:nvPr>
        </p:nvSpPr>
        <p:spPr>
          <a:xfrm>
            <a:off x="457200" y="609600"/>
            <a:ext cx="8229600" cy="5516563"/>
          </a:xfrm>
        </p:spPr>
        <p:txBody>
          <a:bodyPr/>
          <a:lstStyle/>
          <a:p>
            <a:pPr eaLnBrk="1" hangingPunct="1">
              <a:defRPr/>
            </a:pPr>
            <a:r>
              <a:rPr lang="tr-TR" altLang="tr-TR" b="1" dirty="0" smtClean="0">
                <a:solidFill>
                  <a:srgbClr val="FF0000"/>
                </a:solidFill>
              </a:rPr>
              <a:t>Sosyal dünyanın doğası nedir?</a:t>
            </a:r>
          </a:p>
          <a:p>
            <a:pPr marL="0" indent="0" eaLnBrk="1" hangingPunct="1">
              <a:buFont typeface="Arial" charset="0"/>
              <a:buNone/>
              <a:defRPr/>
            </a:pPr>
            <a:r>
              <a:rPr lang="tr-TR" altLang="tr-TR" dirty="0" smtClean="0"/>
              <a:t>Sosyal psikolojinin inceleme nesnesi insanın sosyal dünyasıdır. Deneysel sosyal psikolojiye göre sosyal dünya bir sahnedir. İnsanlar bu sahnede rol alan kişilerdir. Bu sahne üzerinde rollerini oynarlar, bazen tek başına oynarlar. Ama mutlaka bir sosyal dünyanın içinde oynarlar.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2401</Words>
  <Application>Microsoft Office PowerPoint</Application>
  <PresentationFormat>Ekran Gösterisi (4:3)</PresentationFormat>
  <Paragraphs>87</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2018-03-01T09:35:29Z</dcterms:modified>
</cp:coreProperties>
</file>