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8" r:id="rId4"/>
    <p:sldId id="299" r:id="rId5"/>
    <p:sldId id="339" r:id="rId6"/>
    <p:sldId id="303" r:id="rId7"/>
    <p:sldId id="319" r:id="rId8"/>
    <p:sldId id="304" r:id="rId9"/>
    <p:sldId id="320" r:id="rId10"/>
    <p:sldId id="272" r:id="rId11"/>
    <p:sldId id="274" r:id="rId12"/>
    <p:sldId id="276" r:id="rId13"/>
    <p:sldId id="314" r:id="rId14"/>
    <p:sldId id="322" r:id="rId15"/>
    <p:sldId id="265" r:id="rId16"/>
    <p:sldId id="282" r:id="rId17"/>
    <p:sldId id="323" r:id="rId18"/>
    <p:sldId id="340" r:id="rId19"/>
    <p:sldId id="284" r:id="rId20"/>
    <p:sldId id="285" r:id="rId21"/>
    <p:sldId id="309" r:id="rId22"/>
    <p:sldId id="311" r:id="rId23"/>
    <p:sldId id="325" r:id="rId24"/>
    <p:sldId id="341" r:id="rId25"/>
    <p:sldId id="334" r:id="rId26"/>
    <p:sldId id="342" r:id="rId27"/>
    <p:sldId id="335" r:id="rId28"/>
    <p:sldId id="343" r:id="rId29"/>
    <p:sldId id="336" r:id="rId30"/>
    <p:sldId id="344" r:id="rId31"/>
    <p:sldId id="345" r:id="rId32"/>
    <p:sldId id="346" r:id="rId33"/>
    <p:sldId id="347" r:id="rId34"/>
    <p:sldId id="348" r:id="rId35"/>
    <p:sldId id="350" r:id="rId36"/>
    <p:sldId id="351" r:id="rId37"/>
    <p:sldId id="352" r:id="rId38"/>
    <p:sldId id="328" r:id="rId39"/>
    <p:sldId id="329" r:id="rId40"/>
    <p:sldId id="306" r:id="rId41"/>
    <p:sldId id="307" r:id="rId42"/>
    <p:sldId id="298" r:id="rId43"/>
    <p:sldId id="300" r:id="rId44"/>
    <p:sldId id="337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ransition>
    <p:wipe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Okuma ve Anlama Etkinliklerinde </a:t>
            </a:r>
            <a:b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Nitelik Sorunu 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07067" y="4385684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</a:rPr>
              <a:t>Prof. Dr. Firdevs GÜNEŞ</a:t>
            </a:r>
          </a:p>
        </p:txBody>
      </p:sp>
    </p:spTree>
    <p:extLst>
      <p:ext uri="{BB962C8B-B14F-4D97-AF65-F5344CB8AC3E}">
        <p14:creationId xmlns="" xmlns:p14="http://schemas.microsoft.com/office/powerpoint/2010/main" val="14194109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58592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   Okuma ve Anlama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Öğretimi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703459" y="1768704"/>
            <a:ext cx="9433318" cy="388077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Yaklaşık on iki yıldır Türkçe ders kitaplarında  etkinlik verilmekte ve  etkinliklerle Türkçe öğretilmektedir.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 Ancak ders kitaplarında verilen </a:t>
            </a:r>
            <a:r>
              <a:rPr lang="tr-TR" sz="2400" dirty="0" smtClean="0">
                <a:solidFill>
                  <a:schemeClr val="tx1"/>
                </a:solidFill>
              </a:rPr>
              <a:t>okuma ve anlama etkinliklerinin </a:t>
            </a:r>
            <a:r>
              <a:rPr lang="tr-TR" sz="2400" dirty="0" smtClean="0">
                <a:solidFill>
                  <a:schemeClr val="tx1"/>
                </a:solidFill>
              </a:rPr>
              <a:t>istenilen düzeyde ve nitelikte olmadığı görülmektedir.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Çoğu </a:t>
            </a:r>
            <a:r>
              <a:rPr lang="tr-TR" sz="2400" dirty="0" smtClean="0">
                <a:solidFill>
                  <a:schemeClr val="tx1"/>
                </a:solidFill>
              </a:rPr>
              <a:t>etkinlik </a:t>
            </a:r>
            <a:r>
              <a:rPr lang="tr-TR" sz="2400" dirty="0" smtClean="0">
                <a:solidFill>
                  <a:schemeClr val="tx1"/>
                </a:solidFill>
              </a:rPr>
              <a:t>birbirine </a:t>
            </a:r>
            <a:r>
              <a:rPr lang="tr-TR" sz="2400" dirty="0" smtClean="0">
                <a:solidFill>
                  <a:schemeClr val="tx1"/>
                </a:solidFill>
              </a:rPr>
              <a:t>benzemekte </a:t>
            </a:r>
            <a:r>
              <a:rPr lang="tr-TR" sz="2400" dirty="0" smtClean="0">
                <a:solidFill>
                  <a:schemeClr val="tx1"/>
                </a:solidFill>
              </a:rPr>
              <a:t>ve tekrar </a:t>
            </a:r>
            <a:r>
              <a:rPr lang="tr-TR" sz="2400" dirty="0" smtClean="0">
                <a:solidFill>
                  <a:schemeClr val="tx1"/>
                </a:solidFill>
              </a:rPr>
              <a:t>edilmektedir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Etkinlik geliştirme, hazırlama, seçme, uygulama ve değerlendirme çalışmalarına yeterince önem verilmediği </a:t>
            </a:r>
            <a:r>
              <a:rPr lang="tr-TR" sz="2400" dirty="0" smtClean="0">
                <a:solidFill>
                  <a:schemeClr val="tx1"/>
                </a:solidFill>
              </a:rPr>
              <a:t>bilin</a:t>
            </a:r>
            <a:r>
              <a:rPr lang="tr-TR" sz="2400" dirty="0" smtClean="0">
                <a:solidFill>
                  <a:schemeClr val="tx1"/>
                </a:solidFill>
              </a:rPr>
              <a:t>mektedir</a:t>
            </a:r>
            <a:r>
              <a:rPr lang="tr-TR" sz="2400" dirty="0" smtClean="0">
                <a:solidFill>
                  <a:schemeClr val="tx1"/>
                </a:solidFill>
              </a:rPr>
              <a:t>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885065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470"/>
          </a:xfrm>
        </p:spPr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Okuma ve Anlama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Öğretimi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755711" y="1371600"/>
            <a:ext cx="9015306" cy="43891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 smtClean="0">
                <a:solidFill>
                  <a:schemeClr val="tx1"/>
                </a:solidFill>
              </a:rPr>
              <a:t>Bu araştırmada  Türkçe ders kitaplarında verilen </a:t>
            </a:r>
            <a:r>
              <a:rPr lang="tr-TR" sz="2400" dirty="0" smtClean="0">
                <a:solidFill>
                  <a:schemeClr val="tx1"/>
                </a:solidFill>
              </a:rPr>
              <a:t>okuma ve anlama etkinliklerinin;</a:t>
            </a:r>
            <a:endParaRPr lang="tr-TR" sz="24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Özellikleri,düzeyi  </a:t>
            </a:r>
            <a:r>
              <a:rPr lang="tr-TR" sz="2400" dirty="0" smtClean="0">
                <a:solidFill>
                  <a:schemeClr val="tx1"/>
                </a:solidFill>
              </a:rPr>
              <a:t>ve </a:t>
            </a:r>
            <a:r>
              <a:rPr lang="tr-TR" sz="2400" dirty="0" smtClean="0">
                <a:solidFill>
                  <a:schemeClr val="tx1"/>
                </a:solidFill>
              </a:rPr>
              <a:t>nitelikleri </a:t>
            </a:r>
            <a:r>
              <a:rPr lang="tr-TR" sz="2400" dirty="0" smtClean="0">
                <a:solidFill>
                  <a:schemeClr val="tx1"/>
                </a:solidFill>
              </a:rPr>
              <a:t>nedir?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Yapılandırıcı yaklaşımın ilkelerine uygun mudur?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Öğrencilerin özelliklerine ve düzeyine  uygun mudur? </a:t>
            </a:r>
          </a:p>
          <a:p>
            <a:pPr>
              <a:buNone/>
            </a:pPr>
            <a:r>
              <a:rPr lang="tr-TR" sz="2400" dirty="0" smtClean="0">
                <a:solidFill>
                  <a:schemeClr val="tx1"/>
                </a:solidFill>
              </a:rPr>
              <a:t>sorularına cevap aranmıştır.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Amaç, Türkçe ders kitaplarında verilen etkinliklere dikkat çekmek,  niteliğini artırmak, öğretmen, yazar ve eğitimcilerin etkinlikleri bilinçli olarak hazırlama, seçme ve uygulamalarına katkı sağlamaktır.</a:t>
            </a:r>
            <a:endParaRPr lang="tr-T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5295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518160"/>
            <a:ext cx="8596668" cy="1320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Alıştırma Nedir?</a:t>
            </a:r>
            <a:endParaRPr lang="tr-TR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807962" y="1267097"/>
            <a:ext cx="9302689" cy="478100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Sözlüklerde </a:t>
            </a:r>
            <a:r>
              <a:rPr lang="tr-TR" sz="2400" i="1" dirty="0" smtClean="0"/>
              <a:t>“Bir beceriyi, bilgiyi kazanmak için yapılan tekrar, temrin, talim, egzersiz, alıştırma işi” </a:t>
            </a:r>
            <a:r>
              <a:rPr lang="tr-TR" sz="2400" dirty="0" smtClean="0"/>
              <a:t>olarak açıklanmaktadır.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Öğretilenleri tekrarlama çalışmalarıdır.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Öğretilen konuları pekiştirmek ve alışkanlık oluşturmak amacıyla uygulanır.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Bilgi ve davranışları tekrarlama, ezberleme, açıklama, tanımlama, soruları cevaplama, taklit etme  çalışmalarını içermektedir.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Davranışlar otomatik hale gelinceye kadar  tekrar yapılır.</a:t>
            </a:r>
          </a:p>
        </p:txBody>
      </p:sp>
    </p:spTree>
    <p:extLst>
      <p:ext uri="{BB962C8B-B14F-4D97-AF65-F5344CB8AC3E}">
        <p14:creationId xmlns="" xmlns:p14="http://schemas.microsoft.com/office/powerpoint/2010/main" val="218905518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1623"/>
          </a:xfrm>
        </p:spPr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Alıştırma Nedir?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1764407"/>
            <a:ext cx="9407192" cy="4276956"/>
          </a:xfrm>
        </p:spPr>
        <p:txBody>
          <a:bodyPr>
            <a:normAutofit/>
          </a:bodyPr>
          <a:lstStyle/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tr-TR" sz="2800" dirty="0" smtClean="0"/>
              <a:t>avranışçı yaklaşımın temel öğretim aracıdır. </a:t>
            </a:r>
          </a:p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dirty="0" err="1" smtClean="0"/>
              <a:t>Skinner’in</a:t>
            </a:r>
            <a:r>
              <a:rPr lang="tr-TR" sz="2800" dirty="0" smtClean="0"/>
              <a:t> öğretim anlayışına dayanır.</a:t>
            </a:r>
          </a:p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i="1" dirty="0" smtClean="0"/>
              <a:t>Uyarıcı</a:t>
            </a:r>
            <a:r>
              <a:rPr lang="tr-TR" sz="2800" dirty="0" smtClean="0"/>
              <a:t>-</a:t>
            </a:r>
            <a:r>
              <a:rPr lang="tr-TR" sz="2800" i="1" dirty="0" smtClean="0"/>
              <a:t>Tepki</a:t>
            </a:r>
            <a:r>
              <a:rPr lang="tr-TR" sz="2800" dirty="0" smtClean="0"/>
              <a:t>-</a:t>
            </a:r>
            <a:r>
              <a:rPr lang="tr-TR" sz="2800" i="1" dirty="0" smtClean="0"/>
              <a:t>Doğru Cevabı Pekiştirme</a:t>
            </a:r>
            <a:r>
              <a:rPr lang="tr-TR" sz="2800" dirty="0" smtClean="0"/>
              <a:t> şeklinde uygulanır.</a:t>
            </a:r>
          </a:p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dirty="0" smtClean="0"/>
              <a:t>Amaç öğrencinin davranışlarını değiştirmek, istenilen bilgi ve davranışları öğretmektir. </a:t>
            </a:r>
          </a:p>
          <a:p>
            <a:pPr marL="114300" indent="0" fontAlgn="ctr">
              <a:lnSpc>
                <a:spcPct val="115000"/>
              </a:lnSpc>
              <a:spcBef>
                <a:spcPts val="0"/>
              </a:spcBef>
              <a:buFont typeface="Wingdings" pitchFamily="2" charset="2"/>
              <a:buChar char="q"/>
              <a:tabLst>
                <a:tab pos="1596390" algn="l"/>
              </a:tabLst>
            </a:pPr>
            <a:r>
              <a:rPr lang="tr-TR" sz="2800" dirty="0" smtClean="0"/>
              <a:t>Dil öğretiminde  dil kurallarını öğretmek için kullanılır. </a:t>
            </a:r>
            <a:endParaRPr lang="tr-TR" sz="2800" b="1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457200" indent="0" fontAlgn="ctr">
              <a:lnSpc>
                <a:spcPct val="115000"/>
              </a:lnSpc>
              <a:spcBef>
                <a:spcPts val="0"/>
              </a:spcBef>
              <a:buNone/>
              <a:tabLst>
                <a:tab pos="1596390" algn="l"/>
              </a:tabLst>
            </a:pPr>
            <a:endParaRPr lang="tr-TR" sz="3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0" fontAlgn="ctr">
              <a:lnSpc>
                <a:spcPct val="115000"/>
              </a:lnSpc>
              <a:spcBef>
                <a:spcPts val="0"/>
              </a:spcBef>
              <a:buNone/>
              <a:tabLst>
                <a:tab pos="1596390" algn="l"/>
              </a:tabLst>
            </a:pPr>
            <a:endParaRPr lang="tr-TR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0050" indent="-285750" algn="ctr" fontAlgn="ctr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v"/>
              <a:tabLst>
                <a:tab pos="1596390" algn="l"/>
              </a:tabLst>
            </a:pPr>
            <a:endParaRPr lang="tr-TR" sz="1600" dirty="0">
              <a:latin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5522789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Alıştırmalar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60214" y="1886269"/>
            <a:ext cx="8596668" cy="38807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400" dirty="0" smtClean="0"/>
              <a:t>Dil öğretiminde kullanılan bazı alıştırmalar; </a:t>
            </a:r>
          </a:p>
          <a:p>
            <a:pPr lvl="0">
              <a:buFont typeface="Wingdings" pitchFamily="2" charset="2"/>
              <a:buChar char="q"/>
            </a:pPr>
            <a:r>
              <a:rPr lang="tr-TR" sz="2400" i="1" dirty="0" smtClean="0"/>
              <a:t>Örneği verilen cümleleri kurma,</a:t>
            </a:r>
            <a:endParaRPr lang="tr-TR" sz="2400" dirty="0" smtClean="0"/>
          </a:p>
          <a:p>
            <a:pPr lvl="0">
              <a:buFont typeface="Wingdings" pitchFamily="2" charset="2"/>
              <a:buChar char="q"/>
            </a:pPr>
            <a:r>
              <a:rPr lang="tr-TR" sz="2400" i="1" dirty="0" smtClean="0"/>
              <a:t>Kısa metin yazma,</a:t>
            </a:r>
            <a:endParaRPr lang="tr-TR" sz="2400" dirty="0" smtClean="0"/>
          </a:p>
          <a:p>
            <a:pPr lvl="0">
              <a:buFont typeface="Wingdings" pitchFamily="2" charset="2"/>
              <a:buChar char="q"/>
            </a:pPr>
            <a:r>
              <a:rPr lang="tr-TR" sz="2400" i="1" dirty="0" smtClean="0"/>
              <a:t>Çoktan seçmeli testleri yapma,</a:t>
            </a:r>
            <a:endParaRPr lang="tr-TR" sz="2400" dirty="0" smtClean="0"/>
          </a:p>
          <a:p>
            <a:pPr lvl="0">
              <a:buFont typeface="Wingdings" pitchFamily="2" charset="2"/>
              <a:buChar char="q"/>
            </a:pPr>
            <a:r>
              <a:rPr lang="tr-TR" sz="2400" i="1" dirty="0" smtClean="0"/>
              <a:t>Ekleme veya çıkarma alıştırmaları (tekil-çoğul), </a:t>
            </a:r>
            <a:endParaRPr lang="tr-TR" sz="2400" dirty="0" smtClean="0"/>
          </a:p>
          <a:p>
            <a:pPr lvl="0">
              <a:buFont typeface="Wingdings" pitchFamily="2" charset="2"/>
              <a:buChar char="q"/>
            </a:pPr>
            <a:r>
              <a:rPr lang="tr-TR" sz="2400" i="1" dirty="0" smtClean="0"/>
              <a:t>Farklı cümleler kurma, cümleleri çevirme (aktif- pasif),</a:t>
            </a:r>
            <a:endParaRPr lang="tr-TR" sz="2400" dirty="0" smtClean="0"/>
          </a:p>
          <a:p>
            <a:pPr lvl="0">
              <a:buFont typeface="Wingdings" pitchFamily="2" charset="2"/>
              <a:buChar char="q"/>
            </a:pPr>
            <a:r>
              <a:rPr lang="tr-TR" sz="2400" i="1" dirty="0" smtClean="0"/>
              <a:t>Bazı yapıları kullanma alıştırmaları,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i="1" dirty="0" smtClean="0"/>
              <a:t>Dilbilgisi alıştırmaları, vb. </a:t>
            </a:r>
            <a:r>
              <a:rPr lang="tr-TR" sz="2400" dirty="0" smtClean="0"/>
              <a:t>olmaktadır</a:t>
            </a:r>
            <a:endParaRPr lang="tr-TR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Etkinlik Nedir?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2160589"/>
            <a:ext cx="9119809" cy="388077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600" dirty="0" smtClean="0"/>
              <a:t> Eğitim Terimleri Sözlüğünde </a:t>
            </a:r>
            <a:r>
              <a:rPr lang="tr-TR" sz="2600" i="1" dirty="0" smtClean="0"/>
              <a:t>“Çocukların, kendi amaç ve gereksinmelerine uygun geldiği için isteyerek katıldıkları herhangi bir öğrenme durumu</a:t>
            </a:r>
            <a:r>
              <a:rPr lang="tr-TR" sz="2600" dirty="0" smtClean="0"/>
              <a:t>.”</a:t>
            </a:r>
            <a:r>
              <a:rPr lang="tr-TR" sz="2600" i="1" dirty="0" smtClean="0"/>
              <a:t> </a:t>
            </a:r>
            <a:r>
              <a:rPr lang="tr-TR" sz="2600" dirty="0" smtClean="0"/>
              <a:t>olarak açıklanmaktadır.</a:t>
            </a:r>
          </a:p>
          <a:p>
            <a:pPr>
              <a:buFont typeface="Wingdings" pitchFamily="2" charset="2"/>
              <a:buChar char="q"/>
            </a:pPr>
            <a:r>
              <a:rPr lang="tr-TR" sz="2600" dirty="0" smtClean="0"/>
              <a:t> Etkinliğin amacı öğrencilerin istekli ve aktif öğrenmesi sağlamaktır. </a:t>
            </a:r>
          </a:p>
          <a:p>
            <a:pPr>
              <a:buFont typeface="Wingdings" pitchFamily="2" charset="2"/>
              <a:buChar char="q"/>
            </a:pPr>
            <a:r>
              <a:rPr lang="tr-TR" sz="2600" dirty="0" smtClean="0"/>
              <a:t>Öğrencileri güdüleme, öğrenme sürecini kolaylaştırma, etkili ve kalıcı öğrenme, yaratıcılığı artırma amacıyla uygulanmaktadır. 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737628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Etkinlik bilgileri tekrarlamaya değil anlamaya yöneliktir.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Etkinlikte bilgiyi alma, işleme, önbilgilerle yeni bilgiler arasında bağ kurma, anlama, zihinde yapılandırma, uygulamaya aktarma gibi işlemler yapılmaktadır.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Öğrencilerin dil, zihinsel, fiziksel, sosyal gibi çeşitli becerilerini geliştirici bir araçtır.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Öğrencilere aktif ve bağımsız öğrenme, kendi kendini güdüleme, yönlendirme, yaratıcılığı artırma fırsatı verir.</a:t>
            </a:r>
            <a:endParaRPr lang="tr-TR" sz="2400" dirty="0"/>
          </a:p>
        </p:txBody>
      </p:sp>
      <p:sp>
        <p:nvSpPr>
          <p:cNvPr id="7" name="6 Dikdörtgen"/>
          <p:cNvSpPr/>
          <p:nvPr/>
        </p:nvSpPr>
        <p:spPr>
          <a:xfrm>
            <a:off x="901337" y="1062837"/>
            <a:ext cx="77096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 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Etkinlik Nedir?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409827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Etkinliklerin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606731"/>
            <a:ext cx="9642324" cy="4434631"/>
          </a:xfrm>
        </p:spPr>
        <p:txBody>
          <a:bodyPr>
            <a:noAutofit/>
          </a:bodyPr>
          <a:lstStyle/>
          <a:p>
            <a:r>
              <a:rPr lang="tr-TR" sz="2400" dirty="0" smtClean="0"/>
              <a:t>Etkinliklerin nitelikli ve ilgi çekici olması, </a:t>
            </a:r>
          </a:p>
          <a:p>
            <a:r>
              <a:rPr lang="tr-TR" sz="2400" dirty="0" smtClean="0"/>
              <a:t>Öğretici rolünün yüksek olması, </a:t>
            </a:r>
          </a:p>
          <a:p>
            <a:r>
              <a:rPr lang="tr-TR" sz="2400" dirty="0" smtClean="0"/>
              <a:t>Somut ve gerçek hayattan alınması öğrenmeyi kolaylaştırır.</a:t>
            </a:r>
          </a:p>
          <a:p>
            <a:r>
              <a:rPr lang="tr-TR" sz="2400" dirty="0" smtClean="0"/>
              <a:t> Öğrencilerin bağımsız öğrenme becerilerini geliştirir, </a:t>
            </a:r>
          </a:p>
          <a:p>
            <a:r>
              <a:rPr lang="tr-TR" sz="2400" dirty="0" smtClean="0"/>
              <a:t>Yeni yöntem ve yolları keşfetmelerini sağlar. </a:t>
            </a:r>
          </a:p>
          <a:p>
            <a:r>
              <a:rPr lang="tr-TR" sz="2400" dirty="0" smtClean="0"/>
              <a:t>Öğrencinin etkinlikleri başarıyla yapması, kendine güvenini artırır, yeni amaçlara yöneltir, öğrenmeyi yönetme, sorumlu olma ve öğrenme ritmini belirlemesine katkı sağlar.</a:t>
            </a:r>
          </a:p>
          <a:p>
            <a:r>
              <a:rPr lang="tr-TR" sz="2400" dirty="0" smtClean="0"/>
              <a:t> Bu nedenle dil eğitiminde yaygın kullanılır. </a:t>
            </a:r>
            <a:endParaRPr lang="tr-TR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Okuma ve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A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nlama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E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tkinlikleri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2160589"/>
            <a:ext cx="9158997" cy="388077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2000 yılında Diller İçin Avrupa Ortak Başvuru </a:t>
            </a:r>
            <a:r>
              <a:rPr lang="tr-TR" sz="2800" dirty="0" smtClean="0"/>
              <a:t>Metni,</a:t>
            </a:r>
          </a:p>
          <a:p>
            <a:r>
              <a:rPr lang="tr-TR" sz="2800" dirty="0" smtClean="0"/>
              <a:t> </a:t>
            </a:r>
            <a:r>
              <a:rPr lang="tr-TR" sz="2800" dirty="0" smtClean="0"/>
              <a:t>Ç</a:t>
            </a:r>
            <a:r>
              <a:rPr lang="tr-TR" sz="2800" dirty="0" smtClean="0"/>
              <a:t>oğu </a:t>
            </a:r>
            <a:r>
              <a:rPr lang="tr-TR" sz="2800" dirty="0" smtClean="0"/>
              <a:t>ülkenin eğitim sisteminde, </a:t>
            </a:r>
            <a:endParaRPr lang="tr-TR" sz="2800" dirty="0" smtClean="0"/>
          </a:p>
          <a:p>
            <a:r>
              <a:rPr lang="tr-TR" sz="2800" dirty="0" smtClean="0"/>
              <a:t>U</a:t>
            </a:r>
            <a:r>
              <a:rPr lang="tr-TR" sz="2800" dirty="0" smtClean="0"/>
              <a:t>luslararası  </a:t>
            </a:r>
            <a:r>
              <a:rPr lang="tr-TR" sz="2800" dirty="0" smtClean="0"/>
              <a:t>PISA ve PIRLS gibi araştırmalarda 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  Okuma ve anlama etkinliklerinin türü ve düzeyi şöyle sıralanır:</a:t>
            </a:r>
            <a:endParaRPr lang="tr-TR" sz="28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47150" y="1593670"/>
            <a:ext cx="9420256" cy="482019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tr-TR" dirty="0" smtClean="0"/>
          </a:p>
          <a:p>
            <a:pPr lvl="0">
              <a:buFont typeface="Wingdings" pitchFamily="2" charset="2"/>
              <a:buChar char="q"/>
            </a:pPr>
            <a:r>
              <a:rPr lang="tr-TR" sz="9600" i="1" dirty="0" smtClean="0">
                <a:solidFill>
                  <a:schemeClr val="accent2">
                    <a:lumMod val="75000"/>
                  </a:schemeClr>
                </a:solidFill>
              </a:rPr>
              <a:t>Bilgiyi bulma</a:t>
            </a:r>
            <a:r>
              <a:rPr lang="tr-TR" sz="9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9600" dirty="0" smtClean="0"/>
              <a:t>: Metinden yararlı bilgileri bulma, seçme, keşfetme, araştırma vb.</a:t>
            </a:r>
          </a:p>
          <a:p>
            <a:pPr lvl="0">
              <a:buFont typeface="Wingdings" pitchFamily="2" charset="2"/>
              <a:buChar char="q"/>
            </a:pPr>
            <a:r>
              <a:rPr lang="tr-TR" sz="9600" i="1" dirty="0" smtClean="0">
                <a:solidFill>
                  <a:schemeClr val="accent2">
                    <a:lumMod val="75000"/>
                  </a:schemeClr>
                </a:solidFill>
              </a:rPr>
              <a:t>Metni anlama</a:t>
            </a:r>
            <a:r>
              <a:rPr lang="tr-TR" sz="9600" i="1" dirty="0" smtClean="0"/>
              <a:t>: </a:t>
            </a:r>
            <a:r>
              <a:rPr lang="tr-TR" sz="9600" dirty="0" smtClean="0"/>
              <a:t>Metin hakkında görüş oluşturma, ana fikrini bulma, yardımcı fikirleri bulma, konusunu saptama vb.</a:t>
            </a:r>
          </a:p>
          <a:p>
            <a:pPr lvl="0">
              <a:buFont typeface="Wingdings" pitchFamily="2" charset="2"/>
              <a:buChar char="q"/>
            </a:pPr>
            <a:r>
              <a:rPr lang="tr-TR" sz="9600" i="1" dirty="0" smtClean="0">
                <a:solidFill>
                  <a:schemeClr val="accent2">
                    <a:lumMod val="75000"/>
                  </a:schemeClr>
                </a:solidFill>
              </a:rPr>
              <a:t>Düşünce geliştirme</a:t>
            </a:r>
            <a:r>
              <a:rPr lang="tr-TR" sz="9600" i="1" dirty="0" smtClean="0"/>
              <a:t>:</a:t>
            </a:r>
            <a:r>
              <a:rPr lang="tr-TR" sz="9600" dirty="0" smtClean="0"/>
              <a:t> Metnin içeriğini ve mantığını anlama, çıkarım yapma, bağlantıları keşfetme, iç ve dış bağlantılar oluşturma, başlık bulma vb.</a:t>
            </a:r>
          </a:p>
          <a:p>
            <a:pPr lvl="0">
              <a:buFont typeface="Wingdings" pitchFamily="2" charset="2"/>
              <a:buChar char="q"/>
            </a:pPr>
            <a:r>
              <a:rPr lang="tr-TR" sz="9600" i="1" dirty="0" smtClean="0">
                <a:solidFill>
                  <a:schemeClr val="accent2">
                    <a:lumMod val="75000"/>
                  </a:schemeClr>
                </a:solidFill>
              </a:rPr>
              <a:t>Metindeki bilgileri uygulama</a:t>
            </a:r>
            <a:r>
              <a:rPr lang="tr-TR" sz="9600" dirty="0" smtClean="0"/>
              <a:t>: Metindeki bilgileri düşünme, sorgulama, sınıflama, sorun çözme, değerlendirme, günlük yaşamla bağ kurma, metindeki bilgileri diğer örneklerde ve günlük yaşamda kullanabilme vb. </a:t>
            </a:r>
          </a:p>
          <a:p>
            <a:pPr>
              <a:buFont typeface="Wingdings" pitchFamily="2" charset="2"/>
              <a:buChar char="q"/>
            </a:pPr>
            <a:r>
              <a:rPr lang="tr-TR" sz="9600" i="1" dirty="0" smtClean="0">
                <a:solidFill>
                  <a:schemeClr val="accent2">
                    <a:lumMod val="75000"/>
                  </a:schemeClr>
                </a:solidFill>
              </a:rPr>
              <a:t>Metni değerlendirme</a:t>
            </a:r>
            <a:r>
              <a:rPr lang="tr-TR" sz="9600" i="1" dirty="0" smtClean="0"/>
              <a:t>:</a:t>
            </a:r>
            <a:r>
              <a:rPr lang="tr-TR" sz="9600" dirty="0" smtClean="0"/>
              <a:t> Metnini yapısını ve türünü anlama, dil yapısını keşfetme,  metin yapısı ve biçimini değerlendirme vb. </a:t>
            </a:r>
          </a:p>
        </p:txBody>
      </p:sp>
      <p:sp>
        <p:nvSpPr>
          <p:cNvPr id="3" name="2 Dikdörtgen"/>
          <p:cNvSpPr/>
          <p:nvPr/>
        </p:nvSpPr>
        <p:spPr>
          <a:xfrm>
            <a:off x="1058092" y="997523"/>
            <a:ext cx="66954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Okuma ve Anlama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3600" b="1" dirty="0" smtClean="0">
                <a:solidFill>
                  <a:schemeClr val="accent2">
                    <a:lumMod val="75000"/>
                  </a:schemeClr>
                </a:solidFill>
              </a:rPr>
              <a:t>Etkinlikleri </a:t>
            </a:r>
            <a:endParaRPr lang="tr-TR" sz="3600" dirty="0"/>
          </a:p>
        </p:txBody>
      </p:sp>
    </p:spTree>
    <p:extLst>
      <p:ext uri="{BB962C8B-B14F-4D97-AF65-F5344CB8AC3E}">
        <p14:creationId xmlns="" xmlns:p14="http://schemas.microsoft.com/office/powerpoint/2010/main" val="279271713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dirty="0" smtClean="0">
                <a:solidFill>
                  <a:schemeClr val="accent2"/>
                </a:solidFill>
              </a:rPr>
              <a:t>  </a:t>
            </a:r>
            <a:r>
              <a:rPr lang="tr-TR" sz="5400" b="1" dirty="0" smtClean="0">
                <a:solidFill>
                  <a:schemeClr val="accent2">
                    <a:lumMod val="75000"/>
                  </a:schemeClr>
                </a:solidFill>
              </a:rPr>
              <a:t>Giriş</a:t>
            </a:r>
            <a:r>
              <a:rPr lang="tr-TR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5400" dirty="0" smtClean="0">
                <a:solidFill>
                  <a:schemeClr val="accent2"/>
                </a:solidFill>
              </a:rPr>
              <a:t>                      </a:t>
            </a:r>
            <a:endParaRPr lang="tr-TR" sz="5400" dirty="0">
              <a:solidFill>
                <a:schemeClr val="accent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1836" y="1835541"/>
            <a:ext cx="9942770" cy="5022459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Bilgi çağını yaşayan dünyamızda bilgiye ulaşmanın çeşitli yolları vardır. </a:t>
            </a:r>
          </a:p>
          <a:p>
            <a:r>
              <a:rPr lang="tr-TR" sz="2800" dirty="0" smtClean="0"/>
              <a:t> En </a:t>
            </a:r>
            <a:r>
              <a:rPr lang="tr-TR" sz="2800" dirty="0" smtClean="0"/>
              <a:t>üstün bilgi alma, okuma yoluyla olmaktadır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</a:t>
            </a:r>
            <a:r>
              <a:rPr lang="tr-TR" sz="2800" dirty="0" smtClean="0"/>
              <a:t>Elektronik ilerlemeler, radyo, televizyon, bilgisayar, telefon, gibi araçlar ne kadar gelişirse gelişsin, sözlü olarak bilgi aktarmada sınırlı kalmaktadır. </a:t>
            </a:r>
            <a:endParaRPr lang="tr-TR" sz="2800" dirty="0" smtClean="0"/>
          </a:p>
          <a:p>
            <a:r>
              <a:rPr lang="tr-TR" sz="2800" dirty="0" smtClean="0"/>
              <a:t>Bir </a:t>
            </a:r>
            <a:r>
              <a:rPr lang="tr-TR" sz="2800" dirty="0" smtClean="0"/>
              <a:t>spiker, aktör veya öğretmen, dinleyicilere saatte en fazla 9000 kelime </a:t>
            </a:r>
            <a:r>
              <a:rPr lang="tr-TR" sz="2800" dirty="0" smtClean="0"/>
              <a:t>aktarabilir. </a:t>
            </a:r>
          </a:p>
        </p:txBody>
      </p:sp>
    </p:spTree>
    <p:extLst>
      <p:ext uri="{BB962C8B-B14F-4D97-AF65-F5344CB8AC3E}">
        <p14:creationId xmlns="" xmlns:p14="http://schemas.microsoft.com/office/powerpoint/2010/main" val="30225687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34088" y="1959430"/>
            <a:ext cx="9407192" cy="45197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2800" dirty="0" smtClean="0"/>
              <a:t>Dil etkinlikleri beş temel özellikten oluşur. Bunlar;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 Hazırlık, 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 Süreç, 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Amaca ulaşma, 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Değerlendirme ve 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Gözden geçirmedir.</a:t>
            </a:r>
          </a:p>
        </p:txBody>
      </p:sp>
      <p:sp>
        <p:nvSpPr>
          <p:cNvPr id="3" name="2 Dikdörtgen"/>
          <p:cNvSpPr/>
          <p:nvPr/>
        </p:nvSpPr>
        <p:spPr>
          <a:xfrm>
            <a:off x="875212" y="1128151"/>
            <a:ext cx="7095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Dil Etkinlikleri ve  Özellikleri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178286170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347730"/>
            <a:ext cx="8596668" cy="87576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Yöntem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677334" y="1436915"/>
            <a:ext cx="9224312" cy="4604448"/>
          </a:xfrm>
        </p:spPr>
        <p:txBody>
          <a:bodyPr>
            <a:noAutofit/>
          </a:bodyPr>
          <a:lstStyle/>
          <a:p>
            <a:r>
              <a:rPr lang="tr-TR" sz="2400" dirty="0" smtClean="0"/>
              <a:t>Türkçe ders kitaplarında verilen etkinlikler içerik ve nitelik yönünden incelenmiştir. </a:t>
            </a:r>
          </a:p>
          <a:p>
            <a:r>
              <a:rPr lang="tr-TR" sz="2400" dirty="0" smtClean="0"/>
              <a:t>2016-2017 </a:t>
            </a:r>
            <a:r>
              <a:rPr lang="tr-TR" sz="2400" dirty="0" smtClean="0"/>
              <a:t>eğitim öğretim yılında kullanılan </a:t>
            </a:r>
            <a:r>
              <a:rPr lang="tr-TR" sz="2400" dirty="0" smtClean="0"/>
              <a:t> </a:t>
            </a:r>
            <a:r>
              <a:rPr lang="tr-TR" sz="2400" dirty="0" smtClean="0"/>
              <a:t>5.sınıf Türkçe ders kitaplarındaki </a:t>
            </a:r>
            <a:r>
              <a:rPr lang="tr-TR" sz="2400" dirty="0" smtClean="0"/>
              <a:t>okuma ve anlama etkinlikleri </a:t>
            </a:r>
            <a:r>
              <a:rPr lang="tr-TR" sz="2400" dirty="0" smtClean="0"/>
              <a:t>alınmıştır.</a:t>
            </a:r>
          </a:p>
          <a:p>
            <a:r>
              <a:rPr lang="tr-TR" sz="2400" dirty="0" smtClean="0"/>
              <a:t>Bu yıl </a:t>
            </a:r>
            <a:r>
              <a:rPr lang="tr-TR" sz="2400" dirty="0" smtClean="0"/>
              <a:t> </a:t>
            </a:r>
            <a:r>
              <a:rPr lang="tr-TR" sz="2400" dirty="0" smtClean="0"/>
              <a:t>5. sınıfta  Milli Eğitim Bakanlığı tarafından hazırlanan bir ders kitabı </a:t>
            </a:r>
            <a:r>
              <a:rPr lang="tr-TR" sz="2400" dirty="0" smtClean="0"/>
              <a:t> </a:t>
            </a:r>
            <a:r>
              <a:rPr lang="tr-TR" sz="2400" dirty="0" smtClean="0"/>
              <a:t>kullanılmaktadır. </a:t>
            </a:r>
          </a:p>
          <a:p>
            <a:r>
              <a:rPr lang="tr-TR" sz="2400" dirty="0" smtClean="0"/>
              <a:t>Bu </a:t>
            </a:r>
            <a:r>
              <a:rPr lang="tr-TR" sz="2400" dirty="0" smtClean="0"/>
              <a:t>kitapta </a:t>
            </a:r>
            <a:r>
              <a:rPr lang="tr-TR" sz="2400" dirty="0" smtClean="0"/>
              <a:t>8</a:t>
            </a:r>
            <a:r>
              <a:rPr lang="tr-TR" sz="2400" dirty="0" smtClean="0"/>
              <a:t>  </a:t>
            </a:r>
            <a:r>
              <a:rPr lang="tr-TR" sz="2400" dirty="0" smtClean="0"/>
              <a:t>tema  </a:t>
            </a:r>
            <a:r>
              <a:rPr lang="tr-TR" sz="2400" dirty="0" smtClean="0"/>
              <a:t>52 </a:t>
            </a:r>
            <a:r>
              <a:rPr lang="tr-TR" sz="2400" dirty="0" smtClean="0"/>
              <a:t>metin ve </a:t>
            </a:r>
            <a:r>
              <a:rPr lang="tr-TR" sz="2400" dirty="0" smtClean="0"/>
              <a:t>305</a:t>
            </a:r>
            <a:r>
              <a:rPr lang="tr-TR" sz="2400" dirty="0" smtClean="0"/>
              <a:t> </a:t>
            </a:r>
            <a:r>
              <a:rPr lang="tr-TR" sz="2400" dirty="0" smtClean="0"/>
              <a:t>etkinlik vardır.</a:t>
            </a:r>
          </a:p>
          <a:p>
            <a:r>
              <a:rPr lang="tr-TR" sz="2400" dirty="0" smtClean="0"/>
              <a:t>Bunların </a:t>
            </a:r>
            <a:r>
              <a:rPr lang="tr-TR" sz="2400" dirty="0" smtClean="0"/>
              <a:t>hepsi</a:t>
            </a:r>
            <a:r>
              <a:rPr lang="tr-TR" sz="2400" dirty="0" smtClean="0"/>
              <a:t> </a:t>
            </a:r>
            <a:r>
              <a:rPr lang="tr-TR" sz="2400" dirty="0" smtClean="0"/>
              <a:t>alınmıştır. </a:t>
            </a:r>
          </a:p>
          <a:p>
            <a:r>
              <a:rPr lang="tr-TR" sz="2400" dirty="0" smtClean="0"/>
              <a:t>Örneklem 8 tema </a:t>
            </a:r>
            <a:r>
              <a:rPr lang="tr-TR" sz="2400" dirty="0" smtClean="0"/>
              <a:t>52</a:t>
            </a:r>
            <a:r>
              <a:rPr lang="tr-TR" sz="2400" dirty="0" smtClean="0"/>
              <a:t> </a:t>
            </a:r>
            <a:r>
              <a:rPr lang="tr-TR" sz="2400" dirty="0" smtClean="0"/>
              <a:t>metin  ve </a:t>
            </a:r>
            <a:r>
              <a:rPr lang="tr-TR" sz="2400" dirty="0" smtClean="0"/>
              <a:t>110</a:t>
            </a:r>
            <a:r>
              <a:rPr lang="tr-TR" sz="2400" dirty="0" smtClean="0"/>
              <a:t> </a:t>
            </a:r>
            <a:r>
              <a:rPr lang="tr-TR" sz="2400" dirty="0" smtClean="0"/>
              <a:t>etkinlikten oluşmuştur. 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54603537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1470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Yöntem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188719" y="1476103"/>
            <a:ext cx="871292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 smtClean="0"/>
              <a:t>Araştırmada nitel araştırma yöntemlerinden doküman incelemesi yöntemi kullanılmıştır.</a:t>
            </a:r>
          </a:p>
          <a:p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Türkçe </a:t>
            </a:r>
            <a:r>
              <a:rPr lang="tr-TR" sz="2400" dirty="0" smtClean="0"/>
              <a:t>5</a:t>
            </a:r>
            <a:r>
              <a:rPr lang="tr-TR" sz="2400" dirty="0" smtClean="0"/>
              <a:t>. sınıf  ders kitaplarındaki etkinlikler  yapılandırıcı yaklaşım ilkeleri ile etkinlik  hazırlama kurallarına uygunluk açısından değerlendirilmiştir. </a:t>
            </a:r>
          </a:p>
          <a:p>
            <a:pPr>
              <a:buFont typeface="Wingdings" pitchFamily="2" charset="2"/>
              <a:buChar char="Ø"/>
            </a:pPr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Etkinlik değerlendirme  ölçeği hazırlanmıştır.</a:t>
            </a:r>
          </a:p>
          <a:p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Etkinlikler bu ölçeğe göre  incelenmiştir.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379041430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Bulgular ve Sonuç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Kitapta her çalışma etkinlik başlığı altında verilmiştir.</a:t>
            </a:r>
          </a:p>
          <a:p>
            <a:r>
              <a:rPr lang="tr-TR" sz="2800" dirty="0" smtClean="0"/>
              <a:t>Bunlar 1. temadan itibaren sırasıyla incelenmiştir.</a:t>
            </a:r>
          </a:p>
          <a:p>
            <a:r>
              <a:rPr lang="tr-TR" sz="2800" dirty="0" smtClean="0"/>
              <a:t> İnceleme sonunda bazılarının alıştırma mantığı ile hazırlandığı, </a:t>
            </a:r>
          </a:p>
          <a:p>
            <a:r>
              <a:rPr lang="tr-TR" sz="2800" dirty="0" smtClean="0"/>
              <a:t>Bazılarının ise tamamen alıştırma özelliklerine sahip olduğu görülmüştür.</a:t>
            </a:r>
            <a:endParaRPr lang="tr-T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391886" y="169826"/>
          <a:ext cx="9953896" cy="6688172"/>
        </p:xfrm>
        <a:graphic>
          <a:graphicData uri="http://schemas.openxmlformats.org/drawingml/2006/table">
            <a:tbl>
              <a:tblPr/>
              <a:tblGrid>
                <a:gridCol w="887779"/>
                <a:gridCol w="5265352"/>
                <a:gridCol w="236194"/>
                <a:gridCol w="3564571"/>
              </a:tblGrid>
              <a:tr h="2934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+mn-lt"/>
                          <a:ea typeface="Calibri"/>
                          <a:cs typeface="Times New Roman"/>
                        </a:rPr>
                        <a:t>SINIF 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OKUMA VE ANLAMA ETKİNLİKLERİ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+mn-lt"/>
                          <a:ea typeface="Calibri"/>
                          <a:cs typeface="Times New Roman"/>
                        </a:rPr>
                        <a:t>ETKİNLİK S.          %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rowSpan="2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Metne dayalı soruları cevaplama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solidFill>
                          <a:srgbClr val="0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24                         21.9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Kelimenin anlamını sözlükten bulma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13                         11.8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Kelimelerin anlamını yazma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11                         10.1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Metne uygun olan anlamları bulma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10                           9.1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Anafikir  ve yardımcı fikirleri bulma 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8                             7.3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Kelimeyi cümle içinde kullanma 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6                            5.5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 ve anlamı eşleştirme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6                            5.5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Anlamını bilmediği kelimeleri belirleme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4                            3.6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Olayları sıralama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4                            3.6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Atasözlerinin anlamını bulma 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3                            2.7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Metindeki bilgiyi bulma 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3                            2.7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Başlık bulma 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3                            2.7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Boşluk doldurma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3                            2.7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Kavram haritası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3                            2.7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Metne göre anlamı  tamamlama 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2                            1.8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Konusunu saptama 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2                            1.8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Hikaye haritası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2                            1.8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Sorgulama 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1                            0.9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Okuma öncesi ve sonrası işlemleri yapma 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1                            0.9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4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>
                          <a:latin typeface="+mn-lt"/>
                          <a:ea typeface="Calibri"/>
                          <a:cs typeface="Times New Roman"/>
                        </a:rPr>
                        <a:t>Doğru yanlış testi</a:t>
                      </a:r>
                      <a:endParaRPr lang="tr-TR" sz="16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1                            0.9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2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Toplam     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  20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latin typeface="+mn-lt"/>
                          <a:ea typeface="Calibri"/>
                          <a:cs typeface="Times New Roman"/>
                        </a:rPr>
                        <a:t>110                       100</a:t>
                      </a:r>
                      <a:endParaRPr lang="tr-T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9697" marR="39697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Bulgular ve Sonuç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619794"/>
            <a:ext cx="9132872" cy="45328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dirty="0" smtClean="0"/>
              <a:t> </a:t>
            </a:r>
            <a:r>
              <a:rPr lang="tr-TR" sz="2800" dirty="0" smtClean="0"/>
              <a:t>5. sınıf Türkçe ders kitaplarında verilen 110 okuma ve anlama etkinliği 20 başlık altında toplanmıştır. </a:t>
            </a:r>
            <a:endParaRPr lang="tr-TR" sz="2800" dirty="0" smtClean="0"/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Bunların </a:t>
            </a:r>
            <a:r>
              <a:rPr lang="tr-TR" sz="2800" dirty="0" smtClean="0"/>
              <a:t>dörtte biri yani % 21.9’ u metne dayalı soruları </a:t>
            </a:r>
            <a:r>
              <a:rPr lang="tr-TR" sz="2800" dirty="0" smtClean="0"/>
              <a:t>cevaplama çalışmasıdır.</a:t>
            </a:r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İkinci </a:t>
            </a:r>
            <a:r>
              <a:rPr lang="tr-TR" sz="2800" dirty="0" smtClean="0"/>
              <a:t>sırayı kelimenin anlamını sözlükten bulma çalışmaları almıştır. </a:t>
            </a:r>
            <a:endParaRPr lang="tr-TR" sz="2800" dirty="0" smtClean="0"/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Ardından </a:t>
            </a:r>
            <a:r>
              <a:rPr lang="tr-TR" sz="2800" dirty="0" smtClean="0"/>
              <a:t>kelimelerin anlamını yazma ve </a:t>
            </a:r>
            <a:endParaRPr lang="tr-TR" sz="2800" dirty="0" smtClean="0"/>
          </a:p>
          <a:p>
            <a:pPr>
              <a:buFont typeface="Wingdings" pitchFamily="2" charset="2"/>
              <a:buChar char="q"/>
            </a:pPr>
            <a:r>
              <a:rPr lang="tr-TR" sz="2800" dirty="0" smtClean="0"/>
              <a:t>M</a:t>
            </a:r>
            <a:r>
              <a:rPr lang="tr-TR" sz="2800" dirty="0" smtClean="0"/>
              <a:t>etne </a:t>
            </a:r>
            <a:r>
              <a:rPr lang="tr-TR" sz="2800" dirty="0" smtClean="0"/>
              <a:t>uygun anlamları bulma çalışmaları gelmektedir. </a:t>
            </a:r>
            <a:endParaRPr lang="tr-TR" sz="2800" dirty="0" smtClean="0"/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  Bulgular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ve Sonuç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463041"/>
            <a:ext cx="9459443" cy="457832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Bunlar metindeki temel anlamı ve bilgileri bulmaya yönelik çalışmalardır. 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Bu </a:t>
            </a:r>
            <a:r>
              <a:rPr lang="tr-TR" sz="2400" dirty="0" smtClean="0"/>
              <a:t>dört başlık altında verilen çalışmaların toplam sayısı </a:t>
            </a:r>
            <a:r>
              <a:rPr lang="tr-TR" sz="2400" dirty="0" smtClean="0"/>
              <a:t>58’e </a:t>
            </a:r>
            <a:r>
              <a:rPr lang="tr-TR" sz="2400" dirty="0" smtClean="0"/>
              <a:t>ulaşmakta, 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bütün </a:t>
            </a:r>
            <a:r>
              <a:rPr lang="tr-TR" sz="2400" dirty="0" smtClean="0"/>
              <a:t>okuma ve anlama etkinliklerinin </a:t>
            </a:r>
            <a:r>
              <a:rPr lang="tr-TR" sz="2400" dirty="0" smtClean="0"/>
              <a:t>% 52.9</a:t>
            </a:r>
            <a:r>
              <a:rPr lang="tr-TR" sz="2400" dirty="0" smtClean="0"/>
              <a:t>’ u yani yarıdan fazlasını oluşturmaktadır.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Bunlar aynı zamanda Türkçe 5.sınıf ders kitabında yer alan 52 metnin hepsinde standart olarak verilmekte, 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E</a:t>
            </a:r>
            <a:r>
              <a:rPr lang="tr-TR" sz="2400" dirty="0" smtClean="0"/>
              <a:t>tkinlikten </a:t>
            </a:r>
            <a:r>
              <a:rPr lang="tr-TR" sz="2400" dirty="0" smtClean="0"/>
              <a:t>çok  alıştırma özelliklerine sahip tekrarlama çalışmaları olmaktadır. 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8774" y="544286"/>
            <a:ext cx="8596668" cy="57912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2"/>
                </a:solidFill>
              </a:rPr>
              <a:t>               Bulgular ve Sonuç  (4.Sınıf)</a:t>
            </a:r>
            <a:br>
              <a:rPr lang="tr-TR" b="1" dirty="0" smtClean="0">
                <a:solidFill>
                  <a:schemeClr val="accent2"/>
                </a:solidFill>
              </a:rPr>
            </a:br>
            <a:r>
              <a:rPr lang="tr-TR" b="1" dirty="0" smtClean="0">
                <a:solidFill>
                  <a:schemeClr val="accent2"/>
                </a:solidFill>
              </a:rPr>
              <a:t/>
            </a:r>
            <a:br>
              <a:rPr lang="tr-TR" b="1" dirty="0" smtClean="0">
                <a:solidFill>
                  <a:schemeClr val="accent2"/>
                </a:solidFill>
              </a:rPr>
            </a:b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47150" y="1977709"/>
            <a:ext cx="9550884" cy="3880773"/>
          </a:xfrm>
        </p:spPr>
        <p:txBody>
          <a:bodyPr>
            <a:normAutofit/>
          </a:bodyPr>
          <a:lstStyle/>
          <a:p>
            <a:r>
              <a:rPr lang="tr-TR" i="1" dirty="0" smtClean="0"/>
              <a:t>1.Bilgiyi bulma</a:t>
            </a:r>
            <a:r>
              <a:rPr lang="tr-TR" dirty="0" smtClean="0"/>
              <a:t> : Metinden yararlı bilgileri bulma, seçme, keşfetme ve araştırma vb.</a:t>
            </a:r>
          </a:p>
          <a:p>
            <a:r>
              <a:rPr lang="tr-TR" i="1" dirty="0" smtClean="0"/>
              <a:t>2.Metni anlama: </a:t>
            </a:r>
            <a:r>
              <a:rPr lang="tr-TR" dirty="0" smtClean="0"/>
              <a:t>Metin hakkında genel görüş oluşturma, ana fikrini bulma, yardımcı fikirleri bulma, konusunu saptama vb.</a:t>
            </a:r>
          </a:p>
          <a:p>
            <a:r>
              <a:rPr lang="tr-TR" i="1" dirty="0" smtClean="0"/>
              <a:t>3.Düşünce geliştirme:</a:t>
            </a:r>
            <a:r>
              <a:rPr lang="tr-TR" dirty="0" smtClean="0"/>
              <a:t> Metnin içeriğini ve mantığını derinlemesine anlama, çıkarım yapma, bağlantıları keşfetme, iç ve dış bağlantılar oluşturma, başlık bulma vb.</a:t>
            </a:r>
          </a:p>
          <a:p>
            <a:r>
              <a:rPr lang="tr-TR" i="1" dirty="0" smtClean="0"/>
              <a:t>4.Metindeki bilgileri uygulama</a:t>
            </a:r>
            <a:r>
              <a:rPr lang="tr-TR" dirty="0" smtClean="0"/>
              <a:t>: Metindeki bilgileri düşünme, sorgulama, sıralama, sınıflama, sorun çözme, değerlendirme, günlük yaşamla bağ kurma, metindeki bilgileri diğer örneklerde ve günlük yaşamda kullanabilme vb. </a:t>
            </a:r>
          </a:p>
          <a:p>
            <a:r>
              <a:rPr lang="tr-TR" i="1" dirty="0" smtClean="0"/>
              <a:t>5.Metni değerlendirme:</a:t>
            </a:r>
            <a:r>
              <a:rPr lang="tr-TR" dirty="0" smtClean="0"/>
              <a:t> Metnini yapısını ve türünü anlama, dil yapısını keşfetme,  metin yapısı ve biçimini değerlendirme vb. olmaktadır(CECR 2000;Güneş,2013).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453793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7333" y="609600"/>
            <a:ext cx="9577009" cy="132080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Türkçe  5. Sınıf </a:t>
            </a: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 Etkinliklerin </a:t>
            </a:r>
            <a:r>
              <a:rPr lang="tr-TR" sz="2800" b="1" dirty="0" smtClean="0">
                <a:solidFill>
                  <a:schemeClr val="accent2">
                    <a:lumMod val="75000"/>
                  </a:schemeClr>
                </a:solidFill>
              </a:rPr>
              <a:t>Tür ve Düzeyi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26571" y="1580608"/>
          <a:ext cx="9575076" cy="3958044"/>
        </p:xfrm>
        <a:graphic>
          <a:graphicData uri="http://schemas.openxmlformats.org/drawingml/2006/table">
            <a:tbl>
              <a:tblPr/>
              <a:tblGrid>
                <a:gridCol w="1071155"/>
                <a:gridCol w="4847806"/>
                <a:gridCol w="1477660"/>
                <a:gridCol w="2178455"/>
              </a:tblGrid>
              <a:tr h="659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Calibri"/>
                          <a:ea typeface="Calibri"/>
                          <a:cs typeface="Times New Roman"/>
                        </a:rPr>
                        <a:t>OKUMA VE ANLAMA ETKİNLİKLERİ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Calibri"/>
                          <a:ea typeface="Calibri"/>
                          <a:cs typeface="Times New Roman"/>
                        </a:rPr>
                        <a:t>DÜZEY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Calibri"/>
                          <a:ea typeface="Calibri"/>
                          <a:cs typeface="Times New Roman"/>
                        </a:rPr>
                        <a:t>ETKİNLİK S. </a:t>
                      </a:r>
                      <a:r>
                        <a:rPr lang="tr-TR" sz="2400" b="1" dirty="0" smtClean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r>
                        <a:rPr lang="tr-TR" sz="2400" b="1" dirty="0" smtClean="0">
                          <a:latin typeface="Calibri"/>
                          <a:ea typeface="Calibri"/>
                          <a:cs typeface="Times New Roman"/>
                        </a:rPr>
                        <a:t>        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674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Bilgiyi bulma 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81           </a:t>
                      </a: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73.6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6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Anlamayı geliştirme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16           </a:t>
                      </a: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14.6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6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Düşünce geliştirme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tr-T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8              </a:t>
                      </a: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7.3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67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Metindeki bilgileri uygulama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tr-TR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5             </a:t>
                      </a: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4.5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Toplam</a:t>
                      </a:r>
                      <a:r>
                        <a:rPr lang="tr-TR" sz="2800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tr-TR" sz="1000" dirty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Calibri"/>
                          <a:ea typeface="Calibri"/>
                          <a:cs typeface="Times New Roman"/>
                        </a:rPr>
                        <a:t>  4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400" dirty="0" smtClean="0">
                          <a:latin typeface="Calibri"/>
                          <a:ea typeface="Calibri"/>
                          <a:cs typeface="Times New Roman"/>
                        </a:rPr>
                        <a:t>110</a:t>
                      </a:r>
                      <a:r>
                        <a:rPr lang="tr-TR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           100</a:t>
                      </a:r>
                      <a:endParaRPr lang="tr-TR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Bulgular ve Sonuç</a:t>
            </a:r>
            <a:b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b="1" dirty="0" smtClean="0">
                <a:solidFill>
                  <a:schemeClr val="accent2"/>
                </a:solidFill>
              </a:rPr>
              <a:t/>
            </a:r>
            <a:br>
              <a:rPr lang="tr-TR" b="1" dirty="0" smtClean="0">
                <a:solidFill>
                  <a:schemeClr val="accent2"/>
                </a:solidFill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423851"/>
            <a:ext cx="9354940" cy="4617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 </a:t>
            </a:r>
            <a:r>
              <a:rPr lang="tr-TR" sz="2400" dirty="0" smtClean="0"/>
              <a:t>5</a:t>
            </a:r>
            <a:r>
              <a:rPr lang="tr-TR" sz="2400" dirty="0" smtClean="0"/>
              <a:t>. sınıf Türkçe ders </a:t>
            </a:r>
            <a:r>
              <a:rPr lang="tr-TR" sz="2400" dirty="0" smtClean="0"/>
              <a:t>kitaplarındaki </a:t>
            </a:r>
            <a:r>
              <a:rPr lang="tr-TR" sz="2400" dirty="0" smtClean="0"/>
              <a:t>110 okuma ve anlama etkinliği 4 düzeyde  toplanmıştır. </a:t>
            </a:r>
            <a:endParaRPr lang="tr-TR" sz="2400" dirty="0" smtClean="0"/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</a:t>
            </a:r>
            <a:r>
              <a:rPr lang="tr-TR" sz="2400" dirty="0" smtClean="0"/>
              <a:t> Birinci düzeydeki </a:t>
            </a:r>
            <a:r>
              <a:rPr lang="tr-TR" sz="2400" dirty="0" smtClean="0"/>
              <a:t>etkinlikler  yani bilgiyi bulma etkinlikleri en fazla verilen etkinlik olmakta ve % 73.6 </a:t>
            </a:r>
            <a:r>
              <a:rPr lang="tr-TR" sz="2400" dirty="0" err="1" smtClean="0"/>
              <a:t>yı</a:t>
            </a:r>
            <a:r>
              <a:rPr lang="tr-TR" sz="2400" dirty="0" smtClean="0"/>
              <a:t> </a:t>
            </a:r>
            <a:r>
              <a:rPr lang="tr-TR" sz="2400" dirty="0" smtClean="0"/>
              <a:t>oluşturmaktadır</a:t>
            </a:r>
            <a:r>
              <a:rPr lang="tr-TR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O</a:t>
            </a:r>
            <a:r>
              <a:rPr lang="tr-TR" sz="2400" dirty="0" smtClean="0"/>
              <a:t>kuma </a:t>
            </a:r>
            <a:r>
              <a:rPr lang="tr-TR" sz="2400" dirty="0" smtClean="0"/>
              <a:t>ve anlama etkinliklerinin çoğunluğu metinde temel bilgi ve anlamı bulma etkinlikleri olmaktadır</a:t>
            </a:r>
            <a:r>
              <a:rPr lang="tr-TR" sz="2400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Anlamayı </a:t>
            </a:r>
            <a:r>
              <a:rPr lang="tr-TR" sz="2400" dirty="0" smtClean="0"/>
              <a:t>geliştirme etkinlikleri % 14.6’yı</a:t>
            </a:r>
            <a:r>
              <a:rPr lang="tr-TR" sz="2400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D</a:t>
            </a:r>
            <a:r>
              <a:rPr lang="tr-TR" sz="2400" dirty="0" smtClean="0"/>
              <a:t>üşünce </a:t>
            </a:r>
            <a:r>
              <a:rPr lang="tr-TR" sz="2400" dirty="0" smtClean="0"/>
              <a:t>geliştirme etkinlikleri %7.3’ü </a:t>
            </a:r>
            <a:r>
              <a:rPr lang="tr-TR" sz="2400" dirty="0" smtClean="0"/>
              <a:t>ve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 M</a:t>
            </a:r>
            <a:r>
              <a:rPr lang="tr-TR" sz="2400" dirty="0" smtClean="0"/>
              <a:t>etindeki </a:t>
            </a:r>
            <a:r>
              <a:rPr lang="tr-TR" sz="2400" dirty="0" smtClean="0"/>
              <a:t>bilgileri uygulama etkinlikleri %4.5’i oluşturmaktadır. </a:t>
            </a:r>
            <a:endParaRPr lang="tr-TR" sz="2400" dirty="0" smtClean="0"/>
          </a:p>
          <a:p>
            <a:pPr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Giriş</a:t>
            </a:r>
            <a:endParaRPr lang="tr-TR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345475"/>
            <a:ext cx="8596668" cy="4695888"/>
          </a:xfrm>
        </p:spPr>
        <p:txBody>
          <a:bodyPr>
            <a:normAutofit fontScale="92500" lnSpcReduction="10000"/>
          </a:bodyPr>
          <a:lstStyle/>
          <a:p>
            <a:r>
              <a:rPr lang="tr-TR" sz="2800" dirty="0" smtClean="0"/>
              <a:t>Oysa orta düzey bir okuyucu saatte 27 000 kelime okuyabilmektedir. </a:t>
            </a:r>
            <a:endParaRPr lang="tr-TR" sz="2800" dirty="0" smtClean="0"/>
          </a:p>
          <a:p>
            <a:r>
              <a:rPr lang="tr-TR" sz="2800" dirty="0" smtClean="0"/>
              <a:t>Yani </a:t>
            </a:r>
            <a:r>
              <a:rPr lang="tr-TR" sz="2800" dirty="0" smtClean="0"/>
              <a:t>dinlemeye göre  üç kat fazla bilgi alabilmektedir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</a:t>
            </a:r>
            <a:r>
              <a:rPr lang="tr-TR" sz="2800" dirty="0" smtClean="0"/>
              <a:t>Eğer bu okuyucu okuma becerilerini geliştirir ve bazı okuma tekniklerini kullanırsa okuma hızını giderek </a:t>
            </a:r>
            <a:r>
              <a:rPr lang="tr-TR" sz="2800" dirty="0" smtClean="0"/>
              <a:t>artırabilir ve </a:t>
            </a:r>
            <a:r>
              <a:rPr lang="tr-TR" sz="2800" dirty="0" smtClean="0"/>
              <a:t>daha fazla bilgi </a:t>
            </a:r>
            <a:r>
              <a:rPr lang="tr-TR" sz="2800" dirty="0" smtClean="0"/>
              <a:t>alabilir. </a:t>
            </a:r>
          </a:p>
          <a:p>
            <a:r>
              <a:rPr lang="tr-TR" sz="2800" dirty="0" smtClean="0"/>
              <a:t>G</a:t>
            </a:r>
            <a:r>
              <a:rPr lang="tr-TR" sz="2800" dirty="0" smtClean="0"/>
              <a:t>ünümüz  ve  </a:t>
            </a:r>
            <a:r>
              <a:rPr lang="tr-TR" sz="2800" dirty="0" smtClean="0"/>
              <a:t>gelecekte </a:t>
            </a:r>
            <a:r>
              <a:rPr lang="tr-TR" sz="2800" dirty="0" smtClean="0"/>
              <a:t> </a:t>
            </a:r>
            <a:r>
              <a:rPr lang="tr-TR" sz="2800" dirty="0" smtClean="0"/>
              <a:t>okuyarak bilgi </a:t>
            </a:r>
            <a:r>
              <a:rPr lang="tr-TR" sz="2800" dirty="0" smtClean="0"/>
              <a:t>alma </a:t>
            </a:r>
            <a:r>
              <a:rPr lang="tr-TR" sz="2800" dirty="0" smtClean="0"/>
              <a:t>dinlemeye göre daha </a:t>
            </a:r>
            <a:r>
              <a:rPr lang="tr-TR" sz="2800" dirty="0" smtClean="0"/>
              <a:t>geçerlidir</a:t>
            </a:r>
            <a:r>
              <a:rPr lang="tr-TR" sz="2800" dirty="0" smtClean="0"/>
              <a:t>. </a:t>
            </a:r>
            <a:endParaRPr lang="tr-TR" sz="2800" dirty="0" smtClean="0"/>
          </a:p>
          <a:p>
            <a:r>
              <a:rPr lang="tr-TR" sz="2800" dirty="0" smtClean="0"/>
              <a:t>Bu </a:t>
            </a:r>
            <a:r>
              <a:rPr lang="tr-TR" sz="2800" dirty="0" smtClean="0"/>
              <a:t>gelişmeler bireylerin  bilgiye hızlı ulaşmaları için okuma becerilerini üst düzeyde geliştirmelerini gerektirmektedir. 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      Bulgular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ve Sonuç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750423"/>
            <a:ext cx="9263500" cy="4290939"/>
          </a:xfrm>
        </p:spPr>
        <p:txBody>
          <a:bodyPr>
            <a:noAutofit/>
          </a:bodyPr>
          <a:lstStyle/>
          <a:p>
            <a:r>
              <a:rPr lang="tr-TR" sz="2800" dirty="0" smtClean="0"/>
              <a:t>Öğrencilerin okuma ve anlama becerilerini geliştirme açısından 2.3. ve 4. düzey </a:t>
            </a:r>
            <a:r>
              <a:rPr lang="tr-TR" sz="2800" dirty="0" smtClean="0"/>
              <a:t>etkinlikler </a:t>
            </a:r>
            <a:r>
              <a:rPr lang="tr-TR" sz="2800" dirty="0" smtClean="0"/>
              <a:t>az </a:t>
            </a:r>
            <a:r>
              <a:rPr lang="tr-TR" sz="2800" dirty="0" smtClean="0"/>
              <a:t>verilmiş, </a:t>
            </a:r>
          </a:p>
          <a:p>
            <a:r>
              <a:rPr lang="tr-TR" sz="2800" dirty="0" smtClean="0"/>
              <a:t>S</a:t>
            </a:r>
            <a:r>
              <a:rPr lang="tr-TR" sz="2800" dirty="0" smtClean="0"/>
              <a:t>ayı </a:t>
            </a:r>
            <a:r>
              <a:rPr lang="tr-TR" sz="2800" dirty="0" smtClean="0"/>
              <a:t>ve nitelik olarak yetersiz olduğu görülmüştür. </a:t>
            </a:r>
            <a:endParaRPr lang="tr-TR" sz="2800" dirty="0" smtClean="0"/>
          </a:p>
          <a:p>
            <a:r>
              <a:rPr lang="tr-TR" sz="2800" dirty="0" smtClean="0"/>
              <a:t>Bunlar </a:t>
            </a:r>
            <a:r>
              <a:rPr lang="tr-TR" sz="2800" dirty="0" smtClean="0"/>
              <a:t>öğrencilerin metinleri okuma ve yüzeysel olarak anlamasına katkı </a:t>
            </a:r>
            <a:r>
              <a:rPr lang="tr-TR" sz="2800" dirty="0" smtClean="0"/>
              <a:t>sağlayabilir, </a:t>
            </a:r>
          </a:p>
          <a:p>
            <a:r>
              <a:rPr lang="tr-TR" sz="2800" dirty="0" smtClean="0"/>
              <a:t>A</a:t>
            </a:r>
            <a:r>
              <a:rPr lang="tr-TR" sz="2800" dirty="0" smtClean="0"/>
              <a:t>ncak </a:t>
            </a:r>
            <a:r>
              <a:rPr lang="tr-TR" sz="2800" dirty="0" smtClean="0"/>
              <a:t>anlama becerilerini geliştirmek için  yetersiz kalmaktadır.</a:t>
            </a:r>
          </a:p>
          <a:p>
            <a:endParaRPr lang="tr-T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Bilgiyi Bulma  Etkinlikleri</a:t>
            </a:r>
            <a:r>
              <a:rPr lang="tr-TR" sz="6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6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705394" y="1541417"/>
          <a:ext cx="8686800" cy="4861237"/>
        </p:xfrm>
        <a:graphic>
          <a:graphicData uri="http://schemas.openxmlformats.org/drawingml/2006/table">
            <a:tbl>
              <a:tblPr/>
              <a:tblGrid>
                <a:gridCol w="953589"/>
                <a:gridCol w="4416271"/>
                <a:gridCol w="1044003"/>
                <a:gridCol w="2272937"/>
              </a:tblGrid>
              <a:tr h="5864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+mn-lt"/>
                          <a:ea typeface="Calibri"/>
                          <a:cs typeface="Times New Roman"/>
                        </a:rPr>
                        <a:t>OKUMA VE ANLAMA ETKİNLİKLERİ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 dirty="0">
                          <a:latin typeface="+mn-lt"/>
                          <a:ea typeface="Calibri"/>
                          <a:cs typeface="Times New Roman"/>
                        </a:rPr>
                        <a:t>ETKİNLİK S.   </a:t>
                      </a:r>
                      <a:r>
                        <a:rPr lang="tr-TR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tr-TR" sz="1800" b="1" dirty="0"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924">
                <a:tc rowSpan="10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Metne dayalı soruları cevaplama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24                         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9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Kelimenin anlamını sözlükten bulma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3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Kelimelerin anlamını yazma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9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Metne uygun olan anlamları bulma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9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Kelimeyi cümle içinde kullanma 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3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Kelime ve anlamı eşleştirme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46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Anlamını bilmediği kelimeleri belirleme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3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Atasözlerinin anlamını bulma 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3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Metindeki bilgiyi bulma 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23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+mn-lt"/>
                          <a:ea typeface="Calibri"/>
                          <a:cs typeface="Times New Roman"/>
                        </a:rPr>
                        <a:t>Doğru yanlış testi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4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latin typeface="Calibri"/>
                          <a:ea typeface="Calibri"/>
                          <a:cs typeface="Times New Roman"/>
                        </a:rPr>
                        <a:t>Toplam </a:t>
                      </a:r>
                      <a:r>
                        <a:rPr lang="tr-TR" sz="1400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tr-TR" sz="1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+mn-lt"/>
                          <a:ea typeface="Calibri"/>
                          <a:cs typeface="Times New Roman"/>
                        </a:rPr>
                        <a:t>  10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latin typeface="+mn-lt"/>
                          <a:ea typeface="Calibri"/>
                          <a:cs typeface="Times New Roman"/>
                        </a:rPr>
                        <a:t>81</a:t>
                      </a:r>
                      <a:r>
                        <a:rPr lang="tr-TR" sz="1800" baseline="0" dirty="0" smtClean="0">
                          <a:latin typeface="+mn-lt"/>
                          <a:ea typeface="Calibri"/>
                          <a:cs typeface="Times New Roman"/>
                        </a:rPr>
                        <a:t>              73.6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0" y="0"/>
            <a:ext cx="9957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Metni Anlama Etkinlikleri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27906" y="1593671"/>
          <a:ext cx="7955282" cy="3814353"/>
        </p:xfrm>
        <a:graphic>
          <a:graphicData uri="http://schemas.openxmlformats.org/drawingml/2006/table">
            <a:tbl>
              <a:tblPr/>
              <a:tblGrid>
                <a:gridCol w="875214"/>
                <a:gridCol w="4042448"/>
                <a:gridCol w="529552"/>
                <a:gridCol w="2508068"/>
              </a:tblGrid>
              <a:tr h="624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+mn-lt"/>
                          <a:ea typeface="Calibri"/>
                          <a:cs typeface="Times New Roman"/>
                        </a:rPr>
                        <a:t>OKUMA VE ANLAMA ETKİNLİKLERİ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b="1">
                          <a:latin typeface="+mn-lt"/>
                          <a:ea typeface="Calibri"/>
                          <a:cs typeface="Times New Roman"/>
                        </a:rPr>
                        <a:t>ETKİNLİK S.          %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77"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 err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Anafikir</a:t>
                      </a: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ve yardımcı fikirleri bulma 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Boşluk doldurma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9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Konusunu belirleme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7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Metne göre anlamı  tamamlama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7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Okuma öncesi ve sonrası işlemleri yapma 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>
                          <a:latin typeface="+mn-lt"/>
                          <a:ea typeface="Calibri"/>
                          <a:cs typeface="Times New Roman"/>
                        </a:rPr>
                        <a:t>Toplam     </a:t>
                      </a:r>
                      <a:endParaRPr lang="tr-TR" sz="1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>
                          <a:latin typeface="+mn-lt"/>
                          <a:ea typeface="Calibri"/>
                          <a:cs typeface="Times New Roman"/>
                        </a:rPr>
                        <a:t>  5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800" dirty="0" smtClean="0">
                          <a:latin typeface="+mn-lt"/>
                          <a:ea typeface="Calibri"/>
                          <a:cs typeface="Times New Roman"/>
                        </a:rPr>
                        <a:t>16                 </a:t>
                      </a:r>
                      <a:r>
                        <a:rPr lang="tr-TR" sz="1800" dirty="0" smtClean="0">
                          <a:latin typeface="+mn-lt"/>
                          <a:ea typeface="Calibri"/>
                          <a:cs typeface="Times New Roman"/>
                        </a:rPr>
                        <a:t>%14.6</a:t>
                      </a:r>
                      <a:endParaRPr lang="tr-TR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0" y="0"/>
            <a:ext cx="11721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</a:t>
            </a:r>
            <a:endParaRPr kumimoji="0" lang="tr-T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Metni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Anlama Etkinlikleri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672047"/>
            <a:ext cx="9276563" cy="4369316"/>
          </a:xfrm>
        </p:spPr>
        <p:txBody>
          <a:bodyPr>
            <a:noAutofit/>
          </a:bodyPr>
          <a:lstStyle/>
          <a:p>
            <a:r>
              <a:rPr lang="tr-TR" sz="2400" dirty="0" smtClean="0"/>
              <a:t>M</a:t>
            </a:r>
            <a:r>
              <a:rPr lang="tr-TR" sz="2400" dirty="0" smtClean="0"/>
              <a:t>etni </a:t>
            </a:r>
            <a:r>
              <a:rPr lang="tr-TR" sz="2400" dirty="0" smtClean="0"/>
              <a:t>anlama etkinlikleri olarak bütün kitapta sadece 16 etkinlik verilmiştir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 </a:t>
            </a:r>
            <a:r>
              <a:rPr lang="tr-TR" sz="2400" dirty="0" smtClean="0"/>
              <a:t>Bu sayı öğrencilerin okuma ve anlama becerileri için oldukça yetersizdir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Bu </a:t>
            </a:r>
            <a:r>
              <a:rPr lang="tr-TR" sz="2400" dirty="0" smtClean="0"/>
              <a:t>durum öğrencilerimizin katıldığı PISA ve PIRLS gibi araştırmalarda da açıkça ortaya çıkmaktadır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Öğrencilerim </a:t>
            </a:r>
            <a:r>
              <a:rPr lang="tr-TR" sz="2400" dirty="0" smtClean="0"/>
              <a:t>okuma ve anlamada düşük puanlar almaktadır.</a:t>
            </a: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 defTabSz="914400" fontAlgn="base">
              <a:spcAft>
                <a:spcPct val="0"/>
              </a:spcAft>
            </a:pP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Düşünce Geliştirme Etkinlikleri</a:t>
            </a:r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tr-TR" sz="4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tr-TR" sz="6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tr-TR" sz="6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110344" y="1933304"/>
          <a:ext cx="7916090" cy="2725216"/>
        </p:xfrm>
        <a:graphic>
          <a:graphicData uri="http://schemas.openxmlformats.org/drawingml/2006/table">
            <a:tbl>
              <a:tblPr/>
              <a:tblGrid>
                <a:gridCol w="1293222"/>
                <a:gridCol w="3600214"/>
                <a:gridCol w="410083"/>
                <a:gridCol w="2612571"/>
              </a:tblGrid>
              <a:tr h="745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b="1" dirty="0">
                          <a:latin typeface="+mn-lt"/>
                          <a:ea typeface="Calibri"/>
                          <a:cs typeface="Times New Roman"/>
                        </a:rPr>
                        <a:t>OKUMA VE </a:t>
                      </a:r>
                      <a:r>
                        <a:rPr lang="tr-TR" sz="2000" b="1" dirty="0" smtClean="0">
                          <a:latin typeface="+mn-lt"/>
                          <a:ea typeface="Calibri"/>
                          <a:cs typeface="Times New Roman"/>
                        </a:rPr>
                        <a:t>ANLAMA</a:t>
                      </a:r>
                      <a:endParaRPr lang="tr-T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b="1">
                          <a:latin typeface="+mn-lt"/>
                          <a:ea typeface="Calibri"/>
                          <a:cs typeface="Times New Roman"/>
                        </a:rPr>
                        <a:t>ETKİNLİK S.          %</a:t>
                      </a: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0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Başlık bulma </a:t>
                      </a: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Kavram haritası</a:t>
                      </a:r>
                      <a:endParaRPr lang="tr-T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5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Hikaye haritası</a:t>
                      </a:r>
                      <a:endParaRPr lang="tr-T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3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>
                          <a:latin typeface="+mn-lt"/>
                          <a:ea typeface="Calibri"/>
                          <a:cs typeface="Times New Roman"/>
                        </a:rPr>
                        <a:t>Toplam     </a:t>
                      </a:r>
                      <a:endParaRPr lang="tr-TR" sz="20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>
                          <a:latin typeface="+mn-lt"/>
                          <a:ea typeface="Calibri"/>
                          <a:cs typeface="Times New Roman"/>
                        </a:rPr>
                        <a:t>  3</a:t>
                      </a:r>
                      <a:endParaRPr lang="tr-T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000" dirty="0" smtClean="0">
                          <a:latin typeface="+mn-lt"/>
                          <a:ea typeface="Calibri"/>
                          <a:cs typeface="Times New Roman"/>
                        </a:rPr>
                        <a:t>8                      </a:t>
                      </a:r>
                      <a:r>
                        <a:rPr lang="tr-TR" sz="2000" dirty="0" smtClean="0">
                          <a:latin typeface="+mn-lt"/>
                          <a:ea typeface="Calibri"/>
                          <a:cs typeface="Times New Roman"/>
                        </a:rPr>
                        <a:t>%7.3</a:t>
                      </a:r>
                      <a:endParaRPr lang="tr-TR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0"/>
            <a:ext cx="106631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Düşünce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Geliştirme Etkinlikleri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658983"/>
            <a:ext cx="9080620" cy="4382379"/>
          </a:xfrm>
        </p:spPr>
        <p:txBody>
          <a:bodyPr>
            <a:noAutofit/>
          </a:bodyPr>
          <a:lstStyle/>
          <a:p>
            <a:r>
              <a:rPr lang="tr-TR" sz="3200" dirty="0" smtClean="0"/>
              <a:t> </a:t>
            </a:r>
            <a:r>
              <a:rPr lang="tr-TR" sz="3200" dirty="0" smtClean="0"/>
              <a:t>Türkçe  </a:t>
            </a:r>
            <a:r>
              <a:rPr lang="tr-TR" sz="3200" dirty="0" smtClean="0"/>
              <a:t>5. sınıf  ders kitabında bu düzey etkinliklerden sadece 8 tane verilmektedir. </a:t>
            </a:r>
            <a:endParaRPr lang="tr-TR" sz="3200" dirty="0" smtClean="0"/>
          </a:p>
          <a:p>
            <a:r>
              <a:rPr lang="tr-TR" sz="3200" dirty="0" smtClean="0"/>
              <a:t>Bunlar </a:t>
            </a:r>
            <a:r>
              <a:rPr lang="tr-TR" sz="3200" dirty="0" smtClean="0"/>
              <a:t>başlık bulma,kavram haritası ve hikaye haritasıdır. </a:t>
            </a:r>
            <a:endParaRPr lang="tr-TR" sz="3200" dirty="0" smtClean="0"/>
          </a:p>
          <a:p>
            <a:r>
              <a:rPr lang="tr-TR" sz="3200" dirty="0" smtClean="0">
                <a:solidFill>
                  <a:schemeClr val="accent2">
                    <a:lumMod val="75000"/>
                  </a:schemeClr>
                </a:solidFill>
              </a:rPr>
              <a:t>Metin </a:t>
            </a:r>
            <a:r>
              <a:rPr lang="tr-TR" sz="3200" dirty="0" smtClean="0">
                <a:solidFill>
                  <a:schemeClr val="accent2">
                    <a:lumMod val="75000"/>
                  </a:schemeClr>
                </a:solidFill>
              </a:rPr>
              <a:t>içeriğini ve mantığını derinlemesine anlama, çıkarım yapma, bağlantıları keşfetme, iç ve dış bağlantılar oluşturma </a:t>
            </a:r>
            <a:r>
              <a:rPr lang="tr-TR" sz="3200" dirty="0" smtClean="0"/>
              <a:t>gibi etkinlikler hiç verilmemiştir.</a:t>
            </a:r>
            <a:endParaRPr lang="tr-TR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7333" y="609600"/>
            <a:ext cx="9145935" cy="13208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Metindeki Bilgileri Uygulama Etkinlikleri</a:t>
            </a:r>
            <a:endParaRPr lang="tr-TR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22515" y="1554480"/>
          <a:ext cx="9157062" cy="4036745"/>
        </p:xfrm>
        <a:graphic>
          <a:graphicData uri="http://schemas.openxmlformats.org/drawingml/2006/table">
            <a:tbl>
              <a:tblPr/>
              <a:tblGrid>
                <a:gridCol w="1443476"/>
                <a:gridCol w="4217082"/>
                <a:gridCol w="335293"/>
                <a:gridCol w="3161211"/>
              </a:tblGrid>
              <a:tr h="1504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 b="1" dirty="0">
                          <a:latin typeface="+mn-lt"/>
                          <a:ea typeface="Calibri"/>
                          <a:cs typeface="Times New Roman"/>
                        </a:rPr>
                        <a:t>OKUMA VE ANLAMA </a:t>
                      </a:r>
                      <a:endParaRPr lang="tr-TR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 b="1" dirty="0">
                          <a:latin typeface="+mn-lt"/>
                          <a:ea typeface="Calibri"/>
                          <a:cs typeface="Times New Roman"/>
                        </a:rPr>
                        <a:t>ETKİNLİK S.    </a:t>
                      </a:r>
                      <a:r>
                        <a:rPr lang="tr-TR" sz="2800" b="1" dirty="0" smtClean="0">
                          <a:latin typeface="+mn-lt"/>
                          <a:ea typeface="Calibri"/>
                          <a:cs typeface="Times New Roman"/>
                        </a:rPr>
                        <a:t>%      </a:t>
                      </a:r>
                      <a:endParaRPr lang="tr-TR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2697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2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Olayları sıralama </a:t>
                      </a:r>
                      <a:endParaRPr lang="tr-TR" sz="2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endParaRPr lang="tr-TR" sz="2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3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Sorgulama</a:t>
                      </a:r>
                      <a:endParaRPr lang="tr-TR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 dirty="0"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endParaRPr lang="tr-TR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26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>
                          <a:latin typeface="+mn-lt"/>
                          <a:ea typeface="Calibri"/>
                          <a:cs typeface="Times New Roman"/>
                        </a:rPr>
                        <a:t>Toplam     </a:t>
                      </a:r>
                      <a:endParaRPr lang="tr-TR" sz="2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>
                          <a:latin typeface="+mn-lt"/>
                          <a:ea typeface="Calibri"/>
                          <a:cs typeface="Times New Roman"/>
                        </a:rPr>
                        <a:t>  2</a:t>
                      </a:r>
                      <a:endParaRPr lang="tr-TR" sz="28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2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2800" dirty="0" smtClean="0">
                          <a:latin typeface="+mn-lt"/>
                          <a:ea typeface="Calibri"/>
                          <a:cs typeface="Times New Roman"/>
                        </a:rPr>
                        <a:t>5                   </a:t>
                      </a:r>
                      <a:r>
                        <a:rPr lang="tr-TR" sz="2800" dirty="0" smtClean="0">
                          <a:latin typeface="+mn-lt"/>
                          <a:ea typeface="Calibri"/>
                          <a:cs typeface="Times New Roman"/>
                        </a:rPr>
                        <a:t>%4.5</a:t>
                      </a:r>
                      <a:endParaRPr lang="tr-TR" sz="2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Metindeki Bilgileri Uygulama Etkinlikleri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541417"/>
            <a:ext cx="9302689" cy="44999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</a:t>
            </a:r>
            <a:endParaRPr lang="tr-TR" dirty="0" smtClean="0"/>
          </a:p>
          <a:p>
            <a:r>
              <a:rPr lang="tr-TR" sz="2800" dirty="0" smtClean="0"/>
              <a:t>Türkçe  </a:t>
            </a:r>
            <a:r>
              <a:rPr lang="tr-TR" sz="2800" dirty="0" smtClean="0"/>
              <a:t>5. sınıf  ders kitabında bu düzey etkinliklerden sadece 5 tane </a:t>
            </a:r>
            <a:r>
              <a:rPr lang="tr-TR" sz="2800" dirty="0" smtClean="0"/>
              <a:t>verilmiştir.</a:t>
            </a:r>
          </a:p>
          <a:p>
            <a:r>
              <a:rPr lang="tr-TR" sz="2800" dirty="0" smtClean="0"/>
              <a:t>Bunların </a:t>
            </a:r>
            <a:r>
              <a:rPr lang="tr-TR" sz="2800" dirty="0" smtClean="0"/>
              <a:t>biri   sorgulama  4’ü  de  sıralama </a:t>
            </a:r>
            <a:r>
              <a:rPr lang="tr-TR" sz="2800" dirty="0" smtClean="0"/>
              <a:t>etkinliğidir. </a:t>
            </a:r>
          </a:p>
          <a:p>
            <a:r>
              <a:rPr lang="tr-TR" sz="2800" dirty="0" smtClean="0"/>
              <a:t>Ö</a:t>
            </a:r>
            <a:r>
              <a:rPr lang="tr-TR" sz="2800" dirty="0" smtClean="0"/>
              <a:t>ğrencilerin </a:t>
            </a:r>
            <a:r>
              <a:rPr lang="tr-TR" sz="2800" dirty="0" smtClean="0"/>
              <a:t>okuma ve anlama becerilerini geliştirici 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sorun çözme, değerlendirme, günlük yaşamla bağ kurma, metindeki bilgileri diğer örneklerde ve günlük yaşamda kullanabilme </a:t>
            </a:r>
            <a:r>
              <a:rPr lang="tr-TR" sz="2800" dirty="0" smtClean="0"/>
              <a:t>gibi  </a:t>
            </a:r>
            <a:r>
              <a:rPr lang="tr-TR" sz="2800" dirty="0" smtClean="0"/>
              <a:t>etkinlikler </a:t>
            </a:r>
            <a:r>
              <a:rPr lang="tr-TR" sz="2800" dirty="0" smtClean="0"/>
              <a:t>verilmemiştir.</a:t>
            </a:r>
            <a:endParaRPr lang="tr-T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/>
                </a:solidFill>
              </a:rPr>
              <a:t>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Sonuç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90397" y="1541417"/>
            <a:ext cx="10021146" cy="4624252"/>
          </a:xfrm>
        </p:spPr>
        <p:txBody>
          <a:bodyPr>
            <a:normAutofit/>
          </a:bodyPr>
          <a:lstStyle/>
          <a:p>
            <a:r>
              <a:rPr lang="tr-TR" sz="2800" dirty="0" smtClean="0"/>
              <a:t>Türkçe  5. sınıf  ders kitaplarında etkinlik adı altında verilen  </a:t>
            </a:r>
            <a:r>
              <a:rPr lang="tr-TR" sz="2800" dirty="0" smtClean="0"/>
              <a:t>çalışmaların;</a:t>
            </a:r>
            <a:endParaRPr lang="tr-TR" sz="2800" dirty="0" smtClean="0"/>
          </a:p>
          <a:p>
            <a:r>
              <a:rPr lang="tr-TR" sz="2800" dirty="0" smtClean="0"/>
              <a:t>Yarıdan fazlasının alıştırma olduğu, tekrar ve pekiştirme çalışmalarını içerdiği, geleneksel Türkçe sorularının tablo biçiminde  verildiği, her temada doğru yanlış ve işaretleme testlerinin olduğu, benzer alıştırmaların tekrarlandığı  görülmüştür</a:t>
            </a:r>
            <a:r>
              <a:rPr lang="tr-TR" sz="2800" dirty="0" smtClean="0"/>
              <a:t>.</a:t>
            </a:r>
            <a:endParaRPr lang="tr-TR" sz="2800" dirty="0" smtClean="0"/>
          </a:p>
          <a:p>
            <a:r>
              <a:rPr lang="tr-TR" sz="2800" dirty="0" smtClean="0"/>
              <a:t> Etkinlik hazırlama  ilkelerine uyulmadığı görülmüştür.</a:t>
            </a:r>
            <a:endParaRPr lang="tr-T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Sonuç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4" y="1619795"/>
            <a:ext cx="9472506" cy="4421568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Etkinliklerin nitelik yönüyle çeşitlilik ve zenginlik içermediği, </a:t>
            </a:r>
          </a:p>
          <a:p>
            <a:r>
              <a:rPr lang="tr-TR" sz="2800" dirty="0" smtClean="0"/>
              <a:t>Yapılandırıcı yaklaşımın eğitim ilkelerine fazla dikkat edilmediği,</a:t>
            </a:r>
          </a:p>
          <a:p>
            <a:r>
              <a:rPr lang="tr-TR" sz="2800" dirty="0" smtClean="0"/>
              <a:t>Çevresel özelliklerle, öğrencilerin ilgi ve ihtiyaçlarının göz önünde bulundurulmadığı,</a:t>
            </a:r>
          </a:p>
          <a:p>
            <a:r>
              <a:rPr lang="tr-TR" sz="2800" dirty="0" smtClean="0"/>
              <a:t>Yeni yöntem ve tekniklerin uygulanmadığı görülmüştür.</a:t>
            </a:r>
            <a:endParaRPr lang="tr-TR" sz="2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  Giriş </a:t>
            </a:r>
            <a:r>
              <a:rPr lang="tr-TR" sz="4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48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3" y="1423851"/>
            <a:ext cx="9224313" cy="4617511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b="1" dirty="0" smtClean="0"/>
              <a:t> </a:t>
            </a:r>
            <a:r>
              <a:rPr lang="tr-TR" sz="2400" dirty="0" smtClean="0"/>
              <a:t>Öğrenme sürecinde dilin çeşitli alanlarından </a:t>
            </a:r>
            <a:r>
              <a:rPr lang="tr-TR" sz="2400" dirty="0" smtClean="0"/>
              <a:t>yararlanılır.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Bunlar  </a:t>
            </a:r>
            <a:r>
              <a:rPr lang="tr-TR" sz="2400" dirty="0" smtClean="0"/>
              <a:t>dinleme, konuşma, okuma, yazma, görsel okuma </a:t>
            </a:r>
            <a:r>
              <a:rPr lang="tr-TR" sz="2400" dirty="0" smtClean="0"/>
              <a:t>gibi.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dirty="0" smtClean="0"/>
              <a:t>Bu süreçte en çok “okuma”  kullanılmaktır. 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Okuma</a:t>
            </a:r>
            <a:r>
              <a:rPr lang="tr-TR" sz="2400" dirty="0" smtClean="0"/>
              <a:t>, bireyin dil, zihinsel, sosyal ve kültürel gelişimine büyük katkılar sağlamaktadır. 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Okuma</a:t>
            </a:r>
            <a:r>
              <a:rPr lang="tr-TR" sz="2400" dirty="0" smtClean="0"/>
              <a:t>, iletişim kurma, çağdaş toplumun gereklerini yerine getirme, bilinçli kararlar verme ve öğrenmeyi sürdürme  gibi  üst düzey becerilerini de geliştirmektedir. 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43370134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Sonuç</a:t>
            </a:r>
            <a:b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4271" y="1596571"/>
            <a:ext cx="8949992" cy="4470139"/>
          </a:xfrm>
        </p:spPr>
        <p:txBody>
          <a:bodyPr>
            <a:normAutofit/>
          </a:bodyPr>
          <a:lstStyle/>
          <a:p>
            <a:r>
              <a:rPr lang="tr-TR" sz="2400" dirty="0" smtClean="0"/>
              <a:t>Etkinliklerin öğrenci düzeyine uygun olması gerekir.</a:t>
            </a:r>
          </a:p>
          <a:p>
            <a:r>
              <a:rPr lang="tr-TR" sz="2400" dirty="0" smtClean="0"/>
              <a:t>Eğer etkinlik çok kolay ise öğrenci sıkılmakta, çok zor ise cesaretsizliğe düşmektedir. </a:t>
            </a:r>
          </a:p>
          <a:p>
            <a:r>
              <a:rPr lang="tr-TR" sz="2400" dirty="0" smtClean="0"/>
              <a:t>Hep aynı düzeyde ise çalışmalar tek düze gitmekte ve öğrencinin dil ve zihinsel  gelişimine katkı sağlamamaktadır. </a:t>
            </a:r>
          </a:p>
          <a:p>
            <a:r>
              <a:rPr lang="tr-TR" sz="2400" dirty="0" smtClean="0"/>
              <a:t>Bu anlayışla incelen etkinliklerin bazılarının öğrencilerin düzeylerine uygun ve ilgilerini çekecek nitelikte olmadığı görülmüştür.</a:t>
            </a:r>
          </a:p>
          <a:p>
            <a:r>
              <a:rPr lang="tr-TR" sz="2400" dirty="0" smtClean="0"/>
              <a:t>Öğrenciye katkı getirici bulunmamıştır.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88642633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4501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Etkinliklerin çoğunun birbirine benzediği ve tekrarlandığı saptanmıştır. </a:t>
            </a:r>
          </a:p>
          <a:p>
            <a:r>
              <a:rPr lang="tr-TR" sz="2400" dirty="0" smtClean="0"/>
              <a:t>Bu </a:t>
            </a:r>
            <a:r>
              <a:rPr lang="tr-TR" sz="2400" dirty="0" smtClean="0"/>
              <a:t>tür etkinliklerin çabuk ezberlendiği ve öğrenmeye fazla katkısı olmadığı bilinmesine rağmen yaygın </a:t>
            </a:r>
            <a:r>
              <a:rPr lang="tr-TR" sz="2400" dirty="0" smtClean="0"/>
              <a:t>kullanıldığı,</a:t>
            </a:r>
          </a:p>
          <a:p>
            <a:r>
              <a:rPr lang="tr-TR" sz="2400" dirty="0" smtClean="0"/>
              <a:t> Etkinliklerin istenilen düzey ve nitelikleri taşımadığı görülmüştür.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82920939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           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Sonuç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1161426" y="1476103"/>
            <a:ext cx="9014540" cy="46373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smtClean="0"/>
              <a:t>Oysa </a:t>
            </a:r>
            <a:r>
              <a:rPr lang="tr-TR" sz="2400" dirty="0" smtClean="0"/>
              <a:t>etkinlik ve alıştırma farklıdır. Bunların amacı ve uygulama ilkeleri birbirinden farklıdır. </a:t>
            </a:r>
          </a:p>
          <a:p>
            <a:r>
              <a:rPr lang="tr-TR" sz="2400" dirty="0" smtClean="0"/>
              <a:t>Alıştırma eski davranışçı yaklaşımın temel öğretim aracıdır. Etkinlik yaklaşımına uygun değildir.</a:t>
            </a:r>
          </a:p>
          <a:p>
            <a:r>
              <a:rPr lang="tr-TR" sz="2400" dirty="0" smtClean="0"/>
              <a:t> Bu karışıklık hem bilimsel hem de uygulama açısından önemli sorunlara neden olmakta ve Türkçe öğretiminin başarısını olumsuz etkilemektedir.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20853717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                    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Öneriler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0604" y="1410789"/>
            <a:ext cx="8294915" cy="4258491"/>
          </a:xfrm>
        </p:spPr>
        <p:txBody>
          <a:bodyPr>
            <a:normAutofit lnSpcReduction="10000"/>
          </a:bodyPr>
          <a:lstStyle/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</a:rPr>
              <a:t>Öğrencilerimizin  dil, zihinsel ve sosyal  becerilerini geliştirmek ve geleceklerine yön vermek için;</a:t>
            </a: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sz="2400" b="1" dirty="0" smtClean="0">
              <a:solidFill>
                <a:schemeClr val="tx1"/>
              </a:solidFill>
              <a:cs typeface="Arial" pitchFamily="34" charset="0"/>
            </a:endParaRPr>
          </a:p>
          <a:p>
            <a:pPr mar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tr-TR" sz="2400" b="1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Ö</a:t>
            </a:r>
            <a:r>
              <a:rPr lang="tr-TR" sz="2400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ğretmen, yazar ve eğitimcilerin yapılandırıcı yaklaşım ve ilkelerini iyi bilmeleri, </a:t>
            </a: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sz="2400" dirty="0" smtClean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tr-TR" sz="2400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Etkinlik hazırlama, seçme, uygulama ve değerlendirme süreçlerine dikkat etmeleri,</a:t>
            </a: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endParaRPr lang="tr-TR" sz="2400" dirty="0" smtClean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tr-TR" sz="2400" dirty="0" smtClean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Bu konuda ilgililere eğitim verilmeli,</a:t>
            </a: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r-TR" sz="2400" dirty="0" smtClean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  <a:p>
            <a:pPr marL="0" lvl="0" indent="449263" algn="just" defTabSz="91440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</a:pPr>
            <a:r>
              <a:rPr lang="tr-TR" sz="2400" dirty="0" smtClean="0">
                <a:solidFill>
                  <a:schemeClr val="tx1"/>
                </a:solidFill>
                <a:cs typeface="Arial" pitchFamily="34" charset="0"/>
              </a:rPr>
              <a:t>Alıştırma ve etkinliklerin karıştırılması önlenmelidir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53513382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9600" dirty="0" smtClean="0">
                <a:solidFill>
                  <a:schemeClr val="accent2">
                    <a:lumMod val="75000"/>
                  </a:schemeClr>
                </a:solidFill>
              </a:rPr>
              <a:t>   Teşekkürler</a:t>
            </a:r>
            <a:endParaRPr lang="tr-TR" sz="9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Giriş </a:t>
            </a:r>
            <a:endParaRPr lang="tr-TR" sz="4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7333" y="1750423"/>
            <a:ext cx="9211249" cy="429093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 Öğrencilerin </a:t>
            </a:r>
            <a:r>
              <a:rPr lang="tr-TR" sz="2400" dirty="0" smtClean="0"/>
              <a:t>okuma becerilerini geliştirmesi  üzerinde önemle durulmaktadır. </a:t>
            </a:r>
            <a:endParaRPr lang="tr-TR" sz="2400" dirty="0" smtClean="0"/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Okuma </a:t>
            </a:r>
            <a:r>
              <a:rPr lang="tr-TR" sz="2400" dirty="0" smtClean="0"/>
              <a:t>becerilerini geliştirme ve okuma alışkanlığı kazanma genellikle ilköğretim düzeyinde </a:t>
            </a:r>
            <a:r>
              <a:rPr lang="tr-TR" sz="2400" dirty="0" smtClean="0"/>
              <a:t>şekillenir.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Ö</a:t>
            </a:r>
            <a:r>
              <a:rPr lang="tr-TR" sz="2400" dirty="0" smtClean="0"/>
              <a:t>ğrencilerin </a:t>
            </a:r>
            <a:r>
              <a:rPr lang="tr-TR" sz="2400" dirty="0" smtClean="0"/>
              <a:t>ileride okuyan, düşünen, anlayan, sorgulayan bireyler olmaları için okuma çalışmalarına erken yaşlarda başlanmaktadır</a:t>
            </a:r>
            <a:r>
              <a:rPr lang="tr-TR" sz="2400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dirty="0" smtClean="0"/>
              <a:t>O</a:t>
            </a:r>
            <a:r>
              <a:rPr lang="tr-TR" sz="2400" dirty="0" smtClean="0"/>
              <a:t>kuma  </a:t>
            </a:r>
            <a:r>
              <a:rPr lang="tr-TR" sz="2400" dirty="0" smtClean="0"/>
              <a:t>becerilerini  geliştirerek hayat boyu öğrenmelerine ortam hazırlanmaktadır.</a:t>
            </a:r>
          </a:p>
          <a:p>
            <a:endParaRPr lang="tr-TR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   </a:t>
            </a:r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Okuma ve Anlama </a:t>
            </a:r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4800" b="1" dirty="0" smtClean="0">
                <a:solidFill>
                  <a:schemeClr val="accent2">
                    <a:lumMod val="75000"/>
                  </a:schemeClr>
                </a:solidFill>
              </a:rPr>
              <a:t>Etkinlikleri</a:t>
            </a:r>
            <a:endParaRPr lang="tr-TR" sz="4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214" y="2103121"/>
            <a:ext cx="8596668" cy="45130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Öğrencilerin  </a:t>
            </a:r>
            <a:r>
              <a:rPr lang="tr-TR" sz="2400" dirty="0" smtClean="0">
                <a:solidFill>
                  <a:schemeClr val="tx1"/>
                </a:solidFill>
              </a:rPr>
              <a:t>okuma,anlama, dil </a:t>
            </a:r>
            <a:r>
              <a:rPr lang="tr-TR" sz="2400" dirty="0" smtClean="0">
                <a:solidFill>
                  <a:schemeClr val="tx1"/>
                </a:solidFill>
              </a:rPr>
              <a:t>öğrenme sürecini kolaylaştırmak için verilen çalışmalardır.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 Bunlar alıştırma, etkinlik, görev, proje gibi adlarla karşımıza çıkmaktadır.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Bunların uygulanması eğitim yaklaşımlarına göre değişmektedir.</a:t>
            </a:r>
          </a:p>
          <a:p>
            <a:pPr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411389538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Okuma ve Anlama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Etkinlikleri</a:t>
            </a:r>
            <a:endParaRPr lang="tr-TR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3200" b="1" dirty="0" smtClean="0">
                <a:solidFill>
                  <a:schemeClr val="accent2">
                    <a:lumMod val="75000"/>
                  </a:schemeClr>
                </a:solidFill>
              </a:rPr>
              <a:t>Davranışçı yaklaşımda alıştırma kullanılmıştır.</a:t>
            </a:r>
          </a:p>
          <a:p>
            <a:pPr>
              <a:buFont typeface="Wingdings" pitchFamily="2" charset="2"/>
              <a:buChar char="q"/>
            </a:pPr>
            <a:r>
              <a:rPr lang="tr-TR" sz="3200" dirty="0" smtClean="0">
                <a:solidFill>
                  <a:schemeClr val="tx1"/>
                </a:solidFill>
              </a:rPr>
              <a:t>Uzun yıllar temel öğretim aracı olmuştur. </a:t>
            </a:r>
          </a:p>
          <a:p>
            <a:pPr>
              <a:buFont typeface="Wingdings" pitchFamily="2" charset="2"/>
              <a:buChar char="q"/>
            </a:pPr>
            <a:r>
              <a:rPr lang="tr-TR" sz="3200" dirty="0" smtClean="0">
                <a:solidFill>
                  <a:schemeClr val="tx1"/>
                </a:solidFill>
              </a:rPr>
              <a:t>Öğretilenleri  pekiştirmek ve alışkanlık oluşturmak için ders kitaplarında çok sayıda alıştırma verilmiştir</a:t>
            </a:r>
            <a:r>
              <a:rPr lang="tr-TR" sz="3200" dirty="0" smtClean="0"/>
              <a:t>.</a:t>
            </a:r>
          </a:p>
          <a:p>
            <a:endParaRPr lang="tr-TR" sz="32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endParaRPr lang="tr-TR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31590" y="2057374"/>
            <a:ext cx="8596668" cy="3880773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Son yıllarda alıştırma yerine etkinliklere odaklanılmıştır. </a:t>
            </a:r>
          </a:p>
          <a:p>
            <a:pPr marL="0" indent="0">
              <a:buFont typeface="Wingdings" pitchFamily="2" charset="2"/>
              <a:buChar char="q"/>
            </a:pPr>
            <a:r>
              <a:rPr lang="tr-TR" sz="2400" b="1" dirty="0" smtClean="0">
                <a:solidFill>
                  <a:schemeClr val="accent2">
                    <a:lumMod val="75000"/>
                  </a:schemeClr>
                </a:solidFill>
              </a:rPr>
              <a:t>Etkinlik, </a:t>
            </a:r>
            <a:r>
              <a:rPr lang="tr-TR" sz="2400" dirty="0" smtClean="0">
                <a:solidFill>
                  <a:schemeClr val="tx1"/>
                </a:solidFill>
              </a:rPr>
              <a:t>öğrenci merkezli eğitim, yapılandırıcı yaklaşım, etkinlik yaklaşımı vb. uygulanmaktadır. </a:t>
            </a:r>
          </a:p>
          <a:p>
            <a:pPr marL="0" indent="0"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Dil öğretimi etkinlik, görev ve projelerle yürütülmektedir.</a:t>
            </a:r>
          </a:p>
          <a:p>
            <a:pPr marL="0" indent="0">
              <a:buNone/>
            </a:pPr>
            <a:endParaRPr lang="tr-TR" sz="2400" dirty="0" smtClean="0">
              <a:solidFill>
                <a:schemeClr val="tx1"/>
              </a:solidFill>
            </a:endParaRPr>
          </a:p>
          <a:p>
            <a:pPr marL="0" indent="0"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Bu uygulamaya Türkçe öğretiminde de yer verilmiştir.</a:t>
            </a:r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188720" y="958334"/>
            <a:ext cx="81120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Okuma ve Anlama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4000" b="1" dirty="0" smtClean="0">
                <a:solidFill>
                  <a:schemeClr val="accent2">
                    <a:lumMod val="75000"/>
                  </a:schemeClr>
                </a:solidFill>
              </a:rPr>
              <a:t>Etkinlikleri</a:t>
            </a:r>
            <a:endParaRPr lang="tr-TR" sz="4000" dirty="0"/>
          </a:p>
        </p:txBody>
      </p:sp>
    </p:spTree>
    <p:extLst>
      <p:ext uri="{BB962C8B-B14F-4D97-AF65-F5344CB8AC3E}">
        <p14:creationId xmlns="" xmlns:p14="http://schemas.microsoft.com/office/powerpoint/2010/main" val="43488255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Okuma ve Anlama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Etkinlikleri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51207" y="1807892"/>
            <a:ext cx="8936929" cy="388077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tr-TR" sz="2400" dirty="0" smtClean="0"/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2005 yılında yapılandırıcı yaklaşımla Türkçe öğretim programları hazırlanmıştır.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Öğrencilerin dil, zihinsel ve sosyal becerilerini geliştirmek için Türkçe öğretiminin etkinliklerle yürütülmesi öngörülmüştür.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 Türkçe dersinde her kazanıma örnek etkinlikler verilmiştir.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Etkinliklerin süresi, nasıl uygulanacağı ve değerlendirileceği açıklanmıştır. </a:t>
            </a:r>
          </a:p>
          <a:p>
            <a:pPr>
              <a:buFont typeface="Wingdings" pitchFamily="2" charset="2"/>
              <a:buChar char="q"/>
            </a:pPr>
            <a:r>
              <a:rPr lang="tr-TR" sz="2400" dirty="0" smtClean="0">
                <a:solidFill>
                  <a:schemeClr val="tx1"/>
                </a:solidFill>
              </a:rPr>
              <a:t>Öğretmenlerin sadece bu etkinliklerle sınırlı kalmamaları kendilerinin de yeni etkinlikler üretmeleri istenmiştir.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789</TotalTime>
  <Words>2327</Words>
  <Application>Microsoft Office PowerPoint</Application>
  <PresentationFormat>Özel</PresentationFormat>
  <Paragraphs>348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Kristal</vt:lpstr>
      <vt:lpstr>Okuma ve Anlama Etkinliklerinde  Nitelik Sorunu </vt:lpstr>
      <vt:lpstr>  Giriş                       </vt:lpstr>
      <vt:lpstr>Giriş</vt:lpstr>
      <vt:lpstr>  Giriş  </vt:lpstr>
      <vt:lpstr> Giriş </vt:lpstr>
      <vt:lpstr>   Okuma ve Anlama  Etkinlikleri</vt:lpstr>
      <vt:lpstr>Okuma ve Anlama  Etkinlikleri</vt:lpstr>
      <vt:lpstr>    </vt:lpstr>
      <vt:lpstr>   Okuma ve Anlama Etkinlikleri</vt:lpstr>
      <vt:lpstr>   Okuma ve Anlama Öğretimi</vt:lpstr>
      <vt:lpstr>   Okuma ve Anlama Öğretimi</vt:lpstr>
      <vt:lpstr>  Alıştırma Nedir?</vt:lpstr>
      <vt:lpstr>  Alıştırma Nedir?</vt:lpstr>
      <vt:lpstr>  Alıştırmalar</vt:lpstr>
      <vt:lpstr>  Etkinlik Nedir?</vt:lpstr>
      <vt:lpstr>Slayt 16</vt:lpstr>
      <vt:lpstr> Etkinliklerin Özellikleri</vt:lpstr>
      <vt:lpstr>Okuma ve Anlama Etkinlikleri</vt:lpstr>
      <vt:lpstr>Slayt 19</vt:lpstr>
      <vt:lpstr>Slayt 20</vt:lpstr>
      <vt:lpstr>Yöntem</vt:lpstr>
      <vt:lpstr>Yöntem</vt:lpstr>
      <vt:lpstr>  Bulgular ve Sonuç</vt:lpstr>
      <vt:lpstr>Slayt 24</vt:lpstr>
      <vt:lpstr>  Bulgular ve Sonuç</vt:lpstr>
      <vt:lpstr>    Bulgular ve Sonuç</vt:lpstr>
      <vt:lpstr>               Bulgular ve Sonuç  (4.Sınıf)   </vt:lpstr>
      <vt:lpstr>Türkçe  5. Sınıf  Etkinliklerin Tür ve Düzeyi</vt:lpstr>
      <vt:lpstr>Bulgular ve Sonuç  </vt:lpstr>
      <vt:lpstr>        Bulgular ve Sonuç</vt:lpstr>
      <vt:lpstr>           Bilgiyi Bulma  Etkinlikleri </vt:lpstr>
      <vt:lpstr>Metni Anlama Etkinlikleri</vt:lpstr>
      <vt:lpstr>    Metni Anlama Etkinlikleri</vt:lpstr>
      <vt:lpstr>Düşünce Geliştirme Etkinlikleri  </vt:lpstr>
      <vt:lpstr>     Düşünce Geliştirme Etkinlikleri</vt:lpstr>
      <vt:lpstr> Metindeki Bilgileri Uygulama Etkinlikleri</vt:lpstr>
      <vt:lpstr>Metindeki Bilgileri Uygulama Etkinlikleri</vt:lpstr>
      <vt:lpstr>    Sonuç</vt:lpstr>
      <vt:lpstr>   Sonuç</vt:lpstr>
      <vt:lpstr>            Sonuç </vt:lpstr>
      <vt:lpstr>Sonuç</vt:lpstr>
      <vt:lpstr>              Sonuç </vt:lpstr>
      <vt:lpstr>                     Öneriler</vt:lpstr>
      <vt:lpstr>Slayt 44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Bartın Üniversitesi  Eğitim Fakültesi</dc:title>
  <dc:creator>Egitim_Fakultesi</dc:creator>
  <cp:lastModifiedBy>lenovo</cp:lastModifiedBy>
  <cp:revision>145</cp:revision>
  <dcterms:created xsi:type="dcterms:W3CDTF">2015-09-29T18:59:44Z</dcterms:created>
  <dcterms:modified xsi:type="dcterms:W3CDTF">2017-04-08T15:59:09Z</dcterms:modified>
</cp:coreProperties>
</file>