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164CF-ED1B-4D21-BD88-25BE9D850541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1EF5E96-35A8-43CA-8533-50C5BD4AFF77}">
      <dgm:prSet phldrT="[Metin]"/>
      <dgm:spPr/>
      <dgm:t>
        <a:bodyPr/>
        <a:lstStyle/>
        <a:p>
          <a:r>
            <a:rPr lang="tr-TR" dirty="0" smtClean="0"/>
            <a:t>SOSYAL HİZMET</a:t>
          </a:r>
          <a:endParaRPr lang="tr-TR" dirty="0"/>
        </a:p>
      </dgm:t>
    </dgm:pt>
    <dgm:pt modelId="{3CC4AABC-6DF1-4B63-9945-472711764ED8}" type="parTrans" cxnId="{424B0BAD-86E4-408F-AAE5-5D9674BFA2B6}">
      <dgm:prSet/>
      <dgm:spPr/>
      <dgm:t>
        <a:bodyPr/>
        <a:lstStyle/>
        <a:p>
          <a:endParaRPr lang="tr-TR"/>
        </a:p>
      </dgm:t>
    </dgm:pt>
    <dgm:pt modelId="{D1B78C3A-9A74-4676-8B2E-27466509DC9D}" type="sibTrans" cxnId="{424B0BAD-86E4-408F-AAE5-5D9674BFA2B6}">
      <dgm:prSet/>
      <dgm:spPr/>
      <dgm:t>
        <a:bodyPr/>
        <a:lstStyle/>
        <a:p>
          <a:endParaRPr lang="tr-TR"/>
        </a:p>
      </dgm:t>
    </dgm:pt>
    <dgm:pt modelId="{E32D8167-0AFD-46B7-BDB1-3630F1F69839}">
      <dgm:prSet phldrT="[Metin]"/>
      <dgm:spPr/>
      <dgm:t>
        <a:bodyPr/>
        <a:lstStyle/>
        <a:p>
          <a:r>
            <a:rPr lang="tr-TR" dirty="0" smtClean="0"/>
            <a:t>BİLGİ</a:t>
          </a:r>
          <a:endParaRPr lang="tr-TR" dirty="0"/>
        </a:p>
      </dgm:t>
    </dgm:pt>
    <dgm:pt modelId="{CAA91A49-7368-4139-B179-C946433AA923}" type="parTrans" cxnId="{8DF37F5B-6F20-4D62-8984-89A2A361EABD}">
      <dgm:prSet/>
      <dgm:spPr/>
      <dgm:t>
        <a:bodyPr/>
        <a:lstStyle/>
        <a:p>
          <a:endParaRPr lang="tr-TR"/>
        </a:p>
      </dgm:t>
    </dgm:pt>
    <dgm:pt modelId="{EFFB9DBC-B9CE-4D5E-A6C8-35B6D6FDA90F}" type="sibTrans" cxnId="{8DF37F5B-6F20-4D62-8984-89A2A361EABD}">
      <dgm:prSet/>
      <dgm:spPr/>
      <dgm:t>
        <a:bodyPr/>
        <a:lstStyle/>
        <a:p>
          <a:endParaRPr lang="tr-TR"/>
        </a:p>
      </dgm:t>
    </dgm:pt>
    <dgm:pt modelId="{E291FC07-C268-492A-8205-CD8EF8989D7F}">
      <dgm:prSet phldrT="[Metin]"/>
      <dgm:spPr/>
      <dgm:t>
        <a:bodyPr/>
        <a:lstStyle/>
        <a:p>
          <a:r>
            <a:rPr lang="tr-TR" dirty="0" smtClean="0"/>
            <a:t>DEĞER</a:t>
          </a:r>
          <a:endParaRPr lang="tr-TR" dirty="0"/>
        </a:p>
      </dgm:t>
    </dgm:pt>
    <dgm:pt modelId="{39A1979E-6C66-4185-9D30-D0789096DA02}" type="parTrans" cxnId="{7E43F3BD-5918-4061-AF9E-7D33B8F5FB15}">
      <dgm:prSet/>
      <dgm:spPr/>
      <dgm:t>
        <a:bodyPr/>
        <a:lstStyle/>
        <a:p>
          <a:endParaRPr lang="tr-TR"/>
        </a:p>
      </dgm:t>
    </dgm:pt>
    <dgm:pt modelId="{1F317390-FE1E-43BC-B008-0A786A237641}" type="sibTrans" cxnId="{7E43F3BD-5918-4061-AF9E-7D33B8F5FB15}">
      <dgm:prSet/>
      <dgm:spPr/>
      <dgm:t>
        <a:bodyPr/>
        <a:lstStyle/>
        <a:p>
          <a:endParaRPr lang="tr-TR"/>
        </a:p>
      </dgm:t>
    </dgm:pt>
    <dgm:pt modelId="{9E3DE0FC-27C9-40F9-B681-937CCE6D13DA}">
      <dgm:prSet phldrT="[Metin]"/>
      <dgm:spPr/>
      <dgm:t>
        <a:bodyPr/>
        <a:lstStyle/>
        <a:p>
          <a:r>
            <a:rPr lang="tr-TR" dirty="0" smtClean="0"/>
            <a:t>BECERİ</a:t>
          </a:r>
          <a:endParaRPr lang="tr-TR" dirty="0"/>
        </a:p>
      </dgm:t>
    </dgm:pt>
    <dgm:pt modelId="{89FA801F-3954-4282-A6C5-7C62B0ACE3E5}" type="parTrans" cxnId="{E38F9B64-04BB-42B6-84FB-B14B799EB514}">
      <dgm:prSet/>
      <dgm:spPr/>
      <dgm:t>
        <a:bodyPr/>
        <a:lstStyle/>
        <a:p>
          <a:endParaRPr lang="tr-TR"/>
        </a:p>
      </dgm:t>
    </dgm:pt>
    <dgm:pt modelId="{5D770111-5241-40C6-BB80-49CCA9A3D3AD}" type="sibTrans" cxnId="{E38F9B64-04BB-42B6-84FB-B14B799EB514}">
      <dgm:prSet/>
      <dgm:spPr/>
      <dgm:t>
        <a:bodyPr/>
        <a:lstStyle/>
        <a:p>
          <a:endParaRPr lang="tr-TR"/>
        </a:p>
      </dgm:t>
    </dgm:pt>
    <dgm:pt modelId="{989FB056-581D-4264-B7F5-13FA3720871B}" type="pres">
      <dgm:prSet presAssocID="{051164CF-ED1B-4D21-BD88-25BE9D85054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51A4744-81C4-4737-9C58-6CE3D7142DD3}" type="pres">
      <dgm:prSet presAssocID="{051164CF-ED1B-4D21-BD88-25BE9D850541}" presName="radial" presStyleCnt="0">
        <dgm:presLayoutVars>
          <dgm:animLvl val="ctr"/>
        </dgm:presLayoutVars>
      </dgm:prSet>
      <dgm:spPr/>
    </dgm:pt>
    <dgm:pt modelId="{B6E5DB61-0B32-4959-91F1-CDCB2419BFD0}" type="pres">
      <dgm:prSet presAssocID="{71EF5E96-35A8-43CA-8533-50C5BD4AFF77}" presName="centerShape" presStyleLbl="vennNode1" presStyleIdx="0" presStyleCnt="4"/>
      <dgm:spPr/>
      <dgm:t>
        <a:bodyPr/>
        <a:lstStyle/>
        <a:p>
          <a:endParaRPr lang="tr-TR"/>
        </a:p>
      </dgm:t>
    </dgm:pt>
    <dgm:pt modelId="{EC8F8355-18C2-458C-A567-10A52CE6F0B8}" type="pres">
      <dgm:prSet presAssocID="{E32D8167-0AFD-46B7-BDB1-3630F1F69839}" presName="node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B7E22C-9800-4F6E-85F7-41B9F4227635}" type="pres">
      <dgm:prSet presAssocID="{E291FC07-C268-492A-8205-CD8EF8989D7F}" presName="node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7C11C8-C190-433B-945A-5A1052665835}" type="pres">
      <dgm:prSet presAssocID="{9E3DE0FC-27C9-40F9-B681-937CCE6D13DA}" presName="node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38F9B64-04BB-42B6-84FB-B14B799EB514}" srcId="{71EF5E96-35A8-43CA-8533-50C5BD4AFF77}" destId="{9E3DE0FC-27C9-40F9-B681-937CCE6D13DA}" srcOrd="2" destOrd="0" parTransId="{89FA801F-3954-4282-A6C5-7C62B0ACE3E5}" sibTransId="{5D770111-5241-40C6-BB80-49CCA9A3D3AD}"/>
    <dgm:cxn modelId="{7E43F3BD-5918-4061-AF9E-7D33B8F5FB15}" srcId="{71EF5E96-35A8-43CA-8533-50C5BD4AFF77}" destId="{E291FC07-C268-492A-8205-CD8EF8989D7F}" srcOrd="1" destOrd="0" parTransId="{39A1979E-6C66-4185-9D30-D0789096DA02}" sibTransId="{1F317390-FE1E-43BC-B008-0A786A237641}"/>
    <dgm:cxn modelId="{04277417-4623-4D38-B62D-9972AB6F1152}" type="presOf" srcId="{E32D8167-0AFD-46B7-BDB1-3630F1F69839}" destId="{EC8F8355-18C2-458C-A567-10A52CE6F0B8}" srcOrd="0" destOrd="0" presId="urn:microsoft.com/office/officeart/2005/8/layout/radial3"/>
    <dgm:cxn modelId="{8DF37F5B-6F20-4D62-8984-89A2A361EABD}" srcId="{71EF5E96-35A8-43CA-8533-50C5BD4AFF77}" destId="{E32D8167-0AFD-46B7-BDB1-3630F1F69839}" srcOrd="0" destOrd="0" parTransId="{CAA91A49-7368-4139-B179-C946433AA923}" sibTransId="{EFFB9DBC-B9CE-4D5E-A6C8-35B6D6FDA90F}"/>
    <dgm:cxn modelId="{870BB682-77F3-4A93-8492-D79EFB926163}" type="presOf" srcId="{71EF5E96-35A8-43CA-8533-50C5BD4AFF77}" destId="{B6E5DB61-0B32-4959-91F1-CDCB2419BFD0}" srcOrd="0" destOrd="0" presId="urn:microsoft.com/office/officeart/2005/8/layout/radial3"/>
    <dgm:cxn modelId="{38418A05-98BC-4599-8C4B-20210BC27963}" type="presOf" srcId="{051164CF-ED1B-4D21-BD88-25BE9D850541}" destId="{989FB056-581D-4264-B7F5-13FA3720871B}" srcOrd="0" destOrd="0" presId="urn:microsoft.com/office/officeart/2005/8/layout/radial3"/>
    <dgm:cxn modelId="{E6796C76-BA02-4BE1-A236-38B4806B1442}" type="presOf" srcId="{E291FC07-C268-492A-8205-CD8EF8989D7F}" destId="{4FB7E22C-9800-4F6E-85F7-41B9F4227635}" srcOrd="0" destOrd="0" presId="urn:microsoft.com/office/officeart/2005/8/layout/radial3"/>
    <dgm:cxn modelId="{1463B204-1E0E-4B2D-BCCF-A462BAFE6BA4}" type="presOf" srcId="{9E3DE0FC-27C9-40F9-B681-937CCE6D13DA}" destId="{177C11C8-C190-433B-945A-5A1052665835}" srcOrd="0" destOrd="0" presId="urn:microsoft.com/office/officeart/2005/8/layout/radial3"/>
    <dgm:cxn modelId="{424B0BAD-86E4-408F-AAE5-5D9674BFA2B6}" srcId="{051164CF-ED1B-4D21-BD88-25BE9D850541}" destId="{71EF5E96-35A8-43CA-8533-50C5BD4AFF77}" srcOrd="0" destOrd="0" parTransId="{3CC4AABC-6DF1-4B63-9945-472711764ED8}" sibTransId="{D1B78C3A-9A74-4676-8B2E-27466509DC9D}"/>
    <dgm:cxn modelId="{2A3B0460-DD7D-43E4-BF72-E11C68045EA7}" type="presParOf" srcId="{989FB056-581D-4264-B7F5-13FA3720871B}" destId="{A51A4744-81C4-4737-9C58-6CE3D7142DD3}" srcOrd="0" destOrd="0" presId="urn:microsoft.com/office/officeart/2005/8/layout/radial3"/>
    <dgm:cxn modelId="{869351A0-2EC2-4E4D-9F1A-E4DA6DF85911}" type="presParOf" srcId="{A51A4744-81C4-4737-9C58-6CE3D7142DD3}" destId="{B6E5DB61-0B32-4959-91F1-CDCB2419BFD0}" srcOrd="0" destOrd="0" presId="urn:microsoft.com/office/officeart/2005/8/layout/radial3"/>
    <dgm:cxn modelId="{8D697F0C-826B-4D91-8691-0EE1CC1B9DB0}" type="presParOf" srcId="{A51A4744-81C4-4737-9C58-6CE3D7142DD3}" destId="{EC8F8355-18C2-458C-A567-10A52CE6F0B8}" srcOrd="1" destOrd="0" presId="urn:microsoft.com/office/officeart/2005/8/layout/radial3"/>
    <dgm:cxn modelId="{158E68F7-A129-46BB-A5B8-3ED1C01A536E}" type="presParOf" srcId="{A51A4744-81C4-4737-9C58-6CE3D7142DD3}" destId="{4FB7E22C-9800-4F6E-85F7-41B9F4227635}" srcOrd="2" destOrd="0" presId="urn:microsoft.com/office/officeart/2005/8/layout/radial3"/>
    <dgm:cxn modelId="{A11F6541-6FC2-4C27-B25C-7574405EBBE4}" type="presParOf" srcId="{A51A4744-81C4-4737-9C58-6CE3D7142DD3}" destId="{177C11C8-C190-433B-945A-5A1052665835}" srcOrd="3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617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154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211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012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305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220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7526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225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211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08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198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31.10.2017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427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manservicesedu.org/organizations.html" TargetMode="External"/><Relationship Id="rId2" Type="http://schemas.openxmlformats.org/officeDocument/2006/relationships/hyperlink" Target="http://www.tr.undp.org/content/dam/turkey/docs/Publications/mdgs/Turkiyedegonulluluk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umanservicesedu.org/organizations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583635" y="34091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ÇALIŞMA, DAYANIŞMA VE SOSYAL HİZMET</a:t>
            </a:r>
            <a:br>
              <a:rPr lang="tr-TR" b="1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="" xmlns:p14="http://schemas.microsoft.com/office/powerpoint/2010/main" val="31785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471471" y="288243"/>
            <a:ext cx="891564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prstClr val="black"/>
                </a:solidFill>
              </a:rPr>
              <a:t>Geçmişten Günümüze İnsani Hizmet Örgütleri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Gelişmiş ülkeler insani hizmet örgütleri ile daha aktif işbirliği halindedir (Uslu, 1999’dan aktaran Eren ve Aydın, 2013). </a:t>
            </a:r>
          </a:p>
          <a:p>
            <a:pPr marL="342900" indent="-342900" algn="ctr"/>
            <a:endParaRPr lang="tr-TR" sz="2400" dirty="0">
              <a:solidFill>
                <a:prstClr val="black"/>
              </a:solidFill>
            </a:endParaRP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Dünyadaki uygulamalar devletin insani hizmet örgütlerinden tamamen kopmadığını ya da kopmak istemediğini ortaya koymaktadır (Eren ve Aydın, 2013).  </a:t>
            </a:r>
          </a:p>
          <a:p>
            <a:pPr marL="342900" indent="-342900" algn="ctr"/>
            <a:endParaRPr lang="tr-TR" sz="2400" dirty="0">
              <a:solidFill>
                <a:prstClr val="black"/>
              </a:solidFill>
            </a:endParaRP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Ülkemizde sosyal hizmetler konusunda merkezi devletin ağırlığı daha ön plandadır. Kamu kuruluşlarının sunduğu sosyal nitelikli kamu hizmetlerinin tamamı merkezi yönetimin kontrolündedir (Çevik, 1998’den aktaran Eren ve Aydın, 2013). </a:t>
            </a:r>
          </a:p>
          <a:p>
            <a:pPr marL="342900" indent="-342900" algn="ctr"/>
            <a:endParaRPr lang="tr-TR" sz="2400" dirty="0">
              <a:solidFill>
                <a:prstClr val="black"/>
              </a:solidFill>
            </a:endParaRP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Yönetsel anlamda devletten ayrı da olsalar örgütlerin başarısı devletten aldıkları desteklere bağlıdır (Eren ve Aydın, 2013). </a:t>
            </a:r>
          </a:p>
        </p:txBody>
      </p:sp>
    </p:spTree>
    <p:extLst>
      <p:ext uri="{BB962C8B-B14F-4D97-AF65-F5344CB8AC3E}">
        <p14:creationId xmlns="" xmlns:p14="http://schemas.microsoft.com/office/powerpoint/2010/main" val="53873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49766" y="745794"/>
            <a:ext cx="891564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prstClr val="black"/>
                </a:solidFill>
              </a:rPr>
              <a:t>GÖNÜLLÜLÜK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Genel olarak gönüllülük,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FF0000"/>
                </a:solidFill>
              </a:rPr>
              <a:t>kişisel ve maddi çıkar gözetmeksizin</a:t>
            </a:r>
            <a:r>
              <a:rPr lang="tr-TR" sz="2400" dirty="0">
                <a:solidFill>
                  <a:prstClr val="black"/>
                </a:solidFill>
              </a:rPr>
              <a:t>, dışarıdan gelen herhangi bir </a:t>
            </a:r>
            <a:r>
              <a:rPr lang="tr-TR" sz="2400" dirty="0">
                <a:solidFill>
                  <a:srgbClr val="FF0000"/>
                </a:solidFill>
              </a:rPr>
              <a:t>zorlama olmaksızın </a:t>
            </a:r>
            <a:r>
              <a:rPr lang="tr-TR" sz="2400" dirty="0">
                <a:solidFill>
                  <a:prstClr val="black"/>
                </a:solidFill>
              </a:rPr>
              <a:t>başka bir kişi veya bir amaca hizmet anlayışı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FF0000"/>
                </a:solidFill>
              </a:rPr>
              <a:t>kendileriyle doğrudan ilgili olmayan kişilere, sosyal sorunlara ve durumlara yönelik </a:t>
            </a:r>
            <a:r>
              <a:rPr lang="tr-TR" sz="2400" dirty="0">
                <a:solidFill>
                  <a:prstClr val="black"/>
                </a:solidFill>
              </a:rPr>
              <a:t>olarak hizmet sunma anlayışı (</a:t>
            </a:r>
            <a:r>
              <a:rPr lang="tr-TR" sz="2400" dirty="0" err="1">
                <a:solidFill>
                  <a:prstClr val="black"/>
                </a:solidFill>
              </a:rPr>
              <a:t>Aydınlıgil</a:t>
            </a:r>
            <a:r>
              <a:rPr lang="tr-TR" sz="2400" dirty="0">
                <a:solidFill>
                  <a:prstClr val="black"/>
                </a:solidFill>
              </a:rPr>
              <a:t>, 2013).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112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86000" y="1292087"/>
            <a:ext cx="72655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prstClr val="black"/>
                </a:solidFill>
              </a:rPr>
              <a:t>GÖNÜLLÜLÜK TÜRLERİ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Formel – </a:t>
            </a:r>
            <a:r>
              <a:rPr lang="tr-TR" sz="2400" dirty="0">
                <a:solidFill>
                  <a:prstClr val="black"/>
                </a:solidFill>
              </a:rPr>
              <a:t>Belirli bir kurum, kuruluş aracılığı ile gerçekleştirilen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>
                <a:solidFill>
                  <a:prstClr val="black"/>
                </a:solidFill>
              </a:rPr>
              <a:t>İnformel</a:t>
            </a:r>
            <a:r>
              <a:rPr lang="tr-TR" sz="2400" b="1" dirty="0">
                <a:solidFill>
                  <a:prstClr val="black"/>
                </a:solidFill>
              </a:rPr>
              <a:t> – </a:t>
            </a:r>
            <a:r>
              <a:rPr lang="tr-TR" sz="2400" dirty="0">
                <a:solidFill>
                  <a:prstClr val="black"/>
                </a:solidFill>
              </a:rPr>
              <a:t>Bireysel ve grup olarak herhangi </a:t>
            </a:r>
            <a:r>
              <a:rPr lang="tr-TR" sz="2400" dirty="0" err="1">
                <a:solidFill>
                  <a:prstClr val="black"/>
                </a:solidFill>
              </a:rPr>
              <a:t>formal</a:t>
            </a:r>
            <a:r>
              <a:rPr lang="tr-TR" sz="2400" dirty="0">
                <a:solidFill>
                  <a:prstClr val="black"/>
                </a:solidFill>
              </a:rPr>
              <a:t> bir örgüt ya da programla bağlantı olmaksızın kendi inisiyatifi ile gerçekleştirilen  </a:t>
            </a:r>
          </a:p>
        </p:txBody>
      </p:sp>
    </p:spTree>
    <p:extLst>
      <p:ext uri="{BB962C8B-B14F-4D97-AF65-F5344CB8AC3E}">
        <p14:creationId xmlns="" xmlns:p14="http://schemas.microsoft.com/office/powerpoint/2010/main" val="13337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18661" y="427383"/>
            <a:ext cx="11658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İNSANİ HİZMET ÖRGÜTLERİNDE GÖNÜLLÜLÜK</a:t>
            </a:r>
          </a:p>
          <a:p>
            <a:pPr algn="ctr"/>
            <a:endParaRPr lang="tr-TR" sz="2400" b="1" dirty="0">
              <a:solidFill>
                <a:srgbClr val="FF0000"/>
              </a:solidFill>
            </a:endParaRPr>
          </a:p>
          <a:p>
            <a:pPr marL="457200" indent="-457200" algn="ctr">
              <a:buFontTx/>
              <a:buAutoNum type="arabicPeriod"/>
            </a:pPr>
            <a:r>
              <a:rPr lang="tr-TR" sz="2400" b="1" dirty="0">
                <a:solidFill>
                  <a:srgbClr val="FF0000"/>
                </a:solidFill>
              </a:rPr>
              <a:t>Kar Amacı Gütmeyen Örgütler</a:t>
            </a:r>
          </a:p>
          <a:p>
            <a:pPr marL="457200" indent="-457200" algn="ctr">
              <a:buFontTx/>
              <a:buAutoNum type="arabicPeriod"/>
            </a:pPr>
            <a:r>
              <a:rPr lang="tr-TR" sz="2400" b="1" dirty="0">
                <a:solidFill>
                  <a:srgbClr val="FF0000"/>
                </a:solidFill>
              </a:rPr>
              <a:t>Özel Sektör</a:t>
            </a:r>
          </a:p>
          <a:p>
            <a:pPr marL="457200" indent="-457200" algn="ctr">
              <a:buFontTx/>
              <a:buAutoNum type="arabicPeriod"/>
            </a:pPr>
            <a:r>
              <a:rPr lang="tr-TR" sz="2400" b="1" dirty="0">
                <a:solidFill>
                  <a:srgbClr val="FF0000"/>
                </a:solidFill>
              </a:rPr>
              <a:t>Kamu</a:t>
            </a:r>
          </a:p>
          <a:p>
            <a:pPr algn="ctr"/>
            <a:endParaRPr lang="tr-TR" sz="2400" b="1" dirty="0">
              <a:solidFill>
                <a:srgbClr val="FF0000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GÖNÜLLÜLÜĞÜN YAYGINLAŞTIRILMASINDA ÇOK PAYDAŞLI ORTAKLIK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cap="all" dirty="0">
                <a:solidFill>
                  <a:prstClr val="black"/>
                </a:solidFill>
              </a:rPr>
              <a:t>Türkiye’de Gönüllülüğü Yaygınlaştırılmasında Avrupa Birliği Programları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srgbClr val="FF0000"/>
              </a:solidFill>
            </a:endParaRPr>
          </a:p>
          <a:p>
            <a:pPr marL="457200" indent="-457200" algn="ctr">
              <a:buFontTx/>
              <a:buAutoNum type="arabicPeriod"/>
            </a:pPr>
            <a:endParaRPr lang="tr-TR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948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824948" y="683713"/>
            <a:ext cx="1025718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solidFill>
                  <a:prstClr val="black"/>
                </a:solidFill>
              </a:rPr>
              <a:t>İNSANİ HİZMET ÖRGÜTLERİNDE SOSYAL HİZMET UZMANLARI</a:t>
            </a:r>
          </a:p>
          <a:p>
            <a:pPr algn="ctr"/>
            <a:endParaRPr lang="tr-TR" sz="2000" dirty="0">
              <a:solidFill>
                <a:prstClr val="black"/>
              </a:solidFill>
            </a:endParaRPr>
          </a:p>
          <a:p>
            <a:pPr algn="ctr"/>
            <a:r>
              <a:rPr lang="tr-TR" sz="2000" dirty="0">
                <a:solidFill>
                  <a:prstClr val="black"/>
                </a:solidFill>
              </a:rPr>
              <a:t>Geleneksel hayırseverlik ve yardımseverlik düşüncesi ile başlayan gönüllü çabalar</a:t>
            </a:r>
          </a:p>
          <a:p>
            <a:pPr algn="ctr"/>
            <a:endParaRPr lang="tr-TR" sz="2000" b="1" dirty="0">
              <a:solidFill>
                <a:prstClr val="black"/>
              </a:solidFill>
            </a:endParaRPr>
          </a:p>
          <a:p>
            <a:pPr algn="ctr"/>
            <a:endParaRPr lang="tr-TR" sz="2000" b="1" dirty="0">
              <a:solidFill>
                <a:prstClr val="black"/>
              </a:solidFill>
            </a:endParaRPr>
          </a:p>
          <a:p>
            <a:pPr algn="ctr"/>
            <a:endParaRPr lang="tr-TR" sz="2000" b="1" dirty="0">
              <a:solidFill>
                <a:prstClr val="black"/>
              </a:solidFill>
            </a:endParaRPr>
          </a:p>
          <a:p>
            <a:pPr algn="ctr"/>
            <a:r>
              <a:rPr lang="tr-TR" dirty="0">
                <a:solidFill>
                  <a:prstClr val="black"/>
                </a:solidFill>
              </a:rPr>
              <a:t>Sosyal refahın hayırseverlikle sağlanamayacağının anlaşılması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r>
              <a:rPr lang="tr-TR" dirty="0">
                <a:solidFill>
                  <a:prstClr val="black"/>
                </a:solidFill>
              </a:rPr>
              <a:t>Sosyal </a:t>
            </a:r>
            <a:r>
              <a:rPr lang="tr-TR" dirty="0" smtClean="0">
                <a:solidFill>
                  <a:prstClr val="black"/>
                </a:solidFill>
              </a:rPr>
              <a:t>hizmetlerin, </a:t>
            </a:r>
            <a:r>
              <a:rPr lang="tr-TR" dirty="0">
                <a:solidFill>
                  <a:prstClr val="black"/>
                </a:solidFill>
              </a:rPr>
              <a:t>profesyonel meslek elemanları ile hak olarak vatandaşlara sunulmasında etkili oldu 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r>
              <a:rPr lang="tr-TR" dirty="0">
                <a:solidFill>
                  <a:prstClr val="black"/>
                </a:solidFill>
              </a:rPr>
              <a:t>Sosyal devlet modeli içindeki kurumların toplumsal hayatta artan düzeyde işlevsellik kazanması ile sosyal hizmet mesleki kimliğini bulmuştur.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r>
              <a:rPr lang="tr-TR" dirty="0">
                <a:solidFill>
                  <a:prstClr val="black"/>
                </a:solidFill>
              </a:rPr>
              <a:t>Sosyal hizmet uzmanları insanların sorunlarına çözüm üretmeyi ve toplumsal kaynakları harekete geçirmeyi amaçlar </a:t>
            </a:r>
            <a:r>
              <a:rPr lang="tr-TR" sz="2000" dirty="0">
                <a:solidFill>
                  <a:prstClr val="black"/>
                </a:solidFill>
              </a:rPr>
              <a:t>(Soytürk, 2008). </a:t>
            </a:r>
            <a:endParaRPr lang="tr-TR" dirty="0">
              <a:solidFill>
                <a:prstClr val="black"/>
              </a:solidFill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Aşağı Ok 3"/>
          <p:cNvSpPr/>
          <p:nvPr/>
        </p:nvSpPr>
        <p:spPr>
          <a:xfrm>
            <a:off x="5779636" y="1825186"/>
            <a:ext cx="228600" cy="606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Aşağı Ok 4"/>
          <p:cNvSpPr/>
          <p:nvPr/>
        </p:nvSpPr>
        <p:spPr>
          <a:xfrm>
            <a:off x="5809442" y="2985914"/>
            <a:ext cx="228600" cy="606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5859158" y="4013682"/>
            <a:ext cx="228600" cy="606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5809442" y="5288115"/>
            <a:ext cx="228600" cy="606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929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/>
          </p:nvPr>
        </p:nvGraphicFramePr>
        <p:xfrm>
          <a:off x="2091635" y="40161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82560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560443" y="844826"/>
            <a:ext cx="9144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prstClr val="black"/>
                </a:solidFill>
              </a:rPr>
              <a:t>İnsani Hizmet Örgütlerinde Sosyal Hizmet Uzmanlarının Rolleri</a:t>
            </a: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Destekleyici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  <a:endParaRPr lang="tr-TR" sz="2400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Aracı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  <a:endParaRPr lang="tr-TR" sz="2400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prstClr val="black"/>
                </a:solidFill>
              </a:rPr>
              <a:t>Aktivist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Arabulucu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Eğitimci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Güçlendirici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Koordinatör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Araştırmacı </a:t>
            </a:r>
            <a:r>
              <a:rPr lang="tr-TR" sz="2400" dirty="0">
                <a:solidFill>
                  <a:prstClr val="black"/>
                </a:solidFill>
              </a:rPr>
              <a:t>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Grup </a:t>
            </a:r>
            <a:r>
              <a:rPr lang="tr-TR" sz="2400" dirty="0">
                <a:solidFill>
                  <a:prstClr val="black"/>
                </a:solidFill>
              </a:rPr>
              <a:t>kolaylaştırıcısı olarak sosyal hizmet </a:t>
            </a:r>
            <a:r>
              <a:rPr lang="tr-TR" sz="2400" dirty="0" smtClean="0">
                <a:solidFill>
                  <a:prstClr val="black"/>
                </a:solidFill>
              </a:rPr>
              <a:t>uzmanları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Sözcü </a:t>
            </a:r>
            <a:r>
              <a:rPr lang="tr-TR" sz="2400" dirty="0">
                <a:solidFill>
                  <a:prstClr val="black"/>
                </a:solidFill>
              </a:rPr>
              <a:t>olarak sosyal hizmet uzmanı (Zastrow, 2013).</a:t>
            </a:r>
            <a:r>
              <a:rPr lang="tr-TR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tr-TR" dirty="0">
              <a:solidFill>
                <a:prstClr val="black"/>
              </a:solidFill>
            </a:endParaRPr>
          </a:p>
          <a:p>
            <a:pPr algn="just"/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b="1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29599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487017" y="238540"/>
            <a:ext cx="1123121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YARARLANILAN KAYNAKLAR</a:t>
            </a:r>
          </a:p>
          <a:p>
            <a:pPr algn="just"/>
            <a:r>
              <a:rPr lang="tr-TR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Aydınlıgil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(2013). Sosyal Politika Geliştirmede Yeni Bir Alan: Gönüllülük. İçinde Birleşmiş Milletler Gönüllüleri (UNV) programı Türkiye ve GSM Gençlik Servisleri Merkezi (Yayına Haz.). Türkiye’de Gönüllülük: Gönüllülüğün Rolünün ve Katkılarının Keşfedilmesi (s.32-38).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http://www.tr.undp.org/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/dam/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turkey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docs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/Publications/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mdgs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/Turkiyedegonulluluk.pdf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Demirel, İ. (2013). </a:t>
            </a:r>
            <a:r>
              <a:rPr lang="tr-TR" sz="1400" dirty="0">
                <a:solidFill>
                  <a:prstClr val="black"/>
                </a:solidFill>
              </a:rPr>
              <a:t>Türkiye’de Gönüllülüğü Yaygınlaştıran Avrupa Birliği Programları.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İçinde Birleşmiş Milletler Gönüllüleri (UNV) programı Türkiye ve GSM Gençlik Servisleri Merkezi (Yayına Haz.). Türkiye’de Gönüllülük: Gönüllülüğün Rolünün ve Katkılarının Keşfedilmesi (s.43-46).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http://www.tr.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undp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.org/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/dam/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turkey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docs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Publications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mdgs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Turkiyedegonulluluk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pdf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Eren, V. ve Aydın, A. (2013). İnsani Hizmet Örgütlerinde Yönetim. İçinde Hakan Acar, Nilüfer 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Negiz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Elvettin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Akman (Editörler). Sosyal Politika ve Kamu Yönetimi Bileşenleriyle Sosyal Hizmet. Ankara: Maya Akademi Yayın Dağıtım Eğitim Danışmanlık.</a:t>
            </a:r>
          </a:p>
          <a:p>
            <a:pPr algn="just"/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Fazlıoğlu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A. (2013). </a:t>
            </a:r>
            <a:r>
              <a:rPr lang="tr-TR" sz="1400" dirty="0">
                <a:solidFill>
                  <a:prstClr val="black"/>
                </a:solidFill>
              </a:rPr>
              <a:t>Kaybolmamış Duyarlılıkların Ortaya Çıkarılmasında Gönüllülük Anlayışının Önemi.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İçinde Birleşmiş Milletler Gönüllüleri (UNV) programı Türkiye ve GSM Gençlik Servisleri Merkezi (Yayına Haz.). Türkiye’de Gönüllülük: Gönüllülüğün Rolünün ve Katkılarının Keşfedilmesi (s.69-74).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http://www.tr.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undp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.org/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/dam/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turkey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docs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Publications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mdgs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Turkiyedegonulluluk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pdf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Gronlund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, U. (2013). </a:t>
            </a:r>
            <a:r>
              <a:rPr lang="tr-TR" sz="1400" dirty="0">
                <a:solidFill>
                  <a:prstClr val="black"/>
                </a:solidFill>
              </a:rPr>
              <a:t>Ulusal Gönüllülük Komitesi Çok Taraflı Ortaklık Yoluyla Gönüllülüğün Geliştirilmesi.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İçinde Birleşmiş Milletler Gönüllüleri (UNV) programı Türkiye ve GSM Gençlik Servisleri Merkezi (Yayına Haz.). Türkiye’de Gönüllülük: Gönüllülüğün Rolünün ve Katkılarının Keşfedilmesi (s.39-42). 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http://www.tr.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undp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.org/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/dam/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turkey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docs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Publications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mdgs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Turkiyedegonulluluk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pdf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algn="just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http://www.mevzuat.gov.tr/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MevzuatMetin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/4.5.633.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pdf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 (2011). </a:t>
            </a:r>
            <a:r>
              <a:rPr lang="tr-TR" sz="1400" dirty="0">
                <a:solidFill>
                  <a:prstClr val="black"/>
                </a:solidFill>
              </a:rPr>
              <a:t>AİLE VE SOSYAL POLİTİKALAR BAKANLIĞININ TEŞKİLAT VE GÖREVLERİ HAKKINDA KANUN HÜKMÜNDE KARARNAME. </a:t>
            </a:r>
          </a:p>
          <a:p>
            <a:pPr algn="just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https://www.humanservicesedu.org/organizations.html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(2015). 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Organizations to Human Services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Laleoğlu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A. (2012). İnsani Hizmet Örgütlerinde </a:t>
            </a:r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Mobbing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Davranışlarının Değerlendirilmesi. Ankara Üniversitesi Sağlık Bilimleri Enstitüsü, Basılmamış Yüksek Lisans Tezi, Ankara. </a:t>
            </a:r>
          </a:p>
          <a:p>
            <a:pPr algn="just"/>
            <a:r>
              <a:rPr lang="tr-TR" sz="1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Soytürk</a:t>
            </a:r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H. M. (2008). Sivil Toplum Kuruluşlarında Gönüllülük: Deniz Feneri Derneği Ankara Şubesi Örneği. Basılmamış Yüksek Lisans Tezi, Hacettepe Üniversitesi Sosyal Bilimler Enstitüsü, Ankara. </a:t>
            </a:r>
          </a:p>
          <a:p>
            <a:pPr algn="just"/>
            <a:r>
              <a:rPr lang="tr-TR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Zastrow, C. (2013). Sosyal Hizmete 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 (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Aslıhan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Aykara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Ayşe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Beyazova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Burcu Yakut Çakar, Can Evren, Çağlar Karaca, Durdu Baran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Çifci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Emek Yıldırım, Emine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Bahşi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Gizem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Albayrak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Mehmet Sinan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Birdal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Sedat </a:t>
            </a:r>
            <a:r>
              <a:rPr lang="tr-TR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Yağcıoğlu</a:t>
            </a:r>
            <a:r>
              <a:rPr lang="tr-TR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Seval Kurukafa, Volkan Yılmaz), </a:t>
            </a:r>
            <a:r>
              <a:rPr lang="tr-TR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Nika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tr-TR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/>
            <a:endParaRPr lang="tr-TR" dirty="0">
              <a:solidFill>
                <a:prstClr val="black"/>
              </a:solidFill>
              <a:latin typeface="Calibri Light" panose="020F0302020204030204"/>
            </a:endParaRPr>
          </a:p>
          <a:p>
            <a:pPr algn="just"/>
            <a:r>
              <a:rPr lang="tr-TR" dirty="0">
                <a:solidFill>
                  <a:prstClr val="black"/>
                </a:solidFill>
                <a:latin typeface="Calibri Light" panose="020F0302020204030204"/>
              </a:rPr>
              <a:t/>
            </a:r>
            <a:br>
              <a:rPr lang="tr-TR" dirty="0">
                <a:solidFill>
                  <a:prstClr val="black"/>
                </a:solidFill>
                <a:latin typeface="Calibri Light" panose="020F0302020204030204"/>
              </a:rPr>
            </a:b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762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483445" y="783635"/>
            <a:ext cx="82097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İnsani Hizmetler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Kişisel Hizmetler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Koruyucu Önlemler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Bilgilendirme/tavsiye </a:t>
            </a:r>
            <a:r>
              <a:rPr lang="tr-TR" sz="2400" dirty="0">
                <a:solidFill>
                  <a:prstClr val="black"/>
                </a:solidFill>
              </a:rPr>
              <a:t>verme </a:t>
            </a:r>
            <a:r>
              <a:rPr lang="tr-TR" sz="2400" dirty="0" smtClean="0">
                <a:solidFill>
                  <a:prstClr val="black"/>
                </a:solidFill>
              </a:rPr>
              <a:t>hizmetleri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Bakım hizmetleri</a:t>
            </a:r>
            <a:r>
              <a:rPr lang="tr-TR" sz="2400" b="1" dirty="0">
                <a:solidFill>
                  <a:prstClr val="black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(</a:t>
            </a:r>
            <a:r>
              <a:rPr lang="tr-TR" sz="2400" dirty="0" err="1">
                <a:solidFill>
                  <a:prstClr val="black"/>
                </a:solidFill>
              </a:rPr>
              <a:t>Kahn</a:t>
            </a:r>
            <a:r>
              <a:rPr lang="tr-TR" sz="2400" dirty="0">
                <a:solidFill>
                  <a:prstClr val="black"/>
                </a:solidFill>
              </a:rPr>
              <a:t>, 1973’ten Zastrow, 2013)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121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027941" y="1220716"/>
            <a:ext cx="82097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Sosyal refah terimi daha sınırlıdır; çünkü sosyal sorunları kavramsallaştırmaya  ve çözmeye odaklanır. </a:t>
            </a:r>
          </a:p>
          <a:p>
            <a:pPr algn="just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İnsani hizmetler daha geniş bir kavram. Sosyal refah programlarını da kapsar (</a:t>
            </a:r>
            <a:r>
              <a:rPr lang="tr-TR" sz="2400" dirty="0" err="1">
                <a:solidFill>
                  <a:prstClr val="black"/>
                </a:solidFill>
              </a:rPr>
              <a:t>Kahn</a:t>
            </a:r>
            <a:r>
              <a:rPr lang="tr-TR" sz="2400" dirty="0">
                <a:solidFill>
                  <a:prstClr val="black"/>
                </a:solidFill>
              </a:rPr>
              <a:t>, 1973’ten Zastrow, 2013).</a:t>
            </a:r>
          </a:p>
          <a:p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72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027941" y="1220716"/>
            <a:ext cx="820972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prstClr val="black"/>
                </a:solidFill>
                <a:latin typeface="Calibri Light"/>
              </a:rPr>
              <a:t>İNSANİ HİZMET ÖRGÜTLERİ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  <a:latin typeface="Calibri Light"/>
              </a:rPr>
              <a:t>İnsani hizmetleri yürütmeye çalışan örgütler 3 kategoride incelenir: </a:t>
            </a:r>
          </a:p>
          <a:p>
            <a:pPr algn="just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Calibri Light"/>
            </a:endParaRP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  <a:latin typeface="Calibri Light"/>
                <a:cs typeface="Times New Roman" panose="02020603050405020304" pitchFamily="18" charset="0"/>
              </a:rPr>
              <a:t>*Kar amacı gütmeyen kuruluşlar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  <a:latin typeface="Calibri Light"/>
                <a:cs typeface="Times New Roman" panose="02020603050405020304" pitchFamily="18" charset="0"/>
              </a:rPr>
              <a:t>*Kamu </a:t>
            </a:r>
          </a:p>
          <a:p>
            <a:r>
              <a:rPr lang="tr-TR" sz="2400" dirty="0">
                <a:solidFill>
                  <a:prstClr val="black"/>
                </a:solidFill>
                <a:latin typeface="Calibri Light"/>
                <a:cs typeface="Times New Roman" panose="02020603050405020304" pitchFamily="18" charset="0"/>
              </a:rPr>
              <a:t>*Özel sektör (kar amacı güden) </a:t>
            </a:r>
          </a:p>
          <a:p>
            <a:pPr algn="ctr"/>
            <a:endParaRPr lang="tr-TR" sz="2400" dirty="0">
              <a:solidFill>
                <a:prstClr val="black"/>
              </a:solidFill>
              <a:latin typeface="Calibri Light"/>
              <a:cs typeface="Times New Roman" panose="02020603050405020304" pitchFamily="18" charset="0"/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  <a:latin typeface="Calibri Light"/>
              </a:rPr>
              <a:t>(</a:t>
            </a:r>
            <a:r>
              <a:rPr lang="tr-TR" sz="2400" dirty="0">
                <a:solidFill>
                  <a:prstClr val="black"/>
                </a:solidFill>
                <a:latin typeface="Calibri Light"/>
                <a:hlinkClick r:id="rId2"/>
              </a:rPr>
              <a:t>https://www.humanservicesedu.org/organizations.html</a:t>
            </a:r>
            <a:r>
              <a:rPr lang="tr-TR" sz="2400" dirty="0">
                <a:solidFill>
                  <a:prstClr val="black"/>
                </a:solidFill>
                <a:latin typeface="Calibri Light"/>
              </a:rPr>
              <a:t>, 2015)</a:t>
            </a:r>
          </a:p>
        </p:txBody>
      </p:sp>
    </p:spTree>
    <p:extLst>
      <p:ext uri="{BB962C8B-B14F-4D97-AF65-F5344CB8AC3E}">
        <p14:creationId xmlns="" xmlns:p14="http://schemas.microsoft.com/office/powerpoint/2010/main" val="340122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30497" y="1242750"/>
            <a:ext cx="891564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Dar Anlamda İnsani Hizmet Örgütleri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2 </a:t>
            </a:r>
            <a:r>
              <a:rPr lang="tr-TR" sz="2400" b="1" dirty="0">
                <a:solidFill>
                  <a:srgbClr val="FF0000"/>
                </a:solidFill>
              </a:rPr>
              <a:t>kategoride incelenebilir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tr-TR" sz="2400" dirty="0">
                <a:solidFill>
                  <a:prstClr val="black"/>
                </a:solidFill>
              </a:rPr>
              <a:t>Sadece çocuklara, yaşlılara genel olarak yoksullara yardımı hedefleyen kuruluşlar:  </a:t>
            </a:r>
          </a:p>
          <a:p>
            <a:pPr marL="342900" indent="-342900" algn="just"/>
            <a:r>
              <a:rPr lang="tr-TR" sz="2400" dirty="0">
                <a:solidFill>
                  <a:prstClr val="black"/>
                </a:solidFill>
              </a:rPr>
              <a:t>     </a:t>
            </a:r>
          </a:p>
          <a:p>
            <a:pPr marL="342900" indent="-342900" algn="just"/>
            <a:r>
              <a:rPr lang="tr-TR" sz="2400" dirty="0">
                <a:solidFill>
                  <a:prstClr val="black"/>
                </a:solidFill>
              </a:rPr>
              <a:t>      “Örneğin Huzurevi Dernekleri ya da kız çocuklarının eğitimine yönelik faaliyet gösteren LÖSEV”</a:t>
            </a: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 </a:t>
            </a: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(Eren ve Aydın, 2013)   </a:t>
            </a:r>
          </a:p>
        </p:txBody>
      </p:sp>
    </p:spTree>
    <p:extLst>
      <p:ext uri="{BB962C8B-B14F-4D97-AF65-F5344CB8AC3E}">
        <p14:creationId xmlns="" xmlns:p14="http://schemas.microsoft.com/office/powerpoint/2010/main" val="8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30497" y="1242750"/>
            <a:ext cx="8915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Dar Anlamda İnsani Hizmet Örgütleri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marL="342900" indent="-342900" algn="just"/>
            <a:r>
              <a:rPr lang="tr-TR" sz="2400" dirty="0">
                <a:solidFill>
                  <a:prstClr val="black"/>
                </a:solidFill>
              </a:rPr>
              <a:t>2. Bir </a:t>
            </a:r>
            <a:r>
              <a:rPr lang="tr-TR" sz="2400" dirty="0">
                <a:solidFill>
                  <a:srgbClr val="FF0000"/>
                </a:solidFill>
              </a:rPr>
              <a:t>meslek grubu özelinde ya da hemşerilik ağları ile hizmet eden örgütlerdir. </a:t>
            </a:r>
            <a:r>
              <a:rPr lang="tr-TR" sz="2400" dirty="0">
                <a:solidFill>
                  <a:prstClr val="black"/>
                </a:solidFill>
              </a:rPr>
              <a:t>Hedef kitlesinde meslek grubu içindeki kişiler, bu kişilerin yakınları ile hemşeriler yer alır. Örnek???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</a:p>
          <a:p>
            <a:pPr marL="342900" indent="-342900" algn="just"/>
            <a:endParaRPr lang="tr-TR" sz="2400" dirty="0">
              <a:solidFill>
                <a:prstClr val="black"/>
              </a:solidFill>
            </a:endParaRPr>
          </a:p>
          <a:p>
            <a:pPr marL="342900" indent="-342900" algn="just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(Eren ve Aydın, 2013) </a:t>
            </a:r>
            <a:r>
              <a:rPr lang="tr-TR" dirty="0">
                <a:solidFill>
                  <a:prstClr val="black"/>
                </a:solidFill>
              </a:rPr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258029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30497" y="1242750"/>
            <a:ext cx="89156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>
                <a:solidFill>
                  <a:prstClr val="black"/>
                </a:solidFill>
              </a:rPr>
              <a:t>Geniş Anlamda İnsani Hizmet Örgütleri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marL="342900" indent="-342900" algn="ctr"/>
            <a:r>
              <a:rPr lang="tr-TR" sz="2400" dirty="0" smtClean="0">
                <a:solidFill>
                  <a:prstClr val="black"/>
                </a:solidFill>
              </a:rPr>
              <a:t>      </a:t>
            </a:r>
            <a:r>
              <a:rPr lang="tr-TR" sz="2400" dirty="0">
                <a:solidFill>
                  <a:prstClr val="black"/>
                </a:solidFill>
              </a:rPr>
              <a:t>* Ekonomik, sosyal, kültürel farklılıkların giderilmesi</a:t>
            </a: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      * insanlar arasında her bakımdan eşitlik ve adaletin sağlanması, </a:t>
            </a: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       *dünyadaki gelişmelerin hedef kitlelerinin yararına dönüştürülmesi için</a:t>
            </a: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                   gerekli hizmetlerin etkili bir biçimde hazırlanması için genel strateji, politika, plan, program ve proje geliştiren örgütler  </a:t>
            </a:r>
          </a:p>
          <a:p>
            <a:pPr marL="342900" indent="-342900" algn="ctr"/>
            <a:r>
              <a:rPr lang="tr-TR" sz="2400" dirty="0">
                <a:solidFill>
                  <a:prstClr val="black"/>
                </a:solidFill>
              </a:rPr>
              <a:t>“Kalkınma ajansları”</a:t>
            </a:r>
          </a:p>
          <a:p>
            <a:pPr marL="342900" indent="-342900" algn="just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(Eren ve Aydın, 2013)   </a:t>
            </a:r>
          </a:p>
        </p:txBody>
      </p:sp>
    </p:spTree>
    <p:extLst>
      <p:ext uri="{BB962C8B-B14F-4D97-AF65-F5344CB8AC3E}">
        <p14:creationId xmlns="" xmlns:p14="http://schemas.microsoft.com/office/powerpoint/2010/main" val="20753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32203" y="185372"/>
            <a:ext cx="100143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prstClr val="black"/>
                </a:solidFill>
              </a:rPr>
              <a:t>Geçmişten Günümüze İnsani Hizmet Örgütleri</a:t>
            </a: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r>
              <a:rPr lang="tr-TR" dirty="0">
                <a:solidFill>
                  <a:prstClr val="black"/>
                </a:solidFill>
              </a:rPr>
              <a:t>Geleneksel sosyal refah kurumları (Toplum, din, piyasalar, gönüllü kuruluşlar)</a:t>
            </a:r>
          </a:p>
          <a:p>
            <a:pPr marL="342900" indent="-342900" algn="just"/>
            <a:endParaRPr lang="tr-TR" dirty="0">
              <a:solidFill>
                <a:prstClr val="black"/>
              </a:solidFill>
            </a:endParaRPr>
          </a:p>
          <a:p>
            <a:pPr marL="342900" indent="-342900" algn="just"/>
            <a:r>
              <a:rPr lang="tr-TR" dirty="0">
                <a:solidFill>
                  <a:prstClr val="black"/>
                </a:solidFill>
              </a:rPr>
              <a:t>Aile ve akrabalık ilişkileri; mahalle-köy-cemaat dayanışması; lonca; tarikat ve zaviye</a:t>
            </a:r>
          </a:p>
          <a:p>
            <a:pPr marL="342900" indent="-342900" algn="ctr"/>
            <a:endParaRPr lang="tr-TR" dirty="0">
              <a:solidFill>
                <a:prstClr val="black"/>
              </a:solidFill>
            </a:endParaRPr>
          </a:p>
          <a:p>
            <a:pPr marL="342900" indent="-342900" algn="just"/>
            <a:r>
              <a:rPr lang="tr-TR" b="1" dirty="0">
                <a:solidFill>
                  <a:prstClr val="black"/>
                </a:solidFill>
              </a:rPr>
              <a:t>                SANAYİLEŞME</a:t>
            </a:r>
          </a:p>
          <a:p>
            <a:pPr marL="342900" indent="-342900" algn="ctr"/>
            <a:endParaRPr lang="tr-TR" b="1" dirty="0">
              <a:solidFill>
                <a:prstClr val="black"/>
              </a:solidFill>
            </a:endParaRPr>
          </a:p>
          <a:p>
            <a:pPr marL="342900" indent="-342900" algn="ctr"/>
            <a:endParaRPr lang="tr-TR" b="1" dirty="0">
              <a:solidFill>
                <a:prstClr val="black"/>
              </a:solidFill>
            </a:endParaRPr>
          </a:p>
          <a:p>
            <a:pPr marL="342900" indent="-342900" algn="just"/>
            <a:r>
              <a:rPr lang="tr-TR" dirty="0">
                <a:solidFill>
                  <a:prstClr val="black"/>
                </a:solidFill>
              </a:rPr>
              <a:t>Geleneksel sosyal refah kurumlarının gereksinimlere cevap verememesi</a:t>
            </a:r>
            <a:endParaRPr lang="tr-TR" b="1" dirty="0">
              <a:solidFill>
                <a:prstClr val="black"/>
              </a:solidFill>
            </a:endParaRPr>
          </a:p>
          <a:p>
            <a:pPr marL="342900" indent="-342900"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r>
              <a:rPr lang="tr-TR" b="1" dirty="0">
                <a:solidFill>
                  <a:prstClr val="black"/>
                </a:solidFill>
              </a:rPr>
              <a:t>                      DEVLET</a:t>
            </a:r>
          </a:p>
          <a:p>
            <a:pPr algn="just"/>
            <a:r>
              <a:rPr lang="tr-TR" dirty="0">
                <a:solidFill>
                  <a:prstClr val="black"/>
                </a:solidFill>
              </a:rPr>
              <a:t>1970’lerden itibaren küreselleşme ve </a:t>
            </a:r>
            <a:r>
              <a:rPr lang="tr-TR" dirty="0" err="1">
                <a:solidFill>
                  <a:prstClr val="black"/>
                </a:solidFill>
              </a:rPr>
              <a:t>neoliberal</a:t>
            </a:r>
            <a:r>
              <a:rPr lang="tr-TR" dirty="0">
                <a:solidFill>
                  <a:prstClr val="black"/>
                </a:solidFill>
              </a:rPr>
              <a:t> akım</a:t>
            </a: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just"/>
            <a:r>
              <a:rPr lang="tr-TR" dirty="0">
                <a:solidFill>
                  <a:prstClr val="black"/>
                </a:solidFill>
              </a:rPr>
              <a:t>1980’lerden sonra liberal ilkeler              Ulus devletin otorite ve yetkilerinin bir kısmının devri              “ulus-altı  (yerel yönetimler, sivil toplum kuruluşları)    “ulus-ötesi (IMF, Dünya Bankası ve DTÖ)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just"/>
            <a:r>
              <a:rPr lang="tr-TR" dirty="0">
                <a:solidFill>
                  <a:prstClr val="black"/>
                </a:solidFill>
              </a:rPr>
              <a:t>Devletin küçültülmesi – Sosyal alandan uzaklaştırılması                       </a:t>
            </a:r>
            <a:r>
              <a:rPr lang="tr-TR" b="1" dirty="0">
                <a:solidFill>
                  <a:prstClr val="black"/>
                </a:solidFill>
              </a:rPr>
              <a:t>İnsani Hizmet Örgütlerinin Gelişmesi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just"/>
            <a:endParaRPr lang="tr-TR" dirty="0">
              <a:solidFill>
                <a:prstClr val="black"/>
              </a:solidFill>
            </a:endParaRPr>
          </a:p>
          <a:p>
            <a:pPr algn="just"/>
            <a:r>
              <a:rPr lang="tr-TR" dirty="0">
                <a:solidFill>
                  <a:prstClr val="black"/>
                </a:solidFill>
              </a:rPr>
              <a:t>Devletin sosyal refah hizmetleri alanındaki yetkilerinin piyasalara, sivil sektöre (aile), gönüllü sektöre kaydırılması                                                                          (Eren ve Aydın, 2013)       </a:t>
            </a:r>
          </a:p>
        </p:txBody>
      </p:sp>
      <p:sp>
        <p:nvSpPr>
          <p:cNvPr id="4" name="3 Aşağı Ok"/>
          <p:cNvSpPr/>
          <p:nvPr/>
        </p:nvSpPr>
        <p:spPr>
          <a:xfrm>
            <a:off x="1608463" y="2952519"/>
            <a:ext cx="187287" cy="4186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5" name="4 Aşağı Ok"/>
          <p:cNvSpPr/>
          <p:nvPr/>
        </p:nvSpPr>
        <p:spPr>
          <a:xfrm>
            <a:off x="1674564" y="1564395"/>
            <a:ext cx="174433" cy="3176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  </a:t>
            </a:r>
          </a:p>
        </p:txBody>
      </p:sp>
      <p:sp>
        <p:nvSpPr>
          <p:cNvPr id="6" name="5 Aşağı Ok"/>
          <p:cNvSpPr/>
          <p:nvPr/>
        </p:nvSpPr>
        <p:spPr>
          <a:xfrm>
            <a:off x="1648856" y="2177666"/>
            <a:ext cx="187287" cy="4186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7" name="6 Aşağı Ok"/>
          <p:cNvSpPr/>
          <p:nvPr/>
        </p:nvSpPr>
        <p:spPr>
          <a:xfrm>
            <a:off x="1619480" y="4052370"/>
            <a:ext cx="163417" cy="5747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7 Aşağı Ok"/>
          <p:cNvSpPr/>
          <p:nvPr/>
        </p:nvSpPr>
        <p:spPr>
          <a:xfrm>
            <a:off x="1593771" y="5119169"/>
            <a:ext cx="187287" cy="4186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9" name="8 Sağ Ok"/>
          <p:cNvSpPr/>
          <p:nvPr/>
        </p:nvSpPr>
        <p:spPr>
          <a:xfrm>
            <a:off x="3371162" y="4682169"/>
            <a:ext cx="1200838" cy="14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0" name="9 Sağ Ok"/>
          <p:cNvSpPr/>
          <p:nvPr/>
        </p:nvSpPr>
        <p:spPr>
          <a:xfrm>
            <a:off x="5363379" y="5541484"/>
            <a:ext cx="927253" cy="1193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1" name="10 Aşağı Ok"/>
          <p:cNvSpPr/>
          <p:nvPr/>
        </p:nvSpPr>
        <p:spPr>
          <a:xfrm>
            <a:off x="1602951" y="5767328"/>
            <a:ext cx="187287" cy="4186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971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30497" y="1242750"/>
            <a:ext cx="89156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b="1" dirty="0">
                <a:solidFill>
                  <a:prstClr val="black"/>
                </a:solidFill>
              </a:rPr>
              <a:t>İnsani Hizmet Örgütlerinde</a:t>
            </a: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b="1" dirty="0">
                <a:solidFill>
                  <a:prstClr val="black"/>
                </a:solidFill>
              </a:rPr>
              <a:t>* profesyonel olarak çalışan (Gerekli eğitim seviyesine sahip, belirli ücret dahilinde </a:t>
            </a:r>
            <a:r>
              <a:rPr lang="tr-TR" dirty="0">
                <a:solidFill>
                  <a:prstClr val="black"/>
                </a:solidFill>
              </a:rPr>
              <a:t>çalışan sosyal hizmet uzmanı, sosyal çalışma görevlisi, doğrudan hizmet çalışanları, yöneticiler…..(</a:t>
            </a:r>
            <a:r>
              <a:rPr lang="tr-TR" dirty="0" err="1">
                <a:solidFill>
                  <a:prstClr val="black"/>
                </a:solidFill>
              </a:rPr>
              <a:t>Gebelman</a:t>
            </a:r>
            <a:r>
              <a:rPr lang="tr-TR" dirty="0">
                <a:solidFill>
                  <a:prstClr val="black"/>
                </a:solidFill>
              </a:rPr>
              <a:t>, 2003’ten aktaran Eren ve Aydın, 2013) </a:t>
            </a:r>
          </a:p>
          <a:p>
            <a:pPr algn="ctr"/>
            <a:endParaRPr lang="tr-TR" dirty="0">
              <a:solidFill>
                <a:prstClr val="black"/>
              </a:solidFill>
            </a:endParaRPr>
          </a:p>
          <a:p>
            <a:pPr algn="ctr"/>
            <a:r>
              <a:rPr lang="tr-TR" b="1" dirty="0">
                <a:solidFill>
                  <a:prstClr val="black"/>
                </a:solidFill>
              </a:rPr>
              <a:t>* gönüllü olarak </a:t>
            </a:r>
          </a:p>
          <a:p>
            <a:pPr algn="ctr">
              <a:buFont typeface="Arial" charset="0"/>
              <a:buChar char="•"/>
            </a:pPr>
            <a:endParaRPr lang="tr-TR" b="1" dirty="0">
              <a:solidFill>
                <a:prstClr val="black"/>
              </a:solidFill>
            </a:endParaRPr>
          </a:p>
          <a:p>
            <a:pPr algn="ctr"/>
            <a:r>
              <a:rPr lang="tr-TR" b="1" dirty="0">
                <a:solidFill>
                  <a:prstClr val="black"/>
                </a:solidFill>
              </a:rPr>
              <a:t>(</a:t>
            </a:r>
            <a:r>
              <a:rPr lang="tr-TR" dirty="0">
                <a:solidFill>
                  <a:prstClr val="black"/>
                </a:solidFill>
              </a:rPr>
              <a:t>Eren ve Aydın, 2013)</a:t>
            </a:r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  <a:p>
            <a:pPr algn="ctr"/>
            <a:endParaRPr lang="tr-TR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8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745</Words>
  <Application>Microsoft Office PowerPoint</Application>
  <PresentationFormat>Özel</PresentationFormat>
  <Paragraphs>178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1_Office Teması</vt:lpstr>
      <vt:lpstr>SHB-419 DAYANIŞMA MODELLERİ  İNSANİ HİZMET ÖRGÜTLERİNDE GÖNÜLLÜ ÇALIŞMA, DAYANIŞMA VE SOSYAL HİZMET  DOÇ.DR.FİLİZ YILDIRIM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V. HAFTA: İNSANİ HİZMET ÖRGÜTLERİNDE GÖNÜLLÜ ÇALIŞMA, DAYANIŞMA VE SOSYAL HİZMET DOÇ.DR.FİLİZ YILDIRIM</dc:title>
  <dc:creator>C</dc:creator>
  <cp:lastModifiedBy>Fl</cp:lastModifiedBy>
  <cp:revision>6</cp:revision>
  <dcterms:created xsi:type="dcterms:W3CDTF">2017-10-22T18:39:36Z</dcterms:created>
  <dcterms:modified xsi:type="dcterms:W3CDTF">2017-10-31T12:19:56Z</dcterms:modified>
</cp:coreProperties>
</file>