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F6B8-B488-4D25-9664-753434A4EC8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9D9775E-6D62-4C3E-BB86-6E753E9461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7900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F6B8-B488-4D25-9664-753434A4EC8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9D9775E-6D62-4C3E-BB86-6E753E9461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5935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F6B8-B488-4D25-9664-753434A4EC8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9D9775E-6D62-4C3E-BB86-6E753E9461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95485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F6B8-B488-4D25-9664-753434A4EC8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9D9775E-6D62-4C3E-BB86-6E753E9461A7}" type="slidenum">
              <a:rPr lang="tr-TR" smtClean="0"/>
              <a:t>‹#›</a:t>
            </a:fld>
            <a:endParaRPr lang="tr-TR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68801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F6B8-B488-4D25-9664-753434A4EC8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9D9775E-6D62-4C3E-BB86-6E753E9461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39235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F6B8-B488-4D25-9664-753434A4EC8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775E-6D62-4C3E-BB86-6E753E9461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45306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F6B8-B488-4D25-9664-753434A4EC8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775E-6D62-4C3E-BB86-6E753E9461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68819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F6B8-B488-4D25-9664-753434A4EC8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775E-6D62-4C3E-BB86-6E753E9461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92704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EBE2F6B8-B488-4D25-9664-753434A4EC8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9D9775E-6D62-4C3E-BB86-6E753E9461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5577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F6B8-B488-4D25-9664-753434A4EC8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775E-6D62-4C3E-BB86-6E753E9461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4922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F6B8-B488-4D25-9664-753434A4EC8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9D9775E-6D62-4C3E-BB86-6E753E9461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7497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F6B8-B488-4D25-9664-753434A4EC8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775E-6D62-4C3E-BB86-6E753E9461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8357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F6B8-B488-4D25-9664-753434A4EC8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775E-6D62-4C3E-BB86-6E753E9461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6877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F6B8-B488-4D25-9664-753434A4EC8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775E-6D62-4C3E-BB86-6E753E9461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3175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F6B8-B488-4D25-9664-753434A4EC8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775E-6D62-4C3E-BB86-6E753E9461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4024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F6B8-B488-4D25-9664-753434A4EC8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775E-6D62-4C3E-BB86-6E753E9461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5853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F6B8-B488-4D25-9664-753434A4EC8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775E-6D62-4C3E-BB86-6E753E9461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1074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E2F6B8-B488-4D25-9664-753434A4EC8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D9775E-6D62-4C3E-BB86-6E753E9461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38172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Öz-belirleme Kuramı II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45311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Başarı Hedefleri</a:t>
            </a:r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2381250" y="2400300"/>
            <a:ext cx="3644504" cy="3028950"/>
          </a:xfrm>
        </p:spPr>
        <p:txBody>
          <a:bodyPr/>
          <a:lstStyle/>
          <a:p>
            <a:pPr eaLnBrk="1" hangingPunct="1"/>
            <a:r>
              <a:rPr lang="tr-TR" altLang="tr-TR" sz="1800" b="1"/>
              <a:t>USTALAŞMA HEDEFLERİ</a:t>
            </a:r>
          </a:p>
        </p:txBody>
      </p:sp>
      <p:sp>
        <p:nvSpPr>
          <p:cNvPr id="14340" name="Rectangle 5"/>
          <p:cNvSpPr>
            <a:spLocks noGrp="1"/>
          </p:cNvSpPr>
          <p:nvPr>
            <p:ph type="body" sz="half" idx="2"/>
          </p:nvPr>
        </p:nvSpPr>
        <p:spPr>
          <a:xfrm>
            <a:off x="6140054" y="2400300"/>
            <a:ext cx="3645694" cy="3028950"/>
          </a:xfrm>
        </p:spPr>
        <p:txBody>
          <a:bodyPr/>
          <a:lstStyle/>
          <a:p>
            <a:pPr algn="ctr" eaLnBrk="1" hangingPunct="1">
              <a:buFont typeface="Corbel" panose="020B0503020204020204" pitchFamily="34" charset="0"/>
              <a:buNone/>
            </a:pPr>
            <a:r>
              <a:rPr lang="tr-TR" altLang="tr-TR" sz="1800" b="1"/>
              <a:t>PERFORMANS HEDEFLERİ</a:t>
            </a:r>
          </a:p>
          <a:p>
            <a:pPr algn="ctr" eaLnBrk="1" hangingPunct="1">
              <a:buFont typeface="Corbel" panose="020B0503020204020204" pitchFamily="34" charset="0"/>
              <a:buNone/>
            </a:pPr>
            <a:endParaRPr lang="tr-TR" altLang="tr-TR" sz="1800" b="1"/>
          </a:p>
          <a:p>
            <a:pPr algn="ctr" eaLnBrk="1" hangingPunct="1">
              <a:buFont typeface="Corbel" panose="020B0503020204020204" pitchFamily="34" charset="0"/>
              <a:buNone/>
            </a:pPr>
            <a:endParaRPr lang="tr-TR" altLang="tr-TR" sz="1800" b="1"/>
          </a:p>
          <a:p>
            <a:pPr eaLnBrk="1" hangingPunct="1">
              <a:buFont typeface="Corbel" panose="020B0503020204020204" pitchFamily="34" charset="0"/>
              <a:buNone/>
            </a:pPr>
            <a:r>
              <a:rPr lang="tr-TR" altLang="tr-TR" sz="1800" b="1"/>
              <a:t>Perf.-Kaçınma          Perf.-Yaklaşma</a:t>
            </a:r>
          </a:p>
          <a:p>
            <a:pPr eaLnBrk="1" hangingPunct="1"/>
            <a:endParaRPr lang="tr-TR" altLang="tr-TR" sz="1500" b="1"/>
          </a:p>
        </p:txBody>
      </p:sp>
    </p:spTree>
    <p:extLst>
      <p:ext uri="{BB962C8B-B14F-4D97-AF65-F5344CB8AC3E}">
        <p14:creationId xmlns:p14="http://schemas.microsoft.com/office/powerpoint/2010/main" val="5638506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altLang="tr-TR" sz="3000" dirty="0">
                <a:latin typeface="Segoe Print" panose="02000600000000000000" pitchFamily="2" charset="0"/>
              </a:rPr>
              <a:t>USTALAŞMA HEDEFİ İÇİN ÖĞRETİM ORTAMINDA YAPILABİLECEKLER</a:t>
            </a:r>
          </a:p>
        </p:txBody>
      </p:sp>
      <p:sp>
        <p:nvSpPr>
          <p:cNvPr id="4301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sz="4400" dirty="0"/>
              <a:t>Sonuç değil çaba</a:t>
            </a:r>
          </a:p>
          <a:p>
            <a:pPr eaLnBrk="1" hangingPunct="1"/>
            <a:r>
              <a:rPr lang="tr-TR" altLang="tr-TR" sz="4400" dirty="0"/>
              <a:t>Ezber değil analiz</a:t>
            </a:r>
          </a:p>
          <a:p>
            <a:pPr eaLnBrk="1" hangingPunct="1"/>
            <a:r>
              <a:rPr lang="tr-TR" altLang="tr-TR" sz="4400" dirty="0"/>
              <a:t>Israr </a:t>
            </a:r>
          </a:p>
          <a:p>
            <a:pPr eaLnBrk="1" hangingPunct="1"/>
            <a:r>
              <a:rPr lang="tr-TR" altLang="tr-TR" sz="4400" dirty="0"/>
              <a:t>Açıklama ve gerekçelendirme</a:t>
            </a:r>
          </a:p>
          <a:p>
            <a:pPr eaLnBrk="1" hangingPunct="1"/>
            <a:endParaRPr lang="tr-TR" altLang="tr-TR" sz="1800" dirty="0"/>
          </a:p>
        </p:txBody>
      </p:sp>
    </p:spTree>
    <p:extLst>
      <p:ext uri="{BB962C8B-B14F-4D97-AF65-F5344CB8AC3E}">
        <p14:creationId xmlns:p14="http://schemas.microsoft.com/office/powerpoint/2010/main" val="4155909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Öz belirleme kuramı</a:t>
            </a:r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Yeterliyim ve yapmak zorundayım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Yeterliyim ve yapmak istiyorum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05802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Öz belirleme duygusu arttığında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Etkinliklerde keyif alma</a:t>
            </a:r>
          </a:p>
          <a:p>
            <a:r>
              <a:rPr lang="tr-TR" dirty="0" smtClean="0"/>
              <a:t>Uzun süre etkinlik ile istekli bir biçimde ilgilenme</a:t>
            </a:r>
          </a:p>
          <a:p>
            <a:r>
              <a:rPr lang="tr-TR" dirty="0" smtClean="0"/>
              <a:t>Anlamlı ve yaratıcı düşünme</a:t>
            </a:r>
          </a:p>
          <a:p>
            <a:r>
              <a:rPr lang="tr-TR" dirty="0" smtClean="0"/>
              <a:t>Zorluklar üstlenme</a:t>
            </a:r>
          </a:p>
          <a:p>
            <a:r>
              <a:rPr lang="tr-TR" dirty="0" smtClean="0"/>
              <a:t>Yüksek seviyede başarı </a:t>
            </a:r>
          </a:p>
          <a:p>
            <a:r>
              <a:rPr lang="tr-TR" dirty="0" smtClean="0"/>
              <a:t>Okula devam da artmaktadır.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95061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Öz belirleme seviyesini etkileyen faktörler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(Gerçek) tercihler: </a:t>
            </a:r>
          </a:p>
          <a:p>
            <a:pPr lvl="1"/>
            <a:r>
              <a:rPr lang="tr-TR" dirty="0" smtClean="0"/>
              <a:t>Zorunlu seçmeli?</a:t>
            </a:r>
          </a:p>
          <a:p>
            <a:pPr lvl="1"/>
            <a:r>
              <a:rPr lang="tr-TR" dirty="0" smtClean="0"/>
              <a:t>40 katır mı 40 satır mı?</a:t>
            </a:r>
          </a:p>
          <a:p>
            <a:pPr lvl="1">
              <a:buNone/>
            </a:pPr>
            <a:endParaRPr lang="tr-TR" dirty="0" smtClean="0"/>
          </a:p>
          <a:p>
            <a:pPr lvl="1">
              <a:buNone/>
            </a:pPr>
            <a:r>
              <a:rPr lang="tr-TR" dirty="0" smtClean="0"/>
              <a:t>Tehditler ve son teslim tarihleri</a:t>
            </a:r>
          </a:p>
          <a:p>
            <a:pPr lvl="1">
              <a:buNone/>
            </a:pPr>
            <a:r>
              <a:rPr lang="tr-TR" dirty="0" smtClean="0"/>
              <a:t>Denetleyici ifadeler (denetimci sınırlamaya karşı bilgilendirici sınırlama)</a:t>
            </a:r>
          </a:p>
          <a:p>
            <a:pPr lvl="1">
              <a:buNone/>
            </a:pPr>
            <a:r>
              <a:rPr lang="tr-TR" dirty="0" smtClean="0"/>
              <a:t>Dışsal ödüller (Ani ve geri bildirim içerenler)</a:t>
            </a:r>
          </a:p>
          <a:p>
            <a:pPr lvl="1">
              <a:buNone/>
            </a:pPr>
            <a:r>
              <a:rPr lang="tr-TR" dirty="0" smtClean="0"/>
              <a:t>Gözetim ve değerlendirilme</a:t>
            </a:r>
          </a:p>
        </p:txBody>
      </p:sp>
    </p:spTree>
    <p:extLst>
      <p:ext uri="{BB962C8B-B14F-4D97-AF65-F5344CB8AC3E}">
        <p14:creationId xmlns:p14="http://schemas.microsoft.com/office/powerpoint/2010/main" val="3344446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Önemli	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Hiçbir öz belirleme duygusu, yetkinlik algısı olmaksızın içsel güdülenme sağlamaz. </a:t>
            </a:r>
          </a:p>
          <a:p>
            <a:endParaRPr lang="tr-TR" dirty="0" smtClean="0"/>
          </a:p>
          <a:p>
            <a:r>
              <a:rPr lang="tr-TR" dirty="0" smtClean="0"/>
              <a:t>Bu durumda konu seçimi serbest bırakıldığında, üniversite öğrencilerinin en kolayına gitme nedenleri ne olabilir?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5160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Denetim koşullarının olumlu şekilde değiştirilmesi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İkincil Kontrol</a:t>
            </a:r>
          </a:p>
          <a:p>
            <a:pPr lvl="2"/>
            <a:r>
              <a:rPr lang="tr-TR" dirty="0" smtClean="0"/>
              <a:t>Kaçınmak istenen  bir durumun/olayın sonunda kişinin yararına olacak şekilde yeniden yorumlama, daha fazla kontrol sağlamak için </a:t>
            </a:r>
            <a:r>
              <a:rPr lang="tr-TR" dirty="0" err="1" smtClean="0"/>
              <a:t>poraktif</a:t>
            </a:r>
            <a:r>
              <a:rPr lang="tr-TR" dirty="0" smtClean="0"/>
              <a:t> adımlar atma.</a:t>
            </a:r>
          </a:p>
          <a:p>
            <a:pPr marL="648000" lvl="2"/>
            <a:r>
              <a:rPr lang="tr-TR" dirty="0" smtClean="0"/>
              <a:t>İkincil kontrol stratejileri öz belirleme duygularını kısmen de olsa sağlayarak psikolojik iyi oluşa katkıda bulunmaktadır.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51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Motivasyonda Bireysel </a:t>
            </a:r>
            <a:r>
              <a:rPr lang="tr-TR" dirty="0" err="1" smtClean="0"/>
              <a:t>farklılılar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Aidiyet ihtiyacı ve çalışma tercihleri</a:t>
            </a:r>
          </a:p>
          <a:p>
            <a:r>
              <a:rPr lang="tr-TR" dirty="0" smtClean="0"/>
              <a:t>Onaylanma ihtiyacı ve öz güven</a:t>
            </a:r>
          </a:p>
          <a:p>
            <a:r>
              <a:rPr lang="tr-TR" dirty="0" smtClean="0"/>
              <a:t>Başarı ihtiyacı-başarı motivasyonu ve başarısızlığı engelleme motivasyonu.</a:t>
            </a:r>
          </a:p>
        </p:txBody>
      </p:sp>
    </p:spTree>
    <p:extLst>
      <p:ext uri="{BB962C8B-B14F-4D97-AF65-F5344CB8AC3E}">
        <p14:creationId xmlns:p14="http://schemas.microsoft.com/office/powerpoint/2010/main" val="41163192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Yatkınlıklar; öğrenme ve problem çözmede eğilimler</a:t>
            </a:r>
          </a:p>
          <a:p>
            <a:pPr lvl="1"/>
            <a:r>
              <a:rPr lang="tr-TR" dirty="0" smtClean="0"/>
              <a:t>Uyarılma arayışı</a:t>
            </a:r>
          </a:p>
          <a:p>
            <a:pPr lvl="1"/>
            <a:r>
              <a:rPr lang="tr-TR" dirty="0" smtClean="0"/>
              <a:t>Biliş ihtiyacı</a:t>
            </a:r>
          </a:p>
          <a:p>
            <a:pPr lvl="1"/>
            <a:r>
              <a:rPr lang="tr-TR" dirty="0" smtClean="0"/>
              <a:t>Epistemik merak</a:t>
            </a:r>
          </a:p>
          <a:p>
            <a:pPr lvl="1"/>
            <a:r>
              <a:rPr lang="tr-TR" dirty="0" smtClean="0"/>
              <a:t>İtina</a:t>
            </a:r>
          </a:p>
          <a:p>
            <a:pPr lvl="1"/>
            <a:r>
              <a:rPr lang="tr-TR" dirty="0" smtClean="0"/>
              <a:t>Öğrenilmiş azim</a:t>
            </a:r>
          </a:p>
          <a:p>
            <a:pPr lvl="1"/>
            <a:r>
              <a:rPr lang="tr-TR" dirty="0" smtClean="0"/>
              <a:t>Açık fikirlilik ve kararın ertelenmesi</a:t>
            </a:r>
          </a:p>
          <a:p>
            <a:pPr lvl="1"/>
            <a:r>
              <a:rPr lang="tr-TR" dirty="0" smtClean="0"/>
              <a:t>Eleştirel düşünme</a:t>
            </a:r>
          </a:p>
          <a:p>
            <a:pPr lvl="1"/>
            <a:r>
              <a:rPr lang="tr-TR" dirty="0" smtClean="0"/>
              <a:t>Uzlaşma arayışı</a:t>
            </a:r>
          </a:p>
          <a:p>
            <a:pPr lvl="1"/>
            <a:r>
              <a:rPr lang="tr-TR" dirty="0" smtClean="0"/>
              <a:t>Gelecek zaman bakış açısı</a:t>
            </a:r>
          </a:p>
          <a:p>
            <a:pPr lvl="1"/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1957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Kaygı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Öğrenme ve performans üzerinde ters u etkisi</a:t>
            </a:r>
          </a:p>
          <a:p>
            <a:r>
              <a:rPr lang="tr-TR" dirty="0" err="1" smtClean="0"/>
              <a:t>Yerkes</a:t>
            </a:r>
            <a:r>
              <a:rPr lang="tr-TR" dirty="0" smtClean="0"/>
              <a:t>-</a:t>
            </a:r>
            <a:r>
              <a:rPr lang="tr-TR" dirty="0" err="1" smtClean="0"/>
              <a:t>Dodson</a:t>
            </a:r>
            <a:r>
              <a:rPr lang="tr-TR" dirty="0" smtClean="0"/>
              <a:t> Kanunu; kolay işler yüksek kaygı-yardımcı kaygı</a:t>
            </a:r>
          </a:p>
          <a:p>
            <a:pPr>
              <a:buNone/>
            </a:pPr>
            <a:r>
              <a:rPr lang="tr-TR" dirty="0" smtClean="0"/>
              <a:t>	Zorlayıcı iş yüksek kaygı- olumsuz kaygı</a:t>
            </a:r>
          </a:p>
          <a:p>
            <a:pPr>
              <a:buNone/>
            </a:pPr>
            <a:r>
              <a:rPr lang="tr-TR" dirty="0" smtClean="0"/>
              <a:t>Matematik kaygısı</a:t>
            </a:r>
          </a:p>
          <a:p>
            <a:pPr>
              <a:buNone/>
            </a:pPr>
            <a:r>
              <a:rPr lang="tr-TR" smtClean="0"/>
              <a:t>Test kaygısı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8159354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66</TotalTime>
  <Words>256</Words>
  <Application>Microsoft Office PowerPoint</Application>
  <PresentationFormat>Geniş ekran</PresentationFormat>
  <Paragraphs>61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Corbel</vt:lpstr>
      <vt:lpstr>Segoe Print</vt:lpstr>
      <vt:lpstr>Trebuchet MS</vt:lpstr>
      <vt:lpstr>Berlin</vt:lpstr>
      <vt:lpstr>Öz-belirleme Kuramı II</vt:lpstr>
      <vt:lpstr>Öz belirleme kuramı</vt:lpstr>
      <vt:lpstr>Öz belirleme duygusu arttığında</vt:lpstr>
      <vt:lpstr>Öz belirleme seviyesini etkileyen faktörler</vt:lpstr>
      <vt:lpstr>Önemli </vt:lpstr>
      <vt:lpstr>Denetim koşullarının olumlu şekilde değiştirilmesi</vt:lpstr>
      <vt:lpstr>Motivasyonda Bireysel farklılılar</vt:lpstr>
      <vt:lpstr>PowerPoint Sunusu</vt:lpstr>
      <vt:lpstr>Kaygı</vt:lpstr>
      <vt:lpstr>Başarı Hedefleri</vt:lpstr>
      <vt:lpstr>USTALAŞMA HEDEFİ İÇİN ÖĞRETİM ORTAMINDA YAPILABİLECEKLER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Öz-belirleme Kuramı II</dc:title>
  <dc:creator>EYLEMTURK</dc:creator>
  <cp:lastModifiedBy>EYLEMTURK</cp:lastModifiedBy>
  <cp:revision>3</cp:revision>
  <dcterms:created xsi:type="dcterms:W3CDTF">2019-12-17T09:22:58Z</dcterms:created>
  <dcterms:modified xsi:type="dcterms:W3CDTF">2019-12-17T10:29:28Z</dcterms:modified>
</cp:coreProperties>
</file>