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54F2AB4-72D7-4B7B-93BB-A2D098AF842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1871714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54F2AB4-72D7-4B7B-93BB-A2D098AF8420}" type="datetimeFigureOut">
              <a:rPr lang="tr-TR" smtClean="0"/>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874605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4F2AB4-72D7-4B7B-93BB-A2D098AF842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23812554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4F2AB4-72D7-4B7B-93BB-A2D098AF842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A0FAAC-3B03-434A-9344-2C525D941A90}"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45202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4F2AB4-72D7-4B7B-93BB-A2D098AF842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2658165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4F2AB4-72D7-4B7B-93BB-A2D098AF842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A0FAAC-3B03-434A-9344-2C525D941A90}"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702305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4F2AB4-72D7-4B7B-93BB-A2D098AF842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1231444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4F2AB4-72D7-4B7B-93BB-A2D098AF842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22400669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4F2AB4-72D7-4B7B-93BB-A2D098AF842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497211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4F2AB4-72D7-4B7B-93BB-A2D098AF842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291393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4F2AB4-72D7-4B7B-93BB-A2D098AF8420}"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3555578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54F2AB4-72D7-4B7B-93BB-A2D098AF8420}"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457161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54F2AB4-72D7-4B7B-93BB-A2D098AF8420}" type="datetimeFigureOut">
              <a:rPr lang="tr-TR" smtClean="0"/>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3923460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54F2AB4-72D7-4B7B-93BB-A2D098AF8420}" type="datetimeFigureOut">
              <a:rPr lang="tr-TR" smtClean="0"/>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3385349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4F2AB4-72D7-4B7B-93BB-A2D098AF8420}" type="datetimeFigureOut">
              <a:rPr lang="tr-TR" smtClean="0"/>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2067095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4F2AB4-72D7-4B7B-93BB-A2D098AF8420}"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4215755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4F2AB4-72D7-4B7B-93BB-A2D098AF8420}" type="datetimeFigureOut">
              <a:rPr lang="tr-TR" smtClean="0"/>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98A0FAAC-3B03-434A-9344-2C525D941A90}" type="slidenum">
              <a:rPr lang="tr-TR" smtClean="0"/>
              <a:t>‹#›</a:t>
            </a:fld>
            <a:endParaRPr lang="tr-TR"/>
          </a:p>
        </p:txBody>
      </p:sp>
    </p:spTree>
    <p:extLst>
      <p:ext uri="{BB962C8B-B14F-4D97-AF65-F5344CB8AC3E}">
        <p14:creationId xmlns:p14="http://schemas.microsoft.com/office/powerpoint/2010/main" val="2743714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54F2AB4-72D7-4B7B-93BB-A2D098AF8420}" type="datetimeFigureOut">
              <a:rPr lang="tr-TR" smtClean="0"/>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98A0FAAC-3B03-434A-9344-2C525D941A90}" type="slidenum">
              <a:rPr lang="tr-TR" smtClean="0"/>
              <a:t>‹#›</a:t>
            </a:fld>
            <a:endParaRPr lang="tr-TR"/>
          </a:p>
        </p:txBody>
      </p:sp>
    </p:spTree>
    <p:extLst>
      <p:ext uri="{BB962C8B-B14F-4D97-AF65-F5344CB8AC3E}">
        <p14:creationId xmlns:p14="http://schemas.microsoft.com/office/powerpoint/2010/main" val="400308938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MEDENİ HUKUK</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a:t>Sosyal hayatı düzenleyen kurallar şunlardır: </a:t>
            </a:r>
          </a:p>
          <a:p>
            <a:r>
              <a:rPr lang="tr-TR" dirty="0"/>
              <a:t>1) Din Kuralları</a:t>
            </a:r>
          </a:p>
          <a:p>
            <a:r>
              <a:rPr lang="tr-TR" dirty="0"/>
              <a:t>2) Ahlak Kuralları     yaptırımları (müeyyideleri) </a:t>
            </a:r>
            <a:r>
              <a:rPr lang="tr-TR" b="1" dirty="0"/>
              <a:t>manevidir</a:t>
            </a:r>
            <a:r>
              <a:rPr lang="tr-TR" dirty="0"/>
              <a:t> (ayıplanma, kınanma vs.)</a:t>
            </a:r>
          </a:p>
          <a:p>
            <a:r>
              <a:rPr lang="tr-TR" dirty="0"/>
              <a:t>3) Görgü (teamül) Kuralları</a:t>
            </a:r>
          </a:p>
          <a:p>
            <a:r>
              <a:rPr lang="tr-TR" dirty="0"/>
              <a:t> </a:t>
            </a:r>
          </a:p>
          <a:p>
            <a:r>
              <a:rPr lang="tr-TR" dirty="0"/>
              <a:t>4) Hukuk Kuralları   </a:t>
            </a:r>
            <a:r>
              <a:rPr lang="tr-TR" b="1" dirty="0"/>
              <a:t>yaptırımı maddidir</a:t>
            </a:r>
            <a:r>
              <a:rPr lang="tr-TR" dirty="0"/>
              <a:t> (cebren icra edilebilir-kendilerine uyulması devlet kuvveti yardımıyla sağlanabilen kurallardır).</a:t>
            </a:r>
          </a:p>
          <a:p>
            <a:r>
              <a:rPr lang="tr-TR" b="1" u="sng" dirty="0" smtClean="0"/>
              <a:t>Hukuk</a:t>
            </a:r>
            <a:r>
              <a:rPr lang="tr-TR" b="1" u="sng" dirty="0"/>
              <a:t>:</a:t>
            </a:r>
            <a:r>
              <a:rPr lang="tr-TR" dirty="0"/>
              <a:t> İnsanlar arasındaki ilişkileri düzenleyen </a:t>
            </a:r>
            <a:r>
              <a:rPr lang="tr-TR" b="1" dirty="0"/>
              <a:t>maddi yaptırımlı</a:t>
            </a:r>
            <a:r>
              <a:rPr lang="tr-TR" dirty="0"/>
              <a:t>, </a:t>
            </a:r>
            <a:r>
              <a:rPr lang="tr-TR" b="1" dirty="0"/>
              <a:t>genel </a:t>
            </a:r>
            <a:r>
              <a:rPr lang="tr-TR" dirty="0"/>
              <a:t>(aynı durumdaki </a:t>
            </a:r>
            <a:r>
              <a:rPr lang="tr-TR" b="1" dirty="0"/>
              <a:t>herkese</a:t>
            </a:r>
            <a:r>
              <a:rPr lang="tr-TR" dirty="0"/>
              <a:t> uygulanabilmesi), </a:t>
            </a:r>
            <a:r>
              <a:rPr lang="tr-TR" b="1" dirty="0"/>
              <a:t>soyut</a:t>
            </a:r>
            <a:r>
              <a:rPr lang="tr-TR" dirty="0"/>
              <a:t> (belli ve tek bir olaya değil aynı özelliği gösteren bütün olaylara uygulanmasıdır) ve </a:t>
            </a:r>
            <a:r>
              <a:rPr lang="tr-TR" b="1" dirty="0"/>
              <a:t>sürekli</a:t>
            </a:r>
            <a:r>
              <a:rPr lang="tr-TR" dirty="0"/>
              <a:t> (yürürlüğe girdiği tarihten itibaren kaldırılıncaya kadar uygulanabilme) kurallar bütünüdür.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b="1" dirty="0"/>
              <a:t>Müspet Hukuk (Pozitif hukuk-Yürürlükte olan hukuk – dogmatik hukuk): </a:t>
            </a:r>
            <a:r>
              <a:rPr lang="tr-TR" dirty="0"/>
              <a:t>Bir ülkede belli bir zamanda yürürlükte bulunan yazılı (anayasa, uluslar arası antlaşmalar, kanunlar, </a:t>
            </a:r>
            <a:r>
              <a:rPr lang="tr-TR" dirty="0" err="1"/>
              <a:t>khkler</a:t>
            </a:r>
            <a:r>
              <a:rPr lang="tr-TR" dirty="0"/>
              <a:t>, tüzükler vs.) ve yazısız hukuk kurallarının (örf ve adet hukuku kuralları) tümüne birden verilen isimdir</a:t>
            </a:r>
            <a:r>
              <a:rPr lang="tr-TR" dirty="0" smtClean="0"/>
              <a:t>.</a:t>
            </a:r>
            <a:endParaRPr lang="tr-TR" dirty="0"/>
          </a:p>
          <a:p>
            <a:r>
              <a:rPr lang="tr-TR" b="1" dirty="0"/>
              <a:t>2) Mevzu Hukuk:</a:t>
            </a:r>
            <a:r>
              <a:rPr lang="tr-TR" dirty="0"/>
              <a:t> Bir ülkede belli bir zamanda yürürlükte bulunan, </a:t>
            </a:r>
            <a:r>
              <a:rPr lang="tr-TR" b="1" dirty="0"/>
              <a:t>yetkili bir makam</a:t>
            </a:r>
            <a:r>
              <a:rPr lang="tr-TR" dirty="0"/>
              <a:t> tarafından konulmuş olan </a:t>
            </a:r>
            <a:r>
              <a:rPr lang="tr-TR" b="1" dirty="0"/>
              <a:t>sadece yazılı hukuk kurallarını</a:t>
            </a:r>
            <a:r>
              <a:rPr lang="tr-TR" dirty="0"/>
              <a:t> ifade eder. </a:t>
            </a:r>
            <a:r>
              <a:rPr lang="tr-TR" u="sng" dirty="0"/>
              <a:t>Örf ve adet bu kavrama girmez</a:t>
            </a:r>
            <a:r>
              <a:rPr lang="tr-TR" dirty="0"/>
              <a:t>.  </a:t>
            </a:r>
          </a:p>
          <a:p>
            <a:r>
              <a:rPr lang="tr-TR" b="1" dirty="0"/>
              <a:t>3) Tabii Hukuk (İdeal hukuk):</a:t>
            </a:r>
            <a:r>
              <a:rPr lang="tr-TR" dirty="0"/>
              <a:t> Olması gereken (de </a:t>
            </a:r>
            <a:r>
              <a:rPr lang="tr-TR" dirty="0" err="1"/>
              <a:t>lege</a:t>
            </a:r>
            <a:r>
              <a:rPr lang="tr-TR" dirty="0"/>
              <a:t> </a:t>
            </a:r>
            <a:r>
              <a:rPr lang="tr-TR" dirty="0" err="1"/>
              <a:t>feranda</a:t>
            </a:r>
            <a:r>
              <a:rPr lang="tr-TR" dirty="0"/>
              <a:t>) hukuk kurallarını ifade eder. </a:t>
            </a:r>
          </a:p>
          <a:p>
            <a:r>
              <a:rPr lang="tr-TR" b="1" dirty="0"/>
              <a:t>4) Tarihi hukuk:</a:t>
            </a:r>
            <a:r>
              <a:rPr lang="tr-TR" dirty="0"/>
              <a:t> Yürürlükten kalkmış olan hukuktur. Ör. Mecelle.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40000" lnSpcReduction="20000"/>
          </a:bodyPr>
          <a:lstStyle/>
          <a:p>
            <a:r>
              <a:rPr lang="tr-TR" b="1" dirty="0"/>
              <a:t>Kamu Hukuku:</a:t>
            </a:r>
            <a:r>
              <a:rPr lang="tr-TR" dirty="0"/>
              <a:t> Devlet ile bir kişi veya diğer bir devlet arasındaki ilişkileri düzenleyen hukuk kurallarına denir. Devlet ile kişinin girmiş olduğu bir hukuki ilişkinin kamu hukukuna dahil olabilmesi için devletin söz konusu ilişkiye kamu kudretinin sahibi olarak girmesi gerekir (egemenlik yetkisi teorisi). </a:t>
            </a:r>
            <a:endParaRPr lang="tr-TR" b="1" dirty="0"/>
          </a:p>
          <a:p>
            <a:r>
              <a:rPr lang="tr-TR" b="1" dirty="0"/>
              <a:t>Kamu Hukukunun Alt Dalları       </a:t>
            </a:r>
          </a:p>
          <a:p>
            <a:r>
              <a:rPr lang="tr-TR" dirty="0"/>
              <a:t>1) Anayasa Hukuku</a:t>
            </a:r>
          </a:p>
          <a:p>
            <a:r>
              <a:rPr lang="tr-TR" dirty="0"/>
              <a:t>2) İdare Hukuku </a:t>
            </a:r>
          </a:p>
          <a:p>
            <a:r>
              <a:rPr lang="tr-TR" dirty="0"/>
              <a:t>3) Ceza Hukuku</a:t>
            </a:r>
          </a:p>
          <a:p>
            <a:r>
              <a:rPr lang="tr-TR" dirty="0"/>
              <a:t>4) Yargılama hukuku: Bu kurallar </a:t>
            </a:r>
            <a:r>
              <a:rPr lang="tr-TR" b="1" dirty="0"/>
              <a:t>şekli hukuku</a:t>
            </a:r>
            <a:r>
              <a:rPr lang="tr-TR" dirty="0"/>
              <a:t> oluşturur. </a:t>
            </a:r>
          </a:p>
          <a:p>
            <a:pPr lvl="0"/>
            <a:r>
              <a:rPr lang="tr-TR" dirty="0"/>
              <a:t>Medeni Usul Hukuku</a:t>
            </a:r>
          </a:p>
          <a:p>
            <a:pPr lvl="0"/>
            <a:r>
              <a:rPr lang="tr-TR" dirty="0"/>
              <a:t>Ceza Yargılaması (muhakemesi) hukuku</a:t>
            </a:r>
          </a:p>
          <a:p>
            <a:pPr lvl="0"/>
            <a:r>
              <a:rPr lang="tr-TR" dirty="0"/>
              <a:t>Anayasa </a:t>
            </a:r>
            <a:r>
              <a:rPr lang="tr-TR" dirty="0" smtClean="0"/>
              <a:t>yargısı</a:t>
            </a:r>
          </a:p>
          <a:p>
            <a:pPr lvl="0"/>
            <a:r>
              <a:rPr lang="tr-TR" dirty="0" smtClean="0"/>
              <a:t>İdari yargı</a:t>
            </a:r>
          </a:p>
          <a:p>
            <a:pPr lvl="0"/>
            <a:r>
              <a:rPr lang="tr-TR" dirty="0" smtClean="0"/>
              <a:t>Seçim yargısı</a:t>
            </a:r>
          </a:p>
          <a:p>
            <a:r>
              <a:rPr lang="tr-TR" dirty="0" smtClean="0"/>
              <a:t>    f) İcra – iflas hukuku</a:t>
            </a:r>
          </a:p>
          <a:p>
            <a:r>
              <a:rPr lang="tr-TR" dirty="0" smtClean="0"/>
              <a:t>5) Devletler Genel (umumi) Hukuku</a:t>
            </a:r>
          </a:p>
          <a:p>
            <a:r>
              <a:rPr lang="tr-TR" dirty="0" smtClean="0"/>
              <a:t>6) Mali (özellikle vergi) Hukuk</a:t>
            </a:r>
          </a:p>
          <a:p>
            <a:r>
              <a:rPr lang="tr-TR" b="1" dirty="0" smtClean="0"/>
              <a:t>2) Özel Hukuk: </a:t>
            </a:r>
            <a:r>
              <a:rPr lang="tr-TR" dirty="0" smtClean="0"/>
              <a:t>Bir kişi ile diğer bir kişi arasındaki ilişkileri düzenleyen hukuktur. Özel hukukta taraflar arasında eşitlik ilkesi söz konusudur.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Özel hukukun dalları</a:t>
            </a:r>
            <a:endParaRPr lang="tr-TR" dirty="0"/>
          </a:p>
        </p:txBody>
      </p:sp>
      <p:sp>
        <p:nvSpPr>
          <p:cNvPr id="3" name="İçerik Yer Tutucusu 2"/>
          <p:cNvSpPr>
            <a:spLocks noGrp="1"/>
          </p:cNvSpPr>
          <p:nvPr>
            <p:ph idx="1"/>
          </p:nvPr>
        </p:nvSpPr>
        <p:spPr/>
        <p:txBody>
          <a:bodyPr>
            <a:normAutofit fontScale="92500"/>
          </a:bodyPr>
          <a:lstStyle/>
          <a:p>
            <a:r>
              <a:rPr lang="tr-TR" b="1" dirty="0"/>
              <a:t>Özel Hukukun Alt Dalları</a:t>
            </a:r>
            <a:endParaRPr lang="tr-TR" b="1" i="1" dirty="0"/>
          </a:p>
          <a:p>
            <a:r>
              <a:rPr lang="tr-TR" dirty="0"/>
              <a:t>1)  Medeni Hukuk: Özel hukukun en geniş ve en önemli dalıdır.</a:t>
            </a:r>
            <a:r>
              <a:rPr lang="tr-TR" b="1" dirty="0"/>
              <a:t> </a:t>
            </a:r>
            <a:r>
              <a:rPr lang="tr-TR" dirty="0"/>
              <a:t>Medeni hukuk kelime anlamı itibarıyla “şehir hukuku” demektir. Terimin kökeni roma hukukuna dayanır.</a:t>
            </a:r>
            <a:r>
              <a:rPr lang="tr-TR" b="1" dirty="0"/>
              <a:t> </a:t>
            </a:r>
            <a:r>
              <a:rPr lang="tr-TR" dirty="0"/>
              <a:t>Türk medeni hukuku temel olarak Roma-Germen hukuk sistemine dayanmaktadır. </a:t>
            </a:r>
          </a:p>
          <a:p>
            <a:r>
              <a:rPr lang="tr-TR" dirty="0"/>
              <a:t>     </a:t>
            </a:r>
          </a:p>
          <a:p>
            <a:r>
              <a:rPr lang="tr-TR" dirty="0"/>
              <a:t>2) Borçlar Hukuku</a:t>
            </a:r>
          </a:p>
          <a:p>
            <a:r>
              <a:rPr lang="tr-TR" dirty="0"/>
              <a:t>3) Ticaret Hukuku</a:t>
            </a:r>
          </a:p>
          <a:p>
            <a:r>
              <a:rPr lang="tr-TR" dirty="0"/>
              <a:t>4) Devletler Özel Hukuku</a:t>
            </a:r>
          </a:p>
          <a:p>
            <a:endParaRPr lang="tr-TR" dirty="0"/>
          </a:p>
        </p:txBody>
      </p:sp>
    </p:spTree>
    <p:extLst>
      <p:ext uri="{BB962C8B-B14F-4D97-AF65-F5344CB8AC3E}">
        <p14:creationId xmlns:p14="http://schemas.microsoft.com/office/powerpoint/2010/main" val="3324871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Kamu ve özel haklar</a:t>
            </a:r>
            <a:endParaRPr lang="tr-TR"/>
          </a:p>
        </p:txBody>
      </p:sp>
      <p:sp>
        <p:nvSpPr>
          <p:cNvPr id="3" name="2 İçerik Yer Tutucusu"/>
          <p:cNvSpPr>
            <a:spLocks noGrp="1"/>
          </p:cNvSpPr>
          <p:nvPr>
            <p:ph idx="1"/>
          </p:nvPr>
        </p:nvSpPr>
        <p:spPr/>
        <p:txBody>
          <a:bodyPr>
            <a:normAutofit fontScale="85000" lnSpcReduction="20000"/>
          </a:bodyPr>
          <a:lstStyle/>
          <a:p>
            <a:r>
              <a:rPr lang="tr-TR" b="1" dirty="0"/>
              <a:t>Hak:</a:t>
            </a:r>
            <a:r>
              <a:rPr lang="tr-TR" dirty="0"/>
              <a:t> Hukuk düzeni tarafından kişilere tanınmış olan yetkilere, menfaatlere hak denir. Hukukta hak sahibi olabilen ve borç altına girebilen varlıklara şahıs (kişi) denir.</a:t>
            </a:r>
          </a:p>
          <a:p>
            <a:r>
              <a:rPr lang="tr-TR" b="1" dirty="0"/>
              <a:t>Haklar doğdukları hukuk kurallarına göre</a:t>
            </a:r>
            <a:r>
              <a:rPr lang="tr-TR" dirty="0"/>
              <a:t> kamu hakları ve özel haklar diye ikiye ayrılır:</a:t>
            </a:r>
          </a:p>
          <a:p>
            <a:r>
              <a:rPr lang="tr-TR" b="1" dirty="0"/>
              <a:t>1) Kamu hakları:</a:t>
            </a:r>
            <a:r>
              <a:rPr lang="tr-TR" dirty="0"/>
              <a:t> Kamu hukukundan doğan haklardır. Ör. Seçme-seçilme, memur olma hakkı.</a:t>
            </a:r>
          </a:p>
          <a:p>
            <a:r>
              <a:rPr lang="tr-TR" b="1" dirty="0"/>
              <a:t>2) Özel haklar:</a:t>
            </a:r>
            <a:r>
              <a:rPr lang="tr-TR" dirty="0"/>
              <a:t> Özel hukuktan doğan haklardır. Ör. Alacak hakkı, mülkiyet hakkı, kişilik hakları, fikri haklar. </a:t>
            </a:r>
          </a:p>
          <a:p>
            <a:r>
              <a:rPr lang="tr-TR" dirty="0"/>
              <a:t>Özel haklardan yararlanmada kural olarak herkes eşit olduğu halde, kamu haklarından yararlanmada herkes eşit değildir. Kamu haklarından yararlanmak için vatandaş olmak ve hukuk düzenince belirlenen koşulları taşımak gerekir. </a:t>
            </a:r>
            <a:endParaRPr lang="tr-TR"/>
          </a:p>
          <a:p>
            <a:endParaRPr lang="tr-T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TotalTime>
  <Words>468</Words>
  <Application>Microsoft Office PowerPoint</Application>
  <PresentationFormat>Ekran Gösterisi (4:3)</PresentationFormat>
  <Paragraphs>40</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Century Gothic</vt:lpstr>
      <vt:lpstr>Wingdings 3</vt:lpstr>
      <vt:lpstr>Dilim</vt:lpstr>
      <vt:lpstr>MEDENİ HUKUK</vt:lpstr>
      <vt:lpstr>PowerPoint Sunusu</vt:lpstr>
      <vt:lpstr>PowerPoint Sunusu</vt:lpstr>
      <vt:lpstr>PowerPoint Sunusu</vt:lpstr>
      <vt:lpstr>Özel hukukun dalları</vt:lpstr>
      <vt:lpstr>Kamu ve özel haklar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HUKUK</dc:title>
  <dc:creator>kullanicii</dc:creator>
  <cp:lastModifiedBy>Pelin Atila Yoruk</cp:lastModifiedBy>
  <cp:revision>2</cp:revision>
  <dcterms:created xsi:type="dcterms:W3CDTF">2017-09-27T14:58:46Z</dcterms:created>
  <dcterms:modified xsi:type="dcterms:W3CDTF">2017-11-13T10:57:13Z</dcterms:modified>
</cp:coreProperties>
</file>