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5" r:id="rId9"/>
    <p:sldId id="266" r:id="rId10"/>
    <p:sldId id="2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EF2B41A-520E-40B9-B78D-608A0D756FC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507442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F2B41A-520E-40B9-B78D-608A0D756FC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337224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F2B41A-520E-40B9-B78D-608A0D756FC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3529578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EF2B41A-520E-40B9-B78D-608A0D756FC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50802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EF2B41A-520E-40B9-B78D-608A0D756FC8}"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2565933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EF2B41A-520E-40B9-B78D-608A0D756FC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16711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EF2B41A-520E-40B9-B78D-608A0D756FC8}"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72767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EF2B41A-520E-40B9-B78D-608A0D756FC8}"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1737171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EF2B41A-520E-40B9-B78D-608A0D756FC8}"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3537689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F2B41A-520E-40B9-B78D-608A0D756FC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2966237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EF2B41A-520E-40B9-B78D-608A0D756FC8}"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FD7F99-4F57-4EEC-94FE-4B4538A4E663}" type="slidenum">
              <a:rPr lang="tr-TR" smtClean="0"/>
              <a:t>‹#›</a:t>
            </a:fld>
            <a:endParaRPr lang="tr-TR"/>
          </a:p>
        </p:txBody>
      </p:sp>
    </p:spTree>
    <p:extLst>
      <p:ext uri="{BB962C8B-B14F-4D97-AF65-F5344CB8AC3E}">
        <p14:creationId xmlns:p14="http://schemas.microsoft.com/office/powerpoint/2010/main" val="1120275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F2B41A-520E-40B9-B78D-608A0D756FC8}"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FD7F99-4F57-4EEC-94FE-4B4538A4E663}" type="slidenum">
              <a:rPr lang="tr-TR" smtClean="0"/>
              <a:t>‹#›</a:t>
            </a:fld>
            <a:endParaRPr lang="tr-TR"/>
          </a:p>
        </p:txBody>
      </p:sp>
    </p:spTree>
    <p:extLst>
      <p:ext uri="{BB962C8B-B14F-4D97-AF65-F5344CB8AC3E}">
        <p14:creationId xmlns:p14="http://schemas.microsoft.com/office/powerpoint/2010/main" val="3659566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1981200" y="277813"/>
            <a:ext cx="8229600" cy="703262"/>
          </a:xfrm>
        </p:spPr>
        <p:txBody>
          <a:bodyPr/>
          <a:lstStyle/>
          <a:p>
            <a:r>
              <a:rPr lang="tr-TR" altLang="tr-TR" sz="3600">
                <a:solidFill>
                  <a:srgbClr val="66FF33"/>
                </a:solidFill>
              </a:rPr>
              <a:t>ETİK KURALLAR</a:t>
            </a:r>
          </a:p>
        </p:txBody>
      </p:sp>
      <p:sp>
        <p:nvSpPr>
          <p:cNvPr id="171011" name="Rectangle 3"/>
          <p:cNvSpPr>
            <a:spLocks noGrp="1" noChangeArrowheads="1"/>
          </p:cNvSpPr>
          <p:nvPr>
            <p:ph type="body" idx="1"/>
          </p:nvPr>
        </p:nvSpPr>
        <p:spPr>
          <a:xfrm>
            <a:off x="1981200" y="1341438"/>
            <a:ext cx="8229600" cy="5256212"/>
          </a:xfrm>
        </p:spPr>
        <p:txBody>
          <a:bodyPr/>
          <a:lstStyle/>
          <a:p>
            <a:r>
              <a:rPr lang="tr-TR" altLang="tr-TR" b="1">
                <a:solidFill>
                  <a:srgbClr val="66FF33"/>
                </a:solidFill>
              </a:rPr>
              <a:t>Etik kurallar</a:t>
            </a:r>
            <a:r>
              <a:rPr lang="tr-TR" altLang="tr-TR" b="1"/>
              <a:t> özel bir grubun görev ve yükümlülüklerini belirleyen mesleki ahlak kurallarıdır. Türkiye’de henüz eczacılığa yönelik etik kurallar oluşturulmamıştır. Amerika’da 1852 yılından beri Amerikan Eczacılık Birliği’nin çıkardığı etik kurallar bulunmaktadır. Son olarak 1990 yılında 8 temel ilkeden oluşan eczacılık etik kuralları ortaya konulmuştur.</a:t>
            </a:r>
          </a:p>
        </p:txBody>
      </p:sp>
    </p:spTree>
    <p:extLst>
      <p:ext uri="{BB962C8B-B14F-4D97-AF65-F5344CB8AC3E}">
        <p14:creationId xmlns:p14="http://schemas.microsoft.com/office/powerpoint/2010/main" val="603038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16669530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5" name="Rectangle 3"/>
          <p:cNvSpPr>
            <a:spLocks noGrp="1" noChangeArrowheads="1"/>
          </p:cNvSpPr>
          <p:nvPr>
            <p:ph type="body" idx="1"/>
          </p:nvPr>
        </p:nvSpPr>
        <p:spPr>
          <a:xfrm>
            <a:off x="1981200" y="333375"/>
            <a:ext cx="8229600" cy="5797550"/>
          </a:xfrm>
        </p:spPr>
        <p:txBody>
          <a:bodyPr/>
          <a:lstStyle/>
          <a:p>
            <a:pPr marL="609600" indent="-609600">
              <a:buClr>
                <a:srgbClr val="66FF33"/>
              </a:buClr>
            </a:pPr>
            <a:r>
              <a:rPr lang="tr-TR" altLang="tr-TR" b="1"/>
              <a:t>Eczacı, hasta ile eczacı arasındaki ilişkiye saygılıdır.</a:t>
            </a:r>
          </a:p>
          <a:p>
            <a:pPr marL="609600" indent="-609600">
              <a:buClr>
                <a:srgbClr val="66FF33"/>
              </a:buClr>
            </a:pPr>
            <a:r>
              <a:rPr lang="tr-TR" altLang="tr-TR" b="1"/>
              <a:t>Eczacı, her hastaya özenli, şefkatli ve gizli bir şekilde hizmet sağlar.</a:t>
            </a:r>
          </a:p>
          <a:p>
            <a:pPr marL="609600" indent="-609600">
              <a:buClr>
                <a:srgbClr val="66FF33"/>
              </a:buClr>
            </a:pPr>
            <a:r>
              <a:rPr lang="tr-TR" altLang="tr-TR" b="1"/>
              <a:t>Eczacı, her hastanın kişiliğine ve itibarına saygılıdır.</a:t>
            </a:r>
          </a:p>
          <a:p>
            <a:pPr marL="609600" indent="-609600">
              <a:buClr>
                <a:srgbClr val="66FF33"/>
              </a:buClr>
            </a:pPr>
            <a:r>
              <a:rPr lang="tr-TR" altLang="tr-TR" b="1"/>
              <a:t>Eczacı, mesleki ilişkilerinde doğruluk, dürüstlük ilkelerine göre ve açık sözlülükle davranır.</a:t>
            </a:r>
          </a:p>
          <a:p>
            <a:pPr marL="609600" indent="-609600">
              <a:buClr>
                <a:srgbClr val="66FF33"/>
              </a:buClr>
            </a:pPr>
            <a:endParaRPr lang="tr-TR" altLang="tr-TR" b="1"/>
          </a:p>
        </p:txBody>
      </p:sp>
    </p:spTree>
    <p:extLst>
      <p:ext uri="{BB962C8B-B14F-4D97-AF65-F5344CB8AC3E}">
        <p14:creationId xmlns:p14="http://schemas.microsoft.com/office/powerpoint/2010/main" val="2055172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9" name="Rectangle 3"/>
          <p:cNvSpPr>
            <a:spLocks noGrp="1" noChangeArrowheads="1"/>
          </p:cNvSpPr>
          <p:nvPr>
            <p:ph type="body" idx="1"/>
          </p:nvPr>
        </p:nvSpPr>
        <p:spPr>
          <a:xfrm>
            <a:off x="1981200" y="476251"/>
            <a:ext cx="8229600" cy="5654675"/>
          </a:xfrm>
        </p:spPr>
        <p:txBody>
          <a:bodyPr/>
          <a:lstStyle/>
          <a:p>
            <a:pPr marL="609600" indent="-609600">
              <a:buClr>
                <a:srgbClr val="66FF33"/>
              </a:buClr>
            </a:pPr>
            <a:r>
              <a:rPr lang="tr-TR" altLang="tr-TR" b="1"/>
              <a:t>Eczacı, mesleki yeterliliğe sahiptir.</a:t>
            </a:r>
          </a:p>
          <a:p>
            <a:pPr marL="609600" indent="-609600">
              <a:buClr>
                <a:srgbClr val="66FF33"/>
              </a:buClr>
            </a:pPr>
            <a:r>
              <a:rPr lang="tr-TR" altLang="tr-TR" b="1"/>
              <a:t>Eczacı, meslektaş ve diğer sağlık elemanlarının değer ve becerilerine saygılıdır. </a:t>
            </a:r>
          </a:p>
          <a:p>
            <a:pPr marL="609600" indent="-609600">
              <a:buClr>
                <a:srgbClr val="66FF33"/>
              </a:buClr>
            </a:pPr>
            <a:r>
              <a:rPr lang="tr-TR" altLang="tr-TR" b="1"/>
              <a:t>Eczacı, bireysel, toplumsal gereksinmeler için hizmet verir.</a:t>
            </a:r>
          </a:p>
          <a:p>
            <a:pPr marL="609600" indent="-609600">
              <a:buClr>
                <a:srgbClr val="66FF33"/>
              </a:buClr>
            </a:pPr>
            <a:r>
              <a:rPr lang="tr-TR" altLang="tr-TR" b="1"/>
              <a:t>Eczacı, sağlıkla ilgili kaynakların dağılımında adil davranır.</a:t>
            </a:r>
          </a:p>
          <a:p>
            <a:pPr marL="609600" indent="-609600">
              <a:buClr>
                <a:srgbClr val="66FF33"/>
              </a:buClr>
              <a:buNone/>
            </a:pPr>
            <a:endParaRPr lang="tr-TR" altLang="tr-TR" b="1"/>
          </a:p>
        </p:txBody>
      </p:sp>
    </p:spTree>
    <p:extLst>
      <p:ext uri="{BB962C8B-B14F-4D97-AF65-F5344CB8AC3E}">
        <p14:creationId xmlns:p14="http://schemas.microsoft.com/office/powerpoint/2010/main" val="1749462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ctrTitle"/>
          </p:nvPr>
        </p:nvSpPr>
        <p:spPr/>
        <p:txBody>
          <a:bodyPr/>
          <a:lstStyle/>
          <a:p>
            <a:r>
              <a:rPr lang="tr-TR" altLang="tr-TR">
                <a:solidFill>
                  <a:srgbClr val="99FF33"/>
                </a:solidFill>
              </a:rPr>
              <a:t>Eczane Teknisyenleri İçin Etik Kuralları</a:t>
            </a:r>
          </a:p>
        </p:txBody>
      </p:sp>
      <p:sp>
        <p:nvSpPr>
          <p:cNvPr id="74757" name="Rectangle 5"/>
          <p:cNvSpPr>
            <a:spLocks noGrp="1" noChangeArrowheads="1"/>
          </p:cNvSpPr>
          <p:nvPr>
            <p:ph type="subTitle" idx="1"/>
          </p:nvPr>
        </p:nvSpPr>
        <p:spPr/>
        <p:txBody>
          <a:bodyPr/>
          <a:lstStyle/>
          <a:p>
            <a:r>
              <a:rPr lang="tr-TR" altLang="tr-TR" b="1"/>
              <a:t>(İngiltere Kraliyet Eczacılık Cemiyetinin Belirlediği) </a:t>
            </a:r>
          </a:p>
        </p:txBody>
      </p:sp>
    </p:spTree>
    <p:extLst>
      <p:ext uri="{BB962C8B-B14F-4D97-AF65-F5344CB8AC3E}">
        <p14:creationId xmlns:p14="http://schemas.microsoft.com/office/powerpoint/2010/main" val="3424829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1524000" y="333375"/>
            <a:ext cx="9144000" cy="1087438"/>
          </a:xfrm>
        </p:spPr>
        <p:txBody>
          <a:bodyPr/>
          <a:lstStyle/>
          <a:p>
            <a:r>
              <a:rPr lang="tr-TR" altLang="tr-TR" sz="3200">
                <a:solidFill>
                  <a:srgbClr val="99FF33"/>
                </a:solidFill>
              </a:rPr>
              <a:t>Bir eczane teknisyeninin en önemli sorumlulukları şunlardır:</a:t>
            </a:r>
            <a:r>
              <a:rPr lang="tr-TR" altLang="tr-TR" sz="4000"/>
              <a:t> </a:t>
            </a:r>
          </a:p>
        </p:txBody>
      </p:sp>
      <p:sp>
        <p:nvSpPr>
          <p:cNvPr id="76803" name="Rectangle 3"/>
          <p:cNvSpPr>
            <a:spLocks noGrp="1" noChangeArrowheads="1"/>
          </p:cNvSpPr>
          <p:nvPr>
            <p:ph type="body" idx="1"/>
          </p:nvPr>
        </p:nvSpPr>
        <p:spPr>
          <a:xfrm>
            <a:off x="1847850" y="1628776"/>
            <a:ext cx="8820150" cy="4824413"/>
          </a:xfrm>
        </p:spPr>
        <p:txBody>
          <a:bodyPr/>
          <a:lstStyle/>
          <a:p>
            <a:pPr algn="just">
              <a:lnSpc>
                <a:spcPct val="70000"/>
              </a:lnSpc>
              <a:buClr>
                <a:srgbClr val="99FF33"/>
              </a:buClr>
            </a:pPr>
            <a:r>
              <a:rPr lang="tr-TR" altLang="tr-TR" b="1"/>
              <a:t>Eczane teknisyenleri her zaman hastalarla ve halkın diğer bireylerinin sağlığıyla ilgilenir ve toplumun en iyi derecede sağlık hizmeti görmesi için diğer sağlık profesyonelleri ile birlikte çalışır. Eczacı teknisyenleri bütün bunları, incelik, saygı ve güvenilirlikle yerine getirir. Hasta haklarına ve kararlarına saygı gösterir ve hastanın anlayabileceği bir dille hastaya bilgi verir. </a:t>
            </a:r>
          </a:p>
          <a:p>
            <a:pPr algn="just">
              <a:lnSpc>
                <a:spcPct val="70000"/>
              </a:lnSpc>
              <a:buClr>
                <a:srgbClr val="99FF33"/>
              </a:buClr>
              <a:buFont typeface="Wingdings" panose="05000000000000000000" pitchFamily="2" charset="2"/>
              <a:buNone/>
            </a:pPr>
            <a:endParaRPr lang="tr-TR" altLang="tr-TR" b="1"/>
          </a:p>
          <a:p>
            <a:pPr algn="just">
              <a:lnSpc>
                <a:spcPct val="70000"/>
              </a:lnSpc>
              <a:buClr>
                <a:srgbClr val="99FF33"/>
              </a:buClr>
            </a:pPr>
            <a:r>
              <a:rPr lang="tr-TR" altLang="tr-TR" b="1"/>
              <a:t>Eczane teknisyenleri, bilgi birikimlerinin, becerilerinin ve performanslarının yüksek kalitede, güncel, kanıtlara ve tecrübelerine dayalı olduğunu garanti etmelidir.</a:t>
            </a:r>
          </a:p>
          <a:p>
            <a:pPr algn="just">
              <a:lnSpc>
                <a:spcPct val="70000"/>
              </a:lnSpc>
            </a:pPr>
            <a:endParaRPr lang="tr-TR" altLang="tr-TR" b="1"/>
          </a:p>
        </p:txBody>
      </p:sp>
    </p:spTree>
    <p:extLst>
      <p:ext uri="{BB962C8B-B14F-4D97-AF65-F5344CB8AC3E}">
        <p14:creationId xmlns:p14="http://schemas.microsoft.com/office/powerpoint/2010/main" val="555896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type="body" idx="1"/>
          </p:nvPr>
        </p:nvSpPr>
        <p:spPr>
          <a:xfrm>
            <a:off x="1981200" y="1052513"/>
            <a:ext cx="8229600" cy="5078412"/>
          </a:xfrm>
        </p:spPr>
        <p:txBody>
          <a:bodyPr/>
          <a:lstStyle/>
          <a:p>
            <a:pPr algn="just">
              <a:lnSpc>
                <a:spcPct val="90000"/>
              </a:lnSpc>
              <a:buClr>
                <a:srgbClr val="99FF33"/>
              </a:buClr>
            </a:pPr>
            <a:r>
              <a:rPr lang="tr-TR" altLang="tr-TR" b="1"/>
              <a:t>Eczane teknisyenleri kişisel ve mesleki yaşantılarında doğruluk ve dürüstlükle hareket etmeli, eczacılık mesleğine gölge düşürebilecek ve halkın güvenini azaltabilecek hiçbir davranış sergilememelidirler. </a:t>
            </a:r>
          </a:p>
          <a:p>
            <a:pPr algn="just">
              <a:lnSpc>
                <a:spcPct val="90000"/>
              </a:lnSpc>
              <a:buClr>
                <a:srgbClr val="99FF33"/>
              </a:buClr>
            </a:pPr>
            <a:endParaRPr lang="tr-TR" altLang="tr-TR" b="1"/>
          </a:p>
          <a:p>
            <a:pPr algn="just">
              <a:lnSpc>
                <a:spcPct val="90000"/>
              </a:lnSpc>
              <a:buClr>
                <a:srgbClr val="99FF33"/>
              </a:buClr>
            </a:pPr>
            <a:r>
              <a:rPr lang="tr-TR" altLang="tr-TR" b="1"/>
              <a:t>Bir eczane teknisyeni, kendini “</a:t>
            </a:r>
            <a:r>
              <a:rPr lang="tr-TR" altLang="tr-TR" b="1">
                <a:solidFill>
                  <a:srgbClr val="99FF33"/>
                </a:solidFill>
              </a:rPr>
              <a:t>eczacı teknisyeni</a:t>
            </a:r>
            <a:r>
              <a:rPr lang="tr-TR" altLang="tr-TR" b="1"/>
              <a:t>” dışında hiçbir şekilde tanıtmamalıdır.</a:t>
            </a:r>
          </a:p>
          <a:p>
            <a:pPr algn="just">
              <a:lnSpc>
                <a:spcPct val="90000"/>
              </a:lnSpc>
            </a:pPr>
            <a:endParaRPr lang="tr-TR" altLang="tr-TR" b="1"/>
          </a:p>
          <a:p>
            <a:pPr algn="just">
              <a:lnSpc>
                <a:spcPct val="90000"/>
              </a:lnSpc>
              <a:buFont typeface="Wingdings" panose="05000000000000000000" pitchFamily="2" charset="2"/>
              <a:buNone/>
            </a:pPr>
            <a:endParaRPr lang="tr-TR" altLang="tr-TR"/>
          </a:p>
        </p:txBody>
      </p:sp>
    </p:spTree>
    <p:extLst>
      <p:ext uri="{BB962C8B-B14F-4D97-AF65-F5344CB8AC3E}">
        <p14:creationId xmlns:p14="http://schemas.microsoft.com/office/powerpoint/2010/main" val="2581963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524000" y="277814"/>
            <a:ext cx="9144000" cy="630237"/>
          </a:xfrm>
        </p:spPr>
        <p:txBody>
          <a:bodyPr/>
          <a:lstStyle/>
          <a:p>
            <a:r>
              <a:rPr lang="tr-TR" altLang="tr-TR" sz="3200">
                <a:solidFill>
                  <a:srgbClr val="99FF33"/>
                </a:solidFill>
              </a:rPr>
              <a:t>Eczane teknisyenleri şu şartları sağlamalıdırlar</a:t>
            </a:r>
            <a:r>
              <a:rPr lang="tr-TR" altLang="tr-TR" sz="3200">
                <a:solidFill>
                  <a:srgbClr val="66FF33"/>
                </a:solidFill>
              </a:rPr>
              <a:t>:</a:t>
            </a:r>
          </a:p>
        </p:txBody>
      </p:sp>
      <p:sp>
        <p:nvSpPr>
          <p:cNvPr id="78851" name="Rectangle 3"/>
          <p:cNvSpPr>
            <a:spLocks noGrp="1" noChangeArrowheads="1"/>
          </p:cNvSpPr>
          <p:nvPr>
            <p:ph type="body" idx="1"/>
          </p:nvPr>
        </p:nvSpPr>
        <p:spPr>
          <a:xfrm>
            <a:off x="1774826" y="908050"/>
            <a:ext cx="8893175" cy="5949950"/>
          </a:xfrm>
        </p:spPr>
        <p:txBody>
          <a:bodyPr/>
          <a:lstStyle/>
          <a:p>
            <a:pPr algn="just">
              <a:buClr>
                <a:srgbClr val="99FF33"/>
              </a:buClr>
            </a:pPr>
            <a:r>
              <a:rPr lang="tr-TR" altLang="tr-TR" b="1"/>
              <a:t>Sadece hakkında yeterli bilgi ve beceriye sahip oldukları görevleri kabul etmelidirler.</a:t>
            </a:r>
          </a:p>
          <a:p>
            <a:pPr algn="just">
              <a:buClr>
                <a:srgbClr val="99FF33"/>
              </a:buClr>
            </a:pPr>
            <a:r>
              <a:rPr lang="tr-TR" altLang="tr-TR" b="1"/>
              <a:t>Meslek görevlerine bağlı olarak sürekli kendilerini geliştirmelidirler.</a:t>
            </a:r>
          </a:p>
          <a:p>
            <a:pPr algn="just">
              <a:buClr>
                <a:srgbClr val="99FF33"/>
              </a:buClr>
            </a:pPr>
            <a:r>
              <a:rPr lang="tr-TR" altLang="tr-TR" b="1"/>
              <a:t>Üstlendikleri bütün görevler tazminat sözleşmeleri ile desteklenmelidir.</a:t>
            </a:r>
          </a:p>
          <a:p>
            <a:pPr algn="just">
              <a:buClr>
                <a:srgbClr val="99FF33"/>
              </a:buClr>
            </a:pPr>
            <a:r>
              <a:rPr lang="tr-TR" altLang="tr-TR" b="1"/>
              <a:t>Eczacı teknisyenlerinin ana sorumluluklarını rahatça uygulayabilecekleri koşullarda çalışmalıdırlar.</a:t>
            </a:r>
          </a:p>
          <a:p>
            <a:pPr algn="just">
              <a:buClr>
                <a:srgbClr val="99FF33"/>
              </a:buClr>
            </a:pPr>
            <a:r>
              <a:rPr lang="tr-TR" altLang="tr-TR" b="1"/>
              <a:t>Gerekli ekipman, malzemeler mesleki standartlara uygun olarak kolaylıkla ulaşılabilir olmalıdır. </a:t>
            </a:r>
          </a:p>
          <a:p>
            <a:pPr algn="just">
              <a:buClr>
                <a:srgbClr val="99FF33"/>
              </a:buClr>
            </a:pPr>
            <a:r>
              <a:rPr lang="tr-TR" altLang="tr-TR" b="1"/>
              <a:t>Görev dağıtımı yaparken o görevi tam olarak yerine getirebilecek bireyler görevlendirilmelidir.</a:t>
            </a:r>
          </a:p>
        </p:txBody>
      </p:sp>
    </p:spTree>
    <p:extLst>
      <p:ext uri="{BB962C8B-B14F-4D97-AF65-F5344CB8AC3E}">
        <p14:creationId xmlns:p14="http://schemas.microsoft.com/office/powerpoint/2010/main" val="3946744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1524000" y="1268414"/>
            <a:ext cx="9144000" cy="5329237"/>
          </a:xfrm>
        </p:spPr>
        <p:txBody>
          <a:bodyPr/>
          <a:lstStyle/>
          <a:p>
            <a:pPr algn="just">
              <a:lnSpc>
                <a:spcPct val="70000"/>
              </a:lnSpc>
              <a:buClr>
                <a:srgbClr val="99FF33"/>
              </a:buClr>
            </a:pPr>
            <a:r>
              <a:rPr lang="tr-TR" altLang="tr-TR" b="1"/>
              <a:t>Teknisyenler ve diğer personel SİP’lerine (Standart İş Prosedürleri) uymalıdır</a:t>
            </a:r>
          </a:p>
          <a:p>
            <a:pPr algn="just">
              <a:lnSpc>
                <a:spcPct val="70000"/>
              </a:lnSpc>
              <a:buClr>
                <a:srgbClr val="99FF33"/>
              </a:buClr>
              <a:buFont typeface="Wingdings" panose="05000000000000000000" pitchFamily="2" charset="2"/>
              <a:buNone/>
            </a:pPr>
            <a:endParaRPr lang="tr-TR" altLang="tr-TR" b="1"/>
          </a:p>
          <a:p>
            <a:pPr algn="just">
              <a:lnSpc>
                <a:spcPct val="70000"/>
              </a:lnSpc>
              <a:buClr>
                <a:srgbClr val="99FF33"/>
              </a:buClr>
            </a:pPr>
            <a:r>
              <a:rPr lang="tr-TR" altLang="tr-TR" b="1"/>
              <a:t>Mümkün olduğunca mesleki hizmetlerle ilgili sözleşmelere katılmalıdırlar. Katılmaya uygun değillerse eczane sahiplerine ya da yetkili kişilere en kısa sürede haber verilip alternatif düzenlemeler yapılmalıdır. </a:t>
            </a:r>
          </a:p>
          <a:p>
            <a:pPr algn="just">
              <a:lnSpc>
                <a:spcPct val="70000"/>
              </a:lnSpc>
              <a:buClr>
                <a:srgbClr val="99FF33"/>
              </a:buClr>
              <a:buFont typeface="Wingdings" panose="05000000000000000000" pitchFamily="2" charset="2"/>
              <a:buNone/>
            </a:pPr>
            <a:endParaRPr lang="tr-TR" altLang="tr-TR" b="1"/>
          </a:p>
          <a:p>
            <a:pPr algn="just">
              <a:lnSpc>
                <a:spcPct val="70000"/>
              </a:lnSpc>
              <a:buClr>
                <a:srgbClr val="99FF33"/>
              </a:buClr>
            </a:pPr>
            <a:r>
              <a:rPr lang="tr-TR" altLang="tr-TR" b="1"/>
              <a:t>Şüpheli ilaç etkileşimlerinde, yan etkilerde veya yanlış reçete yazımında eczacıya haber verilmelidir. Böylece hastanın yararı için en uygun karar alınabilir. </a:t>
            </a:r>
          </a:p>
        </p:txBody>
      </p:sp>
    </p:spTree>
    <p:extLst>
      <p:ext uri="{BB962C8B-B14F-4D97-AF65-F5344CB8AC3E}">
        <p14:creationId xmlns:p14="http://schemas.microsoft.com/office/powerpoint/2010/main" val="78005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1524000" y="476250"/>
            <a:ext cx="9144000" cy="6121400"/>
          </a:xfrm>
        </p:spPr>
        <p:txBody>
          <a:bodyPr/>
          <a:lstStyle/>
          <a:p>
            <a:pPr algn="just">
              <a:lnSpc>
                <a:spcPct val="70000"/>
              </a:lnSpc>
              <a:buClr>
                <a:srgbClr val="99FF33"/>
              </a:buClr>
            </a:pPr>
            <a:r>
              <a:rPr lang="tr-TR" altLang="tr-TR" b="1"/>
              <a:t>İşe alınmadan önce sağlık hizmeti sağlamalarını engelleyebilecek her türlü faktörü açıklamalıdırlar. Eczacı teknisyenlerinin dini veya kişisel inançlarına uymayan bir sağlık hizmeti gerektiğinde hastaları sorgulamamalı veya suçlamamalıdırlar. Hastayı eczacıya veya başka bir eczacı teknisyenine, olmazsa en yakındaki başka bir eczaneye yönlendirmelidirler.</a:t>
            </a:r>
          </a:p>
          <a:p>
            <a:pPr algn="just">
              <a:lnSpc>
                <a:spcPct val="70000"/>
              </a:lnSpc>
              <a:buClr>
                <a:srgbClr val="99FF33"/>
              </a:buClr>
            </a:pPr>
            <a:endParaRPr lang="tr-TR" altLang="tr-TR" b="1"/>
          </a:p>
          <a:p>
            <a:pPr algn="just">
              <a:lnSpc>
                <a:spcPct val="70000"/>
              </a:lnSpc>
              <a:buClr>
                <a:srgbClr val="99FF33"/>
              </a:buClr>
            </a:pPr>
            <a:r>
              <a:rPr lang="tr-TR" altLang="tr-TR" b="1"/>
              <a:t>Bir hastanın yeterince farmasötik bakım almadığını düşünüyorlarsa, bu durumdan hastanın kendisi sorumlu olsa bile, bir eczacıya ya da başka bir sağlık otoritesine sevk etmelidirler. </a:t>
            </a:r>
          </a:p>
          <a:p>
            <a:pPr algn="just">
              <a:lnSpc>
                <a:spcPct val="70000"/>
              </a:lnSpc>
              <a:buClr>
                <a:srgbClr val="99FF33"/>
              </a:buClr>
            </a:pPr>
            <a:endParaRPr lang="tr-TR" altLang="tr-TR" b="1"/>
          </a:p>
          <a:p>
            <a:pPr algn="just">
              <a:lnSpc>
                <a:spcPct val="70000"/>
              </a:lnSpc>
              <a:buClr>
                <a:srgbClr val="99FF33"/>
              </a:buClr>
            </a:pPr>
            <a:r>
              <a:rPr lang="tr-TR" altLang="tr-TR" b="1"/>
              <a:t>Bir sağlık çalışanının uygunsuz davranışını gördüklerinde yetkili otoriteye haber vermelidirler.</a:t>
            </a:r>
          </a:p>
        </p:txBody>
      </p:sp>
    </p:spTree>
    <p:extLst>
      <p:ext uri="{BB962C8B-B14F-4D97-AF65-F5344CB8AC3E}">
        <p14:creationId xmlns:p14="http://schemas.microsoft.com/office/powerpoint/2010/main" val="1715683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571</Words>
  <Application>Microsoft Office PowerPoint</Application>
  <PresentationFormat>Geniş ekran</PresentationFormat>
  <Paragraphs>43</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ETİK KURALLAR</vt:lpstr>
      <vt:lpstr>PowerPoint Sunusu</vt:lpstr>
      <vt:lpstr>PowerPoint Sunusu</vt:lpstr>
      <vt:lpstr>Eczane Teknisyenleri İçin Etik Kuralları</vt:lpstr>
      <vt:lpstr>Bir eczane teknisyeninin en önemli sorumlulukları şunlardır: </vt:lpstr>
      <vt:lpstr>PowerPoint Sunusu</vt:lpstr>
      <vt:lpstr>Eczane teknisyenleri şu şartları sağlamalıdırlar:</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KURALLAR</dc:title>
  <dc:creator>gülbin özçelikay</dc:creator>
  <cp:lastModifiedBy>gülbin özçelikay</cp:lastModifiedBy>
  <cp:revision>3</cp:revision>
  <dcterms:created xsi:type="dcterms:W3CDTF">2018-03-20T12:43:30Z</dcterms:created>
  <dcterms:modified xsi:type="dcterms:W3CDTF">2018-03-20T13:12:48Z</dcterms:modified>
</cp:coreProperties>
</file>