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56" r:id="rId2"/>
    <p:sldId id="276" r:id="rId3"/>
    <p:sldId id="277" r:id="rId4"/>
    <p:sldId id="278" r:id="rId5"/>
    <p:sldId id="280" r:id="rId6"/>
    <p:sldId id="288" r:id="rId7"/>
    <p:sldId id="281" r:id="rId8"/>
    <p:sldId id="282" r:id="rId9"/>
    <p:sldId id="289" r:id="rId10"/>
    <p:sldId id="283" r:id="rId11"/>
    <p:sldId id="290" r:id="rId12"/>
    <p:sldId id="291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4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DB3BF4-87D4-4038-BC2F-3B9B522DE893}" type="datetimeFigureOut">
              <a:rPr lang="tr-TR" smtClean="0"/>
              <a:pPr/>
              <a:t>03.10.2016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741D22-D706-4ECE-8E6B-E63A4CB1296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56047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CA2A2-9DB0-4B8B-8079-98281EE82CFC}" type="datetimeFigureOut">
              <a:rPr lang="tr-TR" smtClean="0"/>
              <a:pPr/>
              <a:t>03.10.2016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E8CE1-F95C-473D-8901-F08C373964D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CA2A2-9DB0-4B8B-8079-98281EE82CFC}" type="datetimeFigureOut">
              <a:rPr lang="tr-TR" smtClean="0"/>
              <a:pPr/>
              <a:t>03.10.2016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E8CE1-F95C-473D-8901-F08C373964D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CA2A2-9DB0-4B8B-8079-98281EE82CFC}" type="datetimeFigureOut">
              <a:rPr lang="tr-TR" smtClean="0"/>
              <a:pPr/>
              <a:t>03.10.2016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E8CE1-F95C-473D-8901-F08C373964D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CA2A2-9DB0-4B8B-8079-98281EE82CFC}" type="datetimeFigureOut">
              <a:rPr lang="tr-TR" smtClean="0"/>
              <a:pPr/>
              <a:t>03.10.2016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E8CE1-F95C-473D-8901-F08C373964D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CA2A2-9DB0-4B8B-8079-98281EE82CFC}" type="datetimeFigureOut">
              <a:rPr lang="tr-TR" smtClean="0"/>
              <a:pPr/>
              <a:t>03.10.2016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E8CE1-F95C-473D-8901-F08C373964D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CA2A2-9DB0-4B8B-8079-98281EE82CFC}" type="datetimeFigureOut">
              <a:rPr lang="tr-TR" smtClean="0"/>
              <a:pPr/>
              <a:t>03.10.2016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E8CE1-F95C-473D-8901-F08C373964D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CA2A2-9DB0-4B8B-8079-98281EE82CFC}" type="datetimeFigureOut">
              <a:rPr lang="tr-TR" smtClean="0"/>
              <a:pPr/>
              <a:t>03.10.2016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E8CE1-F95C-473D-8901-F08C373964D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CA2A2-9DB0-4B8B-8079-98281EE82CFC}" type="datetimeFigureOut">
              <a:rPr lang="tr-TR" smtClean="0"/>
              <a:pPr/>
              <a:t>03.10.2016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E8CE1-F95C-473D-8901-F08C373964D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CA2A2-9DB0-4B8B-8079-98281EE82CFC}" type="datetimeFigureOut">
              <a:rPr lang="tr-TR" smtClean="0"/>
              <a:pPr/>
              <a:t>03.10.2016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E8CE1-F95C-473D-8901-F08C373964D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CA2A2-9DB0-4B8B-8079-98281EE82CFC}" type="datetimeFigureOut">
              <a:rPr lang="tr-TR" smtClean="0"/>
              <a:pPr/>
              <a:t>03.10.2016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E8CE1-F95C-473D-8901-F08C373964D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CA2A2-9DB0-4B8B-8079-98281EE82CFC}" type="datetimeFigureOut">
              <a:rPr lang="tr-TR" smtClean="0"/>
              <a:pPr/>
              <a:t>03.10.2016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E8CE1-F95C-473D-8901-F08C373964D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2CA2A2-9DB0-4B8B-8079-98281EE82CFC}" type="datetimeFigureOut">
              <a:rPr lang="tr-TR" smtClean="0"/>
              <a:pPr/>
              <a:t>03.10.2016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0E8CE1-F95C-473D-8901-F08C373964D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2060848"/>
            <a:ext cx="7772400" cy="2357453"/>
          </a:xfrm>
        </p:spPr>
        <p:txBody>
          <a:bodyPr>
            <a:normAutofit/>
          </a:bodyPr>
          <a:lstStyle/>
          <a:p>
            <a:r>
              <a:rPr lang="tr-TR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KIRSAL ALANDA </a:t>
            </a:r>
            <a:r>
              <a:rPr lang="tr-TR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YENİLİKÇİ </a:t>
            </a:r>
            <a:r>
              <a:rPr lang="tr-TR" sz="4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HİZMET </a:t>
            </a:r>
            <a:r>
              <a:rPr lang="tr-TR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SUNUMU</a:t>
            </a:r>
            <a:r>
              <a:rPr lang="tr-TR" sz="4000" b="1" dirty="0" smtClean="0">
                <a:solidFill>
                  <a:srgbClr val="FF0000"/>
                </a:solidFill>
              </a:rPr>
              <a:t/>
            </a:r>
            <a:br>
              <a:rPr lang="tr-TR" sz="4000" b="1" dirty="0" smtClean="0">
                <a:solidFill>
                  <a:srgbClr val="FF0000"/>
                </a:solidFill>
              </a:rPr>
            </a:br>
            <a:endParaRPr lang="tr-TR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2200" b="1" dirty="0" smtClean="0">
                <a:solidFill>
                  <a:srgbClr val="C00000"/>
                </a:solidFill>
              </a:rPr>
              <a:t/>
            </a:r>
            <a:br>
              <a:rPr lang="tr-TR" sz="2200" b="1" dirty="0" smtClean="0">
                <a:solidFill>
                  <a:srgbClr val="C00000"/>
                </a:solidFill>
              </a:rPr>
            </a:br>
            <a:r>
              <a:rPr lang="tr-TR" sz="2200" b="1" dirty="0">
                <a:solidFill>
                  <a:srgbClr val="C00000"/>
                </a:solidFill>
              </a:rPr>
              <a:t/>
            </a:r>
            <a:br>
              <a:rPr lang="tr-TR" sz="2200" b="1" dirty="0">
                <a:solidFill>
                  <a:srgbClr val="C00000"/>
                </a:solidFill>
              </a:rPr>
            </a:br>
            <a:r>
              <a:rPr lang="tr-TR" sz="2200" b="1" dirty="0" smtClean="0">
                <a:solidFill>
                  <a:srgbClr val="C00000"/>
                </a:solidFill>
              </a:rPr>
              <a:t/>
            </a:r>
            <a:br>
              <a:rPr lang="tr-TR" sz="2200" b="1" dirty="0" smtClean="0">
                <a:solidFill>
                  <a:srgbClr val="C00000"/>
                </a:solidFill>
              </a:rPr>
            </a:br>
            <a:r>
              <a:rPr lang="tr-TR" sz="2700" b="1" dirty="0" smtClean="0">
                <a:solidFill>
                  <a:srgbClr val="C00000"/>
                </a:solidFill>
              </a:rPr>
              <a:t>Yenilikçi </a:t>
            </a:r>
            <a:r>
              <a:rPr lang="tr-TR" sz="2700" b="1" dirty="0">
                <a:solidFill>
                  <a:srgbClr val="C00000"/>
                </a:solidFill>
              </a:rPr>
              <a:t>Hizmet Sunumu Açısından Kırsal Kalkınmaya Yönelik Proje Yaklaşımları</a:t>
            </a:r>
            <a:r>
              <a:rPr lang="tr-TR" b="1" dirty="0"/>
              <a:t/>
            </a:r>
            <a:br>
              <a:rPr lang="tr-TR" b="1" dirty="0"/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tr-TR" b="1" dirty="0">
                <a:solidFill>
                  <a:srgbClr val="C00000"/>
                </a:solidFill>
              </a:rPr>
              <a:t>Yaşlılar: </a:t>
            </a:r>
            <a:r>
              <a:rPr lang="tr-TR" b="1" dirty="0"/>
              <a:t>sağlık, barınma, sosyal olanaklar</a:t>
            </a:r>
          </a:p>
          <a:p>
            <a:pPr lvl="0"/>
            <a:r>
              <a:rPr lang="tr-TR" b="1" dirty="0">
                <a:solidFill>
                  <a:srgbClr val="C00000"/>
                </a:solidFill>
              </a:rPr>
              <a:t>Emekliler: </a:t>
            </a:r>
            <a:r>
              <a:rPr lang="tr-TR" b="1" dirty="0"/>
              <a:t>özellikle emeklilik sonrası kırsala geri dönenlerin deneyimlerinden yararlanılacak ve üretim süreçlerine katılacak biçimde programların, projelerin geliştirilmesi</a:t>
            </a:r>
          </a:p>
          <a:p>
            <a:pPr lvl="0"/>
            <a:r>
              <a:rPr lang="tr-TR" b="1" dirty="0">
                <a:solidFill>
                  <a:srgbClr val="C00000"/>
                </a:solidFill>
              </a:rPr>
              <a:t>Kadınlar: </a:t>
            </a:r>
            <a:r>
              <a:rPr lang="tr-TR" b="1" dirty="0"/>
              <a:t>sosyal olanaklar, meslek-beceri kazandırma, kredi kullanımı, pazar yerleri</a:t>
            </a:r>
          </a:p>
          <a:p>
            <a:pPr lvl="0"/>
            <a:r>
              <a:rPr lang="tr-TR" b="1" dirty="0">
                <a:solidFill>
                  <a:srgbClr val="C00000"/>
                </a:solidFill>
              </a:rPr>
              <a:t>Gençler: </a:t>
            </a:r>
            <a:r>
              <a:rPr lang="tr-TR" b="1" dirty="0"/>
              <a:t>üniversiteye hazırlık, spor salonları, kültür evleri</a:t>
            </a:r>
          </a:p>
          <a:p>
            <a:pPr lvl="0"/>
            <a:r>
              <a:rPr lang="tr-TR" b="1" dirty="0">
                <a:solidFill>
                  <a:srgbClr val="C00000"/>
                </a:solidFill>
              </a:rPr>
              <a:t>Sağlık: </a:t>
            </a:r>
            <a:r>
              <a:rPr lang="tr-TR" b="1" dirty="0"/>
              <a:t>nitelikli hizmetlere erişim</a:t>
            </a:r>
          </a:p>
          <a:p>
            <a:pPr lvl="0"/>
            <a:r>
              <a:rPr lang="tr-TR" b="1" dirty="0">
                <a:solidFill>
                  <a:srgbClr val="C00000"/>
                </a:solidFill>
              </a:rPr>
              <a:t>Eğitim: </a:t>
            </a:r>
            <a:r>
              <a:rPr lang="tr-TR" b="1" dirty="0"/>
              <a:t>Örgün ve yaygın eğitim hizmetlerine her bireyin rahatça erişebilmesi, beceri-kapasite geliştirmeye yönelik mesleki eğitimin yaygınlaştırılması</a:t>
            </a:r>
          </a:p>
          <a:p>
            <a:pPr lvl="0"/>
            <a:r>
              <a:rPr lang="tr-TR" b="1" dirty="0">
                <a:solidFill>
                  <a:srgbClr val="C00000"/>
                </a:solidFill>
              </a:rPr>
              <a:t>Su kaynakları</a:t>
            </a:r>
            <a:r>
              <a:rPr lang="tr-TR" b="1" dirty="0"/>
              <a:t>: içme suyu ve sulama amaçlı </a:t>
            </a:r>
          </a:p>
          <a:p>
            <a:pPr lvl="0"/>
            <a:r>
              <a:rPr lang="tr-TR" b="1" dirty="0">
                <a:solidFill>
                  <a:srgbClr val="C00000"/>
                </a:solidFill>
              </a:rPr>
              <a:t>Kümeleme: </a:t>
            </a:r>
            <a:r>
              <a:rPr lang="tr-TR" b="1" dirty="0"/>
              <a:t>kaynakların etkin kullanımı, sinerji yaratma, yenilikçi ürün geliştirme</a:t>
            </a:r>
          </a:p>
          <a:p>
            <a:pPr lvl="0"/>
            <a:r>
              <a:rPr lang="tr-TR" b="1" dirty="0">
                <a:solidFill>
                  <a:srgbClr val="C00000"/>
                </a:solidFill>
              </a:rPr>
              <a:t>Kırsal sanayi: </a:t>
            </a:r>
            <a:r>
              <a:rPr lang="tr-TR" b="1" dirty="0"/>
              <a:t>tarım dışı işletmeler, istihdam ve yerel kaynakların yerinde değerlendirilmesi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2200" b="1" dirty="0" smtClean="0">
                <a:solidFill>
                  <a:srgbClr val="C00000"/>
                </a:solidFill>
              </a:rPr>
              <a:t/>
            </a:r>
            <a:br>
              <a:rPr lang="tr-TR" sz="2200" b="1" dirty="0" smtClean="0">
                <a:solidFill>
                  <a:srgbClr val="C00000"/>
                </a:solidFill>
              </a:rPr>
            </a:br>
            <a:r>
              <a:rPr lang="tr-TR" sz="2200" b="1" dirty="0">
                <a:solidFill>
                  <a:srgbClr val="C00000"/>
                </a:solidFill>
              </a:rPr>
              <a:t/>
            </a:r>
            <a:br>
              <a:rPr lang="tr-TR" sz="2200" b="1" dirty="0">
                <a:solidFill>
                  <a:srgbClr val="C00000"/>
                </a:solidFill>
              </a:rPr>
            </a:br>
            <a:r>
              <a:rPr lang="tr-TR" sz="2200" b="1" dirty="0" smtClean="0">
                <a:solidFill>
                  <a:srgbClr val="C00000"/>
                </a:solidFill>
              </a:rPr>
              <a:t/>
            </a:r>
            <a:br>
              <a:rPr lang="tr-TR" sz="2200" b="1" dirty="0" smtClean="0">
                <a:solidFill>
                  <a:srgbClr val="C00000"/>
                </a:solidFill>
              </a:rPr>
            </a:br>
            <a:r>
              <a:rPr lang="tr-TR" sz="2700" b="1" dirty="0" smtClean="0">
                <a:solidFill>
                  <a:srgbClr val="C00000"/>
                </a:solidFill>
              </a:rPr>
              <a:t>Yenilikçi </a:t>
            </a:r>
            <a:r>
              <a:rPr lang="tr-TR" sz="2700" b="1" dirty="0">
                <a:solidFill>
                  <a:srgbClr val="C00000"/>
                </a:solidFill>
              </a:rPr>
              <a:t>Hizmet Sunumu Açısından Kırsal Kalkınmaya Yönelik Proje </a:t>
            </a:r>
            <a:r>
              <a:rPr lang="tr-TR" sz="2700" b="1" dirty="0" smtClean="0">
                <a:solidFill>
                  <a:srgbClr val="C00000"/>
                </a:solidFill>
              </a:rPr>
              <a:t>Yaklaşımları-II</a:t>
            </a:r>
            <a:r>
              <a:rPr lang="tr-TR" b="1" dirty="0"/>
              <a:t/>
            </a:r>
            <a:br>
              <a:rPr lang="tr-TR" b="1" dirty="0"/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tr-TR" b="1" dirty="0">
                <a:solidFill>
                  <a:srgbClr val="C00000"/>
                </a:solidFill>
              </a:rPr>
              <a:t>Bilişim-teknoloji: </a:t>
            </a:r>
            <a:r>
              <a:rPr lang="tr-TR" b="1" dirty="0"/>
              <a:t>tarımsal bilgiye erişim, tarımsal teknolojinin geliştirilmesi</a:t>
            </a:r>
          </a:p>
          <a:p>
            <a:pPr lvl="0"/>
            <a:r>
              <a:rPr lang="tr-TR" b="1" dirty="0">
                <a:solidFill>
                  <a:srgbClr val="C00000"/>
                </a:solidFill>
              </a:rPr>
              <a:t>Yenilebilir enerji: </a:t>
            </a:r>
            <a:r>
              <a:rPr lang="tr-TR" b="1" dirty="0"/>
              <a:t>doğal kaynaklar üzerindeki baskıyı azaltma, termal enerjiler, güneş enerjisi</a:t>
            </a:r>
          </a:p>
          <a:p>
            <a:pPr lvl="0"/>
            <a:r>
              <a:rPr lang="tr-TR" b="1" dirty="0">
                <a:solidFill>
                  <a:srgbClr val="C00000"/>
                </a:solidFill>
              </a:rPr>
              <a:t>Kültür evleri: </a:t>
            </a:r>
            <a:r>
              <a:rPr lang="tr-TR" b="1" dirty="0"/>
              <a:t>Gençler, kadınlar, erkekler, çocuklar için</a:t>
            </a:r>
          </a:p>
          <a:p>
            <a:pPr lvl="0"/>
            <a:r>
              <a:rPr lang="tr-TR" b="1" dirty="0">
                <a:solidFill>
                  <a:srgbClr val="C00000"/>
                </a:solidFill>
              </a:rPr>
              <a:t>Tarımda yenilikçilik: </a:t>
            </a:r>
            <a:r>
              <a:rPr lang="tr-TR" b="1" dirty="0"/>
              <a:t>girdi kullanımında, pazarlamada, ürün geliştirmede </a:t>
            </a:r>
          </a:p>
          <a:p>
            <a:pPr lvl="0"/>
            <a:r>
              <a:rPr lang="tr-TR" b="1" dirty="0">
                <a:solidFill>
                  <a:srgbClr val="C00000"/>
                </a:solidFill>
              </a:rPr>
              <a:t>Yeşil ekonomi: </a:t>
            </a:r>
            <a:r>
              <a:rPr lang="tr-TR" b="1" dirty="0"/>
              <a:t>çevreye duyarlı doğa dostu üretim yöntemleri ve kaynak kullanımı</a:t>
            </a:r>
          </a:p>
          <a:p>
            <a:pPr lvl="0"/>
            <a:r>
              <a:rPr lang="tr-TR" b="1" dirty="0">
                <a:solidFill>
                  <a:srgbClr val="C00000"/>
                </a:solidFill>
              </a:rPr>
              <a:t>Proje danışmanlık ofisleri: </a:t>
            </a:r>
            <a:r>
              <a:rPr lang="tr-TR" b="1" dirty="0"/>
              <a:t>kırsala yönelik projeler geliştirilmesi ve uygulanması</a:t>
            </a:r>
          </a:p>
          <a:p>
            <a:pPr lvl="0"/>
            <a:r>
              <a:rPr lang="tr-TR" b="1" dirty="0">
                <a:solidFill>
                  <a:srgbClr val="C00000"/>
                </a:solidFill>
              </a:rPr>
              <a:t>Peyzaj düzenlenmeleri: </a:t>
            </a:r>
            <a:r>
              <a:rPr lang="tr-TR" b="1" dirty="0"/>
              <a:t>yerleşim içi düzenlemeler, park-bahçe, mezarlıklar, sosyal donatılar</a:t>
            </a:r>
          </a:p>
          <a:p>
            <a:r>
              <a:rPr lang="tr-TR" b="1" dirty="0">
                <a:solidFill>
                  <a:srgbClr val="C00000"/>
                </a:solidFill>
              </a:rPr>
              <a:t>Kırsalda yaşayanların her türlü soru ve sorunlarını paylaşıp çözümlemeler konusunda yönlendirilebileceği bir çağrı merkezi: </a:t>
            </a:r>
            <a:r>
              <a:rPr lang="tr-TR" b="1" dirty="0"/>
              <a:t>kırsal toplumun en yakın merkezde (ilçe merkezlerinde) erişebileceği bilgi danışma ofislerinin kurulumu</a:t>
            </a:r>
          </a:p>
        </p:txBody>
      </p:sp>
    </p:spTree>
    <p:extLst>
      <p:ext uri="{BB962C8B-B14F-4D97-AF65-F5344CB8AC3E}">
        <p14:creationId xmlns:p14="http://schemas.microsoft.com/office/powerpoint/2010/main" val="14793676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23528" y="1772816"/>
            <a:ext cx="8229600" cy="2376264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C00000"/>
                </a:solidFill>
              </a:rPr>
              <a:t>Temel soru: </a:t>
            </a:r>
            <a:r>
              <a:rPr lang="tr-TR" b="1" dirty="0" smtClean="0"/>
              <a:t>Kırsal alanda yenilikçi hizmet sunumuna gereksinim oluşturan temel dayanaklar?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707514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4968552"/>
          </a:xfrm>
        </p:spPr>
        <p:txBody>
          <a:bodyPr>
            <a:noAutofit/>
          </a:bodyPr>
          <a:lstStyle/>
          <a:p>
            <a:pPr algn="l"/>
            <a:r>
              <a:rPr lang="tr-TR" sz="2400" b="1" dirty="0">
                <a:solidFill>
                  <a:srgbClr val="C00000"/>
                </a:solidFill>
              </a:rPr>
              <a:t>Ülkelerde kırsal kalkınma eğilimlerinde farklı perspektifler</a:t>
            </a:r>
            <a:br>
              <a:rPr lang="tr-TR" sz="2400" b="1" dirty="0">
                <a:solidFill>
                  <a:srgbClr val="C00000"/>
                </a:solidFill>
              </a:rPr>
            </a:br>
            <a:r>
              <a:rPr lang="tr-TR" sz="2400" b="1" dirty="0" smtClean="0">
                <a:solidFill>
                  <a:srgbClr val="C00000"/>
                </a:solidFill>
              </a:rPr>
              <a:t>Gelişmekte </a:t>
            </a:r>
            <a:r>
              <a:rPr lang="tr-TR" sz="2400" b="1" dirty="0">
                <a:solidFill>
                  <a:srgbClr val="C00000"/>
                </a:solidFill>
              </a:rPr>
              <a:t>olan ülkeler ile gelişmiş ülke farklılıkları</a:t>
            </a:r>
            <a:br>
              <a:rPr lang="tr-TR" sz="2400" b="1" dirty="0">
                <a:solidFill>
                  <a:srgbClr val="C00000"/>
                </a:solidFill>
              </a:rPr>
            </a:br>
            <a:r>
              <a:rPr lang="tr-TR" sz="2400" b="1" dirty="0" smtClean="0"/>
              <a:t>	*Tarımsal </a:t>
            </a:r>
            <a:r>
              <a:rPr lang="tr-TR" sz="2400" b="1" dirty="0"/>
              <a:t>üretimi artırmak</a:t>
            </a:r>
            <a:br>
              <a:rPr lang="tr-TR" sz="2400" b="1" dirty="0"/>
            </a:br>
            <a:r>
              <a:rPr lang="tr-TR" sz="2400" b="1" dirty="0" smtClean="0"/>
              <a:t>	*Tarımsal </a:t>
            </a:r>
            <a:r>
              <a:rPr lang="tr-TR" sz="2400" b="1" dirty="0"/>
              <a:t>teknolojiyi artırmak-geliştirmek</a:t>
            </a:r>
            <a:br>
              <a:rPr lang="tr-TR" sz="2400" b="1" dirty="0"/>
            </a:br>
            <a:r>
              <a:rPr lang="tr-TR" sz="2400" b="1" dirty="0" smtClean="0"/>
              <a:t>	</a:t>
            </a:r>
            <a:r>
              <a:rPr lang="tr-TR" sz="2000" b="1" dirty="0" smtClean="0"/>
              <a:t>*Tarım </a:t>
            </a:r>
            <a:r>
              <a:rPr lang="tr-TR" sz="2000" b="1" dirty="0"/>
              <a:t>politikalarını oluşturmak ve uluslararası politikalar</a:t>
            </a:r>
            <a:r>
              <a:rPr lang="tr-TR" sz="2400" b="1" dirty="0"/>
              <a:t/>
            </a:r>
            <a:br>
              <a:rPr lang="tr-TR" sz="2400" b="1" dirty="0"/>
            </a:br>
            <a:r>
              <a:rPr lang="tr-TR" sz="2400" b="1" dirty="0" smtClean="0"/>
              <a:t>	*Kredi</a:t>
            </a:r>
            <a:r>
              <a:rPr lang="tr-TR" sz="2400" b="1" dirty="0"/>
              <a:t>, teknik destek sağlamak</a:t>
            </a:r>
            <a:br>
              <a:rPr lang="tr-TR" sz="2400" b="1" dirty="0"/>
            </a:br>
            <a:r>
              <a:rPr lang="tr-TR" sz="2400" b="1" dirty="0" smtClean="0"/>
              <a:t>	*Kırsal </a:t>
            </a:r>
            <a:r>
              <a:rPr lang="tr-TR" sz="2400" b="1" dirty="0"/>
              <a:t>alanda bölgesel kurumları yaygınlaştırma</a:t>
            </a:r>
            <a:br>
              <a:rPr lang="tr-TR" sz="2400" b="1" dirty="0"/>
            </a:br>
            <a:r>
              <a:rPr lang="tr-TR" sz="2400" b="1" dirty="0" smtClean="0"/>
              <a:t>	*Küçük </a:t>
            </a:r>
            <a:r>
              <a:rPr lang="tr-TR" sz="2400" b="1" dirty="0"/>
              <a:t>işletmelerin geliştirilmesi</a:t>
            </a:r>
            <a:br>
              <a:rPr lang="tr-TR" sz="2400" b="1" dirty="0"/>
            </a:br>
            <a:r>
              <a:rPr lang="tr-TR" sz="2400" b="1" dirty="0" smtClean="0"/>
              <a:t>	*Mevcut </a:t>
            </a:r>
            <a:r>
              <a:rPr lang="tr-TR" sz="2400" b="1" dirty="0"/>
              <a:t>endüstrilerin genişletilmesi</a:t>
            </a:r>
            <a:br>
              <a:rPr lang="tr-TR" sz="2400" b="1" dirty="0"/>
            </a:br>
            <a:r>
              <a:rPr lang="tr-TR" sz="2400" b="1" dirty="0" smtClean="0"/>
              <a:t>	*Endüstri </a:t>
            </a:r>
            <a:r>
              <a:rPr lang="tr-TR" sz="2400" b="1" dirty="0"/>
              <a:t>parklarının (</a:t>
            </a:r>
            <a:r>
              <a:rPr lang="tr-TR" sz="2400" b="1" dirty="0" err="1"/>
              <a:t>Tekno</a:t>
            </a:r>
            <a:r>
              <a:rPr lang="tr-TR" sz="2400" b="1" dirty="0"/>
              <a:t>-park) geliştirilmesi</a:t>
            </a:r>
            <a:br>
              <a:rPr lang="tr-TR" sz="2400" b="1" dirty="0"/>
            </a:br>
            <a:r>
              <a:rPr lang="tr-TR" sz="2400" b="1" dirty="0" smtClean="0"/>
              <a:t>	*Dezavantajlı </a:t>
            </a:r>
            <a:r>
              <a:rPr lang="tr-TR" sz="2400" b="1" dirty="0"/>
              <a:t>gruplara yönelmek</a:t>
            </a:r>
            <a:br>
              <a:rPr lang="tr-TR" sz="2400" b="1" dirty="0"/>
            </a:br>
            <a:r>
              <a:rPr lang="tr-TR" sz="2400" b="1" dirty="0" smtClean="0"/>
              <a:t>	*Örgütlenmeyi </a:t>
            </a:r>
            <a:r>
              <a:rPr lang="tr-TR" sz="2400" b="1" dirty="0"/>
              <a:t>sağlamak</a:t>
            </a:r>
            <a:br>
              <a:rPr lang="tr-TR" sz="2400" b="1" dirty="0"/>
            </a:br>
            <a:r>
              <a:rPr lang="tr-TR" sz="2400" b="1" dirty="0" smtClean="0"/>
              <a:t>	*…………………….</a:t>
            </a:r>
            <a:endParaRPr lang="tr-TR" sz="2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>
            <a:normAutofit/>
          </a:bodyPr>
          <a:lstStyle/>
          <a:p>
            <a:r>
              <a:rPr lang="tr-TR" sz="3200" b="1" dirty="0" smtClean="0">
                <a:solidFill>
                  <a:srgbClr val="C00000"/>
                </a:solidFill>
              </a:rPr>
              <a:t>Avrupa </a:t>
            </a:r>
            <a:r>
              <a:rPr lang="tr-TR" sz="3200" b="1" dirty="0">
                <a:solidFill>
                  <a:srgbClr val="C00000"/>
                </a:solidFill>
              </a:rPr>
              <a:t>Birliği’nde kırsal kalkınma eğilimleri; </a:t>
            </a:r>
            <a:r>
              <a:rPr lang="tr-TR" sz="3200" dirty="0">
                <a:solidFill>
                  <a:srgbClr val="C00000"/>
                </a:solidFill>
              </a:rPr>
              <a:t/>
            </a:r>
            <a:br>
              <a:rPr lang="tr-TR" sz="3200" dirty="0">
                <a:solidFill>
                  <a:srgbClr val="C00000"/>
                </a:solidFill>
              </a:rPr>
            </a:br>
            <a:endParaRPr lang="tr-TR" sz="3200" b="1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sz="2600" b="1" dirty="0" smtClean="0"/>
              <a:t>Kırsal </a:t>
            </a:r>
            <a:r>
              <a:rPr lang="tr-TR" sz="2600" b="1" dirty="0"/>
              <a:t>alanlarda büyük ölçekli tarım işletmeleri yanında aile işletmelerini üretici örgütleri kanalıyla ayakta tutabilmek</a:t>
            </a:r>
          </a:p>
          <a:p>
            <a:pPr lvl="0"/>
            <a:r>
              <a:rPr lang="tr-TR" sz="2600" b="1" dirty="0"/>
              <a:t>Genç çiftçilerin tarım sektöründe kalmasını sağlamak</a:t>
            </a:r>
          </a:p>
          <a:p>
            <a:pPr lvl="0"/>
            <a:r>
              <a:rPr lang="tr-TR" sz="2600" b="1" dirty="0"/>
              <a:t>Doğal mirası korumak ve gelecek kuşaklara daha temiz bir çevre bırakabilmek</a:t>
            </a:r>
          </a:p>
          <a:p>
            <a:pPr lvl="0"/>
            <a:r>
              <a:rPr lang="tr-TR" sz="2600" b="1" dirty="0"/>
              <a:t>Tüketici odaklı üretim sistemi için daha kaliteli ve çevre dostu metotlarla ürün yetiştirilmesine yönelik kırsal kesimin bilinç düzeyini artırmak</a:t>
            </a:r>
          </a:p>
          <a:p>
            <a:pPr marL="0" indent="0"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1560" y="908720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tr-TR" b="1" dirty="0">
                <a:solidFill>
                  <a:srgbClr val="C00000"/>
                </a:solidFill>
              </a:rPr>
              <a:t>Türkiye’nin kırsal kalkınma politikaları</a:t>
            </a:r>
            <a:r>
              <a:rPr lang="tr-TR" b="1" dirty="0" smtClean="0">
                <a:solidFill>
                  <a:srgbClr val="C00000"/>
                </a:solidFill>
              </a:rPr>
              <a:t>;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/>
              <a:t>İki temel eksen var. </a:t>
            </a:r>
            <a:endParaRPr lang="tr-TR" b="1" dirty="0" smtClean="0"/>
          </a:p>
          <a:p>
            <a:pPr marL="0" indent="0">
              <a:buNone/>
            </a:pPr>
            <a:endParaRPr lang="tr-TR" dirty="0"/>
          </a:p>
          <a:p>
            <a:r>
              <a:rPr lang="tr-TR" b="1" dirty="0">
                <a:solidFill>
                  <a:srgbClr val="C00000"/>
                </a:solidFill>
              </a:rPr>
              <a:t>Birincisi, </a:t>
            </a:r>
            <a:r>
              <a:rPr lang="tr-TR" b="1" dirty="0"/>
              <a:t>AB’ye uyum sürecinde izlenen politikalar,</a:t>
            </a:r>
          </a:p>
          <a:p>
            <a:r>
              <a:rPr lang="tr-TR" b="1" dirty="0">
                <a:solidFill>
                  <a:srgbClr val="C00000"/>
                </a:solidFill>
              </a:rPr>
              <a:t>İkincisi</a:t>
            </a:r>
            <a:r>
              <a:rPr lang="tr-TR" b="1" dirty="0"/>
              <a:t> ise genel talepler ve değişimler doğrultusunda izlenen ulusal politikalardır. </a:t>
            </a:r>
          </a:p>
          <a:p>
            <a:r>
              <a:rPr lang="tr-TR" b="1" dirty="0">
                <a:solidFill>
                  <a:srgbClr val="C00000"/>
                </a:solidFill>
              </a:rPr>
              <a:t>Politika tercihlerindeki değişimin nedeni: </a:t>
            </a:r>
            <a:r>
              <a:rPr lang="tr-TR" b="1" dirty="0"/>
              <a:t>kırsal alanı tarımsal üretimin yapıldığı merkezler olarak gören yaklaşımdan çok, kırsalın yeni sosyolojik yapısı ve hizmet taleplerindeki değişimler belirleyici olmaktadır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792088"/>
          </a:xfrm>
        </p:spPr>
        <p:txBody>
          <a:bodyPr>
            <a:noAutofit/>
          </a:bodyPr>
          <a:lstStyle/>
          <a:p>
            <a:r>
              <a:rPr lang="tr-TR" sz="2800" b="1" dirty="0" smtClean="0">
                <a:solidFill>
                  <a:srgbClr val="C00000"/>
                </a:solidFill>
              </a:rPr>
              <a:t/>
            </a:r>
            <a:br>
              <a:rPr lang="tr-TR" sz="2800" b="1" dirty="0" smtClean="0">
                <a:solidFill>
                  <a:srgbClr val="C00000"/>
                </a:solidFill>
              </a:rPr>
            </a:br>
            <a:r>
              <a:rPr lang="tr-TR" sz="2800" b="1" dirty="0">
                <a:solidFill>
                  <a:srgbClr val="C00000"/>
                </a:solidFill>
              </a:rPr>
              <a:t/>
            </a:r>
            <a:br>
              <a:rPr lang="tr-TR" sz="2800" b="1" dirty="0">
                <a:solidFill>
                  <a:srgbClr val="C00000"/>
                </a:solidFill>
              </a:rPr>
            </a:br>
            <a:r>
              <a:rPr lang="tr-TR" sz="2800" b="1" dirty="0" smtClean="0">
                <a:solidFill>
                  <a:srgbClr val="C00000"/>
                </a:solidFill>
              </a:rPr>
              <a:t>2013 </a:t>
            </a:r>
            <a:r>
              <a:rPr lang="tr-TR" sz="2800" b="1" dirty="0">
                <a:solidFill>
                  <a:srgbClr val="C00000"/>
                </a:solidFill>
              </a:rPr>
              <a:t>Sonrası AB Kırsal Kalkınma Politikası</a:t>
            </a:r>
            <a:br>
              <a:rPr lang="tr-TR" sz="2800" b="1" dirty="0">
                <a:solidFill>
                  <a:srgbClr val="C00000"/>
                </a:solidFill>
              </a:rPr>
            </a:br>
            <a:r>
              <a:rPr lang="tr-TR" sz="2800" dirty="0" smtClean="0">
                <a:solidFill>
                  <a:srgbClr val="C00000"/>
                </a:solidFill>
              </a:rPr>
              <a:t/>
            </a:r>
            <a:br>
              <a:rPr lang="tr-TR" sz="2800" dirty="0" smtClean="0">
                <a:solidFill>
                  <a:srgbClr val="C00000"/>
                </a:solidFill>
              </a:rPr>
            </a:br>
            <a:endParaRPr lang="tr-TR" sz="2800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tr-TR" sz="2800" b="1" dirty="0" smtClean="0"/>
              <a:t>Öngörülen </a:t>
            </a:r>
            <a:r>
              <a:rPr lang="tr-TR" sz="2800" b="1" dirty="0"/>
              <a:t>değişiklikler-kırsal alanların karşılaştığı mevcut sorunlar </a:t>
            </a:r>
          </a:p>
          <a:p>
            <a:r>
              <a:rPr lang="tr-TR" sz="2800" b="1" i="1" dirty="0" err="1">
                <a:solidFill>
                  <a:srgbClr val="C00000"/>
                </a:solidFill>
              </a:rPr>
              <a:t>Sosyo</a:t>
            </a:r>
            <a:r>
              <a:rPr lang="tr-TR" sz="2800" b="1" i="1" dirty="0">
                <a:solidFill>
                  <a:srgbClr val="C00000"/>
                </a:solidFill>
              </a:rPr>
              <a:t>-ekonomik sorunlar</a:t>
            </a:r>
            <a:r>
              <a:rPr lang="tr-TR" sz="2800" b="1" dirty="0">
                <a:solidFill>
                  <a:srgbClr val="C00000"/>
                </a:solidFill>
              </a:rPr>
              <a:t>, </a:t>
            </a:r>
            <a:r>
              <a:rPr lang="tr-TR" sz="2800" b="1" dirty="0"/>
              <a:t>(gelir farklılıkları, fiyat dalgalanmaları, gelişmemiş kırsal </a:t>
            </a:r>
            <a:r>
              <a:rPr lang="tr-TR" sz="2800" b="1" dirty="0" smtClean="0"/>
              <a:t>alanlar </a:t>
            </a:r>
            <a:r>
              <a:rPr lang="tr-TR" sz="2800" b="1" dirty="0"/>
              <a:t>gibi) </a:t>
            </a:r>
          </a:p>
          <a:p>
            <a:r>
              <a:rPr lang="tr-TR" sz="2800" b="1" i="1" dirty="0">
                <a:solidFill>
                  <a:srgbClr val="C00000"/>
                </a:solidFill>
              </a:rPr>
              <a:t>Çevre sorunları</a:t>
            </a:r>
            <a:r>
              <a:rPr lang="tr-TR" sz="2800" b="1" dirty="0">
                <a:solidFill>
                  <a:srgbClr val="C00000"/>
                </a:solidFill>
              </a:rPr>
              <a:t> </a:t>
            </a:r>
            <a:r>
              <a:rPr lang="tr-TR" sz="2800" b="1" dirty="0"/>
              <a:t>(sera gazları salımı, toprak azalması, su kirliliği, </a:t>
            </a:r>
            <a:r>
              <a:rPr lang="tr-TR" sz="2800" b="1" dirty="0" err="1"/>
              <a:t>biyo</a:t>
            </a:r>
            <a:r>
              <a:rPr lang="tr-TR" sz="2800" b="1" dirty="0"/>
              <a:t>-çeşitlilik gibi) </a:t>
            </a:r>
          </a:p>
          <a:p>
            <a:r>
              <a:rPr lang="tr-TR" sz="2800" b="1" i="1" dirty="0">
                <a:solidFill>
                  <a:srgbClr val="C00000"/>
                </a:solidFill>
              </a:rPr>
              <a:t>Bölgesel sorunlar</a:t>
            </a:r>
            <a:r>
              <a:rPr lang="tr-TR" sz="2800" b="1" dirty="0">
                <a:solidFill>
                  <a:srgbClr val="C00000"/>
                </a:solidFill>
              </a:rPr>
              <a:t> </a:t>
            </a:r>
            <a:r>
              <a:rPr lang="tr-TR" sz="2800" b="1" dirty="0"/>
              <a:t>(kırsal yaşamın devamlılığının sağlanması, tarımsal üretimin farklılaşması gibi) </a:t>
            </a:r>
          </a:p>
          <a:p>
            <a:r>
              <a:rPr lang="tr-TR" sz="2800" b="1" dirty="0"/>
              <a:t>Bunların yanı sıra </a:t>
            </a:r>
            <a:r>
              <a:rPr lang="tr-TR" sz="2800" b="1" dirty="0">
                <a:solidFill>
                  <a:srgbClr val="C00000"/>
                </a:solidFill>
              </a:rPr>
              <a:t>gıda güvenliği ve güvencesinin temini</a:t>
            </a:r>
            <a:r>
              <a:rPr lang="tr-TR" sz="2800" b="1" dirty="0"/>
              <a:t> de önemlidir.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o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5236284"/>
              </p:ext>
            </p:extLst>
          </p:nvPr>
        </p:nvGraphicFramePr>
        <p:xfrm>
          <a:off x="611560" y="1196752"/>
          <a:ext cx="8208912" cy="5257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95560"/>
                <a:gridCol w="5013352"/>
              </a:tblGrid>
              <a:tr h="6248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Avrupa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2020 Stratejisi Hedefleri</a:t>
                      </a:r>
                      <a:endParaRPr lang="tr-T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Kırsal Kalkınmadan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Beklenen Katkılar</a:t>
                      </a:r>
                      <a:endParaRPr lang="tr-T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467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1. Akıllı Büyüme</a:t>
                      </a:r>
                      <a:endParaRPr lang="tr-T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- Yenilikçiliğin desteklenmesi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- Araştırma ve çevre-dostu teknolojilerin desteklenmesi</a:t>
                      </a:r>
                      <a:endParaRPr lang="tr-T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123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2. Sürdürülebilir Büyüme </a:t>
                      </a:r>
                      <a:endParaRPr lang="tr-T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C00000"/>
                          </a:solidFill>
                          <a:effectLst/>
                        </a:rPr>
                        <a:t>- Kaynak kullanımının sürdürülebilir kılınması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C00000"/>
                          </a:solidFill>
                          <a:effectLst/>
                        </a:rPr>
                        <a:t>- Kamu hizmetlerinin temini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 smtClean="0">
                          <a:solidFill>
                            <a:srgbClr val="C00000"/>
                          </a:solidFill>
                          <a:effectLst/>
                        </a:rPr>
                        <a:t>- Sera </a:t>
                      </a:r>
                      <a:r>
                        <a:rPr lang="tr-TR" sz="2000" b="1" dirty="0">
                          <a:solidFill>
                            <a:srgbClr val="C00000"/>
                          </a:solidFill>
                          <a:effectLst/>
                        </a:rPr>
                        <a:t>gazları salımı oranlarının </a:t>
                      </a:r>
                      <a:r>
                        <a:rPr lang="tr-TR" sz="2000" b="1" dirty="0" smtClean="0">
                          <a:solidFill>
                            <a:srgbClr val="C00000"/>
                          </a:solidFill>
                          <a:effectLst/>
                        </a:rPr>
                        <a:t>düşürülmesi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 smtClean="0">
                          <a:solidFill>
                            <a:srgbClr val="C00000"/>
                          </a:solidFill>
                          <a:effectLst/>
                        </a:rPr>
                        <a:t>      ve </a:t>
                      </a:r>
                      <a:r>
                        <a:rPr lang="tr-TR" sz="2000" b="1" dirty="0" err="1">
                          <a:solidFill>
                            <a:srgbClr val="C00000"/>
                          </a:solidFill>
                          <a:effectLst/>
                        </a:rPr>
                        <a:t>biyo</a:t>
                      </a:r>
                      <a:r>
                        <a:rPr lang="tr-TR" sz="2000" b="1" dirty="0">
                          <a:solidFill>
                            <a:srgbClr val="C00000"/>
                          </a:solidFill>
                          <a:effectLst/>
                        </a:rPr>
                        <a:t>-enerjinin teşviki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C00000"/>
                          </a:solidFill>
                          <a:effectLst/>
                        </a:rPr>
                        <a:t>- Sürdürülebilir arazi yönetiminin temini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>
                          <a:solidFill>
                            <a:srgbClr val="C00000"/>
                          </a:solidFill>
                          <a:effectLst/>
                        </a:rPr>
                        <a:t>- </a:t>
                      </a:r>
                      <a:r>
                        <a:rPr lang="tr-TR" sz="2000" b="1" dirty="0" err="1">
                          <a:solidFill>
                            <a:srgbClr val="C00000"/>
                          </a:solidFill>
                          <a:effectLst/>
                        </a:rPr>
                        <a:t>Biyo</a:t>
                      </a:r>
                      <a:r>
                        <a:rPr lang="tr-TR" sz="2000" b="1" dirty="0">
                          <a:solidFill>
                            <a:srgbClr val="C00000"/>
                          </a:solidFill>
                          <a:effectLst/>
                        </a:rPr>
                        <a:t>-çeşitliliğin sağlanması</a:t>
                      </a:r>
                      <a:endParaRPr lang="tr-TR" sz="2000" b="1" dirty="0">
                        <a:solidFill>
                          <a:srgbClr val="C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685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>
                          <a:effectLst/>
                        </a:rPr>
                        <a:t>3. Kapsayıcı Büyüme</a:t>
                      </a:r>
                      <a:endParaRPr lang="tr-TR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- Kırsal ekonominin çeşitlendirilmesi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- Yerel ürünlerin teşviki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- Yerel pazarların geliştirilmesi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dirty="0">
                          <a:effectLst/>
                        </a:rPr>
                        <a:t>- Yerel istihdamın artırılması</a:t>
                      </a:r>
                      <a:endParaRPr lang="tr-TR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755576" y="332656"/>
            <a:ext cx="7488832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omic Sans MS" pitchFamily="66" charset="0"/>
                <a:ea typeface="Calibri" pitchFamily="34" charset="0"/>
                <a:cs typeface="Times New Roman" pitchFamily="18" charset="0"/>
              </a:rPr>
              <a:t>Avrupa 2020 Stratejisi ve Kırsal Kalkınma İlişkileri</a:t>
            </a:r>
            <a:endParaRPr kumimoji="0" lang="tr-TR" sz="24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Comic Sans MS" pitchFamily="66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011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100" b="1" dirty="0" smtClean="0">
                <a:solidFill>
                  <a:srgbClr val="C00000"/>
                </a:solidFill>
              </a:rPr>
              <a:t/>
            </a:r>
            <a:br>
              <a:rPr lang="tr-TR" sz="3100" b="1" dirty="0" smtClean="0">
                <a:solidFill>
                  <a:srgbClr val="C00000"/>
                </a:solidFill>
              </a:rPr>
            </a:br>
            <a:r>
              <a:rPr lang="tr-TR" sz="3100" b="1" dirty="0">
                <a:solidFill>
                  <a:srgbClr val="C00000"/>
                </a:solidFill>
              </a:rPr>
              <a:t/>
            </a:r>
            <a:br>
              <a:rPr lang="tr-TR" sz="3100" b="1" dirty="0">
                <a:solidFill>
                  <a:srgbClr val="C00000"/>
                </a:solidFill>
              </a:rPr>
            </a:br>
            <a:r>
              <a:rPr lang="tr-TR" sz="3100" b="1" dirty="0" smtClean="0">
                <a:solidFill>
                  <a:srgbClr val="C00000"/>
                </a:solidFill>
              </a:rPr>
              <a:t>Yenilikçi </a:t>
            </a:r>
            <a:r>
              <a:rPr lang="tr-TR" sz="3100" b="1" dirty="0">
                <a:solidFill>
                  <a:srgbClr val="C00000"/>
                </a:solidFill>
              </a:rPr>
              <a:t>Hizmet Sunumu Gerekliliği: Neden-Sonuç</a:t>
            </a:r>
            <a:br>
              <a:rPr lang="tr-TR" sz="3100" b="1" dirty="0">
                <a:solidFill>
                  <a:srgbClr val="C00000"/>
                </a:solidFill>
              </a:rPr>
            </a:br>
            <a:r>
              <a:rPr lang="tr-TR" dirty="0" smtClean="0">
                <a:solidFill>
                  <a:srgbClr val="FF0000"/>
                </a:solidFill>
              </a:rPr>
              <a:t/>
            </a:r>
            <a:br>
              <a:rPr lang="tr-TR" dirty="0" smtClean="0">
                <a:solidFill>
                  <a:srgbClr val="FF0000"/>
                </a:solidFill>
              </a:rPr>
            </a:b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25000" lnSpcReduction="20000"/>
          </a:bodyPr>
          <a:lstStyle/>
          <a:p>
            <a:r>
              <a:rPr lang="tr-TR" sz="8000" b="1" dirty="0"/>
              <a:t>Kır-kent arasındaki farklılığın ve dengesizliğin artması, </a:t>
            </a:r>
          </a:p>
          <a:p>
            <a:r>
              <a:rPr lang="tr-TR" sz="8000" b="1" dirty="0"/>
              <a:t>Kırdan kente süregelen göçler, göç ve yaşlanma</a:t>
            </a:r>
          </a:p>
          <a:p>
            <a:r>
              <a:rPr lang="tr-TR" sz="8000" b="1" dirty="0"/>
              <a:t>Özellikle genç nüfusun bulunduğu yerde statüsü yüksek istihdam alanlarına kavuşamaması,</a:t>
            </a:r>
          </a:p>
          <a:p>
            <a:r>
              <a:rPr lang="tr-TR" sz="8000" b="1" dirty="0"/>
              <a:t>Eğitim ve sağlık hizmetleri sunumunun kırsal alanlarda nüfus azalması nedeniyle aksaması,</a:t>
            </a:r>
          </a:p>
          <a:p>
            <a:r>
              <a:rPr lang="tr-TR" sz="8000" b="1" dirty="0"/>
              <a:t>Dezavantajlı grupların yaşadığı sorunlar,</a:t>
            </a:r>
          </a:p>
          <a:p>
            <a:r>
              <a:rPr lang="tr-TR" sz="8000" b="1" dirty="0"/>
              <a:t>Örgütlenmede yetersizlikler,</a:t>
            </a:r>
          </a:p>
          <a:p>
            <a:r>
              <a:rPr lang="tr-TR" sz="8000" b="1" dirty="0"/>
              <a:t>Kırsal alanda tarım arazilerinin amaç dışı kullanımının artması,  </a:t>
            </a:r>
          </a:p>
          <a:p>
            <a:r>
              <a:rPr lang="tr-TR" sz="8000" b="1" dirty="0"/>
              <a:t>Bölgesel farklılıklar, </a:t>
            </a:r>
          </a:p>
          <a:p>
            <a:r>
              <a:rPr lang="tr-TR" sz="8000" b="1" dirty="0"/>
              <a:t>Kamu hizmetlerinde istikrar ve kapasite sorunu, </a:t>
            </a:r>
          </a:p>
          <a:p>
            <a:r>
              <a:rPr lang="tr-TR" sz="8000" b="1" dirty="0"/>
              <a:t>Mesleki eğitim ve girişimciliğin zayıf olması, </a:t>
            </a:r>
          </a:p>
          <a:p>
            <a:r>
              <a:rPr lang="tr-TR" sz="8000" b="1" dirty="0"/>
              <a:t>Sağlık ve eğitim hizmetlerinde kalite sorunu,</a:t>
            </a:r>
          </a:p>
          <a:p>
            <a:r>
              <a:rPr lang="tr-TR" sz="8000" b="1" dirty="0"/>
              <a:t>Teknolojiye-bilgiye erişimdeki sorunlar </a:t>
            </a:r>
          </a:p>
          <a:p>
            <a:r>
              <a:rPr lang="tr-TR" sz="8000" b="1" dirty="0"/>
              <a:t>Arazi parçalanması vd. nedenler. </a:t>
            </a:r>
          </a:p>
          <a:p>
            <a:pPr marL="0" indent="0">
              <a:buNone/>
            </a:pPr>
            <a:endParaRPr lang="tr-TR" sz="8000" b="1" u="sng" dirty="0" smtClean="0"/>
          </a:p>
          <a:p>
            <a:pPr marL="0" indent="0" algn="ctr">
              <a:buNone/>
            </a:pPr>
            <a:r>
              <a:rPr lang="tr-TR" sz="8000" b="1" u="sng" dirty="0" smtClean="0">
                <a:solidFill>
                  <a:srgbClr val="C00000"/>
                </a:solidFill>
              </a:rPr>
              <a:t>Sonuç</a:t>
            </a:r>
            <a:r>
              <a:rPr lang="tr-TR" sz="8000" b="1" u="sng" dirty="0">
                <a:solidFill>
                  <a:srgbClr val="C00000"/>
                </a:solidFill>
              </a:rPr>
              <a:t>: “yenilikçi hizmet sunumunu” </a:t>
            </a:r>
            <a:endParaRPr lang="tr-TR" sz="8000" b="1" dirty="0">
              <a:solidFill>
                <a:srgbClr val="C00000"/>
              </a:solidFill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100" b="1" dirty="0" smtClean="0">
                <a:solidFill>
                  <a:srgbClr val="C00000"/>
                </a:solidFill>
              </a:rPr>
              <a:t/>
            </a:r>
            <a:br>
              <a:rPr lang="tr-TR" sz="3100" b="1" dirty="0" smtClean="0">
                <a:solidFill>
                  <a:srgbClr val="C00000"/>
                </a:solidFill>
              </a:rPr>
            </a:br>
            <a:r>
              <a:rPr lang="tr-TR" sz="3100" b="1" dirty="0">
                <a:solidFill>
                  <a:srgbClr val="C00000"/>
                </a:solidFill>
              </a:rPr>
              <a:t/>
            </a:r>
            <a:br>
              <a:rPr lang="tr-TR" sz="3100" b="1" dirty="0">
                <a:solidFill>
                  <a:srgbClr val="C00000"/>
                </a:solidFill>
              </a:rPr>
            </a:br>
            <a:r>
              <a:rPr lang="tr-TR" sz="3100" b="1" dirty="0" smtClean="0">
                <a:solidFill>
                  <a:srgbClr val="C00000"/>
                </a:solidFill>
              </a:rPr>
              <a:t/>
            </a:r>
            <a:br>
              <a:rPr lang="tr-TR" sz="3100" b="1" dirty="0" smtClean="0">
                <a:solidFill>
                  <a:srgbClr val="C00000"/>
                </a:solidFill>
              </a:rPr>
            </a:br>
            <a:r>
              <a:rPr lang="tr-TR" sz="3100" b="1" dirty="0" smtClean="0">
                <a:solidFill>
                  <a:srgbClr val="C00000"/>
                </a:solidFill>
              </a:rPr>
              <a:t>Kırsal </a:t>
            </a:r>
            <a:r>
              <a:rPr lang="tr-TR" sz="3100" b="1" dirty="0">
                <a:solidFill>
                  <a:srgbClr val="C00000"/>
                </a:solidFill>
              </a:rPr>
              <a:t>Kalkınma Açısından Hizmet Taleplerindeki Değişim Nedenleri?</a:t>
            </a:r>
            <a:r>
              <a:rPr lang="tr-TR" b="1" dirty="0"/>
              <a:t/>
            </a:r>
            <a:br>
              <a:rPr lang="tr-TR" b="1" dirty="0"/>
            </a:br>
            <a:r>
              <a:rPr lang="tr-TR" b="1" dirty="0" smtClean="0">
                <a:solidFill>
                  <a:srgbClr val="FF0000"/>
                </a:solidFill>
              </a:rPr>
              <a:t/>
            </a:r>
            <a:br>
              <a:rPr lang="tr-TR" b="1" dirty="0" smtClean="0">
                <a:solidFill>
                  <a:srgbClr val="FF0000"/>
                </a:solidFill>
              </a:rPr>
            </a:b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tr-TR" b="1" dirty="0"/>
              <a:t>Eğitimde nitelik ve teknoloji talepleri giderek </a:t>
            </a:r>
            <a:r>
              <a:rPr lang="tr-TR" b="1" dirty="0" smtClean="0"/>
              <a:t>artmakta</a:t>
            </a:r>
            <a:endParaRPr lang="tr-TR" b="1" dirty="0"/>
          </a:p>
          <a:p>
            <a:pPr lvl="0"/>
            <a:r>
              <a:rPr lang="tr-TR" b="1" dirty="0"/>
              <a:t>Altyapı hizmetlerinin, yerleşim yeri düzeyi kadar konut düzeyinde de yapılması konusunda talep artışı </a:t>
            </a:r>
            <a:r>
              <a:rPr lang="tr-TR" b="1" dirty="0" smtClean="0"/>
              <a:t>var</a:t>
            </a:r>
            <a:endParaRPr lang="tr-TR" b="1" dirty="0"/>
          </a:p>
          <a:p>
            <a:pPr lvl="0"/>
            <a:r>
              <a:rPr lang="tr-TR" b="1" dirty="0"/>
              <a:t>Sağlık hizmetlerine nitelik olarak erişim taleplerinde artış </a:t>
            </a:r>
            <a:r>
              <a:rPr lang="tr-TR" b="1" dirty="0" smtClean="0"/>
              <a:t>var</a:t>
            </a:r>
            <a:endParaRPr lang="tr-TR" b="1" dirty="0"/>
          </a:p>
          <a:p>
            <a:pPr lvl="0"/>
            <a:r>
              <a:rPr lang="tr-TR" b="1" dirty="0"/>
              <a:t>Yerleşim içi düzenleme talepleri giderek </a:t>
            </a:r>
            <a:r>
              <a:rPr lang="tr-TR" b="1" dirty="0" smtClean="0"/>
              <a:t>artmakta</a:t>
            </a:r>
            <a:endParaRPr lang="tr-TR" b="1" dirty="0"/>
          </a:p>
          <a:p>
            <a:pPr lvl="0"/>
            <a:r>
              <a:rPr lang="tr-TR" b="1" dirty="0"/>
              <a:t>Sosyal konfora yönelik taleplerde artış </a:t>
            </a:r>
            <a:r>
              <a:rPr lang="tr-TR" b="1" dirty="0" smtClean="0"/>
              <a:t>var</a:t>
            </a:r>
            <a:endParaRPr lang="tr-TR" b="1" dirty="0"/>
          </a:p>
          <a:p>
            <a:pPr lvl="0"/>
            <a:r>
              <a:rPr lang="tr-TR" b="1" dirty="0"/>
              <a:t>Kırsalda insan kaynaklarının geliştirilmesine yönelik talepler </a:t>
            </a:r>
            <a:r>
              <a:rPr lang="tr-TR" b="1" dirty="0" smtClean="0"/>
              <a:t>var</a:t>
            </a:r>
            <a:endParaRPr lang="tr-TR" b="1" dirty="0"/>
          </a:p>
          <a:p>
            <a:pPr lvl="0"/>
            <a:r>
              <a:rPr lang="tr-TR" b="1" dirty="0"/>
              <a:t>Göçün azaltılması için özellikle genç kalifiye nüfusa yönelik istihdam alanları talebi </a:t>
            </a:r>
            <a:r>
              <a:rPr lang="tr-TR" b="1" dirty="0" smtClean="0"/>
              <a:t>var</a:t>
            </a:r>
            <a:endParaRPr lang="tr-TR" b="1" dirty="0"/>
          </a:p>
          <a:p>
            <a:pPr lvl="0"/>
            <a:r>
              <a:rPr lang="tr-TR" b="1" dirty="0"/>
              <a:t>İnternete erişim ve bilişim alanında daha fazla yararlanmaya yönelik talepler </a:t>
            </a:r>
            <a:r>
              <a:rPr lang="tr-TR" b="1" dirty="0" smtClean="0"/>
              <a:t>var</a:t>
            </a:r>
            <a:endParaRPr lang="tr-TR" b="1" dirty="0"/>
          </a:p>
          <a:p>
            <a:pPr lvl="0"/>
            <a:r>
              <a:rPr lang="tr-TR" b="1" dirty="0"/>
              <a:t>Kırsalda tarım dışı kaynakların değerlendirilmesine yönelik talepler </a:t>
            </a:r>
            <a:r>
              <a:rPr lang="tr-TR" b="1" dirty="0" smtClean="0"/>
              <a:t>var</a:t>
            </a:r>
            <a:endParaRPr lang="tr-TR" b="1" dirty="0"/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100" b="1" dirty="0" smtClean="0">
                <a:solidFill>
                  <a:srgbClr val="C00000"/>
                </a:solidFill>
              </a:rPr>
              <a:t/>
            </a:r>
            <a:br>
              <a:rPr lang="tr-TR" sz="3100" b="1" dirty="0" smtClean="0">
                <a:solidFill>
                  <a:srgbClr val="C00000"/>
                </a:solidFill>
              </a:rPr>
            </a:br>
            <a:r>
              <a:rPr lang="tr-TR" sz="3100" b="1" dirty="0">
                <a:solidFill>
                  <a:srgbClr val="C00000"/>
                </a:solidFill>
              </a:rPr>
              <a:t/>
            </a:r>
            <a:br>
              <a:rPr lang="tr-TR" sz="3100" b="1" dirty="0">
                <a:solidFill>
                  <a:srgbClr val="C00000"/>
                </a:solidFill>
              </a:rPr>
            </a:br>
            <a:r>
              <a:rPr lang="tr-TR" sz="3100" b="1" dirty="0" smtClean="0">
                <a:solidFill>
                  <a:srgbClr val="C00000"/>
                </a:solidFill>
              </a:rPr>
              <a:t/>
            </a:r>
            <a:br>
              <a:rPr lang="tr-TR" sz="3100" b="1" dirty="0" smtClean="0">
                <a:solidFill>
                  <a:srgbClr val="C00000"/>
                </a:solidFill>
              </a:rPr>
            </a:br>
            <a:r>
              <a:rPr lang="tr-TR" sz="3100" b="1" dirty="0" smtClean="0">
                <a:solidFill>
                  <a:srgbClr val="C00000"/>
                </a:solidFill>
              </a:rPr>
              <a:t>Kırsal </a:t>
            </a:r>
            <a:r>
              <a:rPr lang="tr-TR" sz="3100" b="1" dirty="0">
                <a:solidFill>
                  <a:srgbClr val="C00000"/>
                </a:solidFill>
              </a:rPr>
              <a:t>Kalkınma Açısından Hizmet Taleplerindeki Değişim </a:t>
            </a:r>
            <a:r>
              <a:rPr lang="tr-TR" sz="3100" b="1" dirty="0" smtClean="0">
                <a:solidFill>
                  <a:srgbClr val="C00000"/>
                </a:solidFill>
              </a:rPr>
              <a:t>Nedenleri-II?</a:t>
            </a:r>
            <a:r>
              <a:rPr lang="tr-TR" b="1" dirty="0"/>
              <a:t/>
            </a:r>
            <a:br>
              <a:rPr lang="tr-TR" b="1" dirty="0"/>
            </a:br>
            <a:r>
              <a:rPr lang="tr-TR" b="1" dirty="0" smtClean="0">
                <a:solidFill>
                  <a:srgbClr val="FF0000"/>
                </a:solidFill>
              </a:rPr>
              <a:t/>
            </a:r>
            <a:br>
              <a:rPr lang="tr-TR" b="1" dirty="0" smtClean="0">
                <a:solidFill>
                  <a:srgbClr val="FF0000"/>
                </a:solidFill>
              </a:rPr>
            </a:b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tr-TR" b="1" dirty="0"/>
              <a:t>Kadınların sosyal ve ekonomik hayata daha fazla katılımına yönelik talepler </a:t>
            </a:r>
            <a:r>
              <a:rPr lang="tr-TR" b="1" dirty="0" smtClean="0"/>
              <a:t>var</a:t>
            </a:r>
            <a:endParaRPr lang="tr-TR" b="1" dirty="0"/>
          </a:p>
          <a:p>
            <a:pPr lvl="0"/>
            <a:r>
              <a:rPr lang="tr-TR" b="1" dirty="0"/>
              <a:t>Turizme yönelik faaliyetler açısından talepler var ve burada kadınların daha fazla yer alması konusu gündeme </a:t>
            </a:r>
            <a:r>
              <a:rPr lang="tr-TR" b="1" dirty="0" smtClean="0"/>
              <a:t>gelmekte</a:t>
            </a:r>
            <a:endParaRPr lang="tr-TR" b="1" dirty="0"/>
          </a:p>
          <a:p>
            <a:pPr lvl="0"/>
            <a:r>
              <a:rPr lang="tr-TR" b="1" dirty="0"/>
              <a:t>Özellikle genç nüfusun sosyal olanaklara daha fazla erişimi ve kullanması konusunda talepler </a:t>
            </a:r>
            <a:r>
              <a:rPr lang="tr-TR" b="1" dirty="0" smtClean="0"/>
              <a:t>var</a:t>
            </a:r>
            <a:endParaRPr lang="tr-TR" b="1" dirty="0"/>
          </a:p>
          <a:p>
            <a:pPr lvl="0"/>
            <a:r>
              <a:rPr lang="tr-TR" b="1" dirty="0"/>
              <a:t>Spor salonları talebinde artış </a:t>
            </a:r>
            <a:r>
              <a:rPr lang="tr-TR" b="1" dirty="0" smtClean="0"/>
              <a:t>var</a:t>
            </a:r>
            <a:endParaRPr lang="tr-TR" b="1" dirty="0"/>
          </a:p>
          <a:p>
            <a:pPr lvl="0"/>
            <a:r>
              <a:rPr lang="tr-TR" b="1" dirty="0"/>
              <a:t>Taziye evleri istekleri </a:t>
            </a:r>
            <a:r>
              <a:rPr lang="tr-TR" b="1" dirty="0" smtClean="0"/>
              <a:t>var</a:t>
            </a:r>
            <a:endParaRPr lang="tr-TR" b="1" dirty="0"/>
          </a:p>
          <a:p>
            <a:pPr lvl="0"/>
            <a:r>
              <a:rPr lang="tr-TR" b="1" dirty="0"/>
              <a:t>Pazarlama ve etkin örgütlenmeye yönelik taleplerde artış </a:t>
            </a:r>
            <a:r>
              <a:rPr lang="tr-TR" b="1" dirty="0" smtClean="0"/>
              <a:t>var.</a:t>
            </a:r>
            <a:endParaRPr lang="tr-TR" b="1" dirty="0"/>
          </a:p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r>
              <a:rPr lang="tr-TR" b="1" u="sng" dirty="0" smtClean="0">
                <a:solidFill>
                  <a:srgbClr val="C00000"/>
                </a:solidFill>
              </a:rPr>
              <a:t>Çıkarım</a:t>
            </a:r>
            <a:r>
              <a:rPr lang="tr-TR" b="1" u="sng" dirty="0">
                <a:solidFill>
                  <a:srgbClr val="C00000"/>
                </a:solidFill>
              </a:rPr>
              <a:t>: </a:t>
            </a:r>
            <a:r>
              <a:rPr lang="tr-TR" b="1" dirty="0"/>
              <a:t>kırsal alanlarda talepler artık sadece ekonomik boyutta olmamaktadır. Kültürel, sosyal, teknolojik alandaki talepler daha fazla gündeme gelmektedir. Bu ancak hizmet sunumundaki farklı yaklaşımların da devreye girmesi ile mümkün olabilecektir.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3088575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</TotalTime>
  <Words>756</Words>
  <Application>Microsoft Office PowerPoint</Application>
  <PresentationFormat>Ekran Gösterisi (4:3)</PresentationFormat>
  <Paragraphs>95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Ofis Teması</vt:lpstr>
      <vt:lpstr>KIRSAL ALANDA  YENİLİKÇİ HİZMET SUNUMU </vt:lpstr>
      <vt:lpstr>Ülkelerde kırsal kalkınma eğilimlerinde farklı perspektifler Gelişmekte olan ülkeler ile gelişmiş ülke farklılıkları  *Tarımsal üretimi artırmak  *Tarımsal teknolojiyi artırmak-geliştirmek  *Tarım politikalarını oluşturmak ve uluslararası politikalar  *Kredi, teknik destek sağlamak  *Kırsal alanda bölgesel kurumları yaygınlaştırma  *Küçük işletmelerin geliştirilmesi  *Mevcut endüstrilerin genişletilmesi  *Endüstri parklarının (Tekno-park) geliştirilmesi  *Dezavantajlı gruplara yönelmek  *Örgütlenmeyi sağlamak  *…………………….</vt:lpstr>
      <vt:lpstr>Avrupa Birliği’nde kırsal kalkınma eğilimleri;  </vt:lpstr>
      <vt:lpstr>PowerPoint Sunusu</vt:lpstr>
      <vt:lpstr>  2013 Sonrası AB Kırsal Kalkınma Politikası  </vt:lpstr>
      <vt:lpstr>PowerPoint Sunusu</vt:lpstr>
      <vt:lpstr>  Yenilikçi Hizmet Sunumu Gerekliliği: Neden-Sonuç  </vt:lpstr>
      <vt:lpstr>   Kırsal Kalkınma Açısından Hizmet Taleplerindeki Değişim Nedenleri?  </vt:lpstr>
      <vt:lpstr>   Kırsal Kalkınma Açısından Hizmet Taleplerindeki Değişim Nedenleri-II?  </vt:lpstr>
      <vt:lpstr>   Yenilikçi Hizmet Sunumu Açısından Kırsal Kalkınmaya Yönelik Proje Yaklaşımları  </vt:lpstr>
      <vt:lpstr>   Yenilikçi Hizmet Sunumu Açısından Kırsal Kalkınmaya Yönelik Proje Yaklaşımları-II  </vt:lpstr>
      <vt:lpstr>Temel soru: Kırsal alanda yenilikçi hizmet sunumuna gereksinim oluşturan temel dayanaklar?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Turizm Nedir?</dc:title>
  <dc:creator>BULENT</dc:creator>
  <cp:lastModifiedBy>user</cp:lastModifiedBy>
  <cp:revision>60</cp:revision>
  <dcterms:created xsi:type="dcterms:W3CDTF">2013-10-01T13:43:33Z</dcterms:created>
  <dcterms:modified xsi:type="dcterms:W3CDTF">2016-10-03T09:57:58Z</dcterms:modified>
</cp:coreProperties>
</file>