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5"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12" autoAdjust="0"/>
    <p:restoredTop sz="86441" autoAdjust="0"/>
  </p:normalViewPr>
  <p:slideViewPr>
    <p:cSldViewPr>
      <p:cViewPr varScale="1">
        <p:scale>
          <a:sx n="63" d="100"/>
          <a:sy n="63" d="100"/>
        </p:scale>
        <p:origin x="-1440" y="-96"/>
      </p:cViewPr>
      <p:guideLst>
        <p:guide orient="horz" pos="2160"/>
        <p:guide pos="2880"/>
      </p:guideLst>
    </p:cSldViewPr>
  </p:slideViewPr>
  <p:outlineViewPr>
    <p:cViewPr>
      <p:scale>
        <a:sx n="33" d="100"/>
        <a:sy n="33" d="100"/>
      </p:scale>
      <p:origin x="210" y="3623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548680"/>
          </a:xfrm>
        </p:spPr>
        <p:txBody>
          <a:bodyPr>
            <a:normAutofit/>
          </a:bodyPr>
          <a:lstStyle/>
          <a:p>
            <a:r>
              <a:rPr lang="tr-TR" sz="2400" b="1" dirty="0" smtClean="0">
                <a:latin typeface="Calibri" pitchFamily="34" charset="0"/>
                <a:cs typeface="Calibri" pitchFamily="34" charset="0"/>
              </a:rPr>
              <a:t>FEMİNİST ELEŞTİRİ</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611560" y="548680"/>
            <a:ext cx="8064896" cy="6309320"/>
          </a:xfrm>
        </p:spPr>
        <p:txBody>
          <a:bodyPr>
            <a:noAutofit/>
          </a:bodyPr>
          <a:lstStyle/>
          <a:p>
            <a:pPr algn="just"/>
            <a:r>
              <a:rPr lang="tr-TR" sz="2200" dirty="0" smtClean="0">
                <a:latin typeface="+mj-lt"/>
                <a:cs typeface="Calibri" pitchFamily="34" charset="0"/>
              </a:rPr>
              <a:t>Feminist sinema İkinci Dalga Feminizm’le aynı dönemde ortaya çıkmıştır. Bilinç yükseltme gruplarının aktivizmi, özel alan politiktir savı ve tecavüz, kürtaj, doğum kontrolü gibi önemli meselelerle ilgili hak talepleri ve politikalar çerçevesinde şekillendirilmiştir.</a:t>
            </a:r>
          </a:p>
          <a:p>
            <a:pPr algn="just"/>
            <a:r>
              <a:rPr lang="tr-TR" sz="2200" dirty="0" smtClean="0">
                <a:latin typeface="+mj-lt"/>
                <a:cs typeface="Calibri" pitchFamily="34" charset="0"/>
              </a:rPr>
              <a:t>Feminist film Virginia </a:t>
            </a:r>
            <a:r>
              <a:rPr lang="tr-TR" sz="2200" dirty="0" err="1" smtClean="0">
                <a:latin typeface="+mj-lt"/>
                <a:cs typeface="Calibri" pitchFamily="34" charset="0"/>
              </a:rPr>
              <a:t>Woolf’un</a:t>
            </a:r>
            <a:r>
              <a:rPr lang="tr-TR" sz="2200" dirty="0" smtClean="0">
                <a:latin typeface="+mj-lt"/>
                <a:cs typeface="Calibri" pitchFamily="34" charset="0"/>
              </a:rPr>
              <a:t> </a:t>
            </a:r>
            <a:r>
              <a:rPr lang="tr-TR" sz="2200" i="1" dirty="0" smtClean="0">
                <a:latin typeface="+mj-lt"/>
                <a:cs typeface="Calibri" pitchFamily="34" charset="0"/>
              </a:rPr>
              <a:t>Kendine Ait Bir Oda</a:t>
            </a:r>
            <a:r>
              <a:rPr lang="tr-TR" sz="2200" dirty="0" smtClean="0">
                <a:latin typeface="+mj-lt"/>
                <a:cs typeface="Calibri" pitchFamily="34" charset="0"/>
              </a:rPr>
              <a:t> ve </a:t>
            </a:r>
            <a:r>
              <a:rPr lang="tr-TR" sz="2200" dirty="0" err="1" smtClean="0">
                <a:latin typeface="+mj-lt"/>
                <a:cs typeface="Calibri" pitchFamily="34" charset="0"/>
              </a:rPr>
              <a:t>Simon</a:t>
            </a:r>
            <a:r>
              <a:rPr lang="tr-TR" sz="2200" dirty="0" smtClean="0">
                <a:latin typeface="+mj-lt"/>
                <a:cs typeface="Calibri" pitchFamily="34" charset="0"/>
              </a:rPr>
              <a:t> de </a:t>
            </a:r>
            <a:r>
              <a:rPr lang="tr-TR" sz="2200" dirty="0" err="1" smtClean="0">
                <a:latin typeface="+mj-lt"/>
                <a:cs typeface="Calibri" pitchFamily="34" charset="0"/>
              </a:rPr>
              <a:t>Beavoir’ın</a:t>
            </a:r>
            <a:r>
              <a:rPr lang="tr-TR" sz="2200" dirty="0" smtClean="0">
                <a:latin typeface="+mj-lt"/>
                <a:cs typeface="Calibri" pitchFamily="34" charset="0"/>
              </a:rPr>
              <a:t> </a:t>
            </a:r>
            <a:r>
              <a:rPr lang="tr-TR" sz="2200" i="1" dirty="0" smtClean="0">
                <a:latin typeface="+mj-lt"/>
                <a:cs typeface="Calibri" pitchFamily="34" charset="0"/>
              </a:rPr>
              <a:t>İkinci Cinsiyet</a:t>
            </a:r>
            <a:r>
              <a:rPr lang="tr-TR" sz="2200" dirty="0" smtClean="0">
                <a:latin typeface="+mj-lt"/>
                <a:cs typeface="Calibri" pitchFamily="34" charset="0"/>
              </a:rPr>
              <a:t> gibi feminist metinleri üzerine inşa edilmiştir.</a:t>
            </a:r>
          </a:p>
          <a:p>
            <a:pPr algn="just"/>
            <a:r>
              <a:rPr lang="tr-TR" sz="2200" dirty="0" smtClean="0">
                <a:latin typeface="+mj-lt"/>
                <a:cs typeface="Calibri" pitchFamily="34" charset="0"/>
              </a:rPr>
              <a:t>Sinema tarihine feminist bir perspektiften yaklaşılmış; unutulmuş kadın yönetmen, yapımcı, senaryo yazarı ve oyuncular saptanmıştır.</a:t>
            </a:r>
          </a:p>
          <a:p>
            <a:pPr algn="just"/>
            <a:r>
              <a:rPr lang="tr-TR" sz="2200" dirty="0" smtClean="0">
                <a:latin typeface="+mj-lt"/>
                <a:cs typeface="Calibri" pitchFamily="34" charset="0"/>
              </a:rPr>
              <a:t>1972 yılında New York ve </a:t>
            </a:r>
            <a:r>
              <a:rPr lang="tr-TR" sz="2200" dirty="0" err="1" smtClean="0">
                <a:latin typeface="+mj-lt"/>
                <a:cs typeface="Calibri" pitchFamily="34" charset="0"/>
              </a:rPr>
              <a:t>Edinburg’de</a:t>
            </a:r>
            <a:r>
              <a:rPr lang="tr-TR" sz="2200" dirty="0" smtClean="0">
                <a:latin typeface="+mj-lt"/>
                <a:cs typeface="Calibri" pitchFamily="34" charset="0"/>
              </a:rPr>
              <a:t> ilk kez Kadın Filmleri Festivali düzenlenmiş, film çekmeleri için kadınları cesaretlendirmek üzere film kolektifleri kurulmuştur. Festivaller bilinç yükseltme ve propaganda işlevlerini karşılamıştır. Feminist film dergileri yayınlanmıştır. </a:t>
            </a:r>
          </a:p>
          <a:p>
            <a:pPr algn="just"/>
            <a:r>
              <a:rPr lang="tr-TR" sz="2200" dirty="0" smtClean="0">
                <a:latin typeface="+mj-lt"/>
                <a:cs typeface="Calibri" pitchFamily="34" charset="0"/>
              </a:rPr>
              <a:t>Feminist sinema: Kadınların sinemadaki temsiline yönelik incelemelerden  ve feminist film pratiğinden oluşmaktadır.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188640"/>
            <a:ext cx="8147248" cy="6669360"/>
          </a:xfrm>
        </p:spPr>
        <p:txBody>
          <a:bodyPr>
            <a:normAutofit/>
          </a:bodyPr>
          <a:lstStyle/>
          <a:p>
            <a:pPr algn="ctr">
              <a:lnSpc>
                <a:spcPct val="110000"/>
              </a:lnSpc>
              <a:spcBef>
                <a:spcPts val="385"/>
              </a:spcBef>
              <a:buNone/>
            </a:pPr>
            <a:r>
              <a:rPr lang="tr-TR" sz="2400" b="1" dirty="0" smtClean="0">
                <a:latin typeface="+mj-lt"/>
                <a:cs typeface="Calibri" pitchFamily="34" charset="0"/>
              </a:rPr>
              <a:t>FEMİNİST ELEŞTİRİ</a:t>
            </a:r>
          </a:p>
          <a:p>
            <a:pPr algn="just">
              <a:lnSpc>
                <a:spcPct val="110000"/>
              </a:lnSpc>
              <a:spcBef>
                <a:spcPts val="385"/>
              </a:spcBef>
            </a:pPr>
            <a:r>
              <a:rPr lang="tr-TR" sz="2200" dirty="0" smtClean="0">
                <a:latin typeface="+mj-lt"/>
                <a:cs typeface="Times New Roman" pitchFamily="18" charset="0"/>
              </a:rPr>
              <a:t>Kadınların sinemada temsili ve izleyici meselesi feminist eleştirinin merkezi noktasını oluşturmuştur. Sosyoloji, göstergebilim ve psikanaliz gibi farklı kuramsal perspektiflerden yararlanan çalışmalar yapılmıştır.</a:t>
            </a:r>
          </a:p>
          <a:p>
            <a:pPr algn="just">
              <a:lnSpc>
                <a:spcPct val="110000"/>
              </a:lnSpc>
              <a:spcBef>
                <a:spcPts val="385"/>
              </a:spcBef>
            </a:pPr>
            <a:r>
              <a:rPr lang="tr-TR" sz="2200" dirty="0" smtClean="0">
                <a:latin typeface="+mj-lt"/>
                <a:cs typeface="Times New Roman" pitchFamily="18" charset="0"/>
              </a:rPr>
              <a:t>Feminist eleştirinin ilk döneminde ağırlıklı olarak sosyolojik bir bakış çerçevesinde ana akım sinemadaki, Hollywood filmlerindeki kadın imgeleri değerlendirilmiştir. </a:t>
            </a:r>
            <a:r>
              <a:rPr lang="tr-TR" sz="2200" dirty="0" err="1" smtClean="0">
                <a:latin typeface="+mj-lt"/>
                <a:cs typeface="Times New Roman" pitchFamily="18" charset="0"/>
              </a:rPr>
              <a:t>Molly</a:t>
            </a:r>
            <a:r>
              <a:rPr lang="tr-TR" sz="2200" dirty="0" smtClean="0">
                <a:latin typeface="+mj-lt"/>
                <a:cs typeface="Times New Roman" pitchFamily="18" charset="0"/>
              </a:rPr>
              <a:t> </a:t>
            </a:r>
            <a:r>
              <a:rPr lang="tr-TR" sz="2200" dirty="0" err="1" smtClean="0">
                <a:latin typeface="+mj-lt"/>
                <a:cs typeface="Times New Roman" pitchFamily="18" charset="0"/>
              </a:rPr>
              <a:t>Haskell</a:t>
            </a:r>
            <a:r>
              <a:rPr lang="tr-TR" sz="2200" dirty="0" smtClean="0">
                <a:latin typeface="+mj-lt"/>
                <a:cs typeface="Times New Roman" pitchFamily="18" charset="0"/>
              </a:rPr>
              <a:t> 1974 yılında yayımlanan </a:t>
            </a:r>
            <a:r>
              <a:rPr lang="tr-TR" sz="2200" i="1" dirty="0" smtClean="0">
                <a:latin typeface="+mj-lt"/>
                <a:cs typeface="Times New Roman" pitchFamily="18" charset="0"/>
              </a:rPr>
              <a:t>Saygıdan Tecavüze: Kadınların Sinemada İşlenişi </a:t>
            </a:r>
            <a:r>
              <a:rPr lang="tr-TR" sz="2200" dirty="0" smtClean="0">
                <a:latin typeface="+mj-lt"/>
                <a:cs typeface="Times New Roman" pitchFamily="18" charset="0"/>
              </a:rPr>
              <a:t>adlı kitabında filmlerde gerçek kadınların gösterilmediğini, kadınlığa ilişkin klişelerin sunulduğunu, kadın imgesinin “bakire olarak saygı duyulan” ya da “fahişe olarak lanetlenen” olmak üzere ikili karşıtlık çerçevesinde sunulduğunu ifade etmiştir. Hollywood kadınlığa ilişkin yanlış bilinç üretmektedir ve yıldız imgesine karşı gerçek kadının gündelik yaşamını göstermelidir.</a:t>
            </a:r>
          </a:p>
          <a:p>
            <a:pPr algn="just">
              <a:lnSpc>
                <a:spcPct val="110000"/>
              </a:lnSpc>
              <a:spcBef>
                <a:spcPts val="385"/>
              </a:spcBef>
            </a:pPr>
            <a:r>
              <a:rPr lang="tr-TR" sz="2200" dirty="0" smtClean="0">
                <a:latin typeface="+mj-lt"/>
                <a:cs typeface="Times New Roman" pitchFamily="18" charset="0"/>
              </a:rPr>
              <a:t>Aynı dönemde Avrupa’daki feminist eleştiri ise Marksizm, psikanaliz ve göstergebilimden etkilenmiştir.</a:t>
            </a:r>
          </a:p>
          <a:p>
            <a:pPr algn="just">
              <a:lnSpc>
                <a:spcPct val="110000"/>
              </a:lnSpc>
              <a:spcBef>
                <a:spcPts val="385"/>
              </a:spcBef>
            </a:pPr>
            <a:endParaRPr lang="tr-TR" sz="2200" dirty="0">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6597352"/>
          </a:xfrm>
        </p:spPr>
        <p:txBody>
          <a:bodyPr>
            <a:noAutofit/>
          </a:bodyPr>
          <a:lstStyle/>
          <a:p>
            <a:pPr algn="just"/>
            <a:r>
              <a:rPr lang="tr-TR" sz="2200" dirty="0" smtClean="0">
                <a:latin typeface="+mj-lt"/>
                <a:cs typeface="Calibri" pitchFamily="34" charset="0"/>
              </a:rPr>
              <a:t>Avrupa’da feminist film eleştirisi alanında </a:t>
            </a:r>
            <a:r>
              <a:rPr lang="tr-TR" sz="2200" dirty="0" err="1" smtClean="0">
                <a:latin typeface="+mj-lt"/>
                <a:cs typeface="Calibri" pitchFamily="34" charset="0"/>
              </a:rPr>
              <a:t>Laura</a:t>
            </a:r>
            <a:r>
              <a:rPr lang="tr-TR" sz="2200" dirty="0" smtClean="0">
                <a:latin typeface="+mj-lt"/>
                <a:cs typeface="Calibri" pitchFamily="34" charset="0"/>
              </a:rPr>
              <a:t> </a:t>
            </a:r>
            <a:r>
              <a:rPr lang="tr-TR" sz="2200" dirty="0" err="1" smtClean="0">
                <a:latin typeface="+mj-lt"/>
                <a:cs typeface="Calibri" pitchFamily="34" charset="0"/>
              </a:rPr>
              <a:t>Mulvey</a:t>
            </a:r>
            <a:r>
              <a:rPr lang="tr-TR" sz="2200" dirty="0" smtClean="0">
                <a:latin typeface="+mj-lt"/>
                <a:cs typeface="Calibri" pitchFamily="34" charset="0"/>
              </a:rPr>
              <a:t>, </a:t>
            </a:r>
            <a:r>
              <a:rPr lang="tr-TR" sz="2200" dirty="0" err="1" smtClean="0">
                <a:latin typeface="+mj-lt"/>
                <a:cs typeface="Calibri" pitchFamily="34" charset="0"/>
              </a:rPr>
              <a:t>Claire</a:t>
            </a:r>
            <a:r>
              <a:rPr lang="tr-TR" sz="2200" dirty="0" smtClean="0">
                <a:latin typeface="+mj-lt"/>
                <a:cs typeface="Calibri" pitchFamily="34" charset="0"/>
              </a:rPr>
              <a:t> </a:t>
            </a:r>
            <a:r>
              <a:rPr lang="tr-TR" sz="2200" dirty="0" err="1" smtClean="0">
                <a:latin typeface="+mj-lt"/>
                <a:cs typeface="Calibri" pitchFamily="34" charset="0"/>
              </a:rPr>
              <a:t>Johnston</a:t>
            </a:r>
            <a:r>
              <a:rPr lang="tr-TR" sz="2200" dirty="0" smtClean="0">
                <a:latin typeface="+mj-lt"/>
                <a:cs typeface="Calibri" pitchFamily="34" charset="0"/>
              </a:rPr>
              <a:t>, </a:t>
            </a:r>
            <a:r>
              <a:rPr lang="tr-TR" sz="2200" dirty="0" err="1" smtClean="0">
                <a:latin typeface="+mj-lt"/>
                <a:cs typeface="Calibri" pitchFamily="34" charset="0"/>
              </a:rPr>
              <a:t>Pam</a:t>
            </a:r>
            <a:r>
              <a:rPr lang="tr-TR" sz="2200" dirty="0" smtClean="0">
                <a:latin typeface="+mj-lt"/>
                <a:cs typeface="Calibri" pitchFamily="34" charset="0"/>
              </a:rPr>
              <a:t> </a:t>
            </a:r>
            <a:r>
              <a:rPr lang="tr-TR" sz="2200" dirty="0" err="1" smtClean="0">
                <a:latin typeface="+mj-lt"/>
                <a:cs typeface="Calibri" pitchFamily="34" charset="0"/>
              </a:rPr>
              <a:t>Cook</a:t>
            </a:r>
            <a:r>
              <a:rPr lang="tr-TR" sz="2200" dirty="0" smtClean="0">
                <a:latin typeface="+mj-lt"/>
                <a:cs typeface="Calibri" pitchFamily="34" charset="0"/>
              </a:rPr>
              <a:t> ve  </a:t>
            </a:r>
            <a:r>
              <a:rPr lang="tr-TR" sz="2200" dirty="0" err="1" smtClean="0">
                <a:latin typeface="+mj-lt"/>
                <a:cs typeface="Calibri" pitchFamily="34" charset="0"/>
              </a:rPr>
              <a:t>Annette</a:t>
            </a:r>
            <a:r>
              <a:rPr lang="tr-TR" sz="2200" dirty="0" smtClean="0">
                <a:latin typeface="+mj-lt"/>
                <a:cs typeface="Calibri" pitchFamily="34" charset="0"/>
              </a:rPr>
              <a:t> </a:t>
            </a:r>
            <a:r>
              <a:rPr lang="tr-TR" sz="2200" dirty="0" err="1" smtClean="0">
                <a:latin typeface="+mj-lt"/>
                <a:cs typeface="Calibri" pitchFamily="34" charset="0"/>
              </a:rPr>
              <a:t>Kuhn</a:t>
            </a:r>
            <a:r>
              <a:rPr lang="tr-TR" sz="2200" dirty="0" smtClean="0">
                <a:latin typeface="+mj-lt"/>
                <a:cs typeface="Calibri" pitchFamily="34" charset="0"/>
              </a:rPr>
              <a:t> gibi isimler etkili olmuştur. </a:t>
            </a:r>
            <a:r>
              <a:rPr lang="tr-TR" sz="2200" dirty="0" err="1" smtClean="0">
                <a:latin typeface="+mj-lt"/>
                <a:cs typeface="Calibri" pitchFamily="34" charset="0"/>
              </a:rPr>
              <a:t>Althusser’den</a:t>
            </a:r>
            <a:r>
              <a:rPr lang="tr-TR" sz="2200" dirty="0" smtClean="0">
                <a:latin typeface="+mj-lt"/>
                <a:cs typeface="Calibri" pitchFamily="34" charset="0"/>
              </a:rPr>
              <a:t> etkilenen bu eleştirel yönelim, sinemanın ideolojinin üreticisi olduğu düşüncesinden hareketle, sinema tekniklerinin (kamera hareketleri ve kurgu vb.) cinsel farklılığın inşasındaki rolünü ve arzu ile öznelliğin yapısını değerlendirmiştir. Arzu, fetişizm, dikizcilik, görsel haz gibi konular analizin merkezinde yer almıştır. </a:t>
            </a:r>
          </a:p>
          <a:p>
            <a:pPr algn="just"/>
            <a:r>
              <a:rPr lang="tr-TR" sz="2200" b="1" dirty="0" err="1" smtClean="0">
                <a:latin typeface="+mj-lt"/>
                <a:cs typeface="Calibri" pitchFamily="34" charset="0"/>
              </a:rPr>
              <a:t>Claire</a:t>
            </a:r>
            <a:r>
              <a:rPr lang="tr-TR" sz="2200" b="1" dirty="0" smtClean="0">
                <a:latin typeface="+mj-lt"/>
                <a:cs typeface="Calibri" pitchFamily="34" charset="0"/>
              </a:rPr>
              <a:t> </a:t>
            </a:r>
            <a:r>
              <a:rPr lang="tr-TR" sz="2200" b="1" dirty="0" err="1" smtClean="0">
                <a:latin typeface="+mj-lt"/>
                <a:cs typeface="Calibri" pitchFamily="34" charset="0"/>
              </a:rPr>
              <a:t>Johnston</a:t>
            </a:r>
            <a:r>
              <a:rPr lang="tr-TR" sz="2200" b="1" dirty="0" smtClean="0">
                <a:latin typeface="+mj-lt"/>
                <a:cs typeface="Calibri" pitchFamily="34" charset="0"/>
              </a:rPr>
              <a:t>: “</a:t>
            </a:r>
            <a:r>
              <a:rPr lang="tr-TR" sz="2200" dirty="0" smtClean="0">
                <a:latin typeface="+mj-lt"/>
                <a:cs typeface="Calibri" pitchFamily="34" charset="0"/>
              </a:rPr>
              <a:t>Karşı Sinema Olarak Kadınların Sineması” adlı  makaleyi yazmıştır. </a:t>
            </a:r>
            <a:r>
              <a:rPr lang="tr-TR" sz="2200" dirty="0" err="1" smtClean="0">
                <a:latin typeface="+mj-lt"/>
                <a:cs typeface="Calibri" pitchFamily="34" charset="0"/>
              </a:rPr>
              <a:t>Roland</a:t>
            </a:r>
            <a:r>
              <a:rPr lang="tr-TR" sz="2200" dirty="0" smtClean="0">
                <a:latin typeface="+mj-lt"/>
                <a:cs typeface="Calibri" pitchFamily="34" charset="0"/>
              </a:rPr>
              <a:t> </a:t>
            </a:r>
            <a:r>
              <a:rPr lang="tr-TR" sz="2200" dirty="0" err="1" smtClean="0">
                <a:latin typeface="+mj-lt"/>
                <a:cs typeface="Calibri" pitchFamily="34" charset="0"/>
              </a:rPr>
              <a:t>Barthes’ın</a:t>
            </a:r>
            <a:r>
              <a:rPr lang="tr-TR" sz="2200" dirty="0" smtClean="0">
                <a:latin typeface="+mj-lt"/>
                <a:cs typeface="Calibri" pitchFamily="34" charset="0"/>
              </a:rPr>
              <a:t> mit kavramından yararlanarak klasik sinemadaki kadın mitini araştırmıştır. Sinemada kadının tek başına bir anlam ifade etmediğini, olumsuz bir çağrışımla erkek olmayan olarak temsil edildiğini söylemiştir. “Erkekler bireysel, aktif figürlerken kadınlar mit dünyasının soyut varlıkları” olarak sunulmuştur. Bu temsil biçimiyle mücadele etmek için hem eğlenceli hem de politik filmlerin yapılması gerektiğini ileri sürmüştür.</a:t>
            </a:r>
          </a:p>
          <a:p>
            <a:pPr algn="just"/>
            <a:r>
              <a:rPr lang="tr-TR" sz="2200" b="1" dirty="0" err="1" smtClean="0">
                <a:latin typeface="+mj-lt"/>
                <a:cs typeface="Calibri" pitchFamily="34" charset="0"/>
              </a:rPr>
              <a:t>Laura</a:t>
            </a:r>
            <a:r>
              <a:rPr lang="tr-TR" sz="2200" b="1" dirty="0" smtClean="0">
                <a:latin typeface="+mj-lt"/>
                <a:cs typeface="Calibri" pitchFamily="34" charset="0"/>
              </a:rPr>
              <a:t> </a:t>
            </a:r>
            <a:r>
              <a:rPr lang="tr-TR" sz="2200" b="1" dirty="0" err="1" smtClean="0">
                <a:latin typeface="+mj-lt"/>
                <a:cs typeface="Calibri" pitchFamily="34" charset="0"/>
              </a:rPr>
              <a:t>Mulvey</a:t>
            </a:r>
            <a:r>
              <a:rPr lang="tr-TR" sz="2200" b="1" dirty="0" smtClean="0">
                <a:latin typeface="+mj-lt"/>
                <a:cs typeface="Calibri" pitchFamily="34" charset="0"/>
              </a:rPr>
              <a:t>: </a:t>
            </a:r>
            <a:r>
              <a:rPr lang="tr-TR" sz="2200" dirty="0" smtClean="0">
                <a:latin typeface="+mj-lt"/>
                <a:cs typeface="Calibri" pitchFamily="34" charset="0"/>
              </a:rPr>
              <a:t>“Görsel Haz ve Anlatı Sineması” başlıklı makalesiyle feminist film eleştirisine katkı sunmuştur. Makalenin temel sorunsalı ana akım sinemada görsel haz politikasının nasıl yapılandırıldığıdır.</a:t>
            </a:r>
            <a:endParaRPr lang="tr-TR" sz="2200"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018"/>
          </a:xfrm>
        </p:spPr>
        <p:txBody>
          <a:bodyPr>
            <a:normAutofit fontScale="90000"/>
          </a:bodyPr>
          <a:lstStyle/>
          <a:p>
            <a:r>
              <a:rPr lang="tr-TR" sz="2400" b="1" dirty="0" smtClean="0">
                <a:latin typeface="Calibri" pitchFamily="34" charset="0"/>
                <a:cs typeface="Calibri" pitchFamily="34" charset="0"/>
              </a:rPr>
              <a:t/>
            </a:r>
            <a:br>
              <a:rPr lang="tr-TR" sz="2400" b="1" dirty="0" smtClean="0">
                <a:latin typeface="Calibri" pitchFamily="34" charset="0"/>
                <a:cs typeface="Calibri" pitchFamily="34" charset="0"/>
              </a:rPr>
            </a:b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260648"/>
            <a:ext cx="8229600" cy="6408712"/>
          </a:xfrm>
        </p:spPr>
        <p:txBody>
          <a:bodyPr>
            <a:normAutofit lnSpcReduction="10000"/>
          </a:bodyPr>
          <a:lstStyle/>
          <a:p>
            <a:pPr algn="just">
              <a:lnSpc>
                <a:spcPct val="120000"/>
              </a:lnSpc>
            </a:pPr>
            <a:r>
              <a:rPr lang="tr-TR" sz="2200" dirty="0" err="1" smtClean="0">
                <a:latin typeface="+mj-lt"/>
                <a:cs typeface="Calibri" pitchFamily="34" charset="0"/>
              </a:rPr>
              <a:t>Laura</a:t>
            </a:r>
            <a:r>
              <a:rPr lang="tr-TR" sz="2200" dirty="0" smtClean="0">
                <a:latin typeface="+mj-lt"/>
                <a:cs typeface="Calibri" pitchFamily="34" charset="0"/>
              </a:rPr>
              <a:t> </a:t>
            </a:r>
            <a:r>
              <a:rPr lang="tr-TR" sz="2200" dirty="0" err="1" smtClean="0">
                <a:latin typeface="+mj-lt"/>
                <a:cs typeface="Calibri" pitchFamily="34" charset="0"/>
              </a:rPr>
              <a:t>Mulvey</a:t>
            </a:r>
            <a:r>
              <a:rPr lang="tr-TR" sz="2200" dirty="0" smtClean="0">
                <a:latin typeface="+mj-lt"/>
                <a:cs typeface="Calibri" pitchFamily="34" charset="0"/>
              </a:rPr>
              <a:t>, Freud ve </a:t>
            </a:r>
            <a:r>
              <a:rPr lang="tr-TR" sz="2200" dirty="0" err="1" smtClean="0">
                <a:latin typeface="+mj-lt"/>
                <a:cs typeface="Calibri" pitchFamily="34" charset="0"/>
              </a:rPr>
              <a:t>Lacan’ın</a:t>
            </a:r>
            <a:r>
              <a:rPr lang="tr-TR" sz="2200" dirty="0" smtClean="0">
                <a:latin typeface="+mj-lt"/>
                <a:cs typeface="Calibri" pitchFamily="34" charset="0"/>
              </a:rPr>
              <a:t> </a:t>
            </a:r>
            <a:r>
              <a:rPr lang="tr-TR" sz="2200" dirty="0" err="1" smtClean="0">
                <a:latin typeface="+mj-lt"/>
                <a:cs typeface="Calibri" pitchFamily="34" charset="0"/>
              </a:rPr>
              <a:t>psikanalitik</a:t>
            </a:r>
            <a:r>
              <a:rPr lang="tr-TR" sz="2200" dirty="0" smtClean="0">
                <a:latin typeface="+mj-lt"/>
                <a:cs typeface="Calibri" pitchFamily="34" charset="0"/>
              </a:rPr>
              <a:t> kavramlarından yararlanarak, klasik anlatı sinemasında ataerkil bilinç dışının yapılanma biçimini çözümlemiştir.  Klasik anlatı sinemasında narsistik hazzın perdedeki figürle özdeşleşmekten, dikizci hazzın ise ötekine nesne olarak bakmaktan kaynaklandığını ifade etmiştir. Bu doğrultuda seyirci güçlü ve aktif erkek figürleriyle özdeşleşirken, kadın figürlerini dikizci bir bakışa tabi tutmuştur. Sinemada kadın karakterin üç tür bakış aracılığıyla (kameranın, seyircinim ve perdedeki erkek karakterin) görsel haz nesnesi olarak konumlandırıldığını ifade etmiştir. </a:t>
            </a:r>
          </a:p>
          <a:p>
            <a:pPr algn="just">
              <a:lnSpc>
                <a:spcPct val="120000"/>
              </a:lnSpc>
            </a:pPr>
            <a:r>
              <a:rPr lang="tr-TR" sz="2200" dirty="0" smtClean="0">
                <a:latin typeface="+mj-lt"/>
                <a:cs typeface="Calibri" pitchFamily="34" charset="0"/>
              </a:rPr>
              <a:t>Ayrıca kadının aynı zamanda </a:t>
            </a:r>
            <a:r>
              <a:rPr lang="tr-TR" sz="2200" dirty="0" err="1" smtClean="0">
                <a:latin typeface="+mj-lt"/>
                <a:cs typeface="Calibri" pitchFamily="34" charset="0"/>
              </a:rPr>
              <a:t>psikanalitik</a:t>
            </a:r>
            <a:r>
              <a:rPr lang="tr-TR" sz="2200" dirty="0" smtClean="0">
                <a:latin typeface="+mj-lt"/>
                <a:cs typeface="Calibri" pitchFamily="34" charset="0"/>
              </a:rPr>
              <a:t> literatürden hareketle iğdiş edilmeyi çağrıştırdığını ifade ederek; klasik anlatı sinemasının bu tehditle iki şekilde başa çıktığını ileri sürmüştür. Bunlardan ilki, kadının fiziksel güzelliğinin yüceltilmesi, fetişleştirilmesidir. İkincisi ise anlatı düzeyinde suçlu bulunması, öldürülmesi ya da kurtarılmasıdır. </a:t>
            </a:r>
          </a:p>
          <a:p>
            <a:pPr algn="just">
              <a:lnSpc>
                <a:spcPct val="120000"/>
              </a:lnSpc>
            </a:pPr>
            <a:endParaRPr lang="tr-TR" sz="6400" dirty="0" smtClean="0">
              <a:latin typeface="+mj-lt"/>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476672"/>
            <a:ext cx="8219256" cy="5760640"/>
          </a:xfrm>
        </p:spPr>
        <p:txBody>
          <a:bodyPr>
            <a:normAutofit/>
          </a:bodyPr>
          <a:lstStyle/>
          <a:p>
            <a:pPr algn="just">
              <a:lnSpc>
                <a:spcPct val="110000"/>
              </a:lnSpc>
            </a:pPr>
            <a:r>
              <a:rPr lang="tr-TR" sz="2200" dirty="0" smtClean="0">
                <a:latin typeface="+mj-lt"/>
                <a:cs typeface="Calibri" pitchFamily="34" charset="0"/>
              </a:rPr>
              <a:t>Ancak bu makaleden sonra </a:t>
            </a:r>
            <a:r>
              <a:rPr lang="tr-TR" sz="2200" dirty="0" err="1" smtClean="0">
                <a:latin typeface="+mj-lt"/>
                <a:cs typeface="Calibri" pitchFamily="34" charset="0"/>
              </a:rPr>
              <a:t>Laura</a:t>
            </a:r>
            <a:r>
              <a:rPr lang="tr-TR" sz="2200" dirty="0" smtClean="0">
                <a:latin typeface="+mj-lt"/>
                <a:cs typeface="Calibri" pitchFamily="34" charset="0"/>
              </a:rPr>
              <a:t> </a:t>
            </a:r>
            <a:r>
              <a:rPr lang="tr-TR" sz="2200" dirty="0" err="1" smtClean="0">
                <a:latin typeface="+mj-lt"/>
                <a:cs typeface="Calibri" pitchFamily="34" charset="0"/>
              </a:rPr>
              <a:t>Muvey’e</a:t>
            </a:r>
            <a:r>
              <a:rPr lang="tr-TR" sz="2200" dirty="0" smtClean="0">
                <a:latin typeface="+mj-lt"/>
                <a:cs typeface="Calibri" pitchFamily="34" charset="0"/>
              </a:rPr>
              <a:t> kadın seyirciyi dikkate almadığı yönünde eleştiriler yöneltilmiştir. </a:t>
            </a:r>
            <a:r>
              <a:rPr lang="tr-TR" sz="2200" dirty="0" err="1" smtClean="0">
                <a:latin typeface="+mj-lt"/>
                <a:cs typeface="Calibri" pitchFamily="34" charset="0"/>
              </a:rPr>
              <a:t>Mulvey</a:t>
            </a:r>
            <a:r>
              <a:rPr lang="tr-TR" sz="2200" dirty="0" smtClean="0">
                <a:latin typeface="+mj-lt"/>
                <a:cs typeface="Calibri" pitchFamily="34" charset="0"/>
              </a:rPr>
              <a:t> de yeni yazdığı bir makaleyle, kadın seyirci konusuna değinmiştir. Kadının ya kendisini perdedeki kadının pasif konumuyla özdeşleştirdiğini ya da travesti konumundan erkek bakışıyla özdeşleştiğini ileri sürmüştür.</a:t>
            </a:r>
          </a:p>
          <a:p>
            <a:pPr algn="just">
              <a:lnSpc>
                <a:spcPct val="110000"/>
              </a:lnSpc>
            </a:pPr>
            <a:r>
              <a:rPr lang="tr-TR" sz="2200" b="1" dirty="0" smtClean="0">
                <a:latin typeface="+mj-lt"/>
                <a:cs typeface="Calibri" pitchFamily="34" charset="0"/>
              </a:rPr>
              <a:t>Teresa de </a:t>
            </a:r>
            <a:r>
              <a:rPr lang="tr-TR" sz="2200" b="1" dirty="0" err="1" smtClean="0">
                <a:latin typeface="+mj-lt"/>
                <a:cs typeface="Calibri" pitchFamily="34" charset="0"/>
              </a:rPr>
              <a:t>Lauretis</a:t>
            </a:r>
            <a:r>
              <a:rPr lang="tr-TR" sz="2200" b="1" dirty="0" smtClean="0">
                <a:latin typeface="+mj-lt"/>
                <a:cs typeface="Calibri" pitchFamily="34" charset="0"/>
              </a:rPr>
              <a:t>: </a:t>
            </a:r>
            <a:r>
              <a:rPr lang="tr-TR" sz="2200" dirty="0" err="1" smtClean="0">
                <a:latin typeface="+mj-lt"/>
                <a:cs typeface="Calibri" pitchFamily="34" charset="0"/>
              </a:rPr>
              <a:t>Lauretis</a:t>
            </a:r>
            <a:r>
              <a:rPr lang="tr-TR" sz="2200" dirty="0" smtClean="0">
                <a:latin typeface="+mj-lt"/>
                <a:cs typeface="Calibri" pitchFamily="34" charset="0"/>
              </a:rPr>
              <a:t>, anlatının temel işlevlerinden birinin kadının kadınlığı arzulaması olduğunu belirtmiştir. Ayrıca cinsel arzunun hakikat arayışıyla ilişkisine değinmiş ve bu arzunun eril bir nitelik taşıdığını vurgulamıştır. Bunun temel nedeni sinemada kadın öznenin gizemi temsil etmesi ve erkeğin kadını soruşturmaya tabi tutmasıdır. Kadın ise soru soramamakta ve arzusunu açıklayamamaktadır. </a:t>
            </a:r>
          </a:p>
          <a:p>
            <a:pPr algn="just">
              <a:lnSpc>
                <a:spcPct val="110000"/>
              </a:lnSpc>
            </a:pPr>
            <a:r>
              <a:rPr lang="tr-TR" sz="2200" dirty="0" smtClean="0">
                <a:latin typeface="+mj-lt"/>
                <a:cs typeface="Calibri" pitchFamily="34" charset="0"/>
              </a:rPr>
              <a:t>Feminist film eleştirmenleri klasik anlatı sinemasında </a:t>
            </a:r>
            <a:r>
              <a:rPr lang="tr-TR" sz="2200" dirty="0" err="1" smtClean="0">
                <a:latin typeface="+mj-lt"/>
                <a:cs typeface="Calibri" pitchFamily="34" charset="0"/>
              </a:rPr>
              <a:t>Ödipal</a:t>
            </a:r>
            <a:r>
              <a:rPr lang="tr-TR" sz="2200" dirty="0" smtClean="0">
                <a:latin typeface="+mj-lt"/>
                <a:cs typeface="Calibri" pitchFamily="34" charset="0"/>
              </a:rPr>
              <a:t> bir yörüngenin temel aldığını vurgulamışlardır. Erkeğin temel işlevi, pek çok zorluğun üstesinden gelmesi ve kadınla evlenmesidir.</a:t>
            </a:r>
          </a:p>
          <a:p>
            <a:pPr algn="just">
              <a:lnSpc>
                <a:spcPct val="120000"/>
              </a:lnSpc>
              <a:buNone/>
            </a:pPr>
            <a:endParaRPr lang="tr-TR" sz="1600" dirty="0" smtClean="0">
              <a:latin typeface="+mj-lt"/>
              <a:cs typeface="Calibri" pitchFamily="34" charset="0"/>
            </a:endParaRPr>
          </a:p>
          <a:p>
            <a:pPr algn="just">
              <a:lnSpc>
                <a:spcPct val="120000"/>
              </a:lnSpc>
            </a:pPr>
            <a:endParaRPr lang="tr-TR" sz="2400" b="1" dirty="0" smtClean="0">
              <a:cs typeface="Calibri" pitchFamily="34" charset="0"/>
            </a:endParaRPr>
          </a:p>
          <a:p>
            <a:pPr>
              <a:lnSpc>
                <a:spcPct val="120000"/>
              </a:lnSpc>
            </a:pPr>
            <a:endParaRPr lang="tr-TR" sz="2400" u="sng" dirty="0" smtClean="0">
              <a:cs typeface="Calibri" pitchFamily="34" charset="0"/>
            </a:endParaRPr>
          </a:p>
          <a:p>
            <a:pPr algn="just">
              <a:lnSpc>
                <a:spcPct val="120000"/>
              </a:lnSpc>
            </a:pPr>
            <a:endParaRPr lang="tr-TR" sz="11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6525344"/>
          </a:xfrm>
        </p:spPr>
        <p:txBody>
          <a:bodyPr>
            <a:normAutofit/>
          </a:bodyPr>
          <a:lstStyle/>
          <a:p>
            <a:pPr algn="just">
              <a:lnSpc>
                <a:spcPct val="120000"/>
              </a:lnSpc>
            </a:pPr>
            <a:r>
              <a:rPr lang="tr-TR" sz="2200" dirty="0" smtClean="0">
                <a:latin typeface="+mj-lt"/>
                <a:cs typeface="Calibri" pitchFamily="34" charset="0"/>
              </a:rPr>
              <a:t>Genelde melodramlarda </a:t>
            </a:r>
            <a:r>
              <a:rPr lang="tr-TR" sz="2200" dirty="0" err="1" smtClean="0">
                <a:latin typeface="+mj-lt"/>
                <a:cs typeface="Calibri" pitchFamily="34" charset="0"/>
              </a:rPr>
              <a:t>Ödipal</a:t>
            </a:r>
            <a:r>
              <a:rPr lang="tr-TR" sz="2200" dirty="0" smtClean="0">
                <a:latin typeface="+mj-lt"/>
                <a:cs typeface="Calibri" pitchFamily="34" charset="0"/>
              </a:rPr>
              <a:t> yörünge başarıyla tamamlanmıştır. Ancak kara film ya da western filmi gibi </a:t>
            </a:r>
            <a:r>
              <a:rPr lang="tr-TR" sz="2200" dirty="0" err="1" smtClean="0">
                <a:latin typeface="+mj-lt"/>
                <a:cs typeface="Calibri" pitchFamily="34" charset="0"/>
              </a:rPr>
              <a:t>Ödipal</a:t>
            </a:r>
            <a:r>
              <a:rPr lang="tr-TR" sz="2200" dirty="0" smtClean="0">
                <a:latin typeface="+mj-lt"/>
                <a:cs typeface="Calibri" pitchFamily="34" charset="0"/>
              </a:rPr>
              <a:t> yörüngenin başarıyla tamamlanamadığı film türleri de dikkati çekmektedir. Örneğin kara filmde erkek </a:t>
            </a:r>
            <a:r>
              <a:rPr lang="tr-TR" sz="2200" dirty="0" err="1" smtClean="0">
                <a:latin typeface="+mj-lt"/>
                <a:cs typeface="Calibri" pitchFamily="34" charset="0"/>
              </a:rPr>
              <a:t>Ödipal</a:t>
            </a:r>
            <a:r>
              <a:rPr lang="tr-TR" sz="2200" dirty="0" smtClean="0">
                <a:latin typeface="+mj-lt"/>
                <a:cs typeface="Calibri" pitchFamily="34" charset="0"/>
              </a:rPr>
              <a:t> yörüngeyi başarılı biçimde tamamlayamadığı için istikrara kavuşamamaktadır. Westernde ise </a:t>
            </a:r>
            <a:r>
              <a:rPr lang="tr-TR" sz="2200" dirty="0" err="1" smtClean="0">
                <a:latin typeface="+mj-lt"/>
                <a:cs typeface="Calibri" pitchFamily="34" charset="0"/>
              </a:rPr>
              <a:t>Ödipal</a:t>
            </a:r>
            <a:r>
              <a:rPr lang="tr-TR" sz="2200" dirty="0" smtClean="0">
                <a:latin typeface="+mj-lt"/>
                <a:cs typeface="Calibri" pitchFamily="34" charset="0"/>
              </a:rPr>
              <a:t> yörüngenin tamamlanmaması her zaman olumsuz bir anlam barındırmamaktadır.</a:t>
            </a:r>
          </a:p>
          <a:p>
            <a:pPr algn="just">
              <a:lnSpc>
                <a:spcPct val="120000"/>
              </a:lnSpc>
            </a:pPr>
            <a:r>
              <a:rPr lang="tr-TR" sz="2200" dirty="0" smtClean="0">
                <a:latin typeface="+mj-lt"/>
                <a:cs typeface="Calibri" pitchFamily="34" charset="0"/>
              </a:rPr>
              <a:t>Feminist eleştirmenler melodram gibi kadınlarla ilgili türleri ya da </a:t>
            </a:r>
            <a:r>
              <a:rPr lang="tr-TR" sz="2200" i="1" dirty="0" err="1" smtClean="0">
                <a:latin typeface="+mj-lt"/>
                <a:cs typeface="Calibri" pitchFamily="34" charset="0"/>
              </a:rPr>
              <a:t>femme</a:t>
            </a:r>
            <a:r>
              <a:rPr lang="tr-TR" sz="2200" i="1" dirty="0" smtClean="0">
                <a:latin typeface="+mj-lt"/>
                <a:cs typeface="Calibri" pitchFamily="34" charset="0"/>
              </a:rPr>
              <a:t> </a:t>
            </a:r>
            <a:r>
              <a:rPr lang="tr-TR" sz="2200" i="1" dirty="0" err="1" smtClean="0">
                <a:latin typeface="+mj-lt"/>
                <a:cs typeface="Calibri" pitchFamily="34" charset="0"/>
              </a:rPr>
              <a:t>fatale</a:t>
            </a:r>
            <a:r>
              <a:rPr lang="tr-TR" sz="2200" i="1" dirty="0" smtClean="0">
                <a:latin typeface="+mj-lt"/>
                <a:cs typeface="Calibri" pitchFamily="34" charset="0"/>
              </a:rPr>
              <a:t> </a:t>
            </a:r>
            <a:r>
              <a:rPr lang="tr-TR" sz="2200" dirty="0" smtClean="0">
                <a:latin typeface="+mj-lt"/>
                <a:cs typeface="Calibri" pitchFamily="34" charset="0"/>
              </a:rPr>
              <a:t>gibi güçlü kadın karakterleri ele almışlardır. Melodram filmlerinde kadınların duygularına yer verildiğine, kimi zaman ataerkil toplum yapısındaki ideolojik çelişkilerin görünür kılındığına ve kadınların bakış açısıyla özdeşleşmeye imkan sağlandığına dikkati çekmişlerdir.</a:t>
            </a:r>
          </a:p>
          <a:p>
            <a:pPr algn="just">
              <a:lnSpc>
                <a:spcPct val="120000"/>
              </a:lnSpc>
            </a:pPr>
            <a:r>
              <a:rPr lang="tr-TR" sz="2200" dirty="0" smtClean="0">
                <a:latin typeface="+mj-lt"/>
                <a:cs typeface="Calibri" pitchFamily="34" charset="0"/>
              </a:rPr>
              <a:t>1980’li yıllarda kadın seyircilerin </a:t>
            </a:r>
            <a:r>
              <a:rPr lang="tr-TR" sz="2200" dirty="0" err="1" smtClean="0">
                <a:latin typeface="+mj-lt"/>
                <a:cs typeface="Calibri" pitchFamily="34" charset="0"/>
              </a:rPr>
              <a:t>psikanalitik</a:t>
            </a:r>
            <a:r>
              <a:rPr lang="tr-TR" sz="2200" dirty="0" smtClean="0">
                <a:latin typeface="+mj-lt"/>
                <a:cs typeface="Calibri" pitchFamily="34" charset="0"/>
              </a:rPr>
              <a:t> kuram çerçevesinde tek tipleştirilmesine karşı çıkan çalışmalar ağırlık kazanmıştır.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404664"/>
            <a:ext cx="8229600" cy="6264696"/>
          </a:xfrm>
        </p:spPr>
        <p:txBody>
          <a:bodyPr>
            <a:noAutofit/>
          </a:bodyPr>
          <a:lstStyle/>
          <a:p>
            <a:pPr algn="just"/>
            <a:r>
              <a:rPr lang="tr-TR" sz="2200" dirty="0" smtClean="0">
                <a:latin typeface="+mj-lt"/>
                <a:cs typeface="Calibri" pitchFamily="34" charset="0"/>
              </a:rPr>
              <a:t>Kadın seyircilerin yaş, sınıf, cinsel tercih bağlamında faklılaştığı vurgulanmıştır. Film analizinin ve izleyici araştırmalarının tarihsel ve toplumsal bağlam dikkate alınarak yapılması gerektiği söylenmiştir. </a:t>
            </a:r>
          </a:p>
          <a:p>
            <a:pPr algn="just"/>
            <a:r>
              <a:rPr lang="tr-TR" sz="2200" dirty="0" smtClean="0">
                <a:latin typeface="+mj-lt"/>
                <a:cs typeface="Calibri" pitchFamily="34" charset="0"/>
              </a:rPr>
              <a:t>1990’larda kültürel çalışmalar ağırlık kazanmıştır. Pembe diziler, aşk romanları ve popüler filmler çözümlenerek, dişil haz üzerinde durulmuştur.</a:t>
            </a:r>
          </a:p>
          <a:p>
            <a:pPr algn="ctr">
              <a:buNone/>
            </a:pPr>
            <a:r>
              <a:rPr lang="tr-TR" sz="2200" b="1" dirty="0" smtClean="0">
                <a:latin typeface="+mj-lt"/>
                <a:cs typeface="Calibri" pitchFamily="34" charset="0"/>
              </a:rPr>
              <a:t>FEMİNİST FİLM PRATİĞİ</a:t>
            </a:r>
          </a:p>
          <a:p>
            <a:pPr algn="just"/>
            <a:r>
              <a:rPr lang="tr-TR" sz="2200" dirty="0" smtClean="0">
                <a:latin typeface="+mj-lt"/>
                <a:cs typeface="Calibri" pitchFamily="34" charset="0"/>
              </a:rPr>
              <a:t>Feminist film eleştirmenleri klasik anlatı sinemasının ataerkil iktidar kodlarını meşrulaştırdığını ifade ederek, feminist film pratiğinin deneysel sinema alanına yönelmesi gerektiğini savunmuştur.</a:t>
            </a:r>
          </a:p>
          <a:p>
            <a:pPr algn="just"/>
            <a:r>
              <a:rPr lang="tr-TR" sz="2200" dirty="0" smtClean="0">
                <a:latin typeface="+mj-lt"/>
                <a:cs typeface="Calibri" pitchFamily="34" charset="0"/>
              </a:rPr>
              <a:t> Deneysel filmler aracılığıyla kadından esirgenen haz </a:t>
            </a:r>
            <a:r>
              <a:rPr lang="tr-TR" sz="2200" dirty="0" err="1" smtClean="0">
                <a:latin typeface="+mj-lt"/>
                <a:cs typeface="Calibri" pitchFamily="34" charset="0"/>
              </a:rPr>
              <a:t>yapıbozumuna</a:t>
            </a:r>
            <a:r>
              <a:rPr lang="tr-TR" sz="2200" dirty="0" smtClean="0">
                <a:latin typeface="+mj-lt"/>
                <a:cs typeface="Calibri" pitchFamily="34" charset="0"/>
              </a:rPr>
              <a:t> uğratılmıştır. Geleneksel temsil araçları dönüştürülmüştür. </a:t>
            </a:r>
          </a:p>
          <a:p>
            <a:pPr algn="just"/>
            <a:r>
              <a:rPr lang="tr-TR" sz="2200" dirty="0" smtClean="0">
                <a:latin typeface="+mj-lt"/>
                <a:cs typeface="Calibri" pitchFamily="34" charset="0"/>
              </a:rPr>
              <a:t>Ancak </a:t>
            </a:r>
            <a:r>
              <a:rPr lang="tr-TR" sz="2200" dirty="0" err="1" smtClean="0">
                <a:latin typeface="+mj-lt"/>
                <a:cs typeface="Calibri" pitchFamily="34" charset="0"/>
              </a:rPr>
              <a:t>Anneke</a:t>
            </a:r>
            <a:r>
              <a:rPr lang="tr-TR" sz="2200" dirty="0" smtClean="0">
                <a:latin typeface="+mj-lt"/>
                <a:cs typeface="Calibri" pitchFamily="34" charset="0"/>
              </a:rPr>
              <a:t> </a:t>
            </a:r>
            <a:r>
              <a:rPr lang="tr-TR" sz="2200" dirty="0" err="1" smtClean="0">
                <a:latin typeface="+mj-lt"/>
                <a:cs typeface="Calibri" pitchFamily="34" charset="0"/>
              </a:rPr>
              <a:t>Smelik</a:t>
            </a:r>
            <a:r>
              <a:rPr lang="tr-TR" sz="2200" dirty="0" smtClean="0">
                <a:latin typeface="+mj-lt"/>
                <a:cs typeface="Calibri" pitchFamily="34" charset="0"/>
              </a:rPr>
              <a:t> gibi bazı eleştirmenler kadınların deneysel filmler çekmesinin yanı sıra popüler sinema alanında yer almasının da temsil pratiklerini dönüştürme bakımından önemli olduğunu vurgulamıştır.</a:t>
            </a:r>
          </a:p>
          <a:p>
            <a:pPr algn="just">
              <a:buNone/>
            </a:pPr>
            <a:endParaRPr lang="tr-TR" sz="2200" dirty="0" smtClean="0">
              <a:latin typeface="+mj-lt"/>
              <a:cs typeface="Calibri" pitchFamily="34" charset="0"/>
            </a:endParaRPr>
          </a:p>
          <a:p>
            <a:pPr algn="just"/>
            <a:endParaRPr lang="tr-TR" sz="2200" dirty="0" smtClean="0">
              <a:latin typeface="+mj-lt"/>
              <a:cs typeface="Calibri" pitchFamily="34" charset="0"/>
            </a:endParaRPr>
          </a:p>
          <a:p>
            <a:pPr algn="just">
              <a:buNone/>
            </a:pPr>
            <a:endParaRPr lang="tr-TR" sz="2200" dirty="0" smtClean="0">
              <a:latin typeface="+mj-lt"/>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832648"/>
          </a:xfrm>
        </p:spPr>
        <p:txBody>
          <a:bodyPr>
            <a:noAutofit/>
          </a:bodyPr>
          <a:lstStyle/>
          <a:p>
            <a:pPr algn="just"/>
            <a:r>
              <a:rPr lang="tr-TR" sz="2200" dirty="0" err="1" smtClean="0">
                <a:latin typeface="+mj-lt"/>
                <a:cs typeface="Calibri" pitchFamily="34" charset="0"/>
              </a:rPr>
              <a:t>Maguerite</a:t>
            </a:r>
            <a:r>
              <a:rPr lang="tr-TR" sz="2200" dirty="0" smtClean="0">
                <a:latin typeface="+mj-lt"/>
                <a:cs typeface="Calibri" pitchFamily="34" charset="0"/>
              </a:rPr>
              <a:t> </a:t>
            </a:r>
            <a:r>
              <a:rPr lang="tr-TR" sz="2200" dirty="0" err="1" smtClean="0">
                <a:latin typeface="+mj-lt"/>
                <a:cs typeface="Calibri" pitchFamily="34" charset="0"/>
              </a:rPr>
              <a:t>Duras</a:t>
            </a:r>
            <a:r>
              <a:rPr lang="tr-TR" sz="2200" dirty="0" smtClean="0">
                <a:latin typeface="+mj-lt"/>
                <a:cs typeface="Calibri" pitchFamily="34" charset="0"/>
              </a:rPr>
              <a:t>, </a:t>
            </a:r>
            <a:r>
              <a:rPr lang="tr-TR" sz="2200" dirty="0" err="1" smtClean="0">
                <a:latin typeface="+mj-lt"/>
                <a:cs typeface="Calibri" pitchFamily="34" charset="0"/>
              </a:rPr>
              <a:t>Nelly</a:t>
            </a:r>
            <a:r>
              <a:rPr lang="tr-TR" sz="2200" dirty="0" smtClean="0">
                <a:latin typeface="+mj-lt"/>
                <a:cs typeface="Calibri" pitchFamily="34" charset="0"/>
              </a:rPr>
              <a:t> Kaplan ve </a:t>
            </a:r>
            <a:r>
              <a:rPr lang="tr-TR" sz="2200" dirty="0" err="1" smtClean="0">
                <a:latin typeface="+mj-lt"/>
                <a:cs typeface="Calibri" pitchFamily="34" charset="0"/>
              </a:rPr>
              <a:t>Chantal</a:t>
            </a:r>
            <a:r>
              <a:rPr lang="tr-TR" sz="2200" dirty="0" smtClean="0">
                <a:latin typeface="+mj-lt"/>
                <a:cs typeface="Calibri" pitchFamily="34" charset="0"/>
              </a:rPr>
              <a:t> </a:t>
            </a:r>
            <a:r>
              <a:rPr lang="tr-TR" sz="2200" dirty="0" err="1" smtClean="0">
                <a:latin typeface="+mj-lt"/>
                <a:cs typeface="Calibri" pitchFamily="34" charset="0"/>
              </a:rPr>
              <a:t>Akerman</a:t>
            </a:r>
            <a:r>
              <a:rPr lang="tr-TR" sz="2200" dirty="0" smtClean="0">
                <a:latin typeface="+mj-lt"/>
                <a:cs typeface="Calibri" pitchFamily="34" charset="0"/>
              </a:rPr>
              <a:t> gibi yönetmenler, feminist avangart sinemaya yönelmiştir. Avangart sinema Amerika, İngiltere ve Kuzey Avrupa’da önemli bir etki yaratmıştır.</a:t>
            </a:r>
          </a:p>
          <a:p>
            <a:pPr algn="just"/>
            <a:r>
              <a:rPr lang="tr-TR" sz="2200" dirty="0" err="1" smtClean="0">
                <a:latin typeface="+mj-lt"/>
                <a:cs typeface="Calibri" pitchFamily="34" charset="0"/>
              </a:rPr>
              <a:t>Chantal</a:t>
            </a:r>
            <a:r>
              <a:rPr lang="tr-TR" sz="2200" dirty="0" smtClean="0">
                <a:latin typeface="+mj-lt"/>
                <a:cs typeface="Calibri" pitchFamily="34" charset="0"/>
              </a:rPr>
              <a:t> </a:t>
            </a:r>
            <a:r>
              <a:rPr lang="tr-TR" sz="2200" dirty="0" err="1" smtClean="0">
                <a:latin typeface="+mj-lt"/>
                <a:cs typeface="Calibri" pitchFamily="34" charset="0"/>
              </a:rPr>
              <a:t>Akerman’ın</a:t>
            </a:r>
            <a:r>
              <a:rPr lang="tr-TR" sz="2200" dirty="0" smtClean="0">
                <a:latin typeface="+mj-lt"/>
                <a:cs typeface="Calibri" pitchFamily="34" charset="0"/>
              </a:rPr>
              <a:t> </a:t>
            </a:r>
            <a:r>
              <a:rPr lang="tr-TR" sz="2200" i="1" dirty="0" err="1" smtClean="0">
                <a:latin typeface="+mj-lt"/>
                <a:cs typeface="Calibri" pitchFamily="34" charset="0"/>
              </a:rPr>
              <a:t>Jeanne</a:t>
            </a:r>
            <a:r>
              <a:rPr lang="tr-TR" sz="2200" i="1" dirty="0" smtClean="0">
                <a:latin typeface="+mj-lt"/>
                <a:cs typeface="Calibri" pitchFamily="34" charset="0"/>
              </a:rPr>
              <a:t> </a:t>
            </a:r>
            <a:r>
              <a:rPr lang="tr-TR" sz="2200" i="1" dirty="0" err="1" smtClean="0">
                <a:latin typeface="+mj-lt"/>
                <a:cs typeface="Calibri" pitchFamily="34" charset="0"/>
              </a:rPr>
              <a:t>Dielman</a:t>
            </a:r>
            <a:r>
              <a:rPr lang="tr-TR" sz="2200" i="1" dirty="0" smtClean="0">
                <a:latin typeface="+mj-lt"/>
                <a:cs typeface="Calibri" pitchFamily="34" charset="0"/>
              </a:rPr>
              <a:t> </a:t>
            </a:r>
            <a:r>
              <a:rPr lang="tr-TR" sz="2200" dirty="0" smtClean="0">
                <a:latin typeface="+mj-lt"/>
                <a:cs typeface="Calibri" pitchFamily="34" charset="0"/>
              </a:rPr>
              <a:t>filmi, feminist film pratiği bakımından önemli görülen filmlerden biridir. Ev kadını, dul, anne ve seks işçisi olan bir kadının yaşamının üç günü konu alınmıştır. Ev içindeki etkinlikler gerçek süresi dahilinde sunulmuştur.</a:t>
            </a:r>
          </a:p>
          <a:p>
            <a:pPr algn="just"/>
            <a:r>
              <a:rPr lang="tr-TR" sz="2200" i="1" dirty="0" err="1" smtClean="0">
                <a:latin typeface="+mj-lt"/>
                <a:cs typeface="Calibri" pitchFamily="34" charset="0"/>
              </a:rPr>
              <a:t>Jeanne</a:t>
            </a:r>
            <a:r>
              <a:rPr lang="tr-TR" sz="2200" i="1" dirty="0" smtClean="0">
                <a:latin typeface="+mj-lt"/>
                <a:cs typeface="Calibri" pitchFamily="34" charset="0"/>
              </a:rPr>
              <a:t> </a:t>
            </a:r>
            <a:r>
              <a:rPr lang="tr-TR" sz="2200" i="1" dirty="0" err="1" smtClean="0">
                <a:latin typeface="+mj-lt"/>
                <a:cs typeface="Calibri" pitchFamily="34" charset="0"/>
              </a:rPr>
              <a:t>Dielman</a:t>
            </a:r>
            <a:r>
              <a:rPr lang="tr-TR" sz="2200" i="1" dirty="0" smtClean="0">
                <a:latin typeface="+mj-lt"/>
                <a:cs typeface="Calibri" pitchFamily="34" charset="0"/>
              </a:rPr>
              <a:t> </a:t>
            </a:r>
            <a:r>
              <a:rPr lang="tr-TR" sz="2200" dirty="0" smtClean="0">
                <a:latin typeface="+mj-lt"/>
                <a:cs typeface="Calibri" pitchFamily="34" charset="0"/>
              </a:rPr>
              <a:t>dışında önemli bir film de </a:t>
            </a:r>
            <a:r>
              <a:rPr lang="tr-TR" sz="2200" dirty="0" err="1" smtClean="0">
                <a:latin typeface="+mj-lt"/>
                <a:cs typeface="Calibri" pitchFamily="34" charset="0"/>
              </a:rPr>
              <a:t>Laura</a:t>
            </a:r>
            <a:r>
              <a:rPr lang="tr-TR" sz="2200" dirty="0" smtClean="0">
                <a:latin typeface="+mj-lt"/>
                <a:cs typeface="Calibri" pitchFamily="34" charset="0"/>
              </a:rPr>
              <a:t> </a:t>
            </a:r>
            <a:r>
              <a:rPr lang="tr-TR" sz="2200" dirty="0" err="1" smtClean="0">
                <a:latin typeface="+mj-lt"/>
                <a:cs typeface="Calibri" pitchFamily="34" charset="0"/>
              </a:rPr>
              <a:t>Mulvey</a:t>
            </a:r>
            <a:r>
              <a:rPr lang="tr-TR" sz="2200" dirty="0" smtClean="0">
                <a:latin typeface="+mj-lt"/>
                <a:cs typeface="Calibri" pitchFamily="34" charset="0"/>
              </a:rPr>
              <a:t> ve Peter </a:t>
            </a:r>
            <a:r>
              <a:rPr lang="tr-TR" sz="2200" dirty="0" err="1" smtClean="0">
                <a:latin typeface="+mj-lt"/>
                <a:cs typeface="Calibri" pitchFamily="34" charset="0"/>
              </a:rPr>
              <a:t>Wollen</a:t>
            </a:r>
            <a:r>
              <a:rPr lang="tr-TR" sz="2200" dirty="0" smtClean="0">
                <a:latin typeface="+mj-lt"/>
                <a:cs typeface="Calibri" pitchFamily="34" charset="0"/>
              </a:rPr>
              <a:t> tarafından gerçekleştirilen </a:t>
            </a:r>
            <a:r>
              <a:rPr lang="tr-TR" sz="2200" i="1" dirty="0" err="1" smtClean="0">
                <a:latin typeface="+mj-lt"/>
                <a:cs typeface="Calibri" pitchFamily="34" charset="0"/>
              </a:rPr>
              <a:t>Riddles</a:t>
            </a:r>
            <a:r>
              <a:rPr lang="tr-TR" sz="2200" i="1" dirty="0" smtClean="0">
                <a:latin typeface="+mj-lt"/>
                <a:cs typeface="Calibri" pitchFamily="34" charset="0"/>
              </a:rPr>
              <a:t> of </a:t>
            </a:r>
            <a:r>
              <a:rPr lang="tr-TR" sz="2200" i="1" dirty="0" err="1" smtClean="0">
                <a:latin typeface="+mj-lt"/>
                <a:cs typeface="Calibri" pitchFamily="34" charset="0"/>
              </a:rPr>
              <a:t>Sphinx</a:t>
            </a:r>
            <a:r>
              <a:rPr lang="tr-TR" sz="2200" i="1" dirty="0" smtClean="0">
                <a:latin typeface="+mj-lt"/>
                <a:cs typeface="Calibri" pitchFamily="34" charset="0"/>
              </a:rPr>
              <a:t> </a:t>
            </a:r>
            <a:r>
              <a:rPr lang="tr-TR" sz="2200" dirty="0" smtClean="0">
                <a:latin typeface="+mj-lt"/>
                <a:cs typeface="Calibri" pitchFamily="34" charset="0"/>
              </a:rPr>
              <a:t>filmidir. Ataerkil toplumda anne olmanın çıkmazları anlatılmakta ve melodram </a:t>
            </a:r>
            <a:r>
              <a:rPr lang="tr-TR" sz="2200" dirty="0" err="1" smtClean="0">
                <a:latin typeface="+mj-lt"/>
                <a:cs typeface="Calibri" pitchFamily="34" charset="0"/>
              </a:rPr>
              <a:t>yapıbozumuna</a:t>
            </a:r>
            <a:r>
              <a:rPr lang="tr-TR" sz="2200" dirty="0" smtClean="0">
                <a:latin typeface="+mj-lt"/>
                <a:cs typeface="Calibri" pitchFamily="34" charset="0"/>
              </a:rPr>
              <a:t> uğratılmaktadır.</a:t>
            </a:r>
          </a:p>
          <a:p>
            <a:pPr algn="just"/>
            <a:r>
              <a:rPr lang="tr-TR" sz="2200" dirty="0" smtClean="0">
                <a:latin typeface="+mj-lt"/>
                <a:cs typeface="Calibri" pitchFamily="34" charset="0"/>
              </a:rPr>
              <a:t>Bu yönetmenlerin ve filmlerin yanı sıra </a:t>
            </a:r>
            <a:r>
              <a:rPr lang="tr-TR" sz="2200" dirty="0" err="1" smtClean="0">
                <a:latin typeface="+mj-lt"/>
                <a:cs typeface="Calibri" pitchFamily="34" charset="0"/>
              </a:rPr>
              <a:t>Sally</a:t>
            </a:r>
            <a:r>
              <a:rPr lang="tr-TR" sz="2200" dirty="0" smtClean="0">
                <a:latin typeface="+mj-lt"/>
                <a:cs typeface="Calibri" pitchFamily="34" charset="0"/>
              </a:rPr>
              <a:t> </a:t>
            </a:r>
            <a:r>
              <a:rPr lang="tr-TR" sz="2200" dirty="0" err="1" smtClean="0">
                <a:latin typeface="+mj-lt"/>
                <a:cs typeface="Calibri" pitchFamily="34" charset="0"/>
              </a:rPr>
              <a:t>Potter’ın</a:t>
            </a:r>
            <a:r>
              <a:rPr lang="tr-TR" sz="2200" dirty="0" smtClean="0">
                <a:latin typeface="+mj-lt"/>
                <a:cs typeface="Calibri" pitchFamily="34" charset="0"/>
              </a:rPr>
              <a:t> </a:t>
            </a:r>
            <a:r>
              <a:rPr lang="tr-TR" sz="2200" i="1" dirty="0" smtClean="0">
                <a:latin typeface="+mj-lt"/>
                <a:cs typeface="Calibri" pitchFamily="34" charset="0"/>
              </a:rPr>
              <a:t>Orlando</a:t>
            </a:r>
            <a:r>
              <a:rPr lang="tr-TR" sz="2200" dirty="0" smtClean="0">
                <a:latin typeface="+mj-lt"/>
                <a:cs typeface="Calibri" pitchFamily="34" charset="0"/>
              </a:rPr>
              <a:t>, </a:t>
            </a:r>
            <a:r>
              <a:rPr lang="tr-TR" sz="2200" dirty="0" err="1" smtClean="0">
                <a:latin typeface="+mj-lt"/>
                <a:cs typeface="Calibri" pitchFamily="34" charset="0"/>
              </a:rPr>
              <a:t>Jane</a:t>
            </a:r>
            <a:r>
              <a:rPr lang="tr-TR" sz="2200" dirty="0" smtClean="0">
                <a:latin typeface="+mj-lt"/>
                <a:cs typeface="Calibri" pitchFamily="34" charset="0"/>
              </a:rPr>
              <a:t> </a:t>
            </a:r>
            <a:r>
              <a:rPr lang="tr-TR" sz="2200" dirty="0" err="1" smtClean="0">
                <a:latin typeface="+mj-lt"/>
                <a:cs typeface="Calibri" pitchFamily="34" charset="0"/>
              </a:rPr>
              <a:t>Champion’un</a:t>
            </a:r>
            <a:r>
              <a:rPr lang="tr-TR" sz="2200" dirty="0" smtClean="0">
                <a:latin typeface="+mj-lt"/>
                <a:cs typeface="Calibri" pitchFamily="34" charset="0"/>
              </a:rPr>
              <a:t> </a:t>
            </a:r>
            <a:r>
              <a:rPr lang="tr-TR" sz="2200" i="1" dirty="0" smtClean="0">
                <a:latin typeface="+mj-lt"/>
                <a:cs typeface="Calibri" pitchFamily="34" charset="0"/>
              </a:rPr>
              <a:t>Piyano</a:t>
            </a:r>
            <a:r>
              <a:rPr lang="tr-TR" sz="2200" dirty="0" smtClean="0">
                <a:latin typeface="+mj-lt"/>
                <a:cs typeface="Calibri" pitchFamily="34" charset="0"/>
              </a:rPr>
              <a:t> ve </a:t>
            </a:r>
            <a:r>
              <a:rPr lang="tr-TR" sz="2200" dirty="0" err="1" smtClean="0">
                <a:latin typeface="+mj-lt"/>
                <a:cs typeface="Calibri" pitchFamily="34" charset="0"/>
              </a:rPr>
              <a:t>Marleen</a:t>
            </a:r>
            <a:r>
              <a:rPr lang="tr-TR" sz="2200" dirty="0" smtClean="0">
                <a:latin typeface="+mj-lt"/>
                <a:cs typeface="Calibri" pitchFamily="34" charset="0"/>
              </a:rPr>
              <a:t> </a:t>
            </a:r>
            <a:r>
              <a:rPr lang="tr-TR" sz="2200" dirty="0" err="1" smtClean="0">
                <a:latin typeface="+mj-lt"/>
                <a:cs typeface="Calibri" pitchFamily="34" charset="0"/>
              </a:rPr>
              <a:t>Gorris’in</a:t>
            </a:r>
            <a:r>
              <a:rPr lang="tr-TR" sz="2200" dirty="0" smtClean="0">
                <a:latin typeface="+mj-lt"/>
                <a:cs typeface="Calibri" pitchFamily="34" charset="0"/>
              </a:rPr>
              <a:t> </a:t>
            </a:r>
            <a:r>
              <a:rPr lang="tr-TR" sz="2200" i="1" dirty="0" err="1" smtClean="0">
                <a:latin typeface="+mj-lt"/>
                <a:cs typeface="Calibri" pitchFamily="34" charset="0"/>
              </a:rPr>
              <a:t>Antonio’nun</a:t>
            </a:r>
            <a:r>
              <a:rPr lang="tr-TR" sz="2200" i="1" dirty="0" smtClean="0">
                <a:latin typeface="+mj-lt"/>
                <a:cs typeface="Calibri" pitchFamily="34" charset="0"/>
              </a:rPr>
              <a:t> Yazgısı </a:t>
            </a:r>
            <a:r>
              <a:rPr lang="tr-TR" sz="2200" dirty="0" smtClean="0">
                <a:latin typeface="+mj-lt"/>
                <a:cs typeface="Calibri" pitchFamily="34" charset="0"/>
              </a:rPr>
              <a:t>gibi filmlerini de feminist sinema pratiği bağlamında değerlendirmek mümkündür.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827584" y="260648"/>
            <a:ext cx="7416824" cy="6694140"/>
          </a:xfrm>
          <a:prstGeom prst="rect">
            <a:avLst/>
          </a:prstGeom>
        </p:spPr>
        <p:txBody>
          <a:bodyPr wrap="square">
            <a:spAutoFit/>
          </a:bodyPr>
          <a:lstStyle/>
          <a:p>
            <a:pPr algn="just"/>
            <a:endParaRPr lang="tr-TR" sz="2100" b="1" dirty="0" smtClean="0">
              <a:cs typeface="Times New Roman" pitchFamily="18" charset="0"/>
            </a:endParaRPr>
          </a:p>
          <a:p>
            <a:pPr algn="ctr"/>
            <a:r>
              <a:rPr lang="tr-TR" sz="2800" b="1" dirty="0" smtClean="0">
                <a:latin typeface="+mj-lt"/>
                <a:cs typeface="Times New Roman" pitchFamily="18" charset="0"/>
              </a:rPr>
              <a:t>KAYNAKÇA</a:t>
            </a:r>
          </a:p>
          <a:p>
            <a:pPr algn="just"/>
            <a:r>
              <a:rPr lang="tr-TR" sz="2400" b="1" dirty="0" smtClean="0">
                <a:latin typeface="+mj-lt"/>
                <a:sym typeface="Wingdings"/>
              </a:rPr>
              <a:t></a:t>
            </a:r>
            <a:r>
              <a:rPr lang="tr-TR" sz="2400" dirty="0" err="1" smtClean="0">
                <a:latin typeface="+mj-lt"/>
              </a:rPr>
              <a:t>Mulvey</a:t>
            </a:r>
            <a:r>
              <a:rPr lang="tr-TR" sz="2400" dirty="0" smtClean="0">
                <a:latin typeface="+mj-lt"/>
              </a:rPr>
              <a:t>, </a:t>
            </a:r>
            <a:r>
              <a:rPr lang="tr-TR" sz="2400" dirty="0" err="1" smtClean="0">
                <a:latin typeface="+mj-lt"/>
              </a:rPr>
              <a:t>Laura</a:t>
            </a:r>
            <a:r>
              <a:rPr lang="tr-TR" sz="2400" dirty="0" smtClean="0">
                <a:latin typeface="+mj-lt"/>
              </a:rPr>
              <a:t> (2010). Görsel Haz ve Anlatı Sineması. </a:t>
            </a:r>
            <a:r>
              <a:rPr lang="tr-TR" sz="2400" i="1" dirty="0" smtClean="0">
                <a:latin typeface="+mj-lt"/>
              </a:rPr>
              <a:t>Sinema: Tarih-Kuram-Eleştiri</a:t>
            </a:r>
            <a:r>
              <a:rPr lang="tr-TR" sz="2400" dirty="0" smtClean="0">
                <a:latin typeface="+mj-lt"/>
              </a:rPr>
              <a:t>. Seçil Büker ve Y. Gürhan Topçu (Ed.). İstanbul: Kırmızı Kedi. 211- 229.</a:t>
            </a:r>
          </a:p>
          <a:p>
            <a:r>
              <a:rPr lang="tr-TR" sz="2400" b="1" dirty="0" smtClean="0">
                <a:latin typeface="+mj-lt"/>
                <a:sym typeface="Wingdings"/>
              </a:rPr>
              <a:t></a:t>
            </a:r>
            <a:r>
              <a:rPr lang="tr-TR" sz="2400" dirty="0" err="1" smtClean="0">
                <a:latin typeface="+mj-lt"/>
              </a:rPr>
              <a:t>Öztürk</a:t>
            </a:r>
            <a:r>
              <a:rPr lang="tr-TR" sz="2400" dirty="0" smtClean="0">
                <a:latin typeface="+mj-lt"/>
              </a:rPr>
              <a:t>, </a:t>
            </a:r>
            <a:r>
              <a:rPr lang="tr-TR" sz="2400" dirty="0" err="1" smtClean="0">
                <a:latin typeface="+mj-lt"/>
              </a:rPr>
              <a:t>Ruken</a:t>
            </a:r>
            <a:r>
              <a:rPr lang="tr-TR" sz="2400" dirty="0" smtClean="0">
                <a:latin typeface="+mj-lt"/>
              </a:rPr>
              <a:t> (2000). Feminist Film Politikası: Mürebbiye Örneği. </a:t>
            </a:r>
            <a:r>
              <a:rPr lang="tr-TR" sz="2400" i="1" dirty="0" smtClean="0">
                <a:latin typeface="+mj-lt"/>
              </a:rPr>
              <a:t>Kültür </a:t>
            </a:r>
            <a:r>
              <a:rPr lang="tr-TR" sz="2400" dirty="0" smtClean="0">
                <a:latin typeface="+mj-lt"/>
              </a:rPr>
              <a:t>ve</a:t>
            </a:r>
            <a:r>
              <a:rPr lang="tr-TR" sz="2400" i="1" dirty="0" smtClean="0">
                <a:latin typeface="+mj-lt"/>
              </a:rPr>
              <a:t> İletişim</a:t>
            </a:r>
            <a:r>
              <a:rPr lang="tr-TR" sz="2400" dirty="0" smtClean="0">
                <a:latin typeface="+mj-lt"/>
              </a:rPr>
              <a:t>, 3 (1), 71- 97.</a:t>
            </a:r>
          </a:p>
          <a:p>
            <a:r>
              <a:rPr lang="tr-TR" sz="2400" b="1" dirty="0" smtClean="0">
                <a:latin typeface="+mj-lt"/>
                <a:sym typeface="Wingdings"/>
              </a:rPr>
              <a:t> </a:t>
            </a:r>
            <a:r>
              <a:rPr lang="tr-TR" sz="2400" dirty="0" err="1" smtClean="0">
                <a:latin typeface="+mj-lt"/>
              </a:rPr>
              <a:t>Ryan</a:t>
            </a:r>
            <a:r>
              <a:rPr lang="tr-TR" sz="2400" dirty="0" smtClean="0">
                <a:latin typeface="+mj-lt"/>
              </a:rPr>
              <a:t>, Michael ve </a:t>
            </a:r>
            <a:r>
              <a:rPr lang="tr-TR" sz="2400" dirty="0" err="1" smtClean="0">
                <a:latin typeface="+mj-lt"/>
              </a:rPr>
              <a:t>Lenos</a:t>
            </a:r>
            <a:r>
              <a:rPr lang="tr-TR" sz="2400" dirty="0" smtClean="0">
                <a:latin typeface="+mj-lt"/>
              </a:rPr>
              <a:t>, </a:t>
            </a:r>
            <a:r>
              <a:rPr lang="tr-TR" sz="2400" dirty="0" err="1" smtClean="0">
                <a:latin typeface="+mj-lt"/>
              </a:rPr>
              <a:t>Melissa</a:t>
            </a:r>
            <a:r>
              <a:rPr lang="tr-TR" sz="2400" dirty="0" smtClean="0">
                <a:latin typeface="+mj-lt"/>
              </a:rPr>
              <a:t> </a:t>
            </a:r>
            <a:r>
              <a:rPr lang="tr-TR" sz="2400" i="1" dirty="0" smtClean="0">
                <a:latin typeface="+mj-lt"/>
              </a:rPr>
              <a:t> </a:t>
            </a:r>
            <a:r>
              <a:rPr lang="tr-TR" sz="2400" dirty="0" smtClean="0">
                <a:latin typeface="+mj-lt"/>
              </a:rPr>
              <a:t>(). Toplumsal Cinsiyet Eleştirisi. </a:t>
            </a:r>
            <a:r>
              <a:rPr lang="tr-TR" sz="2400" i="1" dirty="0" smtClean="0">
                <a:latin typeface="+mj-lt"/>
              </a:rPr>
              <a:t>Film Çözümlemesine Giriş</a:t>
            </a:r>
            <a:r>
              <a:rPr lang="tr-TR" sz="2400" dirty="0" smtClean="0">
                <a:latin typeface="+mj-lt"/>
              </a:rPr>
              <a:t>. Ankara: De Ki. 231-243.</a:t>
            </a:r>
          </a:p>
          <a:p>
            <a:pPr algn="just"/>
            <a:r>
              <a:rPr lang="tr-TR" sz="2400" b="1" dirty="0" smtClean="0">
                <a:latin typeface="+mj-lt"/>
                <a:sym typeface="Wingdings"/>
              </a:rPr>
              <a:t> </a:t>
            </a:r>
            <a:r>
              <a:rPr lang="tr-TR" sz="2400" dirty="0" err="1" smtClean="0">
                <a:latin typeface="+mj-lt"/>
                <a:cs typeface="Times New Roman" pitchFamily="18" charset="0"/>
              </a:rPr>
              <a:t>Smelik</a:t>
            </a:r>
            <a:r>
              <a:rPr lang="tr-TR" sz="2400" dirty="0" smtClean="0">
                <a:latin typeface="+mj-lt"/>
                <a:cs typeface="Times New Roman" pitchFamily="18" charset="0"/>
              </a:rPr>
              <a:t>, </a:t>
            </a:r>
            <a:r>
              <a:rPr lang="tr-TR" sz="2400" dirty="0" err="1" smtClean="0">
                <a:latin typeface="+mj-lt"/>
                <a:cs typeface="Times New Roman" pitchFamily="18" charset="0"/>
              </a:rPr>
              <a:t>Anneke</a:t>
            </a:r>
            <a:r>
              <a:rPr lang="tr-TR" sz="2400" dirty="0" smtClean="0">
                <a:latin typeface="+mj-lt"/>
                <a:cs typeface="Times New Roman" pitchFamily="18" charset="0"/>
              </a:rPr>
              <a:t> (2008). Göze Çarpanlar: Feminist Film Teorisine Genel Bir Bakış. </a:t>
            </a:r>
            <a:r>
              <a:rPr lang="tr-TR" sz="2400" i="1" dirty="0" smtClean="0">
                <a:latin typeface="+mj-lt"/>
                <a:cs typeface="Times New Roman" pitchFamily="18" charset="0"/>
              </a:rPr>
              <a:t>Feminist Sinema ve Film Teorisi Ve Ayna Çatladı </a:t>
            </a:r>
            <a:r>
              <a:rPr lang="tr-TR" sz="2400" dirty="0" smtClean="0">
                <a:latin typeface="+mj-lt"/>
                <a:cs typeface="Times New Roman" pitchFamily="18" charset="0"/>
              </a:rPr>
              <a:t>(D. Koç, </a:t>
            </a:r>
            <a:r>
              <a:rPr lang="tr-TR" sz="2400" dirty="0" err="1" smtClean="0">
                <a:latin typeface="+mj-lt"/>
                <a:cs typeface="Times New Roman" pitchFamily="18" charset="0"/>
              </a:rPr>
              <a:t>Çev</a:t>
            </a:r>
            <a:r>
              <a:rPr lang="tr-TR" sz="2400" dirty="0" smtClean="0">
                <a:latin typeface="+mj-lt"/>
                <a:cs typeface="Times New Roman" pitchFamily="18" charset="0"/>
              </a:rPr>
              <a:t>.). İstanbul: Agora. 1-25.</a:t>
            </a:r>
          </a:p>
          <a:p>
            <a:pPr algn="just"/>
            <a:r>
              <a:rPr lang="tr-TR" sz="2400" b="1" dirty="0" smtClean="0">
                <a:latin typeface="+mj-lt"/>
                <a:sym typeface="Wingdings"/>
              </a:rPr>
              <a:t></a:t>
            </a:r>
            <a:r>
              <a:rPr lang="tr-TR" sz="2400" dirty="0" err="1" smtClean="0">
                <a:latin typeface="+mj-lt"/>
                <a:cs typeface="Times New Roman" pitchFamily="18" charset="0"/>
              </a:rPr>
              <a:t>Hayward</a:t>
            </a:r>
            <a:r>
              <a:rPr lang="tr-TR" sz="2400" dirty="0" smtClean="0">
                <a:latin typeface="+mj-lt"/>
                <a:cs typeface="Times New Roman" pitchFamily="18" charset="0"/>
              </a:rPr>
              <a:t>, Susan (2012). Feminist Sinema Kuramı. </a:t>
            </a:r>
            <a:r>
              <a:rPr lang="tr-TR" sz="2400" i="1" dirty="0" smtClean="0">
                <a:latin typeface="+mj-lt"/>
                <a:cs typeface="Times New Roman" pitchFamily="18" charset="0"/>
              </a:rPr>
              <a:t>Sinemanın Temel Kavramları </a:t>
            </a:r>
            <a:r>
              <a:rPr lang="tr-TR" sz="2400" dirty="0" smtClean="0">
                <a:latin typeface="+mj-lt"/>
                <a:cs typeface="Times New Roman" pitchFamily="18" charset="0"/>
              </a:rPr>
              <a:t>(U. Kutay &amp; M. Çavuş, </a:t>
            </a:r>
            <a:r>
              <a:rPr lang="tr-TR" sz="2400" dirty="0" err="1" smtClean="0">
                <a:latin typeface="+mj-lt"/>
                <a:cs typeface="Times New Roman" pitchFamily="18" charset="0"/>
              </a:rPr>
              <a:t>Çev</a:t>
            </a:r>
            <a:r>
              <a:rPr lang="tr-TR" sz="2400" dirty="0" smtClean="0">
                <a:latin typeface="+mj-lt"/>
                <a:cs typeface="Times New Roman" pitchFamily="18" charset="0"/>
              </a:rPr>
              <a:t>.). İstanbul: Es. 137-154.</a:t>
            </a:r>
            <a:endParaRPr lang="tr-TR" sz="2100" dirty="0" smtClean="0">
              <a:latin typeface="+mj-lt"/>
              <a:cs typeface="Times New Roman" pitchFamily="18" charset="0"/>
            </a:endParaRPr>
          </a:p>
          <a:p>
            <a:pPr algn="just"/>
            <a:endParaRPr lang="tr-TR" sz="2000" dirty="0" smtClean="0">
              <a:latin typeface="+mj-lt"/>
            </a:endParaRPr>
          </a:p>
          <a:p>
            <a:pPr algn="just"/>
            <a:endParaRPr lang="tr-TR" sz="2400" dirty="0" smtClean="0">
              <a:latin typeface="+mj-lt"/>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3275</TotalTime>
  <Words>1188</Words>
  <Application>Microsoft Office PowerPoint</Application>
  <PresentationFormat>Ekran Gösterisi (4:3)</PresentationFormat>
  <Paragraphs>44</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FEMİNİST ELEŞTİRİ</vt:lpstr>
      <vt:lpstr>Slayt 2</vt:lpstr>
      <vt:lpstr>Slayt 3</vt:lpstr>
      <vt:lpstr> </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336</cp:revision>
  <dcterms:created xsi:type="dcterms:W3CDTF">2018-10-25T18:01:29Z</dcterms:created>
  <dcterms:modified xsi:type="dcterms:W3CDTF">2020-05-12T18:30:12Z</dcterms:modified>
</cp:coreProperties>
</file>