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8" r:id="rId2"/>
    <p:sldId id="280" r:id="rId3"/>
    <p:sldId id="284" r:id="rId4"/>
    <p:sldId id="261" r:id="rId5"/>
    <p:sldId id="289" r:id="rId6"/>
    <p:sldId id="290" r:id="rId7"/>
    <p:sldId id="286" r:id="rId8"/>
    <p:sldId id="288" r:id="rId9"/>
    <p:sldId id="287" r:id="rId10"/>
    <p:sldId id="283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4162D-8CB2-413D-A7AA-3B824308AC9C}" type="datetimeFigureOut">
              <a:rPr lang="tr-TR" smtClean="0"/>
              <a:t>27.7.2018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8C0ED-12F3-47F5-8329-3C66780276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387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8C0ED-12F3-47F5-8329-3C66780276D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819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8C0ED-12F3-47F5-8329-3C66780276D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12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8C0ED-12F3-47F5-8329-3C66780276D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634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/>
              <a:t>Termodinamik Eşitliklerin Kapalı Sistemlere Uygulanması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5</a:t>
            </a:r>
            <a:r>
              <a:rPr lang="tr-TR" dirty="0" smtClean="0"/>
              <a:t>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denkliklerin kapalı sistemlere uygulanması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58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tr-TR" dirty="0"/>
              <a:t>Bir sistem için </a:t>
            </a:r>
          </a:p>
          <a:p>
            <a:pPr lvl="1"/>
            <a:r>
              <a:rPr lang="tr-TR" dirty="0"/>
              <a:t>Maddenin korunu yasasına göre yazılan </a:t>
            </a:r>
            <a:r>
              <a:rPr lang="tr-TR" b="1" i="1" dirty="0"/>
              <a:t>madde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Enerjinin korunumu olan termodinamiğin birinci yasasına göre yazılan </a:t>
            </a:r>
            <a:r>
              <a:rPr lang="tr-TR" b="1" i="1" dirty="0"/>
              <a:t>enerji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termodinamiğin ikinci yasasına göre yazılan </a:t>
            </a:r>
            <a:r>
              <a:rPr lang="tr-TR" b="1" i="1" dirty="0" err="1"/>
              <a:t>entropi</a:t>
            </a:r>
            <a:r>
              <a:rPr lang="tr-TR" b="1" i="1" dirty="0"/>
              <a:t> denkliği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genel olarak </a:t>
            </a:r>
            <a:r>
              <a:rPr lang="tr-TR" b="1" i="1" dirty="0"/>
              <a:t>termodinamik denklikler</a:t>
            </a:r>
            <a:r>
              <a:rPr lang="tr-TR" dirty="0"/>
              <a:t> olarak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95325"/>
            <a:ext cx="8229600" cy="4525963"/>
          </a:xfrm>
        </p:spPr>
        <p:txBody>
          <a:bodyPr/>
          <a:lstStyle/>
          <a:p>
            <a:r>
              <a:rPr lang="tr-TR" dirty="0" smtClean="0"/>
              <a:t>Ortam ile arasında madde ve enerji alışverişi olmayan sisteme </a:t>
            </a:r>
            <a:r>
              <a:rPr lang="tr-TR" b="1" i="1" dirty="0" smtClean="0"/>
              <a:t>izole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Ortam ile arasında madde alışverişi olmadığı halde ve enerji alışverişi olan sisteme </a:t>
            </a:r>
            <a:r>
              <a:rPr lang="tr-TR" b="1" i="1" dirty="0" smtClean="0"/>
              <a:t>kapalı</a:t>
            </a:r>
            <a:r>
              <a:rPr lang="tr-TR" i="1" dirty="0" smtClean="0"/>
              <a:t> </a:t>
            </a:r>
            <a:r>
              <a:rPr lang="tr-TR" b="1" i="1" dirty="0" smtClean="0"/>
              <a:t>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2852936"/>
            <a:ext cx="2961720" cy="792088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5301208"/>
            <a:ext cx="2984536" cy="798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804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smtClean="0"/>
              <a:t>Kapalı sistemlerde</a:t>
            </a:r>
            <a:r>
              <a:rPr lang="tr-TR" dirty="0" smtClean="0"/>
              <a:t> kütle girişi ve çıkışı olmadığından tüm ve bileşen kütle denklikleri;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7" y="3006080"/>
            <a:ext cx="3388123" cy="86107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6191" y="4095377"/>
            <a:ext cx="3302200" cy="825550"/>
          </a:xfrm>
          <a:prstGeom prst="rect">
            <a:avLst/>
          </a:prstGeom>
          <a:noFill/>
        </p:spPr>
      </p:pic>
      <p:grpSp>
        <p:nvGrpSpPr>
          <p:cNvPr id="8" name="7 Grup"/>
          <p:cNvGrpSpPr/>
          <p:nvPr/>
        </p:nvGrpSpPr>
        <p:grpSpPr>
          <a:xfrm>
            <a:off x="971600" y="5294238"/>
            <a:ext cx="7128792" cy="1231106"/>
            <a:chOff x="1187624" y="5445224"/>
            <a:chExt cx="7128792" cy="1231106"/>
          </a:xfrm>
        </p:grpSpPr>
        <p:sp>
          <p:nvSpPr>
            <p:cNvPr id="9" name="8 Dikdörtgen"/>
            <p:cNvSpPr/>
            <p:nvPr/>
          </p:nvSpPr>
          <p:spPr>
            <a:xfrm>
              <a:off x="1475656" y="5445224"/>
              <a:ext cx="6840760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tr-TR" dirty="0" smtClean="0"/>
                <a:t>sistemin ilk kütlesi		 sisteme giren maddenin kütlesi</a:t>
              </a:r>
            </a:p>
            <a:p>
              <a:pPr>
                <a:spcAft>
                  <a:spcPts val="1200"/>
                </a:spcAft>
              </a:pPr>
              <a:r>
                <a:rPr lang="tr-TR" dirty="0" smtClean="0"/>
                <a:t>sistemin son kütlesi                   sistemden çıkan maddenin kütlesi</a:t>
              </a:r>
            </a:p>
            <a:p>
              <a:endParaRPr lang="tr-TR" dirty="0" smtClean="0"/>
            </a:p>
          </p:txBody>
        </p:sp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510302"/>
              <a:ext cx="313556" cy="438978"/>
            </a:xfrm>
            <a:prstGeom prst="rect">
              <a:avLst/>
            </a:prstGeom>
            <a:noFill/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870342"/>
              <a:ext cx="329234" cy="438978"/>
            </a:xfrm>
            <a:prstGeom prst="rect">
              <a:avLst/>
            </a:prstGeom>
            <a:noFill/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478946"/>
              <a:ext cx="329234" cy="470334"/>
            </a:xfrm>
            <a:prstGeom prst="rect">
              <a:avLst/>
            </a:prstGeom>
            <a:noFill/>
          </p:spPr>
        </p:pic>
        <p:pic>
          <p:nvPicPr>
            <p:cNvPr id="13" name="Picture 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838986"/>
              <a:ext cx="297878" cy="47033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Sistemlerde </a:t>
            </a:r>
            <a:r>
              <a:rPr lang="tr-TR" dirty="0" smtClean="0"/>
              <a:t>Enerji 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</p:spPr>
            <p:txBody>
              <a:bodyPr/>
              <a:lstStyle/>
              <a:p>
                <a:r>
                  <a:rPr lang="tr-TR" dirty="0" smtClean="0"/>
                  <a:t>Kütle </a:t>
                </a:r>
                <a:r>
                  <a:rPr lang="tr-TR" dirty="0"/>
                  <a:t>girişi ve çıkışı olmadığından;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𝑊</m:t>
                          </m:r>
                        </m:e>
                        <m:sub>
                          <m:r>
                            <a:rPr lang="tr-TR" sz="2400" i="1"/>
                            <m:t>𝑚</m:t>
                          </m:r>
                        </m:sub>
                      </m:sSub>
                      <m:r>
                        <a:rPr lang="tr-TR" sz="2400" i="1"/>
                        <m:t>=0  </m:t>
                      </m:r>
                    </m:oMath>
                  </m:oMathPara>
                </a14:m>
                <a:endParaRPr lang="tr-TR" sz="2400" dirty="0"/>
              </a:p>
              <a:p>
                <a:r>
                  <a:rPr lang="tr-TR" dirty="0" smtClean="0"/>
                  <a:t>Ayrıca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𝑑𝑚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=0    </m:t>
                      </m:r>
                    </m:oMath>
                  </m:oMathPara>
                </a14:m>
                <a:endParaRPr lang="tr-TR" sz="24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400" i="1"/>
                        <m:t> 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𝑚</m:t>
                          </m:r>
                        </m:e>
                        <m:sub>
                          <m:r>
                            <a:rPr lang="tr-TR" sz="2400" i="1"/>
                            <m:t>1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𝑚</m:t>
                          </m:r>
                        </m:e>
                        <m:sub>
                          <m:r>
                            <a:rPr lang="tr-TR" sz="2400" i="1"/>
                            <m:t>2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r>
                        <a:rPr lang="tr-TR" sz="2400" i="1"/>
                        <m:t>𝑠𝑎𝑏𝑖𝑡</m:t>
                      </m:r>
                      <m:r>
                        <a:rPr lang="tr-TR" sz="2400" i="1"/>
                        <m:t>     </m:t>
                      </m:r>
                      <m:r>
                        <a:rPr lang="tr-TR" sz="2400" i="1"/>
                        <m:t>𝑣𝑒</m:t>
                      </m:r>
                      <m:r>
                        <a:rPr lang="tr-TR" sz="2400" i="1"/>
                        <m:t>     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𝑚</m:t>
                          </m:r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𝑚</m:t>
                          </m:r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=0    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o</a:t>
                </a:r>
                <a:r>
                  <a:rPr lang="tr-TR" dirty="0" smtClean="0"/>
                  <a:t>lacaktır.</a:t>
                </a: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  <a:blipFill rotWithShape="0">
                <a:blip r:embed="rId2"/>
                <a:stretch>
                  <a:fillRect l="-1852" t="-16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681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Sistemlerde </a:t>
            </a:r>
            <a:r>
              <a:rPr lang="tr-TR" dirty="0" smtClean="0"/>
              <a:t>Enerji 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9950"/>
                <a:ext cx="8229600" cy="52578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tr-TR" sz="2400" dirty="0"/>
                  <a:t>G</a:t>
                </a:r>
                <a:r>
                  <a:rPr lang="tr-TR" sz="2400" dirty="0" smtClean="0"/>
                  <a:t>enel </a:t>
                </a:r>
                <a:r>
                  <a:rPr lang="tr-TR" sz="2400" dirty="0"/>
                  <a:t>enerji </a:t>
                </a:r>
                <a:r>
                  <a:rPr lang="tr-TR" sz="2400" dirty="0" smtClean="0"/>
                  <a:t>denkliği sadeleştirilerek;</a:t>
                </a:r>
                <a:endParaRPr lang="tr-TR" sz="24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r>
                            <a:rPr lang="tr-TR" sz="2400" i="1"/>
                            <m:t>𝑚𝑢</m:t>
                          </m:r>
                        </m:e>
                      </m:d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𝑢</m:t>
                          </m:r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𝑢</m:t>
                          </m:r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𝑄</m:t>
                          </m:r>
                        </m:e>
                      </m:acc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𝑚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𝑣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  <m:sub>
                              <m:r>
                                <a:rPr lang="tr-TR" sz="24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𝑚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𝑑𝑢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𝑄</m:t>
                          </m:r>
                        </m:e>
                      </m:acc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𝑣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  <m:sub>
                              <m:r>
                                <a:rPr lang="tr-TR" sz="24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𝑚</m:t>
                      </m:r>
                      <m:r>
                        <a:rPr lang="tr-TR" sz="2400" i="1"/>
                        <m:t> </m:t>
                      </m:r>
                      <m:r>
                        <a:rPr lang="tr-TR" sz="2400" i="1"/>
                        <m:t>𝑑𝑢</m:t>
                      </m:r>
                      <m:r>
                        <a:rPr lang="tr-TR" sz="2400" i="1"/>
                        <m:t>=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f>
                            <m:fPr>
                              <m:ctrlPr>
                                <a:rPr lang="tr-TR" sz="2400" i="1"/>
                              </m:ctrlPr>
                            </m:fPr>
                            <m:num>
                              <m:r>
                                <a:rPr lang="tr-TR" sz="2400" i="1"/>
                                <m:t>𝛿</m:t>
                              </m:r>
                              <m:r>
                                <a:rPr lang="tr-TR" sz="2400" i="1"/>
                                <m:t>𝑄</m:t>
                              </m:r>
                            </m:num>
                            <m:den>
                              <m:r>
                                <a:rPr lang="tr-TR" sz="2400" i="1"/>
                                <m:t>𝑑𝑡</m:t>
                              </m:r>
                            </m:den>
                          </m:f>
                          <m:r>
                            <a:rPr lang="tr-TR" sz="2400" i="1"/>
                            <m:t>+</m:t>
                          </m:r>
                          <m:f>
                            <m:fPr>
                              <m:ctrlPr>
                                <a:rPr lang="tr-TR" sz="2400" i="1"/>
                              </m:ctrlPr>
                            </m:fPr>
                            <m:num>
                              <m:r>
                                <a:rPr lang="tr-TR" sz="2400" i="1"/>
                                <m:t>𝛿</m:t>
                              </m:r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a:rPr lang="tr-TR" sz="2400" i="1"/>
                                    <m:t>𝑊</m:t>
                                  </m:r>
                                </m:e>
                                <m:sub>
                                  <m:r>
                                    <a:rPr lang="tr-TR" sz="2400" i="1"/>
                                    <m:t>𝑣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400" i="1"/>
                                <m:t>𝑑𝑡</m:t>
                              </m:r>
                            </m:den>
                          </m:f>
                          <m:r>
                            <a:rPr lang="tr-TR" sz="2400" i="1"/>
                            <m:t>+</m:t>
                          </m:r>
                          <m:f>
                            <m:fPr>
                              <m:ctrlPr>
                                <a:rPr lang="tr-TR" sz="2400" i="1"/>
                              </m:ctrlPr>
                            </m:fPr>
                            <m:num>
                              <m:r>
                                <a:rPr lang="tr-TR" sz="2400" i="1"/>
                                <m:t>𝛿</m:t>
                              </m:r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a:rPr lang="tr-TR" sz="2400" i="1"/>
                                    <m:t>𝑊</m:t>
                                  </m:r>
                                </m:e>
                                <m:sub>
                                  <m:r>
                                    <a:rPr lang="tr-TR" sz="2400" i="1"/>
                                    <m:t>ş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400" i="1"/>
                                <m:t>𝑑𝑡</m:t>
                              </m:r>
                            </m:den>
                          </m:f>
                        </m:e>
                      </m:d>
                      <m:r>
                        <a:rPr lang="tr-TR" sz="2400" i="1"/>
                        <m:t> </m:t>
                      </m:r>
                      <m:r>
                        <a:rPr lang="tr-TR" sz="2400" i="1"/>
                        <m:t>𝑑𝑡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∆</m:t>
                      </m:r>
                      <m:r>
                        <a:rPr lang="tr-TR" sz="2400" i="1"/>
                        <m:t>𝑈</m:t>
                      </m:r>
                      <m:r>
                        <a:rPr lang="tr-TR" sz="2400" i="1"/>
                        <m:t>=</m:t>
                      </m:r>
                      <m:r>
                        <a:rPr lang="tr-TR" sz="2400" i="1"/>
                        <m:t>𝑄</m:t>
                      </m:r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𝑊</m:t>
                          </m:r>
                        </m:e>
                        <m:sub>
                          <m:r>
                            <a:rPr lang="tr-TR" sz="2400" i="1"/>
                            <m:t>𝑣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𝑊</m:t>
                          </m:r>
                        </m:e>
                        <m:sub>
                          <m:r>
                            <a:rPr lang="tr-TR" sz="2400" i="1"/>
                            <m:t>ş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9950"/>
                <a:ext cx="8229600" cy="5257800"/>
              </a:xfrm>
              <a:blipFill rotWithShape="0">
                <a:blip r:embed="rId2"/>
                <a:stretch>
                  <a:fillRect l="-1111" t="-9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6" name="Grup 5"/>
          <p:cNvGrpSpPr/>
          <p:nvPr/>
        </p:nvGrpSpPr>
        <p:grpSpPr>
          <a:xfrm>
            <a:off x="2987824" y="2242631"/>
            <a:ext cx="3499885" cy="1278435"/>
            <a:chOff x="-9525" y="157162"/>
            <a:chExt cx="1883528" cy="533465"/>
          </a:xfrm>
        </p:grpSpPr>
        <p:cxnSp>
          <p:nvCxnSpPr>
            <p:cNvPr id="7" name="Düz Ok Bağlayıcısı 6"/>
            <p:cNvCxnSpPr/>
            <p:nvPr/>
          </p:nvCxnSpPr>
          <p:spPr>
            <a:xfrm>
              <a:off x="-9525" y="200025"/>
              <a:ext cx="323850" cy="2857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Düz Ok Bağlayıcısı 7"/>
            <p:cNvCxnSpPr/>
            <p:nvPr/>
          </p:nvCxnSpPr>
          <p:spPr>
            <a:xfrm>
              <a:off x="523875" y="171450"/>
              <a:ext cx="342900" cy="2952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Düz Ok Bağlayıcısı 8"/>
            <p:cNvCxnSpPr/>
            <p:nvPr/>
          </p:nvCxnSpPr>
          <p:spPr>
            <a:xfrm>
              <a:off x="1426845" y="157162"/>
              <a:ext cx="171450" cy="3714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Metin Kutusu 22"/>
            <p:cNvSpPr txBox="1"/>
            <p:nvPr/>
          </p:nvSpPr>
          <p:spPr>
            <a:xfrm>
              <a:off x="283893" y="381782"/>
              <a:ext cx="295275" cy="2762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tr-TR" sz="2000">
                  <a:effectLst/>
                  <a:latin typeface="Times New Roman" panose="020206030504050203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1" name="Metin Kutusu 23"/>
            <p:cNvSpPr txBox="1"/>
            <p:nvPr/>
          </p:nvSpPr>
          <p:spPr>
            <a:xfrm>
              <a:off x="836342" y="381782"/>
              <a:ext cx="295275" cy="2762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tr-TR" sz="2000">
                  <a:effectLst/>
                  <a:latin typeface="Times New Roman" panose="020206030504050203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2" name="Metin Kutusu 24"/>
            <p:cNvSpPr txBox="1"/>
            <p:nvPr/>
          </p:nvSpPr>
          <p:spPr>
            <a:xfrm>
              <a:off x="1594921" y="414402"/>
              <a:ext cx="279082" cy="2762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tr-TR" sz="20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7607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Sistemde </a:t>
            </a:r>
            <a:r>
              <a:rPr lang="tr-TR" dirty="0" err="1" smtClean="0"/>
              <a:t>Entropi</a:t>
            </a:r>
            <a:r>
              <a:rPr lang="tr-TR" dirty="0" smtClean="0"/>
              <a:t> 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tr-TR" sz="4000" dirty="0" smtClean="0"/>
                  <a:t>Kütle </a:t>
                </a:r>
                <a:r>
                  <a:rPr lang="tr-TR" sz="4000" dirty="0"/>
                  <a:t>girişi ve çıkışı olmadığından</a:t>
                </a:r>
                <a:r>
                  <a:rPr lang="tr-TR" sz="4000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𝑚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𝑚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=</m:t>
                      </m:r>
                      <m:r>
                        <a:rPr lang="tr-TR" i="1"/>
                        <m:t>𝑚</m:t>
                      </m:r>
                      <m:r>
                        <a:rPr lang="tr-TR" i="1"/>
                        <m:t>     </m:t>
                      </m:r>
                      <m:r>
                        <a:rPr lang="tr-TR" i="1"/>
                        <m:t>𝑣𝑒</m:t>
                      </m:r>
                      <m:r>
                        <a:rPr lang="tr-TR" i="1"/>
                        <m:t>    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𝑚</m:t>
                          </m:r>
                        </m:e>
                        <m:sub>
                          <m:r>
                            <a:rPr lang="tr-TR" i="1"/>
                            <m:t>𝑔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𝑚</m:t>
                          </m:r>
                        </m:e>
                        <m:sub>
                          <m:r>
                            <a:rPr lang="tr-TR" i="1"/>
                            <m:t>ç</m:t>
                          </m:r>
                        </m:sub>
                      </m:sSub>
                      <m:r>
                        <a:rPr lang="tr-TR" i="1"/>
                        <m:t>=0    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𝑚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𝑑𝑠</m:t>
                          </m:r>
                        </m:num>
                        <m:den>
                          <m:r>
                            <a:rPr lang="tr-TR" i="1"/>
                            <m:t>𝑑𝑡</m:t>
                          </m:r>
                        </m:den>
                      </m:f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i="1"/>
                            <m:t>𝑇</m:t>
                          </m:r>
                        </m:den>
                      </m:f>
                      <m:r>
                        <a:rPr lang="tr-TR" i="1"/>
                        <m:t>+</m:t>
                      </m:r>
                      <m:acc>
                        <m:accPr>
                          <m:chr m:val="̇"/>
                          <m:ctrlPr>
                            <a:rPr lang="tr-TR" i="1"/>
                          </m:ctrlPr>
                        </m:accPr>
                        <m:e>
                          <m:r>
                            <a:rPr lang="tr-TR" i="1"/>
                            <m:t>𝜎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𝑚</m:t>
                      </m:r>
                      <m:r>
                        <a:rPr lang="tr-TR" i="1"/>
                        <m:t> </m:t>
                      </m:r>
                      <m:r>
                        <a:rPr lang="tr-TR" i="1"/>
                        <m:t>𝑑𝑠</m:t>
                      </m:r>
                      <m:r>
                        <a:rPr lang="tr-TR" i="1"/>
                        <m:t>=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acc>
                                <m:accPr>
                                  <m:chr m:val="̇"/>
                                  <m:ctrlPr>
                                    <a:rPr lang="tr-TR" i="1"/>
                                  </m:ctrlPr>
                                </m:accPr>
                                <m:e>
                                  <m:r>
                                    <a:rPr lang="tr-TR" i="1"/>
                                    <m:t>𝑄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tr-TR" i="1"/>
                                <m:t>𝑇</m:t>
                              </m:r>
                            </m:den>
                          </m:f>
                          <m:r>
                            <a:rPr lang="tr-TR" i="1"/>
                            <m:t>+</m:t>
                          </m:r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𝜎</m:t>
                              </m:r>
                            </m:e>
                          </m:acc>
                        </m:e>
                      </m:d>
                      <m:r>
                        <a:rPr lang="tr-TR" i="1"/>
                        <m:t>𝑑𝑡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𝑚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𝛿</m:t>
                          </m:r>
                          <m:r>
                            <a:rPr lang="tr-TR" i="1"/>
                            <m:t>𝑄</m:t>
                          </m:r>
                        </m:num>
                        <m:den>
                          <m:r>
                            <a:rPr lang="tr-TR" i="1"/>
                            <m:t>𝑇</m:t>
                          </m:r>
                        </m:den>
                      </m:f>
                      <m:r>
                        <a:rPr lang="tr-TR" i="1"/>
                        <m:t>+</m:t>
                      </m:r>
                      <m:r>
                        <a:rPr lang="tr-TR" i="1"/>
                        <m:t>𝑑</m:t>
                      </m:r>
                      <m:r>
                        <a:rPr lang="tr-TR" i="1"/>
                        <m:t>𝜎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3"/>
                <a:stretch>
                  <a:fillRect l="-1333" t="-288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00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Sistemde </a:t>
            </a:r>
            <a:r>
              <a:rPr lang="tr-TR" dirty="0" err="1" smtClean="0"/>
              <a:t>Entropi</a:t>
            </a:r>
            <a:r>
              <a:rPr lang="tr-TR" dirty="0" smtClean="0"/>
              <a:t> 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tr-TR" dirty="0" smtClean="0"/>
                  <a:t>Sıcaklık </a:t>
                </a:r>
                <a:r>
                  <a:rPr lang="tr-TR" dirty="0"/>
                  <a:t>ile basınç ya da hacmin değiştiği sistemdeki toplam </a:t>
                </a:r>
                <a:r>
                  <a:rPr lang="tr-TR" dirty="0" err="1"/>
                  <a:t>entropi</a:t>
                </a:r>
                <a:r>
                  <a:rPr lang="tr-TR" dirty="0"/>
                  <a:t> </a:t>
                </a:r>
                <a:r>
                  <a:rPr lang="tr-TR" dirty="0" smtClean="0"/>
                  <a:t>değişimi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𝑚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𝑠</m:t>
                              </m:r>
                            </m:e>
                            <m:sub>
                              <m:r>
                                <a:rPr lang="tr-TR" sz="2400" i="1"/>
                                <m:t>2</m:t>
                              </m:r>
                            </m:sub>
                          </m:sSub>
                          <m:r>
                            <a:rPr lang="tr-TR" sz="2400" i="1"/>
                            <m:t>−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𝑠</m:t>
                              </m:r>
                            </m:e>
                            <m:sub>
                              <m:r>
                                <a:rPr lang="tr-TR" sz="2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sz="2400" i="1"/>
                        <m:t>=</m:t>
                      </m:r>
                      <m:nary>
                        <m:naryPr>
                          <m:limLoc m:val="undOvr"/>
                          <m:ctrlPr>
                            <a:rPr lang="tr-TR" sz="2400" i="1"/>
                          </m:ctrlPr>
                        </m:naryPr>
                        <m: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𝑇</m:t>
                              </m:r>
                            </m:e>
                            <m:sub>
                              <m:r>
                                <a:rPr lang="tr-TR" sz="2400" i="1"/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𝑇</m:t>
                              </m:r>
                            </m:e>
                            <m:sub>
                              <m:r>
                                <a:rPr lang="tr-TR" sz="2400" i="1"/>
                                <m:t>2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tr-TR" sz="2400" i="1"/>
                              </m:ctrlPr>
                            </m:fPr>
                            <m:num>
                              <m:r>
                                <a:rPr lang="tr-TR" sz="2400" i="1"/>
                                <m:t>𝛿</m:t>
                              </m:r>
                              <m:r>
                                <a:rPr lang="tr-TR" sz="2400" i="1"/>
                                <m:t>𝑄</m:t>
                              </m:r>
                            </m:num>
                            <m:den>
                              <m:r>
                                <a:rPr lang="tr-TR" sz="2400" i="1"/>
                                <m:t>𝑇</m:t>
                              </m:r>
                            </m:den>
                          </m:f>
                        </m:e>
                      </m:nary>
                      <m:r>
                        <a:rPr lang="tr-TR" sz="2400" i="1"/>
                        <m:t> +</m:t>
                      </m:r>
                      <m:nary>
                        <m:naryPr>
                          <m:limLoc m:val="undOvr"/>
                          <m:ctrlPr>
                            <a:rPr lang="tr-TR" sz="2400" i="1"/>
                          </m:ctrlPr>
                        </m:naryPr>
                        <m:sub>
                          <m:r>
                            <a:rPr lang="tr-TR" sz="2400" i="1"/>
                            <m:t>1</m:t>
                          </m:r>
                        </m:sub>
                        <m:sup>
                          <m:r>
                            <a:rPr lang="tr-TR" sz="2400" i="1"/>
                            <m:t>2</m:t>
                          </m:r>
                        </m:sup>
                        <m:e>
                          <m:r>
                            <a:rPr lang="tr-TR" sz="2400" i="1"/>
                            <m:t>𝑑</m:t>
                          </m:r>
                          <m:r>
                            <a:rPr lang="tr-TR" sz="2400" i="1"/>
                            <m:t>𝜎</m:t>
                          </m:r>
                          <m:r>
                            <a:rPr lang="tr-TR" sz="2400" i="1"/>
                            <m:t> 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𝑚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𝑠</m:t>
                              </m:r>
                            </m:e>
                            <m:sub>
                              <m:r>
                                <a:rPr lang="tr-TR" sz="2400" i="1"/>
                                <m:t>2</m:t>
                              </m:r>
                            </m:sub>
                          </m:sSub>
                          <m:r>
                            <a:rPr lang="tr-TR" sz="2400" i="1"/>
                            <m:t>−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𝑠</m:t>
                              </m:r>
                            </m:e>
                            <m:sub>
                              <m:r>
                                <a:rPr lang="tr-TR" sz="2400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sz="2400" i="1"/>
                        <m:t>=</m:t>
                      </m:r>
                      <m:nary>
                        <m:naryPr>
                          <m:limLoc m:val="undOvr"/>
                          <m:ctrlPr>
                            <a:rPr lang="tr-TR" sz="2400" i="1"/>
                          </m:ctrlPr>
                        </m:naryPr>
                        <m: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𝑇</m:t>
                              </m:r>
                            </m:e>
                            <m:sub>
                              <m:r>
                                <a:rPr lang="tr-TR" sz="2400" i="1"/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𝑇</m:t>
                              </m:r>
                            </m:e>
                            <m:sub>
                              <m:r>
                                <a:rPr lang="tr-TR" sz="2400" i="1"/>
                                <m:t>2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tr-TR" sz="2400" i="1"/>
                              </m:ctrlPr>
                            </m:fPr>
                            <m:num>
                              <m:r>
                                <a:rPr lang="tr-TR" sz="2400" i="1"/>
                                <m:t>𝑚</m:t>
                              </m:r>
                              <m:r>
                                <a:rPr lang="tr-TR" sz="2400" i="1"/>
                                <m:t> </m:t>
                              </m:r>
                              <m:sSub>
                                <m:sSubPr>
                                  <m:ctrlPr>
                                    <a:rPr lang="tr-TR" sz="2400" i="1"/>
                                  </m:ctrlPr>
                                </m:sSubPr>
                                <m:e>
                                  <m:r>
                                    <a:rPr lang="tr-TR" sz="2400" i="1"/>
                                    <m:t>𝐶</m:t>
                                  </m:r>
                                </m:e>
                                <m:sub>
                                  <m:r>
                                    <a:rPr lang="tr-TR" sz="2400" i="1"/>
                                    <m:t>𝑝</m:t>
                                  </m:r>
                                </m:sub>
                              </m:sSub>
                              <m:r>
                                <a:rPr lang="tr-TR" sz="2400" i="1"/>
                                <m:t> </m:t>
                              </m:r>
                              <m:r>
                                <a:rPr lang="tr-TR" sz="2400" i="1"/>
                                <m:t>𝑑𝑇</m:t>
                              </m:r>
                            </m:num>
                            <m:den>
                              <m:r>
                                <a:rPr lang="tr-TR" sz="2400" i="1"/>
                                <m:t>𝑇</m:t>
                              </m:r>
                            </m:den>
                          </m:f>
                        </m:e>
                      </m:nary>
                      <m:r>
                        <a:rPr lang="tr-TR" sz="2400" i="1"/>
                        <m:t> +</m:t>
                      </m:r>
                      <m:nary>
                        <m:naryPr>
                          <m:limLoc m:val="undOvr"/>
                          <m:ctrlPr>
                            <a:rPr lang="tr-TR" sz="2400" i="1"/>
                          </m:ctrlPr>
                        </m:naryPr>
                        <m:sub>
                          <m:r>
                            <a:rPr lang="tr-TR" sz="2400" i="1"/>
                            <m:t>1</m:t>
                          </m:r>
                        </m:sub>
                        <m:sup>
                          <m:r>
                            <a:rPr lang="tr-TR" sz="2400" i="1"/>
                            <m:t>2</m:t>
                          </m:r>
                        </m:sup>
                        <m:e>
                          <m:r>
                            <a:rPr lang="tr-TR" sz="2400" i="1"/>
                            <m:t>𝑑</m:t>
                          </m:r>
                          <m:r>
                            <a:rPr lang="tr-TR" sz="2400" i="1"/>
                            <m:t>𝜎</m:t>
                          </m:r>
                          <m:r>
                            <a:rPr lang="tr-TR" sz="2400" i="1"/>
                            <m:t> </m:t>
                          </m:r>
                        </m:e>
                      </m:nary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704" t="-28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40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Kapalı Sistemde </a:t>
            </a:r>
            <a:r>
              <a:rPr lang="tr-TR" dirty="0" err="1" smtClean="0"/>
              <a:t>Entropi</a:t>
            </a:r>
            <a:r>
              <a:rPr lang="tr-TR" dirty="0" smtClean="0"/>
              <a:t> 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	</a:t>
                </a:r>
                <a:endParaRPr lang="tr-TR" dirty="0"/>
              </a:p>
              <a:p>
                <a:r>
                  <a:rPr lang="tr-TR" dirty="0" smtClean="0"/>
                  <a:t>Sonuç olarak;</a:t>
                </a: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𝑚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=</m:t>
                      </m:r>
                      <m:r>
                        <a:rPr lang="tr-TR" i="1"/>
                        <m:t>𝑚</m:t>
                      </m:r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𝐶</m:t>
                          </m:r>
                        </m:e>
                        <m:sub>
                          <m:r>
                            <a:rPr lang="tr-TR" i="1"/>
                            <m:t>𝑝</m:t>
                          </m:r>
                        </m:sub>
                      </m:sSub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𝑇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𝑇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tr-TR" i="1"/>
                        <m:t>−</m:t>
                      </m:r>
                      <m:r>
                        <a:rPr lang="tr-TR" i="1"/>
                        <m:t>𝑚</m:t>
                      </m:r>
                      <m:r>
                        <a:rPr lang="tr-TR" i="1"/>
                        <m:t> </m:t>
                      </m:r>
                      <m:r>
                        <a:rPr lang="tr-TR" i="1"/>
                        <m:t>𝑅</m:t>
                      </m:r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𝑝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tr-TR" i="1"/>
                        <m:t>        </m:t>
                      </m:r>
                    </m:oMath>
                  </m:oMathPara>
                </a14:m>
                <a:endParaRPr lang="tr-TR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𝑦𝑎</m:t>
                      </m:r>
                      <m:r>
                        <a:rPr lang="tr-TR" i="1"/>
                        <m:t> </m:t>
                      </m:r>
                      <m:r>
                        <a:rPr lang="tr-TR" i="1"/>
                        <m:t>𝑑𝑎</m:t>
                      </m:r>
                      <m:r>
                        <a:rPr lang="tr-TR" i="1"/>
                        <m:t> </m:t>
                      </m:r>
                    </m:oMath>
                  </m:oMathPara>
                </a14:m>
                <a:endParaRPr lang="tr-TR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𝑚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𝑠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=</m:t>
                      </m:r>
                      <m:r>
                        <a:rPr lang="tr-TR" i="1"/>
                        <m:t>𝑚</m:t>
                      </m:r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𝐶</m:t>
                          </m:r>
                        </m:e>
                        <m:sub>
                          <m:r>
                            <a:rPr lang="tr-TR" i="1"/>
                            <m:t>𝑣</m:t>
                          </m:r>
                        </m:sub>
                      </m:sSub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𝑇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𝑇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tr-TR" i="1"/>
                        <m:t>+</m:t>
                      </m:r>
                      <m:r>
                        <a:rPr lang="tr-TR" i="1"/>
                        <m:t>𝑚</m:t>
                      </m:r>
                      <m:r>
                        <a:rPr lang="tr-TR" i="1"/>
                        <m:t> </m:t>
                      </m:r>
                      <m:r>
                        <a:rPr lang="tr-TR" i="1"/>
                        <m:t>𝑅</m:t>
                      </m:r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3176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174</Words>
  <Application>Microsoft Office PowerPoint</Application>
  <PresentationFormat>Ekran Gösterisi (4:3)</PresentationFormat>
  <Paragraphs>58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MS Mincho</vt:lpstr>
      <vt:lpstr>Arial</vt:lpstr>
      <vt:lpstr>Calibri</vt:lpstr>
      <vt:lpstr>Times New Roman</vt:lpstr>
      <vt:lpstr>Ofis Teması</vt:lpstr>
      <vt:lpstr>Termodinamik Eşitliklerin Kapalı Sistemlere Uygulanması</vt:lpstr>
      <vt:lpstr>Termodinamik Denklikler</vt:lpstr>
      <vt:lpstr>Sistem Türleri</vt:lpstr>
      <vt:lpstr>Kapalı Sistemde Kütle Denkliği</vt:lpstr>
      <vt:lpstr>Kapalı Sistemlerde Enerji Denkliği</vt:lpstr>
      <vt:lpstr>Kapalı Sistemlerde Enerji Denkliği</vt:lpstr>
      <vt:lpstr>Kapalı Sistemde Entropi Denkliği</vt:lpstr>
      <vt:lpstr>Kapalı Sistemde Entropi Denkliği</vt:lpstr>
      <vt:lpstr>Kapalı Sistemde Entropi Denkliği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20</cp:revision>
  <dcterms:created xsi:type="dcterms:W3CDTF">2018-04-28T08:54:43Z</dcterms:created>
  <dcterms:modified xsi:type="dcterms:W3CDTF">2018-07-27T12:34:27Z</dcterms:modified>
</cp:coreProperties>
</file>