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78" r:id="rId2"/>
    <p:sldId id="280" r:id="rId3"/>
    <p:sldId id="284" r:id="rId4"/>
    <p:sldId id="261" r:id="rId5"/>
    <p:sldId id="289" r:id="rId6"/>
    <p:sldId id="290" r:id="rId7"/>
    <p:sldId id="286" r:id="rId8"/>
    <p:sldId id="288" r:id="rId9"/>
    <p:sldId id="287" r:id="rId10"/>
    <p:sldId id="283" r:id="rId11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3" d="100"/>
          <a:sy n="63" d="100"/>
        </p:scale>
        <p:origin x="186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DE4162D-8CB2-413D-A7AA-3B824308AC9C}" type="datetimeFigureOut">
              <a:rPr lang="tr-TR" smtClean="0"/>
              <a:t>27.7.2018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A58C0ED-12F3-47F5-8329-3C66780276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263872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58C0ED-12F3-47F5-8329-3C66780276D1}" type="slidenum">
              <a:rPr lang="tr-TR" smtClean="0"/>
              <a:t>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0381924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58C0ED-12F3-47F5-8329-3C66780276D1}" type="slidenum">
              <a:rPr lang="tr-TR" smtClean="0"/>
              <a:t>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1712889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58C0ED-12F3-47F5-8329-3C66780276D1}" type="slidenum">
              <a:rPr lang="tr-TR" smtClean="0"/>
              <a:t>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346344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27.7.2018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27.7.2018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27.7.2018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27.7.2018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27.7.2018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27.7.2018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27.7.2018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27.7.2018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27.7.2018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27.7.2018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27.7.2018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27.7.2018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836712"/>
            <a:ext cx="7772400" cy="2694161"/>
          </a:xfrm>
        </p:spPr>
        <p:txBody>
          <a:bodyPr>
            <a:normAutofit/>
          </a:bodyPr>
          <a:lstStyle/>
          <a:p>
            <a:r>
              <a:rPr lang="tr-TR" dirty="0"/>
              <a:t>Termodinamik Eşitliklerin Kapalı Sistemlere Uygulanması</a:t>
            </a:r>
            <a:endParaRPr lang="tr-TR" sz="4800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098825"/>
            <a:ext cx="6400800" cy="1752600"/>
          </a:xfrm>
        </p:spPr>
        <p:txBody>
          <a:bodyPr/>
          <a:lstStyle/>
          <a:p>
            <a:endParaRPr lang="tr-TR" dirty="0" smtClean="0"/>
          </a:p>
          <a:p>
            <a:r>
              <a:rPr lang="tr-TR" dirty="0" smtClean="0"/>
              <a:t>KİM 238 - Termodinamik II</a:t>
            </a:r>
          </a:p>
          <a:p>
            <a:r>
              <a:rPr lang="tr-TR" dirty="0"/>
              <a:t>5</a:t>
            </a:r>
            <a:r>
              <a:rPr lang="tr-TR" dirty="0" smtClean="0"/>
              <a:t>. Hafta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3182591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Uygulama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Termodinamik denkliklerin kapalı sistemlere uygulanması ile ilgili ders kitabından belirlenmiş olan soruların çözümü yapılacaktır.  </a:t>
            </a:r>
          </a:p>
          <a:p>
            <a:endParaRPr lang="tr-TR" dirty="0"/>
          </a:p>
        </p:txBody>
      </p:sp>
      <p:sp>
        <p:nvSpPr>
          <p:cNvPr id="25602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25604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25606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25608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235871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Termodinamik Denklikler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3136"/>
          </a:xfrm>
        </p:spPr>
        <p:txBody>
          <a:bodyPr/>
          <a:lstStyle/>
          <a:p>
            <a:pPr>
              <a:buNone/>
            </a:pPr>
            <a:r>
              <a:rPr lang="tr-TR" dirty="0"/>
              <a:t>Bir sistem için </a:t>
            </a:r>
          </a:p>
          <a:p>
            <a:pPr lvl="1"/>
            <a:r>
              <a:rPr lang="tr-TR" dirty="0"/>
              <a:t>Maddenin korunu yasasına göre yazılan </a:t>
            </a:r>
            <a:r>
              <a:rPr lang="tr-TR" b="1" i="1" dirty="0"/>
              <a:t>madde denkliği</a:t>
            </a:r>
            <a:r>
              <a:rPr lang="tr-TR" dirty="0"/>
              <a:t>,</a:t>
            </a:r>
          </a:p>
          <a:p>
            <a:pPr lvl="1"/>
            <a:r>
              <a:rPr lang="tr-TR" dirty="0"/>
              <a:t>Enerjinin korunumu olan termodinamiğin birinci yasasına göre yazılan </a:t>
            </a:r>
            <a:r>
              <a:rPr lang="tr-TR" b="1" i="1" dirty="0"/>
              <a:t>enerji denkliği</a:t>
            </a:r>
            <a:r>
              <a:rPr lang="tr-TR" dirty="0"/>
              <a:t>,</a:t>
            </a:r>
          </a:p>
          <a:p>
            <a:pPr lvl="1"/>
            <a:r>
              <a:rPr lang="tr-TR" dirty="0"/>
              <a:t>termodinamiğin ikinci yasasına göre yazılan </a:t>
            </a:r>
            <a:r>
              <a:rPr lang="tr-TR" b="1" i="1" dirty="0" err="1"/>
              <a:t>entropi</a:t>
            </a:r>
            <a:r>
              <a:rPr lang="tr-TR" b="1" i="1" dirty="0"/>
              <a:t> denkliği</a:t>
            </a:r>
            <a:r>
              <a:rPr lang="tr-TR" dirty="0"/>
              <a:t>,</a:t>
            </a:r>
          </a:p>
          <a:p>
            <a:pPr>
              <a:buNone/>
            </a:pPr>
            <a:r>
              <a:rPr lang="tr-TR" dirty="0"/>
              <a:t>genel olarak </a:t>
            </a:r>
            <a:r>
              <a:rPr lang="tr-TR" b="1" i="1" dirty="0"/>
              <a:t>termodinamik denklikler</a:t>
            </a:r>
            <a:r>
              <a:rPr lang="tr-TR" dirty="0"/>
              <a:t> olarak bilinmektedir. </a:t>
            </a:r>
          </a:p>
        </p:txBody>
      </p:sp>
    </p:spTree>
    <p:extLst>
      <p:ext uri="{BB962C8B-B14F-4D97-AF65-F5344CB8AC3E}">
        <p14:creationId xmlns:p14="http://schemas.microsoft.com/office/powerpoint/2010/main" val="18952383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Sistem Türleri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67544" y="1495325"/>
            <a:ext cx="8229600" cy="4525963"/>
          </a:xfrm>
        </p:spPr>
        <p:txBody>
          <a:bodyPr/>
          <a:lstStyle/>
          <a:p>
            <a:r>
              <a:rPr lang="tr-TR" dirty="0" smtClean="0"/>
              <a:t>Ortam ile arasında madde ve enerji alışverişi olmayan sisteme </a:t>
            </a:r>
            <a:r>
              <a:rPr lang="tr-TR" b="1" i="1" dirty="0" smtClean="0"/>
              <a:t>izole sistem</a:t>
            </a:r>
            <a:r>
              <a:rPr lang="tr-TR" dirty="0" smtClean="0"/>
              <a:t> denir.</a:t>
            </a:r>
          </a:p>
          <a:p>
            <a:endParaRPr lang="tr-TR" dirty="0" smtClean="0"/>
          </a:p>
          <a:p>
            <a:endParaRPr lang="tr-TR" dirty="0" smtClean="0"/>
          </a:p>
          <a:p>
            <a:r>
              <a:rPr lang="tr-TR" dirty="0" smtClean="0"/>
              <a:t>Ortam ile arasında madde alışverişi olmadığı halde ve enerji alışverişi olan sisteme </a:t>
            </a:r>
            <a:r>
              <a:rPr lang="tr-TR" b="1" i="1" dirty="0" smtClean="0"/>
              <a:t>kapalı</a:t>
            </a:r>
            <a:r>
              <a:rPr lang="tr-TR" i="1" dirty="0" smtClean="0"/>
              <a:t> </a:t>
            </a:r>
            <a:r>
              <a:rPr lang="tr-TR" b="1" i="1" dirty="0" smtClean="0"/>
              <a:t>sistem</a:t>
            </a:r>
            <a:r>
              <a:rPr lang="tr-TR" dirty="0" smtClean="0"/>
              <a:t> denir.</a:t>
            </a:r>
          </a:p>
          <a:p>
            <a:endParaRPr lang="tr-TR" dirty="0"/>
          </a:p>
        </p:txBody>
      </p:sp>
      <p:sp>
        <p:nvSpPr>
          <p:cNvPr id="17410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pic>
        <p:nvPicPr>
          <p:cNvPr id="17409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763688" y="2852936"/>
            <a:ext cx="2961720" cy="792088"/>
          </a:xfrm>
          <a:prstGeom prst="rect">
            <a:avLst/>
          </a:prstGeom>
          <a:noFill/>
        </p:spPr>
      </p:pic>
      <p:sp>
        <p:nvSpPr>
          <p:cNvPr id="17412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17414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pic>
        <p:nvPicPr>
          <p:cNvPr id="17413" name="Picture 5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995936" y="5301208"/>
            <a:ext cx="2984536" cy="79819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2180456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Kapalı Sistemde Kütle Denkliği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u="sng" dirty="0" smtClean="0"/>
              <a:t>Kapalı sistemlerde</a:t>
            </a:r>
            <a:r>
              <a:rPr lang="tr-TR" dirty="0" smtClean="0"/>
              <a:t> kütle girişi ve çıkışı olmadığından tüm ve bileşen kütle denklikleri;</a:t>
            </a:r>
          </a:p>
          <a:p>
            <a:endParaRPr lang="tr-TR" dirty="0"/>
          </a:p>
        </p:txBody>
      </p:sp>
      <p:sp>
        <p:nvSpPr>
          <p:cNvPr id="18434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pic>
        <p:nvPicPr>
          <p:cNvPr id="18433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043607" y="3006080"/>
            <a:ext cx="3388123" cy="861070"/>
          </a:xfrm>
          <a:prstGeom prst="rect">
            <a:avLst/>
          </a:prstGeom>
          <a:noFill/>
        </p:spPr>
      </p:pic>
      <p:sp>
        <p:nvSpPr>
          <p:cNvPr id="18436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pic>
        <p:nvPicPr>
          <p:cNvPr id="18435" name="Picture 3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036191" y="4095377"/>
            <a:ext cx="3302200" cy="825550"/>
          </a:xfrm>
          <a:prstGeom prst="rect">
            <a:avLst/>
          </a:prstGeom>
          <a:noFill/>
        </p:spPr>
      </p:pic>
      <p:grpSp>
        <p:nvGrpSpPr>
          <p:cNvPr id="8" name="7 Grup"/>
          <p:cNvGrpSpPr/>
          <p:nvPr/>
        </p:nvGrpSpPr>
        <p:grpSpPr>
          <a:xfrm>
            <a:off x="971600" y="5294238"/>
            <a:ext cx="7128792" cy="1231106"/>
            <a:chOff x="1187624" y="5445224"/>
            <a:chExt cx="7128792" cy="1231106"/>
          </a:xfrm>
        </p:grpSpPr>
        <p:sp>
          <p:nvSpPr>
            <p:cNvPr id="9" name="8 Dikdörtgen"/>
            <p:cNvSpPr/>
            <p:nvPr/>
          </p:nvSpPr>
          <p:spPr>
            <a:xfrm>
              <a:off x="1475656" y="5445224"/>
              <a:ext cx="6840760" cy="123110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spcAft>
                  <a:spcPts val="1200"/>
                </a:spcAft>
              </a:pPr>
              <a:r>
                <a:rPr lang="tr-TR" dirty="0" smtClean="0"/>
                <a:t>sistemin ilk kütlesi		 sisteme giren maddenin kütlesi</a:t>
              </a:r>
            </a:p>
            <a:p>
              <a:pPr>
                <a:spcAft>
                  <a:spcPts val="1200"/>
                </a:spcAft>
              </a:pPr>
              <a:r>
                <a:rPr lang="tr-TR" dirty="0" smtClean="0"/>
                <a:t>sistemin son kütlesi                   sistemden çıkan maddenin kütlesi</a:t>
              </a:r>
            </a:p>
            <a:p>
              <a:endParaRPr lang="tr-TR" dirty="0" smtClean="0"/>
            </a:p>
          </p:txBody>
        </p:sp>
        <p:pic>
          <p:nvPicPr>
            <p:cNvPr id="10" name="Picture 12"/>
            <p:cNvPicPr>
              <a:picLocks noChangeAspect="1" noChangeArrowheads="1"/>
            </p:cNvPicPr>
            <p:nvPr/>
          </p:nvPicPr>
          <p:blipFill>
            <a:blip r:embed="rId4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1187624" y="5510302"/>
              <a:ext cx="313556" cy="438978"/>
            </a:xfrm>
            <a:prstGeom prst="rect">
              <a:avLst/>
            </a:prstGeom>
            <a:noFill/>
          </p:spPr>
        </p:pic>
        <p:pic>
          <p:nvPicPr>
            <p:cNvPr id="11" name="Picture 11"/>
            <p:cNvPicPr>
              <a:picLocks noChangeAspect="1" noChangeArrowheads="1"/>
            </p:cNvPicPr>
            <p:nvPr/>
          </p:nvPicPr>
          <p:blipFill>
            <a:blip r:embed="rId5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1187624" y="5870342"/>
              <a:ext cx="329234" cy="438978"/>
            </a:xfrm>
            <a:prstGeom prst="rect">
              <a:avLst/>
            </a:prstGeom>
            <a:noFill/>
          </p:spPr>
        </p:pic>
        <p:pic>
          <p:nvPicPr>
            <p:cNvPr id="12" name="Picture 10"/>
            <p:cNvPicPr>
              <a:picLocks noChangeAspect="1" noChangeArrowheads="1"/>
            </p:cNvPicPr>
            <p:nvPr/>
          </p:nvPicPr>
          <p:blipFill>
            <a:blip r:embed="rId6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3923928" y="5478946"/>
              <a:ext cx="329234" cy="470334"/>
            </a:xfrm>
            <a:prstGeom prst="rect">
              <a:avLst/>
            </a:prstGeom>
            <a:noFill/>
          </p:spPr>
        </p:pic>
        <p:pic>
          <p:nvPicPr>
            <p:cNvPr id="13" name="Picture 9"/>
            <p:cNvPicPr>
              <a:picLocks noChangeAspect="1" noChangeArrowheads="1"/>
            </p:cNvPicPr>
            <p:nvPr/>
          </p:nvPicPr>
          <p:blipFill>
            <a:blip r:embed="rId7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3923928" y="5838986"/>
              <a:ext cx="297878" cy="470334"/>
            </a:xfrm>
            <a:prstGeom prst="rect">
              <a:avLst/>
            </a:prstGeom>
            <a:noFill/>
          </p:spPr>
        </p:pic>
      </p:grp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Kapalı Sistemlerde </a:t>
            </a:r>
            <a:r>
              <a:rPr lang="tr-TR" dirty="0" smtClean="0"/>
              <a:t>Enerji Denkliği</a:t>
            </a:r>
            <a:endParaRPr lang="tr-TR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2 İçerik Yer Tutucusu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1600200"/>
                <a:ext cx="8229600" cy="4925144"/>
              </a:xfrm>
            </p:spPr>
            <p:txBody>
              <a:bodyPr/>
              <a:lstStyle/>
              <a:p>
                <a:r>
                  <a:rPr lang="tr-TR" dirty="0" smtClean="0"/>
                  <a:t>Kütle </a:t>
                </a:r>
                <a:r>
                  <a:rPr lang="tr-TR" dirty="0"/>
                  <a:t>girişi ve çıkışı olmadığından;</a:t>
                </a:r>
              </a:p>
              <a:p>
                <a:pPr marL="0" indent="0">
                  <a:lnSpc>
                    <a:spcPct val="15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tr-TR" sz="2400" i="1"/>
                          </m:ctrlPr>
                        </m:sSubPr>
                        <m:e>
                          <m:r>
                            <a:rPr lang="tr-TR" sz="2400" i="1"/>
                            <m:t>𝑊</m:t>
                          </m:r>
                        </m:e>
                        <m:sub>
                          <m:r>
                            <a:rPr lang="tr-TR" sz="2400" i="1"/>
                            <m:t>𝑚</m:t>
                          </m:r>
                        </m:sub>
                      </m:sSub>
                      <m:r>
                        <a:rPr lang="tr-TR" sz="2400" i="1"/>
                        <m:t>=0  </m:t>
                      </m:r>
                    </m:oMath>
                  </m:oMathPara>
                </a14:m>
                <a:endParaRPr lang="tr-TR" sz="2400" dirty="0"/>
              </a:p>
              <a:p>
                <a:r>
                  <a:rPr lang="tr-TR" dirty="0" smtClean="0"/>
                  <a:t>Ayrıca</a:t>
                </a:r>
              </a:p>
              <a:p>
                <a:pPr marL="0" indent="0">
                  <a:lnSpc>
                    <a:spcPct val="15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f>
                        <m:fPr>
                          <m:ctrlPr>
                            <a:rPr lang="tr-TR" sz="2400" i="1"/>
                          </m:ctrlPr>
                        </m:fPr>
                        <m:num>
                          <m:r>
                            <a:rPr lang="tr-TR" sz="2400" i="1"/>
                            <m:t>𝑑𝑚</m:t>
                          </m:r>
                        </m:num>
                        <m:den>
                          <m:r>
                            <a:rPr lang="tr-TR" sz="2400" i="1"/>
                            <m:t>𝑑𝑡</m:t>
                          </m:r>
                        </m:den>
                      </m:f>
                      <m:r>
                        <a:rPr lang="tr-TR" sz="2400" i="1"/>
                        <m:t>=0    </m:t>
                      </m:r>
                    </m:oMath>
                  </m:oMathPara>
                </a14:m>
                <a:endParaRPr lang="tr-TR" sz="2400" i="1" dirty="0" smtClean="0"/>
              </a:p>
              <a:p>
                <a:pPr marL="0" indent="0">
                  <a:lnSpc>
                    <a:spcPct val="15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tr-TR" sz="2400" i="1"/>
                        <m:t> </m:t>
                      </m:r>
                      <m:sSub>
                        <m:sSubPr>
                          <m:ctrlPr>
                            <a:rPr lang="tr-TR" sz="2400" i="1"/>
                          </m:ctrlPr>
                        </m:sSubPr>
                        <m:e>
                          <m:r>
                            <a:rPr lang="tr-TR" sz="2400" i="1"/>
                            <m:t>𝑚</m:t>
                          </m:r>
                        </m:e>
                        <m:sub>
                          <m:r>
                            <a:rPr lang="tr-TR" sz="2400" i="1"/>
                            <m:t>1</m:t>
                          </m:r>
                        </m:sub>
                      </m:sSub>
                      <m:r>
                        <a:rPr lang="tr-TR" sz="2400" i="1"/>
                        <m:t>=</m:t>
                      </m:r>
                      <m:sSub>
                        <m:sSubPr>
                          <m:ctrlPr>
                            <a:rPr lang="tr-TR" sz="2400" i="1"/>
                          </m:ctrlPr>
                        </m:sSubPr>
                        <m:e>
                          <m:r>
                            <a:rPr lang="tr-TR" sz="2400" i="1"/>
                            <m:t>𝑚</m:t>
                          </m:r>
                        </m:e>
                        <m:sub>
                          <m:r>
                            <a:rPr lang="tr-TR" sz="2400" i="1"/>
                            <m:t>2</m:t>
                          </m:r>
                        </m:sub>
                      </m:sSub>
                      <m:r>
                        <a:rPr lang="tr-TR" sz="2400" i="1"/>
                        <m:t>=</m:t>
                      </m:r>
                      <m:r>
                        <a:rPr lang="tr-TR" sz="2400" i="1"/>
                        <m:t>𝑠𝑎𝑏𝑖𝑡</m:t>
                      </m:r>
                      <m:r>
                        <a:rPr lang="tr-TR" sz="2400" i="1"/>
                        <m:t>     </m:t>
                      </m:r>
                      <m:r>
                        <a:rPr lang="tr-TR" sz="2400" i="1"/>
                        <m:t>𝑣𝑒</m:t>
                      </m:r>
                      <m:r>
                        <a:rPr lang="tr-TR" sz="2400" i="1"/>
                        <m:t>     </m:t>
                      </m:r>
                      <m:sSub>
                        <m:sSubPr>
                          <m:ctrlPr>
                            <a:rPr lang="tr-TR" sz="2400" i="1"/>
                          </m:ctrlPr>
                        </m:sSubPr>
                        <m:e>
                          <m:r>
                            <a:rPr lang="tr-TR" sz="2400" i="1"/>
                            <m:t>𝑚</m:t>
                          </m:r>
                        </m:e>
                        <m:sub>
                          <m:r>
                            <a:rPr lang="tr-TR" sz="2400" i="1"/>
                            <m:t>𝑔</m:t>
                          </m:r>
                        </m:sub>
                      </m:sSub>
                      <m:r>
                        <a:rPr lang="tr-TR" sz="2400" i="1"/>
                        <m:t>=</m:t>
                      </m:r>
                      <m:sSub>
                        <m:sSubPr>
                          <m:ctrlPr>
                            <a:rPr lang="tr-TR" sz="2400" i="1"/>
                          </m:ctrlPr>
                        </m:sSubPr>
                        <m:e>
                          <m:r>
                            <a:rPr lang="tr-TR" sz="2400" i="1"/>
                            <m:t>𝑚</m:t>
                          </m:r>
                        </m:e>
                        <m:sub>
                          <m:r>
                            <a:rPr lang="tr-TR" sz="2400" i="1"/>
                            <m:t>ç</m:t>
                          </m:r>
                        </m:sub>
                      </m:sSub>
                      <m:r>
                        <a:rPr lang="tr-TR" sz="2400" i="1"/>
                        <m:t>=0    </m:t>
                      </m:r>
                    </m:oMath>
                  </m:oMathPara>
                </a14:m>
                <a:endParaRPr lang="tr-TR" dirty="0"/>
              </a:p>
              <a:p>
                <a:pPr marL="0" indent="0">
                  <a:buNone/>
                </a:pPr>
                <a:r>
                  <a:rPr lang="tr-TR" dirty="0"/>
                  <a:t>o</a:t>
                </a:r>
                <a:r>
                  <a:rPr lang="tr-TR" dirty="0" smtClean="0"/>
                  <a:t>lacaktır.</a:t>
                </a:r>
                <a:endParaRPr lang="tr-TR" dirty="0"/>
              </a:p>
            </p:txBody>
          </p:sp>
        </mc:Choice>
        <mc:Fallback>
          <p:sp>
            <p:nvSpPr>
              <p:cNvPr id="3" name="2 İçerik Yer Tutucusu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600200"/>
                <a:ext cx="8229600" cy="4925144"/>
              </a:xfrm>
              <a:blipFill rotWithShape="0">
                <a:blip r:embed="rId2"/>
                <a:stretch>
                  <a:fillRect l="-1852" t="-1611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4818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236814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Kapalı Sistemlerde </a:t>
            </a:r>
            <a:r>
              <a:rPr lang="tr-TR" dirty="0" smtClean="0"/>
              <a:t>Enerji Denkliği</a:t>
            </a:r>
            <a:endParaRPr lang="tr-TR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2 İçerik Yer Tutucusu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1419950"/>
                <a:ext cx="8229600" cy="5257800"/>
              </a:xfrm>
            </p:spPr>
            <p:txBody>
              <a:bodyPr>
                <a:noAutofit/>
              </a:bodyPr>
              <a:lstStyle/>
              <a:p>
                <a:pPr marL="0" indent="0">
                  <a:buNone/>
                </a:pPr>
                <a:r>
                  <a:rPr lang="tr-TR" sz="2400" dirty="0"/>
                  <a:t>G</a:t>
                </a:r>
                <a:r>
                  <a:rPr lang="tr-TR" sz="2400" dirty="0" smtClean="0"/>
                  <a:t>enel </a:t>
                </a:r>
                <a:r>
                  <a:rPr lang="tr-TR" sz="2400" dirty="0"/>
                  <a:t>enerji </a:t>
                </a:r>
                <a:r>
                  <a:rPr lang="tr-TR" sz="2400" dirty="0" smtClean="0"/>
                  <a:t>denkliği sadeleştirilerek;</a:t>
                </a:r>
                <a:endParaRPr lang="tr-TR" sz="2400" dirty="0"/>
              </a:p>
              <a:p>
                <a:pPr marL="0" indent="0">
                  <a:lnSpc>
                    <a:spcPct val="17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tr-TR" sz="2400" i="1"/>
                          </m:ctrlPr>
                        </m:fPr>
                        <m:num>
                          <m:r>
                            <a:rPr lang="tr-TR" sz="2400" i="1"/>
                            <m:t>𝑑</m:t>
                          </m:r>
                        </m:num>
                        <m:den>
                          <m:r>
                            <a:rPr lang="tr-TR" sz="2400" i="1"/>
                            <m:t>𝑑𝑡</m:t>
                          </m:r>
                        </m:den>
                      </m:f>
                      <m:d>
                        <m:dPr>
                          <m:ctrlPr>
                            <a:rPr lang="tr-TR" sz="2400" i="1"/>
                          </m:ctrlPr>
                        </m:dPr>
                        <m:e>
                          <m:r>
                            <a:rPr lang="tr-TR" sz="2400" i="1"/>
                            <m:t>𝑚𝑢</m:t>
                          </m:r>
                        </m:e>
                      </m:d>
                      <m:r>
                        <a:rPr lang="tr-TR" sz="2400" i="1"/>
                        <m:t>=</m:t>
                      </m:r>
                      <m:sSub>
                        <m:sSubPr>
                          <m:ctrlPr>
                            <a:rPr lang="tr-TR" sz="2400" i="1"/>
                          </m:ctrlPr>
                        </m:sSubPr>
                        <m:e>
                          <m:acc>
                            <m:accPr>
                              <m:chr m:val="̇"/>
                              <m:ctrlPr>
                                <a:rPr lang="tr-TR" sz="2400" i="1"/>
                              </m:ctrlPr>
                            </m:accPr>
                            <m:e>
                              <m:r>
                                <a:rPr lang="tr-TR" sz="2400" i="1"/>
                                <m:t>𝑚</m:t>
                              </m:r>
                            </m:e>
                          </m:acc>
                        </m:e>
                        <m:sub>
                          <m:r>
                            <a:rPr lang="tr-TR" sz="2400" i="1"/>
                            <m:t>𝑔</m:t>
                          </m:r>
                        </m:sub>
                      </m:sSub>
                      <m:sSub>
                        <m:sSubPr>
                          <m:ctrlPr>
                            <a:rPr lang="tr-TR" sz="2400" i="1"/>
                          </m:ctrlPr>
                        </m:sSubPr>
                        <m:e>
                          <m:r>
                            <a:rPr lang="tr-TR" sz="2400" i="1"/>
                            <m:t>𝑢</m:t>
                          </m:r>
                        </m:e>
                        <m:sub>
                          <m:r>
                            <a:rPr lang="tr-TR" sz="2400" i="1"/>
                            <m:t>𝑔</m:t>
                          </m:r>
                        </m:sub>
                      </m:sSub>
                      <m:r>
                        <a:rPr lang="tr-TR" sz="2400" i="1"/>
                        <m:t>−</m:t>
                      </m:r>
                      <m:sSub>
                        <m:sSubPr>
                          <m:ctrlPr>
                            <a:rPr lang="tr-TR" sz="2400" i="1"/>
                          </m:ctrlPr>
                        </m:sSubPr>
                        <m:e>
                          <m:acc>
                            <m:accPr>
                              <m:chr m:val="̇"/>
                              <m:ctrlPr>
                                <a:rPr lang="tr-TR" sz="2400" i="1"/>
                              </m:ctrlPr>
                            </m:accPr>
                            <m:e>
                              <m:r>
                                <a:rPr lang="tr-TR" sz="2400" i="1"/>
                                <m:t>𝑚</m:t>
                              </m:r>
                            </m:e>
                          </m:acc>
                        </m:e>
                        <m:sub>
                          <m:r>
                            <a:rPr lang="tr-TR" sz="2400" i="1"/>
                            <m:t>ç</m:t>
                          </m:r>
                        </m:sub>
                      </m:sSub>
                      <m:sSub>
                        <m:sSubPr>
                          <m:ctrlPr>
                            <a:rPr lang="tr-TR" sz="2400" i="1"/>
                          </m:ctrlPr>
                        </m:sSubPr>
                        <m:e>
                          <m:r>
                            <a:rPr lang="tr-TR" sz="2400" i="1"/>
                            <m:t>𝑢</m:t>
                          </m:r>
                        </m:e>
                        <m:sub>
                          <m:r>
                            <a:rPr lang="tr-TR" sz="2400" i="1"/>
                            <m:t>ç</m:t>
                          </m:r>
                        </m:sub>
                      </m:sSub>
                      <m:r>
                        <a:rPr lang="tr-TR" sz="2400" i="1"/>
                        <m:t>+</m:t>
                      </m:r>
                      <m:acc>
                        <m:accPr>
                          <m:chr m:val="̇"/>
                          <m:ctrlPr>
                            <a:rPr lang="tr-TR" sz="2400" i="1"/>
                          </m:ctrlPr>
                        </m:accPr>
                        <m:e>
                          <m:r>
                            <a:rPr lang="tr-TR" sz="2400" i="1"/>
                            <m:t>𝑄</m:t>
                          </m:r>
                        </m:e>
                      </m:acc>
                      <m:r>
                        <a:rPr lang="tr-TR" sz="2400" i="1"/>
                        <m:t>+</m:t>
                      </m:r>
                      <m:sSub>
                        <m:sSubPr>
                          <m:ctrlPr>
                            <a:rPr lang="tr-TR" sz="2400" i="1"/>
                          </m:ctrlPr>
                        </m:sSubPr>
                        <m:e>
                          <m:acc>
                            <m:accPr>
                              <m:chr m:val="̇"/>
                              <m:ctrlPr>
                                <a:rPr lang="tr-TR" sz="2400" i="1"/>
                              </m:ctrlPr>
                            </m:accPr>
                            <m:e>
                              <m:r>
                                <a:rPr lang="tr-TR" sz="2400" i="1"/>
                                <m:t>𝑊</m:t>
                              </m:r>
                            </m:e>
                          </m:acc>
                        </m:e>
                        <m:sub>
                          <m:r>
                            <a:rPr lang="tr-TR" sz="2400" i="1"/>
                            <m:t>𝑚</m:t>
                          </m:r>
                        </m:sub>
                      </m:sSub>
                      <m:r>
                        <a:rPr lang="tr-TR" sz="2400" i="1"/>
                        <m:t>+</m:t>
                      </m:r>
                      <m:sSub>
                        <m:sSubPr>
                          <m:ctrlPr>
                            <a:rPr lang="tr-TR" sz="2400" i="1"/>
                          </m:ctrlPr>
                        </m:sSubPr>
                        <m:e>
                          <m:acc>
                            <m:accPr>
                              <m:chr m:val="̇"/>
                              <m:ctrlPr>
                                <a:rPr lang="tr-TR" sz="2400" i="1"/>
                              </m:ctrlPr>
                            </m:accPr>
                            <m:e>
                              <m:r>
                                <a:rPr lang="tr-TR" sz="2400" i="1"/>
                                <m:t>𝑊</m:t>
                              </m:r>
                            </m:e>
                          </m:acc>
                        </m:e>
                        <m:sub>
                          <m:r>
                            <a:rPr lang="tr-TR" sz="2400" i="1"/>
                            <m:t>𝑣</m:t>
                          </m:r>
                        </m:sub>
                      </m:sSub>
                      <m:r>
                        <a:rPr lang="tr-TR" sz="2400" i="1"/>
                        <m:t>+</m:t>
                      </m:r>
                      <m:acc>
                        <m:accPr>
                          <m:chr m:val="̇"/>
                          <m:ctrlPr>
                            <a:rPr lang="tr-TR" sz="2400" i="1"/>
                          </m:ctrlPr>
                        </m:accPr>
                        <m:e>
                          <m:sSub>
                            <m:sSubPr>
                              <m:ctrlPr>
                                <a:rPr lang="tr-TR" sz="2400" i="1"/>
                              </m:ctrlPr>
                            </m:sSubPr>
                            <m:e>
                              <m:r>
                                <a:rPr lang="tr-TR" sz="2400" i="1"/>
                                <m:t>𝑊</m:t>
                              </m:r>
                            </m:e>
                            <m:sub>
                              <m:r>
                                <a:rPr lang="tr-TR" sz="2400" i="1"/>
                                <m:t>ş</m:t>
                              </m:r>
                            </m:sub>
                          </m:sSub>
                        </m:e>
                      </m:acc>
                    </m:oMath>
                  </m:oMathPara>
                </a14:m>
                <a:endParaRPr lang="tr-TR" sz="2400" dirty="0"/>
              </a:p>
              <a:p>
                <a:pPr marL="0" indent="0">
                  <a:lnSpc>
                    <a:spcPct val="17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tr-TR" sz="2400" i="1"/>
                        <m:t>𝑚</m:t>
                      </m:r>
                      <m:f>
                        <m:fPr>
                          <m:ctrlPr>
                            <a:rPr lang="tr-TR" sz="2400" i="1"/>
                          </m:ctrlPr>
                        </m:fPr>
                        <m:num>
                          <m:r>
                            <a:rPr lang="tr-TR" sz="2400" i="1"/>
                            <m:t>𝑑𝑢</m:t>
                          </m:r>
                        </m:num>
                        <m:den>
                          <m:r>
                            <a:rPr lang="tr-TR" sz="2400" i="1"/>
                            <m:t>𝑑𝑡</m:t>
                          </m:r>
                        </m:den>
                      </m:f>
                      <m:r>
                        <a:rPr lang="tr-TR" sz="2400" i="1"/>
                        <m:t>=</m:t>
                      </m:r>
                      <m:acc>
                        <m:accPr>
                          <m:chr m:val="̇"/>
                          <m:ctrlPr>
                            <a:rPr lang="tr-TR" sz="2400" i="1"/>
                          </m:ctrlPr>
                        </m:accPr>
                        <m:e>
                          <m:r>
                            <a:rPr lang="tr-TR" sz="2400" i="1"/>
                            <m:t>𝑄</m:t>
                          </m:r>
                        </m:e>
                      </m:acc>
                      <m:r>
                        <a:rPr lang="tr-TR" sz="2400" i="1"/>
                        <m:t>+</m:t>
                      </m:r>
                      <m:sSub>
                        <m:sSubPr>
                          <m:ctrlPr>
                            <a:rPr lang="tr-TR" sz="2400" i="1"/>
                          </m:ctrlPr>
                        </m:sSubPr>
                        <m:e>
                          <m:acc>
                            <m:accPr>
                              <m:chr m:val="̇"/>
                              <m:ctrlPr>
                                <a:rPr lang="tr-TR" sz="2400" i="1"/>
                              </m:ctrlPr>
                            </m:accPr>
                            <m:e>
                              <m:r>
                                <a:rPr lang="tr-TR" sz="2400" i="1"/>
                                <m:t>𝑊</m:t>
                              </m:r>
                            </m:e>
                          </m:acc>
                        </m:e>
                        <m:sub>
                          <m:r>
                            <a:rPr lang="tr-TR" sz="2400" i="1"/>
                            <m:t>𝑣</m:t>
                          </m:r>
                        </m:sub>
                      </m:sSub>
                      <m:r>
                        <a:rPr lang="tr-TR" sz="2400" i="1"/>
                        <m:t>+</m:t>
                      </m:r>
                      <m:acc>
                        <m:accPr>
                          <m:chr m:val="̇"/>
                          <m:ctrlPr>
                            <a:rPr lang="tr-TR" sz="2400" i="1"/>
                          </m:ctrlPr>
                        </m:accPr>
                        <m:e>
                          <m:sSub>
                            <m:sSubPr>
                              <m:ctrlPr>
                                <a:rPr lang="tr-TR" sz="2400" i="1"/>
                              </m:ctrlPr>
                            </m:sSubPr>
                            <m:e>
                              <m:r>
                                <a:rPr lang="tr-TR" sz="2400" i="1"/>
                                <m:t>𝑊</m:t>
                              </m:r>
                            </m:e>
                            <m:sub>
                              <m:r>
                                <a:rPr lang="tr-TR" sz="2400" i="1"/>
                                <m:t>ş</m:t>
                              </m:r>
                            </m:sub>
                          </m:sSub>
                        </m:e>
                      </m:acc>
                    </m:oMath>
                  </m:oMathPara>
                </a14:m>
                <a:endParaRPr lang="tr-TR" sz="2400" dirty="0"/>
              </a:p>
              <a:p>
                <a:pPr marL="0" indent="0">
                  <a:lnSpc>
                    <a:spcPct val="17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tr-TR" sz="2400" i="1"/>
                        <m:t>𝑚</m:t>
                      </m:r>
                      <m:r>
                        <a:rPr lang="tr-TR" sz="2400" i="1"/>
                        <m:t> </m:t>
                      </m:r>
                      <m:r>
                        <a:rPr lang="tr-TR" sz="2400" i="1"/>
                        <m:t>𝑑𝑢</m:t>
                      </m:r>
                      <m:r>
                        <a:rPr lang="tr-TR" sz="2400" i="1"/>
                        <m:t>=</m:t>
                      </m:r>
                      <m:d>
                        <m:dPr>
                          <m:ctrlPr>
                            <a:rPr lang="tr-TR" sz="2400" i="1"/>
                          </m:ctrlPr>
                        </m:dPr>
                        <m:e>
                          <m:f>
                            <m:fPr>
                              <m:ctrlPr>
                                <a:rPr lang="tr-TR" sz="2400" i="1"/>
                              </m:ctrlPr>
                            </m:fPr>
                            <m:num>
                              <m:r>
                                <a:rPr lang="tr-TR" sz="2400" i="1"/>
                                <m:t>𝛿</m:t>
                              </m:r>
                              <m:r>
                                <a:rPr lang="tr-TR" sz="2400" i="1"/>
                                <m:t>𝑄</m:t>
                              </m:r>
                            </m:num>
                            <m:den>
                              <m:r>
                                <a:rPr lang="tr-TR" sz="2400" i="1"/>
                                <m:t>𝑑𝑡</m:t>
                              </m:r>
                            </m:den>
                          </m:f>
                          <m:r>
                            <a:rPr lang="tr-TR" sz="2400" i="1"/>
                            <m:t>+</m:t>
                          </m:r>
                          <m:f>
                            <m:fPr>
                              <m:ctrlPr>
                                <a:rPr lang="tr-TR" sz="2400" i="1"/>
                              </m:ctrlPr>
                            </m:fPr>
                            <m:num>
                              <m:r>
                                <a:rPr lang="tr-TR" sz="2400" i="1"/>
                                <m:t>𝛿</m:t>
                              </m:r>
                              <m:sSub>
                                <m:sSubPr>
                                  <m:ctrlPr>
                                    <a:rPr lang="tr-TR" sz="2400" i="1"/>
                                  </m:ctrlPr>
                                </m:sSubPr>
                                <m:e>
                                  <m:r>
                                    <a:rPr lang="tr-TR" sz="2400" i="1"/>
                                    <m:t>𝑊</m:t>
                                  </m:r>
                                </m:e>
                                <m:sub>
                                  <m:r>
                                    <a:rPr lang="tr-TR" sz="2400" i="1"/>
                                    <m:t>𝑣</m:t>
                                  </m:r>
                                </m:sub>
                              </m:sSub>
                            </m:num>
                            <m:den>
                              <m:r>
                                <a:rPr lang="tr-TR" sz="2400" i="1"/>
                                <m:t>𝑑𝑡</m:t>
                              </m:r>
                            </m:den>
                          </m:f>
                          <m:r>
                            <a:rPr lang="tr-TR" sz="2400" i="1"/>
                            <m:t>+</m:t>
                          </m:r>
                          <m:f>
                            <m:fPr>
                              <m:ctrlPr>
                                <a:rPr lang="tr-TR" sz="2400" i="1"/>
                              </m:ctrlPr>
                            </m:fPr>
                            <m:num>
                              <m:r>
                                <a:rPr lang="tr-TR" sz="2400" i="1"/>
                                <m:t>𝛿</m:t>
                              </m:r>
                              <m:sSub>
                                <m:sSubPr>
                                  <m:ctrlPr>
                                    <a:rPr lang="tr-TR" sz="2400" i="1"/>
                                  </m:ctrlPr>
                                </m:sSubPr>
                                <m:e>
                                  <m:r>
                                    <a:rPr lang="tr-TR" sz="2400" i="1"/>
                                    <m:t>𝑊</m:t>
                                  </m:r>
                                </m:e>
                                <m:sub>
                                  <m:r>
                                    <a:rPr lang="tr-TR" sz="2400" i="1"/>
                                    <m:t>ş</m:t>
                                  </m:r>
                                </m:sub>
                              </m:sSub>
                            </m:num>
                            <m:den>
                              <m:r>
                                <a:rPr lang="tr-TR" sz="2400" i="1"/>
                                <m:t>𝑑𝑡</m:t>
                              </m:r>
                            </m:den>
                          </m:f>
                        </m:e>
                      </m:d>
                      <m:r>
                        <a:rPr lang="tr-TR" sz="2400" i="1"/>
                        <m:t> </m:t>
                      </m:r>
                      <m:r>
                        <a:rPr lang="tr-TR" sz="2400" i="1"/>
                        <m:t>𝑑𝑡</m:t>
                      </m:r>
                    </m:oMath>
                  </m:oMathPara>
                </a14:m>
                <a:endParaRPr lang="tr-TR" sz="2400" dirty="0"/>
              </a:p>
              <a:p>
                <a:pPr marL="0" indent="0">
                  <a:lnSpc>
                    <a:spcPct val="17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tr-TR" sz="2400" i="1"/>
                        <m:t>∆</m:t>
                      </m:r>
                      <m:r>
                        <a:rPr lang="tr-TR" sz="2400" i="1"/>
                        <m:t>𝑈</m:t>
                      </m:r>
                      <m:r>
                        <a:rPr lang="tr-TR" sz="2400" i="1"/>
                        <m:t>=</m:t>
                      </m:r>
                      <m:r>
                        <a:rPr lang="tr-TR" sz="2400" i="1"/>
                        <m:t>𝑄</m:t>
                      </m:r>
                      <m:r>
                        <a:rPr lang="tr-TR" sz="2400" i="1"/>
                        <m:t>+</m:t>
                      </m:r>
                      <m:sSub>
                        <m:sSubPr>
                          <m:ctrlPr>
                            <a:rPr lang="tr-TR" sz="2400" i="1"/>
                          </m:ctrlPr>
                        </m:sSubPr>
                        <m:e>
                          <m:r>
                            <a:rPr lang="tr-TR" sz="2400" i="1"/>
                            <m:t>𝑊</m:t>
                          </m:r>
                        </m:e>
                        <m:sub>
                          <m:r>
                            <a:rPr lang="tr-TR" sz="2400" i="1"/>
                            <m:t>𝑣</m:t>
                          </m:r>
                        </m:sub>
                      </m:sSub>
                      <m:r>
                        <a:rPr lang="tr-TR" sz="2400" i="1"/>
                        <m:t>+</m:t>
                      </m:r>
                      <m:sSub>
                        <m:sSubPr>
                          <m:ctrlPr>
                            <a:rPr lang="tr-TR" sz="2400" i="1"/>
                          </m:ctrlPr>
                        </m:sSubPr>
                        <m:e>
                          <m:r>
                            <a:rPr lang="tr-TR" sz="2400" i="1"/>
                            <m:t>𝑊</m:t>
                          </m:r>
                        </m:e>
                        <m:sub>
                          <m:r>
                            <a:rPr lang="tr-TR" sz="2400" i="1"/>
                            <m:t>ş</m:t>
                          </m:r>
                        </m:sub>
                      </m:sSub>
                    </m:oMath>
                  </m:oMathPara>
                </a14:m>
                <a:endParaRPr lang="tr-TR" sz="2400" dirty="0"/>
              </a:p>
            </p:txBody>
          </p:sp>
        </mc:Choice>
        <mc:Fallback>
          <p:sp>
            <p:nvSpPr>
              <p:cNvPr id="3" name="2 İçerik Yer Tutucusu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419950"/>
                <a:ext cx="8229600" cy="5257800"/>
              </a:xfrm>
              <a:blipFill rotWithShape="0">
                <a:blip r:embed="rId2"/>
                <a:stretch>
                  <a:fillRect l="-1111" t="-928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4818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4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grpSp>
        <p:nvGrpSpPr>
          <p:cNvPr id="6" name="Grup 5"/>
          <p:cNvGrpSpPr/>
          <p:nvPr/>
        </p:nvGrpSpPr>
        <p:grpSpPr>
          <a:xfrm>
            <a:off x="2987824" y="2242631"/>
            <a:ext cx="3499885" cy="1278435"/>
            <a:chOff x="-9525" y="157162"/>
            <a:chExt cx="1883528" cy="533465"/>
          </a:xfrm>
        </p:grpSpPr>
        <p:cxnSp>
          <p:nvCxnSpPr>
            <p:cNvPr id="7" name="Düz Ok Bağlayıcısı 6"/>
            <p:cNvCxnSpPr/>
            <p:nvPr/>
          </p:nvCxnSpPr>
          <p:spPr>
            <a:xfrm>
              <a:off x="-9525" y="200025"/>
              <a:ext cx="323850" cy="28575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8" name="Düz Ok Bağlayıcısı 7"/>
            <p:cNvCxnSpPr/>
            <p:nvPr/>
          </p:nvCxnSpPr>
          <p:spPr>
            <a:xfrm>
              <a:off x="523875" y="171450"/>
              <a:ext cx="342900" cy="295275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9" name="Düz Ok Bağlayıcısı 8"/>
            <p:cNvCxnSpPr/>
            <p:nvPr/>
          </p:nvCxnSpPr>
          <p:spPr>
            <a:xfrm>
              <a:off x="1426845" y="157162"/>
              <a:ext cx="171450" cy="371475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0" name="Metin Kutusu 22"/>
            <p:cNvSpPr txBox="1"/>
            <p:nvPr/>
          </p:nvSpPr>
          <p:spPr>
            <a:xfrm>
              <a:off x="283893" y="381782"/>
              <a:ext cx="295275" cy="276225"/>
            </a:xfrm>
            <a:prstGeom prst="rect">
              <a:avLst/>
            </a:prstGeom>
            <a:noFill/>
            <a:ln w="6350">
              <a:noFill/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just">
                <a:lnSpc>
                  <a:spcPct val="150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tr-TR" sz="2000">
                  <a:effectLst/>
                  <a:latin typeface="Times New Roman" panose="02020603050405020304" pitchFamily="18" charset="0"/>
                  <a:ea typeface="MS Mincho" panose="02020609040205080304" pitchFamily="49" charset="-128"/>
                  <a:cs typeface="Times New Roman" panose="02020603050405020304" pitchFamily="18" charset="0"/>
                </a:rPr>
                <a:t>0</a:t>
              </a:r>
            </a:p>
          </p:txBody>
        </p:sp>
        <p:sp>
          <p:nvSpPr>
            <p:cNvPr id="11" name="Metin Kutusu 23"/>
            <p:cNvSpPr txBox="1"/>
            <p:nvPr/>
          </p:nvSpPr>
          <p:spPr>
            <a:xfrm>
              <a:off x="836342" y="381782"/>
              <a:ext cx="295275" cy="276225"/>
            </a:xfrm>
            <a:prstGeom prst="rect">
              <a:avLst/>
            </a:prstGeom>
            <a:noFill/>
            <a:ln w="6350">
              <a:noFill/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just">
                <a:lnSpc>
                  <a:spcPct val="150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tr-TR" sz="2000">
                  <a:effectLst/>
                  <a:latin typeface="Times New Roman" panose="02020603050405020304" pitchFamily="18" charset="0"/>
                  <a:ea typeface="MS Mincho" panose="02020609040205080304" pitchFamily="49" charset="-128"/>
                  <a:cs typeface="Times New Roman" panose="02020603050405020304" pitchFamily="18" charset="0"/>
                </a:rPr>
                <a:t>0</a:t>
              </a:r>
            </a:p>
          </p:txBody>
        </p:sp>
        <p:sp>
          <p:nvSpPr>
            <p:cNvPr id="12" name="Metin Kutusu 24"/>
            <p:cNvSpPr txBox="1"/>
            <p:nvPr/>
          </p:nvSpPr>
          <p:spPr>
            <a:xfrm>
              <a:off x="1594921" y="414402"/>
              <a:ext cx="279082" cy="276225"/>
            </a:xfrm>
            <a:prstGeom prst="rect">
              <a:avLst/>
            </a:prstGeom>
            <a:noFill/>
            <a:ln w="6350">
              <a:noFill/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just">
                <a:lnSpc>
                  <a:spcPct val="150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tr-TR" sz="2000" dirty="0">
                  <a:effectLst/>
                  <a:latin typeface="Times New Roman" panose="02020603050405020304" pitchFamily="18" charset="0"/>
                  <a:ea typeface="MS Mincho" panose="02020609040205080304" pitchFamily="49" charset="-128"/>
                  <a:cs typeface="Times New Roman" panose="02020603050405020304" pitchFamily="18" charset="0"/>
                </a:rPr>
                <a:t>0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9176072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Kapalı Sistemde </a:t>
            </a:r>
            <a:r>
              <a:rPr lang="tr-TR" dirty="0" err="1" smtClean="0"/>
              <a:t>Entropi</a:t>
            </a:r>
            <a:r>
              <a:rPr lang="tr-TR" dirty="0" smtClean="0"/>
              <a:t> Denkliği</a:t>
            </a:r>
            <a:endParaRPr lang="tr-TR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2 İçerik Yer Tutucusu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1600200"/>
                <a:ext cx="8229600" cy="4853136"/>
              </a:xfrm>
            </p:spPr>
            <p:txBody>
              <a:bodyPr>
                <a:normAutofit fontScale="70000" lnSpcReduction="20000"/>
              </a:bodyPr>
              <a:lstStyle/>
              <a:p>
                <a:r>
                  <a:rPr lang="tr-TR" sz="4000" dirty="0" smtClean="0"/>
                  <a:t>Kütle </a:t>
                </a:r>
                <a:r>
                  <a:rPr lang="tr-TR" sz="4000" dirty="0"/>
                  <a:t>girişi ve çıkışı olmadığından</a:t>
                </a:r>
                <a:r>
                  <a:rPr lang="tr-TR" sz="4000" dirty="0" smtClean="0"/>
                  <a:t>;</a:t>
                </a:r>
              </a:p>
              <a:p>
                <a:pPr marL="0" indent="0">
                  <a:buNone/>
                </a:pPr>
                <a:endParaRPr lang="tr-TR" dirty="0"/>
              </a:p>
              <a:p>
                <a:pPr marL="0" indent="0">
                  <a:lnSpc>
                    <a:spcPct val="15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tr-TR" i="1"/>
                          </m:ctrlPr>
                        </m:sSubPr>
                        <m:e>
                          <m:r>
                            <a:rPr lang="tr-TR" i="1"/>
                            <m:t>𝑚</m:t>
                          </m:r>
                        </m:e>
                        <m:sub>
                          <m:r>
                            <a:rPr lang="tr-TR" i="1"/>
                            <m:t>1</m:t>
                          </m:r>
                        </m:sub>
                      </m:sSub>
                      <m:r>
                        <a:rPr lang="tr-TR" i="1"/>
                        <m:t>=</m:t>
                      </m:r>
                      <m:sSub>
                        <m:sSubPr>
                          <m:ctrlPr>
                            <a:rPr lang="tr-TR" i="1"/>
                          </m:ctrlPr>
                        </m:sSubPr>
                        <m:e>
                          <m:r>
                            <a:rPr lang="tr-TR" i="1"/>
                            <m:t>𝑚</m:t>
                          </m:r>
                        </m:e>
                        <m:sub>
                          <m:r>
                            <a:rPr lang="tr-TR" i="1"/>
                            <m:t>2</m:t>
                          </m:r>
                        </m:sub>
                      </m:sSub>
                      <m:r>
                        <a:rPr lang="tr-TR" i="1"/>
                        <m:t>=</m:t>
                      </m:r>
                      <m:r>
                        <a:rPr lang="tr-TR" i="1"/>
                        <m:t>𝑚</m:t>
                      </m:r>
                      <m:r>
                        <a:rPr lang="tr-TR" i="1"/>
                        <m:t>     </m:t>
                      </m:r>
                      <m:r>
                        <a:rPr lang="tr-TR" i="1"/>
                        <m:t>𝑣𝑒</m:t>
                      </m:r>
                      <m:r>
                        <a:rPr lang="tr-TR" i="1"/>
                        <m:t>     </m:t>
                      </m:r>
                      <m:sSub>
                        <m:sSubPr>
                          <m:ctrlPr>
                            <a:rPr lang="tr-TR" i="1"/>
                          </m:ctrlPr>
                        </m:sSubPr>
                        <m:e>
                          <m:r>
                            <a:rPr lang="tr-TR" i="1"/>
                            <m:t>𝑚</m:t>
                          </m:r>
                        </m:e>
                        <m:sub>
                          <m:r>
                            <a:rPr lang="tr-TR" i="1"/>
                            <m:t>𝑔</m:t>
                          </m:r>
                        </m:sub>
                      </m:sSub>
                      <m:r>
                        <a:rPr lang="tr-TR" i="1"/>
                        <m:t>=</m:t>
                      </m:r>
                      <m:sSub>
                        <m:sSubPr>
                          <m:ctrlPr>
                            <a:rPr lang="tr-TR" i="1"/>
                          </m:ctrlPr>
                        </m:sSubPr>
                        <m:e>
                          <m:r>
                            <a:rPr lang="tr-TR" i="1"/>
                            <m:t>𝑚</m:t>
                          </m:r>
                        </m:e>
                        <m:sub>
                          <m:r>
                            <a:rPr lang="tr-TR" i="1"/>
                            <m:t>ç</m:t>
                          </m:r>
                        </m:sub>
                      </m:sSub>
                      <m:r>
                        <a:rPr lang="tr-TR" i="1"/>
                        <m:t>=0    </m:t>
                      </m:r>
                    </m:oMath>
                  </m:oMathPara>
                </a14:m>
                <a:endParaRPr lang="tr-TR" dirty="0"/>
              </a:p>
              <a:p>
                <a:pPr marL="0" indent="0">
                  <a:lnSpc>
                    <a:spcPct val="15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tr-TR" i="1"/>
                        <m:t>𝑚</m:t>
                      </m:r>
                      <m:f>
                        <m:fPr>
                          <m:ctrlPr>
                            <a:rPr lang="tr-TR" i="1"/>
                          </m:ctrlPr>
                        </m:fPr>
                        <m:num>
                          <m:r>
                            <a:rPr lang="tr-TR" i="1"/>
                            <m:t>𝑑𝑠</m:t>
                          </m:r>
                        </m:num>
                        <m:den>
                          <m:r>
                            <a:rPr lang="tr-TR" i="1"/>
                            <m:t>𝑑𝑡</m:t>
                          </m:r>
                        </m:den>
                      </m:f>
                      <m:r>
                        <a:rPr lang="tr-TR" i="1"/>
                        <m:t>=</m:t>
                      </m:r>
                      <m:f>
                        <m:fPr>
                          <m:ctrlPr>
                            <a:rPr lang="tr-TR" i="1"/>
                          </m:ctrlPr>
                        </m:fPr>
                        <m:num>
                          <m:acc>
                            <m:accPr>
                              <m:chr m:val="̇"/>
                              <m:ctrlPr>
                                <a:rPr lang="tr-TR" i="1"/>
                              </m:ctrlPr>
                            </m:accPr>
                            <m:e>
                              <m:r>
                                <a:rPr lang="tr-TR" i="1"/>
                                <m:t>𝑄</m:t>
                              </m:r>
                            </m:e>
                          </m:acc>
                        </m:num>
                        <m:den>
                          <m:r>
                            <a:rPr lang="tr-TR" i="1"/>
                            <m:t>𝑇</m:t>
                          </m:r>
                        </m:den>
                      </m:f>
                      <m:r>
                        <a:rPr lang="tr-TR" i="1"/>
                        <m:t>+</m:t>
                      </m:r>
                      <m:acc>
                        <m:accPr>
                          <m:chr m:val="̇"/>
                          <m:ctrlPr>
                            <a:rPr lang="tr-TR" i="1"/>
                          </m:ctrlPr>
                        </m:accPr>
                        <m:e>
                          <m:r>
                            <a:rPr lang="tr-TR" i="1"/>
                            <m:t>𝜎</m:t>
                          </m:r>
                        </m:e>
                      </m:acc>
                    </m:oMath>
                  </m:oMathPara>
                </a14:m>
                <a:endParaRPr lang="tr-TR" dirty="0"/>
              </a:p>
              <a:p>
                <a:pPr marL="0" indent="0">
                  <a:lnSpc>
                    <a:spcPct val="15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tr-TR" i="1"/>
                        <m:t>𝑚</m:t>
                      </m:r>
                      <m:r>
                        <a:rPr lang="tr-TR" i="1"/>
                        <m:t> </m:t>
                      </m:r>
                      <m:r>
                        <a:rPr lang="tr-TR" i="1"/>
                        <m:t>𝑑𝑠</m:t>
                      </m:r>
                      <m:r>
                        <a:rPr lang="tr-TR" i="1"/>
                        <m:t>=</m:t>
                      </m:r>
                      <m:d>
                        <m:dPr>
                          <m:ctrlPr>
                            <a:rPr lang="tr-TR" i="1"/>
                          </m:ctrlPr>
                        </m:dPr>
                        <m:e>
                          <m:f>
                            <m:fPr>
                              <m:ctrlPr>
                                <a:rPr lang="tr-TR" i="1"/>
                              </m:ctrlPr>
                            </m:fPr>
                            <m:num>
                              <m:acc>
                                <m:accPr>
                                  <m:chr m:val="̇"/>
                                  <m:ctrlPr>
                                    <a:rPr lang="tr-TR" i="1"/>
                                  </m:ctrlPr>
                                </m:accPr>
                                <m:e>
                                  <m:r>
                                    <a:rPr lang="tr-TR" i="1"/>
                                    <m:t>𝑄</m:t>
                                  </m:r>
                                </m:e>
                              </m:acc>
                            </m:num>
                            <m:den>
                              <m:r>
                                <a:rPr lang="tr-TR" i="1"/>
                                <m:t>𝑇</m:t>
                              </m:r>
                            </m:den>
                          </m:f>
                          <m:r>
                            <a:rPr lang="tr-TR" i="1"/>
                            <m:t>+</m:t>
                          </m:r>
                          <m:acc>
                            <m:accPr>
                              <m:chr m:val="̇"/>
                              <m:ctrlPr>
                                <a:rPr lang="tr-TR" i="1"/>
                              </m:ctrlPr>
                            </m:accPr>
                            <m:e>
                              <m:r>
                                <a:rPr lang="tr-TR" i="1"/>
                                <m:t>𝜎</m:t>
                              </m:r>
                            </m:e>
                          </m:acc>
                        </m:e>
                      </m:d>
                      <m:r>
                        <a:rPr lang="tr-TR" i="1"/>
                        <m:t>𝑑𝑡</m:t>
                      </m:r>
                    </m:oMath>
                  </m:oMathPara>
                </a14:m>
                <a:endParaRPr lang="tr-TR" dirty="0"/>
              </a:p>
              <a:p>
                <a:pPr marL="0" indent="0">
                  <a:lnSpc>
                    <a:spcPct val="15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tr-TR" i="1"/>
                        <m:t>𝑚</m:t>
                      </m:r>
                      <m:d>
                        <m:dPr>
                          <m:ctrlPr>
                            <a:rPr lang="tr-TR" i="1"/>
                          </m:ctrlPr>
                        </m:dPr>
                        <m:e>
                          <m:sSub>
                            <m:sSubPr>
                              <m:ctrlPr>
                                <a:rPr lang="tr-TR" i="1"/>
                              </m:ctrlPr>
                            </m:sSubPr>
                            <m:e>
                              <m:r>
                                <a:rPr lang="tr-TR" i="1"/>
                                <m:t>𝑠</m:t>
                              </m:r>
                            </m:e>
                            <m:sub>
                              <m:r>
                                <a:rPr lang="tr-TR" i="1"/>
                                <m:t>2</m:t>
                              </m:r>
                            </m:sub>
                          </m:sSub>
                          <m:r>
                            <a:rPr lang="tr-TR" i="1"/>
                            <m:t>−</m:t>
                          </m:r>
                          <m:sSub>
                            <m:sSubPr>
                              <m:ctrlPr>
                                <a:rPr lang="tr-TR" i="1"/>
                              </m:ctrlPr>
                            </m:sSubPr>
                            <m:e>
                              <m:r>
                                <a:rPr lang="tr-TR" i="1"/>
                                <m:t>𝑠</m:t>
                              </m:r>
                            </m:e>
                            <m:sub>
                              <m:r>
                                <a:rPr lang="tr-TR" i="1"/>
                                <m:t>1</m:t>
                              </m:r>
                            </m:sub>
                          </m:sSub>
                        </m:e>
                      </m:d>
                      <m:r>
                        <a:rPr lang="tr-TR" i="1"/>
                        <m:t>=</m:t>
                      </m:r>
                      <m:f>
                        <m:fPr>
                          <m:ctrlPr>
                            <a:rPr lang="tr-TR" i="1"/>
                          </m:ctrlPr>
                        </m:fPr>
                        <m:num>
                          <m:r>
                            <a:rPr lang="tr-TR" i="1"/>
                            <m:t>𝛿</m:t>
                          </m:r>
                          <m:r>
                            <a:rPr lang="tr-TR" i="1"/>
                            <m:t>𝑄</m:t>
                          </m:r>
                        </m:num>
                        <m:den>
                          <m:r>
                            <a:rPr lang="tr-TR" i="1"/>
                            <m:t>𝑇</m:t>
                          </m:r>
                        </m:den>
                      </m:f>
                      <m:r>
                        <a:rPr lang="tr-TR" i="1"/>
                        <m:t>+</m:t>
                      </m:r>
                      <m:r>
                        <a:rPr lang="tr-TR" i="1"/>
                        <m:t>𝑑</m:t>
                      </m:r>
                      <m:r>
                        <a:rPr lang="tr-TR" i="1"/>
                        <m:t>𝜎</m:t>
                      </m:r>
                    </m:oMath>
                  </m:oMathPara>
                </a14:m>
                <a:endParaRPr lang="tr-TR" dirty="0"/>
              </a:p>
            </p:txBody>
          </p:sp>
        </mc:Choice>
        <mc:Fallback>
          <p:sp>
            <p:nvSpPr>
              <p:cNvPr id="3" name="2 İçerik Yer Tutucusu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600200"/>
                <a:ext cx="8229600" cy="4853136"/>
              </a:xfrm>
              <a:blipFill rotWithShape="0">
                <a:blip r:embed="rId3"/>
                <a:stretch>
                  <a:fillRect l="-1333" t="-2889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80300773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Kapalı Sistemde </a:t>
            </a:r>
            <a:r>
              <a:rPr lang="tr-TR" dirty="0" err="1" smtClean="0"/>
              <a:t>Entropi</a:t>
            </a:r>
            <a:r>
              <a:rPr lang="tr-TR" dirty="0" smtClean="0"/>
              <a:t> Denkliği</a:t>
            </a:r>
            <a:endParaRPr lang="tr-TR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2 İçerik Yer Tutucusu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lnSpcReduction="10000"/>
              </a:bodyPr>
              <a:lstStyle/>
              <a:p>
                <a:r>
                  <a:rPr lang="tr-TR" dirty="0" smtClean="0"/>
                  <a:t>Sıcaklık </a:t>
                </a:r>
                <a:r>
                  <a:rPr lang="tr-TR" dirty="0"/>
                  <a:t>ile basınç ya da hacmin değiştiği sistemdeki toplam </a:t>
                </a:r>
                <a:r>
                  <a:rPr lang="tr-TR" dirty="0" err="1"/>
                  <a:t>entropi</a:t>
                </a:r>
                <a:r>
                  <a:rPr lang="tr-TR" dirty="0"/>
                  <a:t> </a:t>
                </a:r>
                <a:r>
                  <a:rPr lang="tr-TR" dirty="0" smtClean="0"/>
                  <a:t>değişimi</a:t>
                </a:r>
                <a:endParaRPr lang="tr-TR" dirty="0"/>
              </a:p>
              <a:p>
                <a:pPr marL="0" indent="0">
                  <a:lnSpc>
                    <a:spcPct val="15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tr-TR" sz="2400" i="1"/>
                        <m:t>𝑚</m:t>
                      </m:r>
                      <m:d>
                        <m:dPr>
                          <m:ctrlPr>
                            <a:rPr lang="tr-TR" sz="2400" i="1"/>
                          </m:ctrlPr>
                        </m:dPr>
                        <m:e>
                          <m:sSub>
                            <m:sSubPr>
                              <m:ctrlPr>
                                <a:rPr lang="tr-TR" sz="2400" i="1"/>
                              </m:ctrlPr>
                            </m:sSubPr>
                            <m:e>
                              <m:r>
                                <a:rPr lang="tr-TR" sz="2400" i="1"/>
                                <m:t>𝑠</m:t>
                              </m:r>
                            </m:e>
                            <m:sub>
                              <m:r>
                                <a:rPr lang="tr-TR" sz="2400" i="1"/>
                                <m:t>2</m:t>
                              </m:r>
                            </m:sub>
                          </m:sSub>
                          <m:r>
                            <a:rPr lang="tr-TR" sz="2400" i="1"/>
                            <m:t>−</m:t>
                          </m:r>
                          <m:sSub>
                            <m:sSubPr>
                              <m:ctrlPr>
                                <a:rPr lang="tr-TR" sz="2400" i="1"/>
                              </m:ctrlPr>
                            </m:sSubPr>
                            <m:e>
                              <m:r>
                                <a:rPr lang="tr-TR" sz="2400" i="1"/>
                                <m:t>𝑠</m:t>
                              </m:r>
                            </m:e>
                            <m:sub>
                              <m:r>
                                <a:rPr lang="tr-TR" sz="2400" i="1"/>
                                <m:t>1</m:t>
                              </m:r>
                            </m:sub>
                          </m:sSub>
                        </m:e>
                      </m:d>
                      <m:r>
                        <a:rPr lang="tr-TR" sz="2400" i="1"/>
                        <m:t>=</m:t>
                      </m:r>
                      <m:nary>
                        <m:naryPr>
                          <m:limLoc m:val="undOvr"/>
                          <m:ctrlPr>
                            <a:rPr lang="tr-TR" sz="2400" i="1"/>
                          </m:ctrlPr>
                        </m:naryPr>
                        <m:sub>
                          <m:sSub>
                            <m:sSubPr>
                              <m:ctrlPr>
                                <a:rPr lang="tr-TR" sz="2400" i="1"/>
                              </m:ctrlPr>
                            </m:sSubPr>
                            <m:e>
                              <m:r>
                                <a:rPr lang="tr-TR" sz="2400" i="1"/>
                                <m:t>𝑇</m:t>
                              </m:r>
                            </m:e>
                            <m:sub>
                              <m:r>
                                <a:rPr lang="tr-TR" sz="2400" i="1"/>
                                <m:t>1</m:t>
                              </m:r>
                            </m:sub>
                          </m:sSub>
                        </m:sub>
                        <m:sup>
                          <m:sSub>
                            <m:sSubPr>
                              <m:ctrlPr>
                                <a:rPr lang="tr-TR" sz="2400" i="1"/>
                              </m:ctrlPr>
                            </m:sSubPr>
                            <m:e>
                              <m:r>
                                <a:rPr lang="tr-TR" sz="2400" i="1"/>
                                <m:t>𝑇</m:t>
                              </m:r>
                            </m:e>
                            <m:sub>
                              <m:r>
                                <a:rPr lang="tr-TR" sz="2400" i="1"/>
                                <m:t>2</m:t>
                              </m:r>
                            </m:sub>
                          </m:sSub>
                        </m:sup>
                        <m:e>
                          <m:f>
                            <m:fPr>
                              <m:ctrlPr>
                                <a:rPr lang="tr-TR" sz="2400" i="1"/>
                              </m:ctrlPr>
                            </m:fPr>
                            <m:num>
                              <m:r>
                                <a:rPr lang="tr-TR" sz="2400" i="1"/>
                                <m:t>𝛿</m:t>
                              </m:r>
                              <m:r>
                                <a:rPr lang="tr-TR" sz="2400" i="1"/>
                                <m:t>𝑄</m:t>
                              </m:r>
                            </m:num>
                            <m:den>
                              <m:r>
                                <a:rPr lang="tr-TR" sz="2400" i="1"/>
                                <m:t>𝑇</m:t>
                              </m:r>
                            </m:den>
                          </m:f>
                        </m:e>
                      </m:nary>
                      <m:r>
                        <a:rPr lang="tr-TR" sz="2400" i="1"/>
                        <m:t> +</m:t>
                      </m:r>
                      <m:nary>
                        <m:naryPr>
                          <m:limLoc m:val="undOvr"/>
                          <m:ctrlPr>
                            <a:rPr lang="tr-TR" sz="2400" i="1"/>
                          </m:ctrlPr>
                        </m:naryPr>
                        <m:sub>
                          <m:r>
                            <a:rPr lang="tr-TR" sz="2400" i="1"/>
                            <m:t>1</m:t>
                          </m:r>
                        </m:sub>
                        <m:sup>
                          <m:r>
                            <a:rPr lang="tr-TR" sz="2400" i="1"/>
                            <m:t>2</m:t>
                          </m:r>
                        </m:sup>
                        <m:e>
                          <m:r>
                            <a:rPr lang="tr-TR" sz="2400" i="1"/>
                            <m:t>𝑑</m:t>
                          </m:r>
                          <m:r>
                            <a:rPr lang="tr-TR" sz="2400" i="1"/>
                            <m:t>𝜎</m:t>
                          </m:r>
                          <m:r>
                            <a:rPr lang="tr-TR" sz="2400" i="1"/>
                            <m:t> </m:t>
                          </m:r>
                        </m:e>
                      </m:nary>
                    </m:oMath>
                  </m:oMathPara>
                </a14:m>
                <a:endParaRPr lang="tr-TR" sz="2400" dirty="0"/>
              </a:p>
              <a:p>
                <a:pPr marL="0" indent="0">
                  <a:lnSpc>
                    <a:spcPct val="15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tr-TR" sz="2400" i="1"/>
                        <m:t>𝑚</m:t>
                      </m:r>
                      <m:d>
                        <m:dPr>
                          <m:ctrlPr>
                            <a:rPr lang="tr-TR" sz="2400" i="1"/>
                          </m:ctrlPr>
                        </m:dPr>
                        <m:e>
                          <m:sSub>
                            <m:sSubPr>
                              <m:ctrlPr>
                                <a:rPr lang="tr-TR" sz="2400" i="1"/>
                              </m:ctrlPr>
                            </m:sSubPr>
                            <m:e>
                              <m:r>
                                <a:rPr lang="tr-TR" sz="2400" i="1"/>
                                <m:t>𝑠</m:t>
                              </m:r>
                            </m:e>
                            <m:sub>
                              <m:r>
                                <a:rPr lang="tr-TR" sz="2400" i="1"/>
                                <m:t>2</m:t>
                              </m:r>
                            </m:sub>
                          </m:sSub>
                          <m:r>
                            <a:rPr lang="tr-TR" sz="2400" i="1"/>
                            <m:t>−</m:t>
                          </m:r>
                          <m:sSub>
                            <m:sSubPr>
                              <m:ctrlPr>
                                <a:rPr lang="tr-TR" sz="2400" i="1"/>
                              </m:ctrlPr>
                            </m:sSubPr>
                            <m:e>
                              <m:r>
                                <a:rPr lang="tr-TR" sz="2400" i="1"/>
                                <m:t>𝑠</m:t>
                              </m:r>
                            </m:e>
                            <m:sub>
                              <m:r>
                                <a:rPr lang="tr-TR" sz="2400" i="1"/>
                                <m:t>1</m:t>
                              </m:r>
                            </m:sub>
                          </m:sSub>
                        </m:e>
                      </m:d>
                      <m:r>
                        <a:rPr lang="tr-TR" sz="2400" i="1"/>
                        <m:t>=</m:t>
                      </m:r>
                      <m:nary>
                        <m:naryPr>
                          <m:limLoc m:val="undOvr"/>
                          <m:ctrlPr>
                            <a:rPr lang="tr-TR" sz="2400" i="1"/>
                          </m:ctrlPr>
                        </m:naryPr>
                        <m:sub>
                          <m:sSub>
                            <m:sSubPr>
                              <m:ctrlPr>
                                <a:rPr lang="tr-TR" sz="2400" i="1"/>
                              </m:ctrlPr>
                            </m:sSubPr>
                            <m:e>
                              <m:r>
                                <a:rPr lang="tr-TR" sz="2400" i="1"/>
                                <m:t>𝑇</m:t>
                              </m:r>
                            </m:e>
                            <m:sub>
                              <m:r>
                                <a:rPr lang="tr-TR" sz="2400" i="1"/>
                                <m:t>1</m:t>
                              </m:r>
                            </m:sub>
                          </m:sSub>
                        </m:sub>
                        <m:sup>
                          <m:sSub>
                            <m:sSubPr>
                              <m:ctrlPr>
                                <a:rPr lang="tr-TR" sz="2400" i="1"/>
                              </m:ctrlPr>
                            </m:sSubPr>
                            <m:e>
                              <m:r>
                                <a:rPr lang="tr-TR" sz="2400" i="1"/>
                                <m:t>𝑇</m:t>
                              </m:r>
                            </m:e>
                            <m:sub>
                              <m:r>
                                <a:rPr lang="tr-TR" sz="2400" i="1"/>
                                <m:t>2</m:t>
                              </m:r>
                            </m:sub>
                          </m:sSub>
                        </m:sup>
                        <m:e>
                          <m:f>
                            <m:fPr>
                              <m:ctrlPr>
                                <a:rPr lang="tr-TR" sz="2400" i="1"/>
                              </m:ctrlPr>
                            </m:fPr>
                            <m:num>
                              <m:r>
                                <a:rPr lang="tr-TR" sz="2400" i="1"/>
                                <m:t>𝑚</m:t>
                              </m:r>
                              <m:r>
                                <a:rPr lang="tr-TR" sz="2400" i="1"/>
                                <m:t> </m:t>
                              </m:r>
                              <m:sSub>
                                <m:sSubPr>
                                  <m:ctrlPr>
                                    <a:rPr lang="tr-TR" sz="2400" i="1"/>
                                  </m:ctrlPr>
                                </m:sSubPr>
                                <m:e>
                                  <m:r>
                                    <a:rPr lang="tr-TR" sz="2400" i="1"/>
                                    <m:t>𝐶</m:t>
                                  </m:r>
                                </m:e>
                                <m:sub>
                                  <m:r>
                                    <a:rPr lang="tr-TR" sz="2400" i="1"/>
                                    <m:t>𝑝</m:t>
                                  </m:r>
                                </m:sub>
                              </m:sSub>
                              <m:r>
                                <a:rPr lang="tr-TR" sz="2400" i="1"/>
                                <m:t> </m:t>
                              </m:r>
                              <m:r>
                                <a:rPr lang="tr-TR" sz="2400" i="1"/>
                                <m:t>𝑑𝑇</m:t>
                              </m:r>
                            </m:num>
                            <m:den>
                              <m:r>
                                <a:rPr lang="tr-TR" sz="2400" i="1"/>
                                <m:t>𝑇</m:t>
                              </m:r>
                            </m:den>
                          </m:f>
                        </m:e>
                      </m:nary>
                      <m:r>
                        <a:rPr lang="tr-TR" sz="2400" i="1"/>
                        <m:t> +</m:t>
                      </m:r>
                      <m:nary>
                        <m:naryPr>
                          <m:limLoc m:val="undOvr"/>
                          <m:ctrlPr>
                            <a:rPr lang="tr-TR" sz="2400" i="1"/>
                          </m:ctrlPr>
                        </m:naryPr>
                        <m:sub>
                          <m:r>
                            <a:rPr lang="tr-TR" sz="2400" i="1"/>
                            <m:t>1</m:t>
                          </m:r>
                        </m:sub>
                        <m:sup>
                          <m:r>
                            <a:rPr lang="tr-TR" sz="2400" i="1"/>
                            <m:t>2</m:t>
                          </m:r>
                        </m:sup>
                        <m:e>
                          <m:r>
                            <a:rPr lang="tr-TR" sz="2400" i="1"/>
                            <m:t>𝑑</m:t>
                          </m:r>
                          <m:r>
                            <a:rPr lang="tr-TR" sz="2400" i="1"/>
                            <m:t>𝜎</m:t>
                          </m:r>
                          <m:r>
                            <a:rPr lang="tr-TR" sz="2400" i="1"/>
                            <m:t> </m:t>
                          </m:r>
                        </m:e>
                      </m:nary>
                    </m:oMath>
                  </m:oMathPara>
                </a14:m>
                <a:endParaRPr lang="tr-TR" dirty="0"/>
              </a:p>
              <a:p>
                <a:pPr marL="0" indent="0">
                  <a:buNone/>
                </a:pPr>
                <a:endParaRPr lang="tr-TR" dirty="0"/>
              </a:p>
              <a:p>
                <a:pPr marL="0" indent="0">
                  <a:buNone/>
                </a:pPr>
                <a:endParaRPr lang="tr-TR" dirty="0" smtClean="0"/>
              </a:p>
            </p:txBody>
          </p:sp>
        </mc:Choice>
        <mc:Fallback>
          <p:sp>
            <p:nvSpPr>
              <p:cNvPr id="3" name="2 İçerik Yer Tutucusu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3"/>
                <a:stretch>
                  <a:fillRect l="-1704" t="-2830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6364057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Kapalı Sistemde </a:t>
            </a:r>
            <a:r>
              <a:rPr lang="tr-TR" dirty="0" err="1" smtClean="0"/>
              <a:t>Entropi</a:t>
            </a:r>
            <a:r>
              <a:rPr lang="tr-TR" dirty="0" smtClean="0"/>
              <a:t> Denkliği</a:t>
            </a:r>
            <a:endParaRPr lang="tr-TR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2 İçerik Yer Tutucusu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85000" lnSpcReduction="20000"/>
              </a:bodyPr>
              <a:lstStyle/>
              <a:p>
                <a:pPr marL="0" indent="0">
                  <a:buNone/>
                </a:pPr>
                <a:r>
                  <a:rPr lang="tr-TR" dirty="0" smtClean="0"/>
                  <a:t>	</a:t>
                </a:r>
                <a:endParaRPr lang="tr-TR" dirty="0"/>
              </a:p>
              <a:p>
                <a:r>
                  <a:rPr lang="tr-TR" dirty="0" smtClean="0"/>
                  <a:t>Sonuç olarak;</a:t>
                </a:r>
                <a:endParaRPr lang="tr-TR" dirty="0"/>
              </a:p>
              <a:p>
                <a:pPr marL="0" indent="0">
                  <a:buNone/>
                </a:pPr>
                <a:endParaRPr lang="tr-TR" dirty="0"/>
              </a:p>
              <a:p>
                <a:pPr marL="0" indent="0">
                  <a:lnSpc>
                    <a:spcPct val="15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tr-TR" i="1"/>
                        <m:t>𝑚</m:t>
                      </m:r>
                      <m:d>
                        <m:dPr>
                          <m:ctrlPr>
                            <a:rPr lang="tr-TR" i="1"/>
                          </m:ctrlPr>
                        </m:dPr>
                        <m:e>
                          <m:sSub>
                            <m:sSubPr>
                              <m:ctrlPr>
                                <a:rPr lang="tr-TR" i="1"/>
                              </m:ctrlPr>
                            </m:sSubPr>
                            <m:e>
                              <m:r>
                                <a:rPr lang="tr-TR" i="1"/>
                                <m:t>𝑠</m:t>
                              </m:r>
                            </m:e>
                            <m:sub>
                              <m:r>
                                <a:rPr lang="tr-TR" i="1"/>
                                <m:t>2</m:t>
                              </m:r>
                            </m:sub>
                          </m:sSub>
                          <m:r>
                            <a:rPr lang="tr-TR" i="1"/>
                            <m:t>−</m:t>
                          </m:r>
                          <m:sSub>
                            <m:sSubPr>
                              <m:ctrlPr>
                                <a:rPr lang="tr-TR" i="1"/>
                              </m:ctrlPr>
                            </m:sSubPr>
                            <m:e>
                              <m:r>
                                <a:rPr lang="tr-TR" i="1"/>
                                <m:t>𝑠</m:t>
                              </m:r>
                            </m:e>
                            <m:sub>
                              <m:r>
                                <a:rPr lang="tr-TR" i="1"/>
                                <m:t>1</m:t>
                              </m:r>
                            </m:sub>
                          </m:sSub>
                        </m:e>
                      </m:d>
                      <m:r>
                        <a:rPr lang="tr-TR" i="1"/>
                        <m:t>=</m:t>
                      </m:r>
                      <m:r>
                        <a:rPr lang="tr-TR" i="1"/>
                        <m:t>𝑚</m:t>
                      </m:r>
                      <m:r>
                        <a:rPr lang="tr-TR" i="1"/>
                        <m:t> </m:t>
                      </m:r>
                      <m:sSub>
                        <m:sSubPr>
                          <m:ctrlPr>
                            <a:rPr lang="tr-TR" i="1"/>
                          </m:ctrlPr>
                        </m:sSubPr>
                        <m:e>
                          <m:r>
                            <a:rPr lang="tr-TR" i="1"/>
                            <m:t>𝐶</m:t>
                          </m:r>
                        </m:e>
                        <m:sub>
                          <m:r>
                            <a:rPr lang="tr-TR" i="1"/>
                            <m:t>𝑝</m:t>
                          </m:r>
                        </m:sub>
                      </m:sSub>
                      <m:func>
                        <m:funcPr>
                          <m:ctrlPr>
                            <a:rPr lang="tr-TR" i="1"/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tr-TR"/>
                            <m:t>ln</m:t>
                          </m:r>
                        </m:fName>
                        <m:e>
                          <m:f>
                            <m:fPr>
                              <m:ctrlPr>
                                <a:rPr lang="tr-TR" i="1"/>
                              </m:ctrlPr>
                            </m:fPr>
                            <m:num>
                              <m:sSub>
                                <m:sSubPr>
                                  <m:ctrlPr>
                                    <a:rPr lang="tr-TR" i="1"/>
                                  </m:ctrlPr>
                                </m:sSubPr>
                                <m:e>
                                  <m:r>
                                    <a:rPr lang="tr-TR" i="1"/>
                                    <m:t>𝑇</m:t>
                                  </m:r>
                                </m:e>
                                <m:sub>
                                  <m:r>
                                    <a:rPr lang="tr-TR" i="1"/>
                                    <m:t>2</m:t>
                                  </m:r>
                                </m:sub>
                              </m:sSub>
                            </m:num>
                            <m:den>
                              <m:sSub>
                                <m:sSubPr>
                                  <m:ctrlPr>
                                    <a:rPr lang="tr-TR" i="1"/>
                                  </m:ctrlPr>
                                </m:sSubPr>
                                <m:e>
                                  <m:r>
                                    <a:rPr lang="tr-TR" i="1"/>
                                    <m:t>𝑇</m:t>
                                  </m:r>
                                </m:e>
                                <m:sub>
                                  <m:r>
                                    <a:rPr lang="tr-TR" i="1"/>
                                    <m:t>1</m:t>
                                  </m:r>
                                </m:sub>
                              </m:sSub>
                            </m:den>
                          </m:f>
                        </m:e>
                      </m:func>
                      <m:r>
                        <a:rPr lang="tr-TR" i="1"/>
                        <m:t>−</m:t>
                      </m:r>
                      <m:r>
                        <a:rPr lang="tr-TR" i="1"/>
                        <m:t>𝑚</m:t>
                      </m:r>
                      <m:r>
                        <a:rPr lang="tr-TR" i="1"/>
                        <m:t> </m:t>
                      </m:r>
                      <m:r>
                        <a:rPr lang="tr-TR" i="1"/>
                        <m:t>𝑅</m:t>
                      </m:r>
                      <m:func>
                        <m:funcPr>
                          <m:ctrlPr>
                            <a:rPr lang="tr-TR" i="1"/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tr-TR"/>
                            <m:t>ln</m:t>
                          </m:r>
                        </m:fName>
                        <m:e>
                          <m:f>
                            <m:fPr>
                              <m:ctrlPr>
                                <a:rPr lang="tr-TR" i="1"/>
                              </m:ctrlPr>
                            </m:fPr>
                            <m:num>
                              <m:sSub>
                                <m:sSubPr>
                                  <m:ctrlPr>
                                    <a:rPr lang="tr-TR" i="1"/>
                                  </m:ctrlPr>
                                </m:sSubPr>
                                <m:e>
                                  <m:r>
                                    <a:rPr lang="tr-TR" i="1"/>
                                    <m:t>𝑝</m:t>
                                  </m:r>
                                </m:e>
                                <m:sub>
                                  <m:r>
                                    <a:rPr lang="tr-TR" i="1"/>
                                    <m:t>2</m:t>
                                  </m:r>
                                </m:sub>
                              </m:sSub>
                            </m:num>
                            <m:den>
                              <m:sSub>
                                <m:sSubPr>
                                  <m:ctrlPr>
                                    <a:rPr lang="tr-TR" i="1"/>
                                  </m:ctrlPr>
                                </m:sSubPr>
                                <m:e>
                                  <m:r>
                                    <a:rPr lang="tr-TR" i="1"/>
                                    <m:t>𝑝</m:t>
                                  </m:r>
                                </m:e>
                                <m:sub>
                                  <m:r>
                                    <a:rPr lang="tr-TR" i="1"/>
                                    <m:t>1</m:t>
                                  </m:r>
                                </m:sub>
                              </m:sSub>
                            </m:den>
                          </m:f>
                        </m:e>
                      </m:func>
                      <m:r>
                        <a:rPr lang="tr-TR" i="1"/>
                        <m:t>        </m:t>
                      </m:r>
                    </m:oMath>
                  </m:oMathPara>
                </a14:m>
                <a:endParaRPr lang="tr-TR" i="1" dirty="0" smtClean="0"/>
              </a:p>
              <a:p>
                <a:pPr marL="0" indent="0">
                  <a:lnSpc>
                    <a:spcPct val="15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tr-TR" i="1"/>
                        <m:t>𝑦𝑎</m:t>
                      </m:r>
                      <m:r>
                        <a:rPr lang="tr-TR" i="1"/>
                        <m:t> </m:t>
                      </m:r>
                      <m:r>
                        <a:rPr lang="tr-TR" i="1"/>
                        <m:t>𝑑𝑎</m:t>
                      </m:r>
                      <m:r>
                        <a:rPr lang="tr-TR" i="1"/>
                        <m:t> </m:t>
                      </m:r>
                    </m:oMath>
                  </m:oMathPara>
                </a14:m>
                <a:endParaRPr lang="tr-TR" i="1" dirty="0" smtClean="0"/>
              </a:p>
              <a:p>
                <a:pPr marL="0" indent="0">
                  <a:lnSpc>
                    <a:spcPct val="15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tr-TR" i="1"/>
                        <m:t>𝑚</m:t>
                      </m:r>
                      <m:d>
                        <m:dPr>
                          <m:ctrlPr>
                            <a:rPr lang="tr-TR" i="1"/>
                          </m:ctrlPr>
                        </m:dPr>
                        <m:e>
                          <m:sSub>
                            <m:sSubPr>
                              <m:ctrlPr>
                                <a:rPr lang="tr-TR" i="1"/>
                              </m:ctrlPr>
                            </m:sSubPr>
                            <m:e>
                              <m:r>
                                <a:rPr lang="tr-TR" i="1"/>
                                <m:t>𝑠</m:t>
                              </m:r>
                            </m:e>
                            <m:sub>
                              <m:r>
                                <a:rPr lang="tr-TR" i="1"/>
                                <m:t>2</m:t>
                              </m:r>
                            </m:sub>
                          </m:sSub>
                          <m:r>
                            <a:rPr lang="tr-TR" i="1"/>
                            <m:t>−</m:t>
                          </m:r>
                          <m:sSub>
                            <m:sSubPr>
                              <m:ctrlPr>
                                <a:rPr lang="tr-TR" i="1"/>
                              </m:ctrlPr>
                            </m:sSubPr>
                            <m:e>
                              <m:r>
                                <a:rPr lang="tr-TR" i="1"/>
                                <m:t>𝑠</m:t>
                              </m:r>
                            </m:e>
                            <m:sub>
                              <m:r>
                                <a:rPr lang="tr-TR" i="1"/>
                                <m:t>1</m:t>
                              </m:r>
                            </m:sub>
                          </m:sSub>
                        </m:e>
                      </m:d>
                      <m:r>
                        <a:rPr lang="tr-TR" i="1"/>
                        <m:t>=</m:t>
                      </m:r>
                      <m:r>
                        <a:rPr lang="tr-TR" i="1"/>
                        <m:t>𝑚</m:t>
                      </m:r>
                      <m:r>
                        <a:rPr lang="tr-TR" i="1"/>
                        <m:t> </m:t>
                      </m:r>
                      <m:sSub>
                        <m:sSubPr>
                          <m:ctrlPr>
                            <a:rPr lang="tr-TR" i="1"/>
                          </m:ctrlPr>
                        </m:sSubPr>
                        <m:e>
                          <m:r>
                            <a:rPr lang="tr-TR" i="1"/>
                            <m:t>𝐶</m:t>
                          </m:r>
                        </m:e>
                        <m:sub>
                          <m:r>
                            <a:rPr lang="tr-TR" i="1"/>
                            <m:t>𝑣</m:t>
                          </m:r>
                        </m:sub>
                      </m:sSub>
                      <m:func>
                        <m:funcPr>
                          <m:ctrlPr>
                            <a:rPr lang="tr-TR" i="1"/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tr-TR"/>
                            <m:t>ln</m:t>
                          </m:r>
                        </m:fName>
                        <m:e>
                          <m:f>
                            <m:fPr>
                              <m:ctrlPr>
                                <a:rPr lang="tr-TR" i="1"/>
                              </m:ctrlPr>
                            </m:fPr>
                            <m:num>
                              <m:sSub>
                                <m:sSubPr>
                                  <m:ctrlPr>
                                    <a:rPr lang="tr-TR" i="1"/>
                                  </m:ctrlPr>
                                </m:sSubPr>
                                <m:e>
                                  <m:r>
                                    <a:rPr lang="tr-TR" i="1"/>
                                    <m:t>𝑇</m:t>
                                  </m:r>
                                </m:e>
                                <m:sub>
                                  <m:r>
                                    <a:rPr lang="tr-TR" i="1"/>
                                    <m:t>2</m:t>
                                  </m:r>
                                </m:sub>
                              </m:sSub>
                            </m:num>
                            <m:den>
                              <m:sSub>
                                <m:sSubPr>
                                  <m:ctrlPr>
                                    <a:rPr lang="tr-TR" i="1"/>
                                  </m:ctrlPr>
                                </m:sSubPr>
                                <m:e>
                                  <m:r>
                                    <a:rPr lang="tr-TR" i="1"/>
                                    <m:t>𝑇</m:t>
                                  </m:r>
                                </m:e>
                                <m:sub>
                                  <m:r>
                                    <a:rPr lang="tr-TR" i="1"/>
                                    <m:t>1</m:t>
                                  </m:r>
                                </m:sub>
                              </m:sSub>
                            </m:den>
                          </m:f>
                        </m:e>
                      </m:func>
                      <m:r>
                        <a:rPr lang="tr-TR" i="1"/>
                        <m:t>+</m:t>
                      </m:r>
                      <m:r>
                        <a:rPr lang="tr-TR" i="1"/>
                        <m:t>𝑚</m:t>
                      </m:r>
                      <m:r>
                        <a:rPr lang="tr-TR" i="1"/>
                        <m:t> </m:t>
                      </m:r>
                      <m:r>
                        <a:rPr lang="tr-TR" i="1"/>
                        <m:t>𝑅</m:t>
                      </m:r>
                      <m:func>
                        <m:funcPr>
                          <m:ctrlPr>
                            <a:rPr lang="tr-TR" i="1"/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tr-TR"/>
                            <m:t>ln</m:t>
                          </m:r>
                        </m:fName>
                        <m:e>
                          <m:f>
                            <m:fPr>
                              <m:ctrlPr>
                                <a:rPr lang="tr-TR" i="1"/>
                              </m:ctrlPr>
                            </m:fPr>
                            <m:num>
                              <m:sSub>
                                <m:sSubPr>
                                  <m:ctrlPr>
                                    <a:rPr lang="tr-TR" i="1"/>
                                  </m:ctrlPr>
                                </m:sSubPr>
                                <m:e>
                                  <m:r>
                                    <a:rPr lang="tr-TR" i="1"/>
                                    <m:t>𝑣</m:t>
                                  </m:r>
                                </m:e>
                                <m:sub>
                                  <m:r>
                                    <a:rPr lang="tr-TR" i="1"/>
                                    <m:t>2</m:t>
                                  </m:r>
                                </m:sub>
                              </m:sSub>
                            </m:num>
                            <m:den>
                              <m:sSub>
                                <m:sSubPr>
                                  <m:ctrlPr>
                                    <a:rPr lang="tr-TR" i="1"/>
                                  </m:ctrlPr>
                                </m:sSubPr>
                                <m:e>
                                  <m:r>
                                    <a:rPr lang="tr-TR" i="1"/>
                                    <m:t>𝑣</m:t>
                                  </m:r>
                                </m:e>
                                <m:sub>
                                  <m:r>
                                    <a:rPr lang="tr-TR" i="1"/>
                                    <m:t>1</m:t>
                                  </m:r>
                                </m:sub>
                              </m:sSub>
                            </m:den>
                          </m:f>
                        </m:e>
                      </m:func>
                    </m:oMath>
                  </m:oMathPara>
                </a14:m>
                <a:endParaRPr lang="tr-TR" dirty="0"/>
              </a:p>
              <a:p>
                <a:pPr marL="0" indent="0">
                  <a:buNone/>
                </a:pPr>
                <a:endParaRPr lang="tr-TR" dirty="0" smtClean="0"/>
              </a:p>
            </p:txBody>
          </p:sp>
        </mc:Choice>
        <mc:Fallback>
          <p:sp>
            <p:nvSpPr>
              <p:cNvPr id="3" name="2 İçerik Yer Tutucusu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3"/>
                <a:stretch>
                  <a:fillRect l="-1259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224317607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93</TotalTime>
  <Words>174</Words>
  <Application>Microsoft Office PowerPoint</Application>
  <PresentationFormat>Ekran Gösterisi (4:3)</PresentationFormat>
  <Paragraphs>58</Paragraphs>
  <Slides>10</Slides>
  <Notes>3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5" baseType="lpstr">
      <vt:lpstr>MS Mincho</vt:lpstr>
      <vt:lpstr>Arial</vt:lpstr>
      <vt:lpstr>Calibri</vt:lpstr>
      <vt:lpstr>Times New Roman</vt:lpstr>
      <vt:lpstr>Ofis Teması</vt:lpstr>
      <vt:lpstr>Termodinamik Eşitliklerin Kapalı Sistemlere Uygulanması</vt:lpstr>
      <vt:lpstr>Termodinamik Denklikler</vt:lpstr>
      <vt:lpstr>Sistem Türleri</vt:lpstr>
      <vt:lpstr>Kapalı Sistemde Kütle Denkliği</vt:lpstr>
      <vt:lpstr>Kapalı Sistemlerde Enerji Denkliği</vt:lpstr>
      <vt:lpstr>Kapalı Sistemlerde Enerji Denkliği</vt:lpstr>
      <vt:lpstr>Kapalı Sistemde Entropi Denkliği</vt:lpstr>
      <vt:lpstr>Kapalı Sistemde Entropi Denkliği</vt:lpstr>
      <vt:lpstr>Kapalı Sistemde Entropi Denkliği</vt:lpstr>
      <vt:lpstr>Uygulama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Termodinamik Denklikler</dc:title>
  <dc:creator>Damla</dc:creator>
  <cp:lastModifiedBy>Evren Erk'akan</cp:lastModifiedBy>
  <cp:revision>20</cp:revision>
  <dcterms:created xsi:type="dcterms:W3CDTF">2018-04-28T08:54:43Z</dcterms:created>
  <dcterms:modified xsi:type="dcterms:W3CDTF">2018-07-27T12:34:27Z</dcterms:modified>
</cp:coreProperties>
</file>