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58DF038-1590-47DF-90F4-084FD5AB18D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3815597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58DF038-1590-47DF-90F4-084FD5AB18D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1347394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58DF038-1590-47DF-90F4-084FD5AB18D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3013256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58DF038-1590-47DF-90F4-084FD5AB18D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3825DCDC-CAC1-48D7-BCBC-E6E89CA08DDF}"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918097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58DF038-1590-47DF-90F4-084FD5AB18D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1120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258DF038-1590-47DF-90F4-084FD5AB18D0}"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30326892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258DF038-1590-47DF-90F4-084FD5AB18D0}"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25995514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58DF038-1590-47DF-90F4-084FD5AB18D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6214151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258DF038-1590-47DF-90F4-084FD5AB18D0}" type="datetimeFigureOut">
              <a:rPr lang="tr-TR" smtClean="0"/>
              <a:t>9.05.2020</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825DCDC-CAC1-48D7-BCBC-E6E89CA08DDF}" type="slidenum">
              <a:rPr lang="tr-TR" smtClean="0"/>
              <a:t>‹#›</a:t>
            </a:fld>
            <a:endParaRPr lang="tr-TR"/>
          </a:p>
        </p:txBody>
      </p:sp>
    </p:spTree>
    <p:extLst>
      <p:ext uri="{BB962C8B-B14F-4D97-AF65-F5344CB8AC3E}">
        <p14:creationId xmlns:p14="http://schemas.microsoft.com/office/powerpoint/2010/main" val="364000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58DF038-1590-47DF-90F4-084FD5AB18D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1403171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58DF038-1590-47DF-90F4-084FD5AB18D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1857761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58DF038-1590-47DF-90F4-084FD5AB18D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4076545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0322" y="3030008"/>
            <a:ext cx="4698355"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594123" y="3030008"/>
            <a:ext cx="4700059"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58DF038-1590-47DF-90F4-084FD5AB18D0}"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1289594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58DF038-1590-47DF-90F4-084FD5AB18D0}"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255463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58DF038-1590-47DF-90F4-084FD5AB18D0}"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414415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58DF038-1590-47DF-90F4-084FD5AB18D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100440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58DF038-1590-47DF-90F4-084FD5AB18D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825DCDC-CAC1-48D7-BCBC-E6E89CA08DDF}" type="slidenum">
              <a:rPr lang="tr-TR" smtClean="0"/>
              <a:t>‹#›</a:t>
            </a:fld>
            <a:endParaRPr lang="tr-TR"/>
          </a:p>
        </p:txBody>
      </p:sp>
    </p:spTree>
    <p:extLst>
      <p:ext uri="{BB962C8B-B14F-4D97-AF65-F5344CB8AC3E}">
        <p14:creationId xmlns:p14="http://schemas.microsoft.com/office/powerpoint/2010/main" val="3393456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58DF038-1590-47DF-90F4-084FD5AB18D0}" type="datetimeFigureOut">
              <a:rPr lang="tr-TR" smtClean="0"/>
              <a:t>9.05.2020</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825DCDC-CAC1-48D7-BCBC-E6E89CA08DDF}" type="slidenum">
              <a:rPr lang="tr-TR" smtClean="0"/>
              <a:t>‹#›</a:t>
            </a:fld>
            <a:endParaRPr lang="tr-TR"/>
          </a:p>
        </p:txBody>
      </p:sp>
    </p:spTree>
    <p:extLst>
      <p:ext uri="{BB962C8B-B14F-4D97-AF65-F5344CB8AC3E}">
        <p14:creationId xmlns:p14="http://schemas.microsoft.com/office/powerpoint/2010/main" val="10774502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05EEFA-AE00-4F29-9DEC-E9A76CF988E7}"/>
              </a:ext>
            </a:extLst>
          </p:cNvPr>
          <p:cNvSpPr>
            <a:spLocks noGrp="1"/>
          </p:cNvSpPr>
          <p:nvPr>
            <p:ph type="ctrTitle"/>
          </p:nvPr>
        </p:nvSpPr>
        <p:spPr/>
        <p:txBody>
          <a:bodyPr/>
          <a:lstStyle/>
          <a:p>
            <a:pPr algn="ctr"/>
            <a:r>
              <a:rPr lang="tr-TR" sz="3600" dirty="0">
                <a:latin typeface="Comic Sans MS" panose="030F0702030302020204" pitchFamily="66" charset="0"/>
              </a:rPr>
              <a:t>MAURYA DÖNEMİ II</a:t>
            </a:r>
            <a:br>
              <a:rPr lang="tr-TR" sz="3600" dirty="0">
                <a:latin typeface="Comic Sans MS" panose="030F0702030302020204" pitchFamily="66" charset="0"/>
              </a:rPr>
            </a:br>
            <a:r>
              <a:rPr lang="tr-TR" sz="3600" dirty="0">
                <a:latin typeface="Comic Sans MS" panose="030F0702030302020204" pitchFamily="66" charset="0"/>
              </a:rPr>
              <a:t>6. Hafta</a:t>
            </a:r>
            <a:endParaRPr lang="tr-TR" sz="3600" dirty="0"/>
          </a:p>
        </p:txBody>
      </p:sp>
      <p:sp>
        <p:nvSpPr>
          <p:cNvPr id="3" name="Alt Başlık 2">
            <a:extLst>
              <a:ext uri="{FF2B5EF4-FFF2-40B4-BE49-F238E27FC236}">
                <a16:creationId xmlns:a16="http://schemas.microsoft.com/office/drawing/2014/main" id="{DE98AF87-E204-49A8-85B9-A8C3B3B64B4E}"/>
              </a:ext>
            </a:extLst>
          </p:cNvPr>
          <p:cNvSpPr>
            <a:spLocks noGrp="1"/>
          </p:cNvSpPr>
          <p:nvPr>
            <p:ph type="subTitle" idx="1"/>
          </p:nvPr>
        </p:nvSpPr>
        <p:spPr>
          <a:xfrm>
            <a:off x="680322" y="4394039"/>
            <a:ext cx="8336678" cy="1373070"/>
          </a:xfrm>
        </p:spPr>
        <p:txBody>
          <a:bodyPr>
            <a:normAutofit fontScale="70000" lnSpcReduction="20000"/>
          </a:bodyPr>
          <a:lstStyle/>
          <a:p>
            <a:r>
              <a:rPr lang="tr-TR" dirty="0">
                <a:latin typeface="Comic Sans MS" panose="030F0702030302020204" pitchFamily="66" charset="0"/>
              </a:rPr>
              <a:t>Prof. Dr. H. Derya CAN</a:t>
            </a:r>
          </a:p>
          <a:p>
            <a:r>
              <a:rPr lang="tr-TR" dirty="0">
                <a:latin typeface="Comic Sans MS" panose="030F0702030302020204" pitchFamily="66" charset="0"/>
              </a:rPr>
              <a:t>Ankara Üniversitesi</a:t>
            </a:r>
          </a:p>
          <a:p>
            <a:r>
              <a:rPr lang="tr-TR" dirty="0">
                <a:latin typeface="Comic Sans MS" panose="030F0702030302020204" pitchFamily="66" charset="0"/>
              </a:rPr>
              <a:t>Dil ve Tarih-Coğrafya Fakültesi</a:t>
            </a:r>
          </a:p>
          <a:p>
            <a:r>
              <a:rPr lang="tr-TR" dirty="0">
                <a:latin typeface="Comic Sans MS" panose="030F0702030302020204" pitchFamily="66" charset="0"/>
              </a:rPr>
              <a:t>Doğu Dilleri ve Edebiyatları Bölümü</a:t>
            </a:r>
          </a:p>
          <a:p>
            <a:r>
              <a:rPr lang="tr-TR" dirty="0">
                <a:latin typeface="Comic Sans MS" panose="030F0702030302020204" pitchFamily="66" charset="0"/>
              </a:rPr>
              <a:t>Hindoloji Anabilim Dalı</a:t>
            </a:r>
          </a:p>
          <a:p>
            <a:endParaRPr lang="tr-TR" dirty="0"/>
          </a:p>
        </p:txBody>
      </p:sp>
    </p:spTree>
    <p:extLst>
      <p:ext uri="{BB962C8B-B14F-4D97-AF65-F5344CB8AC3E}">
        <p14:creationId xmlns:p14="http://schemas.microsoft.com/office/powerpoint/2010/main" val="801265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3B8805D-0C9E-4A95-BB5A-686E31BED8B9}"/>
              </a:ext>
            </a:extLst>
          </p:cNvPr>
          <p:cNvSpPr/>
          <p:nvPr/>
        </p:nvSpPr>
        <p:spPr>
          <a:xfrm>
            <a:off x="2374900" y="1816100"/>
            <a:ext cx="6832600" cy="2799741"/>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MÖ 3. milenyum öncesi, yani </a:t>
            </a:r>
            <a:r>
              <a:rPr lang="tr-TR" sz="2400" dirty="0" err="1">
                <a:solidFill>
                  <a:schemeClr val="bg1"/>
                </a:solidFill>
                <a:latin typeface="Comic Sans MS" panose="030F0702030302020204" pitchFamily="66" charset="0"/>
                <a:ea typeface="Calibri" panose="020F0502020204030204" pitchFamily="34" charset="0"/>
              </a:rPr>
              <a:t>Harappa</a:t>
            </a:r>
            <a:r>
              <a:rPr lang="tr-TR" sz="2400" dirty="0">
                <a:solidFill>
                  <a:schemeClr val="bg1"/>
                </a:solidFill>
                <a:latin typeface="Comic Sans MS" panose="030F0702030302020204" pitchFamily="66" charset="0"/>
                <a:ea typeface="Calibri" panose="020F0502020204030204" pitchFamily="34" charset="0"/>
              </a:rPr>
              <a:t> uygarlığından bile çok önceleri, Hindistan’daki yerliler, ağaç, su, yılan ve yeryüzü ruhlarına inanmışlardı. Hatta bunlardan bazıları insan formu almışlardır.</a:t>
            </a:r>
            <a:endParaRPr lang="tr-TR" sz="2400" dirty="0">
              <a:solidFill>
                <a:schemeClr val="bg1"/>
              </a:solidFill>
            </a:endParaRPr>
          </a:p>
        </p:txBody>
      </p:sp>
    </p:spTree>
    <p:extLst>
      <p:ext uri="{BB962C8B-B14F-4D97-AF65-F5344CB8AC3E}">
        <p14:creationId xmlns:p14="http://schemas.microsoft.com/office/powerpoint/2010/main" val="690042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2D7485D-F27B-46D5-9025-741A085F3F3A}"/>
              </a:ext>
            </a:extLst>
          </p:cNvPr>
          <p:cNvSpPr/>
          <p:nvPr/>
        </p:nvSpPr>
        <p:spPr>
          <a:xfrm>
            <a:off x="2641600" y="1790700"/>
            <a:ext cx="6502400" cy="3909083"/>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Şimdiye kadar, çok az sayıda </a:t>
            </a:r>
            <a:r>
              <a:rPr lang="tr-TR" sz="2400" dirty="0" err="1">
                <a:solidFill>
                  <a:schemeClr val="bg1"/>
                </a:solidFill>
                <a:latin typeface="Comic Sans MS" panose="030F0702030302020204" pitchFamily="66" charset="0"/>
                <a:ea typeface="Calibri" panose="020F0502020204030204" pitchFamily="34" charset="0"/>
              </a:rPr>
              <a:t>Maurya</a:t>
            </a:r>
            <a:r>
              <a:rPr lang="tr-TR" sz="2400" dirty="0">
                <a:solidFill>
                  <a:schemeClr val="bg1"/>
                </a:solidFill>
                <a:latin typeface="Comic Sans MS" panose="030F0702030302020204" pitchFamily="66" charset="0"/>
                <a:ea typeface="Calibri" panose="020F0502020204030204" pitchFamily="34" charset="0"/>
              </a:rPr>
              <a:t> dönemine ait figür ve heykel ortaya çıkartılmış ve bunların çoğu, genelde “</a:t>
            </a:r>
            <a:r>
              <a:rPr lang="tr-TR" sz="2400" dirty="0" err="1">
                <a:solidFill>
                  <a:schemeClr val="bg1"/>
                </a:solidFill>
                <a:latin typeface="Comic Sans MS" panose="030F0702030302020204" pitchFamily="66" charset="0"/>
                <a:ea typeface="Calibri" panose="020F0502020204030204" pitchFamily="34" charset="0"/>
              </a:rPr>
              <a:t>Maurya</a:t>
            </a:r>
            <a:r>
              <a:rPr lang="tr-TR" sz="2400" dirty="0">
                <a:solidFill>
                  <a:schemeClr val="bg1"/>
                </a:solidFill>
                <a:latin typeface="Comic Sans MS" panose="030F0702030302020204" pitchFamily="66" charset="0"/>
                <a:ea typeface="Calibri" panose="020F0502020204030204" pitchFamily="34" charset="0"/>
              </a:rPr>
              <a:t> Cilası” olarak adlandırılan, </a:t>
            </a:r>
            <a:r>
              <a:rPr lang="tr-TR" sz="2400" dirty="0" err="1">
                <a:solidFill>
                  <a:schemeClr val="bg1"/>
                </a:solidFill>
                <a:latin typeface="Comic Sans MS" panose="030F0702030302020204" pitchFamily="66" charset="0"/>
                <a:ea typeface="Calibri" panose="020F0502020204030204" pitchFamily="34" charset="0"/>
              </a:rPr>
              <a:t>Maurya</a:t>
            </a:r>
            <a:r>
              <a:rPr lang="tr-TR" sz="2400" dirty="0">
                <a:solidFill>
                  <a:schemeClr val="bg1"/>
                </a:solidFill>
                <a:latin typeface="Comic Sans MS" panose="030F0702030302020204" pitchFamily="66" charset="0"/>
                <a:ea typeface="Calibri" panose="020F0502020204030204" pitchFamily="34" charset="0"/>
              </a:rPr>
              <a:t> çağına ait cilalı yani zımparalanarak düzleştirilen taşların üzerine işlenmiş figürlerdir.</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2601717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E09343A-8433-4BC0-B2FF-550ED98FD73E}"/>
              </a:ext>
            </a:extLst>
          </p:cNvPr>
          <p:cNvSpPr/>
          <p:nvPr/>
        </p:nvSpPr>
        <p:spPr>
          <a:xfrm>
            <a:off x="2514600" y="1054100"/>
            <a:ext cx="6629400" cy="3355086"/>
          </a:xfrm>
          <a:prstGeom prst="rect">
            <a:avLst/>
          </a:prstGeom>
        </p:spPr>
        <p:txBody>
          <a:bodyPr wrap="square">
            <a:spAutoFit/>
          </a:bodyPr>
          <a:lstStyle/>
          <a:p>
            <a:pPr marL="450215" indent="448945"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Bugünkü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Patna’nın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yakınlarındaki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Lohanipur</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adı verilen bölgede, iki başsız erkek gövdesi bulunmuştur. Bu heykeller, bilinen en eski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Cain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Tirthankara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torsoları</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(başsız heykel) olmaları sebebiyle çokça ilgi çekmiştir.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086556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34FC10F-0BDB-44AC-914B-92DDF3D0E55B}"/>
              </a:ext>
            </a:extLst>
          </p:cNvPr>
          <p:cNvSpPr/>
          <p:nvPr/>
        </p:nvSpPr>
        <p:spPr>
          <a:xfrm>
            <a:off x="2095500" y="609600"/>
            <a:ext cx="7048500" cy="3909083"/>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Belki de ayakta duran </a:t>
            </a:r>
            <a:r>
              <a:rPr lang="tr-TR" sz="2400" dirty="0" err="1">
                <a:solidFill>
                  <a:schemeClr val="bg1"/>
                </a:solidFill>
                <a:latin typeface="Comic Sans MS" panose="030F0702030302020204" pitchFamily="66" charset="0"/>
                <a:ea typeface="Calibri" panose="020F0502020204030204" pitchFamily="34" charset="0"/>
              </a:rPr>
              <a:t>Maurya</a:t>
            </a:r>
            <a:r>
              <a:rPr lang="tr-TR" sz="2400" dirty="0">
                <a:solidFill>
                  <a:schemeClr val="bg1"/>
                </a:solidFill>
                <a:latin typeface="Comic Sans MS" panose="030F0702030302020204" pitchFamily="66" charset="0"/>
                <a:ea typeface="Calibri" panose="020F0502020204030204" pitchFamily="34" charset="0"/>
              </a:rPr>
              <a:t> heykellerinin en etkileyici iki örneği, </a:t>
            </a:r>
            <a:r>
              <a:rPr lang="tr-TR" sz="2400" dirty="0" err="1">
                <a:solidFill>
                  <a:schemeClr val="bg1"/>
                </a:solidFill>
                <a:latin typeface="Comic Sans MS" panose="030F0702030302020204" pitchFamily="66" charset="0"/>
                <a:ea typeface="Calibri" panose="020F0502020204030204" pitchFamily="34" charset="0"/>
              </a:rPr>
              <a:t>Patna</a:t>
            </a:r>
            <a:r>
              <a:rPr lang="tr-TR" sz="2400" dirty="0">
                <a:solidFill>
                  <a:schemeClr val="bg1"/>
                </a:solidFill>
                <a:latin typeface="Comic Sans MS" panose="030F0702030302020204" pitchFamily="66" charset="0"/>
                <a:ea typeface="Calibri" panose="020F0502020204030204" pitchFamily="34" charset="0"/>
              </a:rPr>
              <a:t> yakınlarındaki </a:t>
            </a:r>
            <a:r>
              <a:rPr lang="tr-TR" sz="2400" dirty="0" err="1">
                <a:solidFill>
                  <a:schemeClr val="bg1"/>
                </a:solidFill>
                <a:latin typeface="Comic Sans MS" panose="030F0702030302020204" pitchFamily="66" charset="0"/>
                <a:ea typeface="Calibri" panose="020F0502020204030204" pitchFamily="34" charset="0"/>
              </a:rPr>
              <a:t>Didarganj’dan</a:t>
            </a:r>
            <a:r>
              <a:rPr lang="tr-TR" sz="2400" dirty="0">
                <a:solidFill>
                  <a:schemeClr val="bg1"/>
                </a:solidFill>
                <a:latin typeface="Comic Sans MS" panose="030F0702030302020204" pitchFamily="66" charset="0"/>
                <a:ea typeface="Calibri" panose="020F0502020204030204" pitchFamily="34" charset="0"/>
              </a:rPr>
              <a:t> çıkartılmış olan bir </a:t>
            </a:r>
            <a:r>
              <a:rPr lang="tr-TR" sz="2400" dirty="0" err="1">
                <a:solidFill>
                  <a:schemeClr val="bg1"/>
                </a:solidFill>
                <a:latin typeface="Comic Sans MS" panose="030F0702030302020204" pitchFamily="66" charset="0"/>
                <a:ea typeface="Calibri" panose="020F0502020204030204" pitchFamily="34" charset="0"/>
              </a:rPr>
              <a:t>Yaksha</a:t>
            </a:r>
            <a:r>
              <a:rPr lang="tr-TR" sz="2400" dirty="0">
                <a:solidFill>
                  <a:schemeClr val="bg1"/>
                </a:solidFill>
                <a:latin typeface="Comic Sans MS" panose="030F0702030302020204" pitchFamily="66" charset="0"/>
                <a:ea typeface="Calibri" panose="020F0502020204030204" pitchFamily="34" charset="0"/>
              </a:rPr>
              <a:t> (eril yeryüzü ruhu) ile bir </a:t>
            </a:r>
            <a:r>
              <a:rPr lang="tr-TR" sz="2400" dirty="0" err="1">
                <a:solidFill>
                  <a:schemeClr val="bg1"/>
                </a:solidFill>
                <a:latin typeface="Comic Sans MS" panose="030F0702030302020204" pitchFamily="66" charset="0"/>
                <a:ea typeface="Calibri" panose="020F0502020204030204" pitchFamily="34" charset="0"/>
              </a:rPr>
              <a:t>Yakshi</a:t>
            </a:r>
            <a:r>
              <a:rPr lang="tr-TR" sz="2400" dirty="0">
                <a:solidFill>
                  <a:schemeClr val="bg1"/>
                </a:solidFill>
                <a:latin typeface="Comic Sans MS" panose="030F0702030302020204" pitchFamily="66" charset="0"/>
                <a:ea typeface="Calibri" panose="020F0502020204030204" pitchFamily="34" charset="0"/>
              </a:rPr>
              <a:t> (dişil yeryüzü ruhu) heykelidir. Bu iki figürün ortaya çıkarılması ve ait olduğu dönem ile ilgili tartışmalar halen devam etmektedir.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3118406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2DE1B20-3E33-44FA-A76C-8F609B6B320B}"/>
              </a:ext>
            </a:extLst>
          </p:cNvPr>
          <p:cNvSpPr/>
          <p:nvPr/>
        </p:nvSpPr>
        <p:spPr>
          <a:xfrm>
            <a:off x="2667000" y="2159000"/>
            <a:ext cx="6477000" cy="3355086"/>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Bazı araştırmacılar onların </a:t>
            </a:r>
            <a:r>
              <a:rPr lang="tr-TR" sz="2400" dirty="0" err="1">
                <a:solidFill>
                  <a:schemeClr val="bg1"/>
                </a:solidFill>
                <a:latin typeface="Comic Sans MS" panose="030F0702030302020204" pitchFamily="66" charset="0"/>
                <a:ea typeface="Calibri" panose="020F0502020204030204" pitchFamily="34" charset="0"/>
              </a:rPr>
              <a:t>Sançi’deki</a:t>
            </a:r>
            <a:r>
              <a:rPr lang="tr-TR" sz="2400" dirty="0">
                <a:solidFill>
                  <a:schemeClr val="bg1"/>
                </a:solidFill>
                <a:latin typeface="Comic Sans MS" panose="030F0702030302020204" pitchFamily="66" charset="0"/>
                <a:ea typeface="Calibri" panose="020F0502020204030204" pitchFamily="34" charset="0"/>
              </a:rPr>
              <a:t> büyük </a:t>
            </a:r>
            <a:r>
              <a:rPr lang="tr-TR" sz="2400" dirty="0" err="1">
                <a:solidFill>
                  <a:schemeClr val="bg1"/>
                </a:solidFill>
                <a:latin typeface="Comic Sans MS" panose="030F0702030302020204" pitchFamily="66" charset="0"/>
                <a:ea typeface="Calibri" panose="020F0502020204030204" pitchFamily="34" charset="0"/>
              </a:rPr>
              <a:t>Stupa’nın</a:t>
            </a:r>
            <a:r>
              <a:rPr lang="tr-TR" sz="2400" dirty="0">
                <a:solidFill>
                  <a:schemeClr val="bg1"/>
                </a:solidFill>
                <a:latin typeface="Comic Sans MS" panose="030F0702030302020204" pitchFamily="66" charset="0"/>
                <a:ea typeface="Calibri" panose="020F0502020204030204" pitchFamily="34" charset="0"/>
              </a:rPr>
              <a:t> kapısındaki </a:t>
            </a:r>
            <a:r>
              <a:rPr lang="tr-TR" sz="2400" dirty="0" err="1">
                <a:solidFill>
                  <a:schemeClr val="bg1"/>
                </a:solidFill>
                <a:latin typeface="Comic Sans MS" panose="030F0702030302020204" pitchFamily="66" charset="0"/>
                <a:ea typeface="Calibri" panose="020F0502020204030204" pitchFamily="34" charset="0"/>
              </a:rPr>
              <a:t>Yakshi</a:t>
            </a:r>
            <a:r>
              <a:rPr lang="tr-TR" sz="2400" dirty="0">
                <a:solidFill>
                  <a:schemeClr val="bg1"/>
                </a:solidFill>
                <a:latin typeface="Comic Sans MS" panose="030F0702030302020204" pitchFamily="66" charset="0"/>
                <a:ea typeface="Calibri" panose="020F0502020204030204" pitchFamily="34" charset="0"/>
              </a:rPr>
              <a:t> figürlerine benzediklerini, fiziksel özellikleri, mücevherleri ve kıyafetleri bakımından </a:t>
            </a:r>
            <a:r>
              <a:rPr lang="tr-TR" sz="2400" dirty="0" err="1">
                <a:solidFill>
                  <a:schemeClr val="bg1"/>
                </a:solidFill>
                <a:latin typeface="Comic Sans MS" panose="030F0702030302020204" pitchFamily="66" charset="0"/>
                <a:ea typeface="Calibri" panose="020F0502020204030204" pitchFamily="34" charset="0"/>
              </a:rPr>
              <a:t>Maurya</a:t>
            </a:r>
            <a:r>
              <a:rPr lang="tr-TR" sz="2400" dirty="0">
                <a:solidFill>
                  <a:schemeClr val="bg1"/>
                </a:solidFill>
                <a:latin typeface="Comic Sans MS" panose="030F0702030302020204" pitchFamily="66" charset="0"/>
                <a:ea typeface="Calibri" panose="020F0502020204030204" pitchFamily="34" charset="0"/>
              </a:rPr>
              <a:t> sonrası dönemin izlerini taşıdıklarını iddia etmektedirler.</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2185231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14FF54A-38F4-4A2B-8B7B-A1D51C343ED2}"/>
              </a:ext>
            </a:extLst>
          </p:cNvPr>
          <p:cNvSpPr/>
          <p:nvPr/>
        </p:nvSpPr>
        <p:spPr>
          <a:xfrm>
            <a:off x="3048000" y="2574054"/>
            <a:ext cx="6096000" cy="2801088"/>
          </a:xfrm>
          <a:prstGeom prst="rect">
            <a:avLst/>
          </a:prstGeom>
        </p:spPr>
        <p:txBody>
          <a:bodyPr>
            <a:spAutoFit/>
          </a:bodyPr>
          <a:lstStyle/>
          <a:p>
            <a:pPr marL="449580" indent="44958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Ancak bununla birlikte genel kanı, ilgili eserlerin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Maurya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sonrasındaki yüz yıllık döneme ait olması sebebiyle, aslında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Maurya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sanatının izlerini taşıdığı yönündedir.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543252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B2ADC51-B884-46F2-9626-CDD4B23A6AE1}"/>
              </a:ext>
            </a:extLst>
          </p:cNvPr>
          <p:cNvSpPr/>
          <p:nvPr/>
        </p:nvSpPr>
        <p:spPr>
          <a:xfrm>
            <a:off x="1371600" y="1244600"/>
            <a:ext cx="7594600" cy="3355086"/>
          </a:xfrm>
          <a:prstGeom prst="rect">
            <a:avLst/>
          </a:prstGeom>
        </p:spPr>
        <p:txBody>
          <a:bodyPr wrap="square">
            <a:spAutoFit/>
          </a:bodyPr>
          <a:lstStyle/>
          <a:p>
            <a:pPr marL="449580" indent="44958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Tıpkı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Maurya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başkentindeki hacimli taşların yontularak oyulup işlendiği hayvan figürlerinin ki gibi, her heykelin ilk görüşte dikkati çeken, kendine özgü anıtsal bir duruşu vardır. Yontulardaki estetik ve gerçeklik oldukça dikkat çekici bir formda işlenmiştir.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261142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CFC2380-5564-4F61-B67D-B03AD36C0F9F}"/>
              </a:ext>
            </a:extLst>
          </p:cNvPr>
          <p:cNvSpPr/>
          <p:nvPr/>
        </p:nvSpPr>
        <p:spPr>
          <a:xfrm>
            <a:off x="2400300" y="2019300"/>
            <a:ext cx="6743700" cy="2799741"/>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Heykelin her bir uzvu ve parçası, büyük bir titizlikle oyulmuştur. Parlak yüzeyli bir taş üzerindeki işlemeler, mücevher ve kıyafet detayları, sanatsal gelişmişliğin bir göstergesi olarak dikkat çekmektedir. </a:t>
            </a:r>
            <a:endParaRPr lang="tr-TR" sz="2400" dirty="0"/>
          </a:p>
        </p:txBody>
      </p:sp>
    </p:spTree>
    <p:extLst>
      <p:ext uri="{BB962C8B-B14F-4D97-AF65-F5344CB8AC3E}">
        <p14:creationId xmlns:p14="http://schemas.microsoft.com/office/powerpoint/2010/main" val="458246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552E2A3-BE6A-415E-832B-9E1F0544BC13}"/>
              </a:ext>
            </a:extLst>
          </p:cNvPr>
          <p:cNvSpPr/>
          <p:nvPr/>
        </p:nvSpPr>
        <p:spPr>
          <a:xfrm>
            <a:off x="2273300" y="1917700"/>
            <a:ext cx="6184900" cy="3355086"/>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Bu olağanüstü iki heykel bizi, doğurganlığın ya da verimliliğin evrensel tanrıçaları ile yüz yüze getirmektedir. Zira bunlar, ilkel inanca ait unsurlar olarak, toprağın gücünün kişileştirilmiş tasvirleri olarak nitelendirilmektedir.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76483118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17</TotalTime>
  <Words>335</Words>
  <Application>Microsoft Office PowerPoint</Application>
  <PresentationFormat>Geniş ekran</PresentationFormat>
  <Paragraphs>15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Comic Sans MS</vt:lpstr>
      <vt:lpstr>Trebuchet MS</vt:lpstr>
      <vt:lpstr>Berlin</vt:lpstr>
      <vt:lpstr>MAURYA DÖNEMİ II 6.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MAURYA DÖNEMİ II 6. Hafta</dc:title>
  <dc:creator>Casper</dc:creator>
  <cp:lastModifiedBy>Casper</cp:lastModifiedBy>
  <cp:revision>2</cp:revision>
  <dcterms:created xsi:type="dcterms:W3CDTF">2020-05-09T11:25:30Z</dcterms:created>
  <dcterms:modified xsi:type="dcterms:W3CDTF">2020-05-09T11:43:29Z</dcterms:modified>
</cp:coreProperties>
</file>