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669" r:id="rId4"/>
    <p:sldId id="670" r:id="rId5"/>
    <p:sldId id="671" r:id="rId6"/>
    <p:sldId id="673" r:id="rId7"/>
    <p:sldId id="674" r:id="rId8"/>
    <p:sldId id="675" r:id="rId9"/>
    <p:sldId id="676" r:id="rId10"/>
    <p:sldId id="677" r:id="rId11"/>
    <p:sldId id="678" r:id="rId12"/>
    <p:sldId id="679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668" y="-84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Prof. Dr. Harun TANRIVERMİŞ, </a:t>
            </a:r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Yeşim</a:t>
            </a:r>
            <a:r>
              <a:rPr lang="en-US" dirty="0" smtClean="0"/>
              <a:t> ALİEFENDİOĞLU </a:t>
            </a:r>
            <a:r>
              <a:rPr lang="en-US" dirty="0" err="1" smtClean="0"/>
              <a:t>Ekonomi</a:t>
            </a:r>
            <a:r>
              <a:rPr lang="en-US" dirty="0" smtClean="0"/>
              <a:t> I 2016-2017 </a:t>
            </a:r>
            <a:r>
              <a:rPr lang="en-US" dirty="0" err="1" smtClean="0"/>
              <a:t>Güz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94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GGY405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Gayrimenkul </a:t>
            </a:r>
            <a:r>
              <a:rPr lang="tr-TR" sz="3200" b="1" dirty="0"/>
              <a:t>ve Varlık Analizleri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179332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120868"/>
            <a:ext cx="880745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5080" indent="-4572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İnşaat sektöründe üretimin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2014 yılının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ikinci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çeyreğinden  itibaren önemli ölçüde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ivme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kaybettiği </a:t>
            </a:r>
            <a:r>
              <a:rPr sz="2400" spc="-5" dirty="0">
                <a:latin typeface="Arial"/>
                <a:cs typeface="Arial"/>
              </a:rPr>
              <a:t>anlamına gelen mevcut  tablo; 2013 yılında % 30.2 büyüme gösteren kamu inşaat  yatırımlarının 2014 yılında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% 10.8 küçülmüş </a:t>
            </a:r>
            <a:r>
              <a:rPr sz="2400" spc="-5" dirty="0">
                <a:latin typeface="Arial"/>
                <a:cs typeface="Arial"/>
              </a:rPr>
              <a:t>olması </a:t>
            </a:r>
            <a:r>
              <a:rPr sz="2400" dirty="0">
                <a:latin typeface="Arial"/>
                <a:cs typeface="Arial"/>
              </a:rPr>
              <a:t>ile  </a:t>
            </a:r>
            <a:r>
              <a:rPr sz="2400" spc="-5" dirty="0">
                <a:latin typeface="Arial"/>
                <a:cs typeface="Arial"/>
              </a:rPr>
              <a:t>yakından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ilişkilidir.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4" name="object 4"/>
          <p:cNvSpPr/>
          <p:nvPr/>
        </p:nvSpPr>
        <p:spPr>
          <a:xfrm>
            <a:off x="1825955" y="2922781"/>
            <a:ext cx="5143500" cy="28722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    Maliyet Tahmini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79766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038134" y="1710767"/>
            <a:ext cx="447421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solidFill>
                  <a:srgbClr val="002060"/>
                </a:solidFill>
                <a:latin typeface="Arial"/>
                <a:cs typeface="Arial"/>
              </a:rPr>
              <a:t>MALİYET</a:t>
            </a:r>
            <a:r>
              <a:rPr sz="4000" b="1" spc="-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4000" b="1" spc="-45" dirty="0">
                <a:solidFill>
                  <a:srgbClr val="002060"/>
                </a:solidFill>
                <a:latin typeface="Arial"/>
                <a:cs typeface="Arial"/>
              </a:rPr>
              <a:t>TAHMİNİ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11579" y="2884188"/>
            <a:ext cx="6096000" cy="2381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01936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811784"/>
            <a:ext cx="9144000" cy="4322946"/>
            <a:chOff x="0" y="608837"/>
            <a:chExt cx="9144000" cy="3242209"/>
          </a:xfrm>
        </p:grpSpPr>
        <p:sp>
          <p:nvSpPr>
            <p:cNvPr id="3" name="object 3"/>
            <p:cNvSpPr/>
            <p:nvPr/>
          </p:nvSpPr>
          <p:spPr>
            <a:xfrm>
              <a:off x="0" y="608837"/>
              <a:ext cx="9144000" cy="1097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642924"/>
              <a:ext cx="9144000" cy="1905"/>
            </a:xfrm>
            <a:custGeom>
              <a:avLst/>
              <a:gdLst/>
              <a:ahLst/>
              <a:cxnLst/>
              <a:rect l="l" t="t" r="r" b="b"/>
              <a:pathLst>
                <a:path w="9144000" h="1904">
                  <a:moveTo>
                    <a:pt x="0" y="0"/>
                  </a:moveTo>
                  <a:lnTo>
                    <a:pt x="9144000" y="1587"/>
                  </a:lnTo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49792" y="3725316"/>
              <a:ext cx="125730" cy="125730"/>
            </a:xfrm>
            <a:custGeom>
              <a:avLst/>
              <a:gdLst/>
              <a:ahLst/>
              <a:cxnLst/>
              <a:rect l="l" t="t" r="r" b="b"/>
              <a:pathLst>
                <a:path w="125730" h="125729">
                  <a:moveTo>
                    <a:pt x="0" y="40411"/>
                  </a:moveTo>
                  <a:lnTo>
                    <a:pt x="84975" y="0"/>
                  </a:lnTo>
                  <a:lnTo>
                    <a:pt x="125387" y="84975"/>
                  </a:lnTo>
                  <a:lnTo>
                    <a:pt x="40411" y="125387"/>
                  </a:lnTo>
                  <a:lnTo>
                    <a:pt x="0" y="40411"/>
                  </a:lnTo>
                  <a:close/>
                </a:path>
              </a:pathLst>
            </a:custGeom>
            <a:ln w="3175">
              <a:solidFill>
                <a:srgbClr val="1D7DE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543215" y="2498813"/>
              <a:ext cx="116778" cy="14010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92010" y="2760954"/>
              <a:ext cx="116778" cy="14010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xfrm>
            <a:off x="1066800" y="1981200"/>
            <a:ext cx="7543800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tr-TR" spc="-5" dirty="0"/>
              <a:t>Ülkemizin	içinde	bulunduğu	</a:t>
            </a:r>
            <a:r>
              <a:rPr lang="tr-TR" spc="-5" dirty="0" smtClean="0"/>
              <a:t>ekonomik</a:t>
            </a:r>
            <a:r>
              <a:rPr lang="tr-TR" spc="-5" dirty="0"/>
              <a:t>	</a:t>
            </a:r>
            <a:r>
              <a:rPr lang="tr-TR" spc="-5" dirty="0" smtClean="0"/>
              <a:t>durum sebebiyle, </a:t>
            </a:r>
            <a:r>
              <a:rPr spc="-5" dirty="0" err="1" smtClean="0"/>
              <a:t>yatırım</a:t>
            </a:r>
            <a:r>
              <a:rPr spc="-5" dirty="0" smtClean="0"/>
              <a:t> </a:t>
            </a:r>
            <a:r>
              <a:rPr spc="-5" dirty="0"/>
              <a:t>sürecinin her aşamasında </a:t>
            </a:r>
            <a:r>
              <a:rPr spc="-5" dirty="0">
                <a:solidFill>
                  <a:srgbClr val="FF0000"/>
                </a:solidFill>
              </a:rPr>
              <a:t>maliyet planlaması ve  denetimi </a:t>
            </a:r>
            <a:r>
              <a:rPr spc="-5" dirty="0"/>
              <a:t>daha fazla önem </a:t>
            </a:r>
            <a:r>
              <a:rPr spc="-15" dirty="0"/>
              <a:t>kazanmaktadır. </a:t>
            </a:r>
            <a:r>
              <a:rPr spc="-5" dirty="0"/>
              <a:t>İnşaat yatırımları  </a:t>
            </a:r>
            <a:r>
              <a:rPr dirty="0"/>
              <a:t>için </a:t>
            </a:r>
            <a:r>
              <a:rPr spc="-5" dirty="0"/>
              <a:t>gerekli olan kaynakların sınırlı olması, bu önemi daha da  </a:t>
            </a:r>
            <a:r>
              <a:rPr spc="-15" dirty="0"/>
              <a:t>arttırmaktadır. </a:t>
            </a:r>
            <a:r>
              <a:rPr spc="-5" dirty="0"/>
              <a:t>Bu nedenle, yatırım kararı alınırken kaynak  ihtiyacının dikkatle hazırlanan, </a:t>
            </a:r>
            <a:r>
              <a:rPr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kapsamlı ve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güvenilir </a:t>
            </a:r>
            <a:r>
              <a:rPr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bir 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maliyet tahmini</a:t>
            </a:r>
            <a:r>
              <a:rPr spc="-5" dirty="0"/>
              <a:t>ne dayanması</a:t>
            </a:r>
            <a:r>
              <a:rPr spc="35" dirty="0"/>
              <a:t> </a:t>
            </a:r>
            <a:r>
              <a:rPr spc="-15" dirty="0"/>
              <a:t>gerekmektedir.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651510" y="434340"/>
            <a:ext cx="6240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Maliyet Tahmini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875000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120868"/>
            <a:ext cx="880745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834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İhtiyaç duyulan ve </a:t>
            </a:r>
            <a:r>
              <a:rPr sz="2400" dirty="0">
                <a:latin typeface="Arial"/>
                <a:cs typeface="Arial"/>
              </a:rPr>
              <a:t>diğer </a:t>
            </a:r>
            <a:r>
              <a:rPr sz="2400" spc="-5" dirty="0">
                <a:latin typeface="Arial"/>
                <a:cs typeface="Arial"/>
              </a:rPr>
              <a:t>sektörlerden talep </a:t>
            </a:r>
            <a:r>
              <a:rPr sz="2400" dirty="0">
                <a:latin typeface="Arial"/>
                <a:cs typeface="Arial"/>
              </a:rPr>
              <a:t>edilen girdilerin  </a:t>
            </a:r>
            <a:r>
              <a:rPr sz="2400" spc="-5" dirty="0">
                <a:latin typeface="Arial"/>
                <a:cs typeface="Arial"/>
              </a:rPr>
              <a:t>çok çeşitli olması ve gayri safi hasılaya yapılan </a:t>
            </a:r>
            <a:r>
              <a:rPr sz="2400" dirty="0">
                <a:latin typeface="Arial"/>
                <a:cs typeface="Arial"/>
              </a:rPr>
              <a:t>katkı </a:t>
            </a:r>
            <a:r>
              <a:rPr sz="2400" spc="-5" dirty="0">
                <a:latin typeface="Arial"/>
                <a:cs typeface="Arial"/>
              </a:rPr>
              <a:t>ve  yaratılan istihdam nedeniyle, hükümetlerce ekonomiye ivme  kazandırmak </a:t>
            </a:r>
            <a:r>
              <a:rPr sz="2400" dirty="0">
                <a:latin typeface="Arial"/>
                <a:cs typeface="Arial"/>
              </a:rPr>
              <a:t>için </a:t>
            </a:r>
            <a:r>
              <a:rPr sz="2400" spc="-5" dirty="0">
                <a:latin typeface="Arial"/>
                <a:cs typeface="Arial"/>
              </a:rPr>
              <a:t>inşaat sektörü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itici güç </a:t>
            </a:r>
            <a:r>
              <a:rPr sz="2400" spc="-5" dirty="0">
                <a:latin typeface="Arial"/>
                <a:cs typeface="Arial"/>
              </a:rPr>
              <a:t>olarak  </a:t>
            </a:r>
            <a:r>
              <a:rPr sz="2400" spc="-10" dirty="0">
                <a:latin typeface="Arial"/>
                <a:cs typeface="Arial"/>
              </a:rPr>
              <a:t>değerlendirilmektedir.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61950" indent="-723900"/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Maliyet </a:t>
            </a:r>
            <a:r>
              <a:rPr lang="tr-TR" sz="2800" dirty="0"/>
              <a:t>Tahmini</a:t>
            </a:r>
            <a:br>
              <a:rPr lang="tr-TR" sz="2800" dirty="0"/>
            </a:b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90441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120868"/>
            <a:ext cx="880808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834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Çeşitli </a:t>
            </a:r>
            <a:r>
              <a:rPr sz="2400" spc="-5" dirty="0">
                <a:latin typeface="Arial"/>
                <a:cs typeface="Arial"/>
              </a:rPr>
              <a:t>mal ve hizmet üretimine </a:t>
            </a:r>
            <a:r>
              <a:rPr sz="2400" dirty="0">
                <a:latin typeface="Arial"/>
                <a:cs typeface="Arial"/>
              </a:rPr>
              <a:t>olan </a:t>
            </a:r>
            <a:r>
              <a:rPr sz="2400" spc="-5" dirty="0">
                <a:latin typeface="Arial"/>
                <a:cs typeface="Arial"/>
              </a:rPr>
              <a:t>etkisi, </a:t>
            </a:r>
            <a:r>
              <a:rPr sz="2400" dirty="0">
                <a:latin typeface="Arial"/>
                <a:cs typeface="Arial"/>
              </a:rPr>
              <a:t>yoğun </a:t>
            </a:r>
            <a:r>
              <a:rPr sz="2400" spc="-5" dirty="0">
                <a:latin typeface="Arial"/>
                <a:cs typeface="Arial"/>
              </a:rPr>
              <a:t>iş gücü  kullanımı ve sosyo-ekonomik refah düzeyine olan katkısı ile  bu sektör ülke ekonomisinde önemli bir yere </a:t>
            </a:r>
            <a:r>
              <a:rPr sz="2400" spc="-20" dirty="0">
                <a:latin typeface="Arial"/>
                <a:cs typeface="Arial"/>
              </a:rPr>
              <a:t>sahiptir. </a:t>
            </a:r>
            <a:r>
              <a:rPr sz="2400" spc="-5" dirty="0">
                <a:latin typeface="Arial"/>
                <a:cs typeface="Arial"/>
              </a:rPr>
              <a:t>Ancak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 ekonominin genel konjonktürü </a:t>
            </a:r>
            <a:r>
              <a:rPr sz="2400" spc="-5" dirty="0">
                <a:latin typeface="Arial"/>
                <a:cs typeface="Arial"/>
              </a:rPr>
              <a:t>dünyada </a:t>
            </a:r>
            <a:r>
              <a:rPr sz="2400" dirty="0">
                <a:latin typeface="Arial"/>
                <a:cs typeface="Arial"/>
              </a:rPr>
              <a:t>olduğu </a:t>
            </a:r>
            <a:r>
              <a:rPr sz="2400" spc="-5" dirty="0">
                <a:latin typeface="Arial"/>
                <a:cs typeface="Arial"/>
              </a:rPr>
              <a:t>gibi  Türkiye'de de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inşaat sektörünün performansını </a:t>
            </a:r>
            <a:r>
              <a:rPr sz="2400" spc="-5" dirty="0">
                <a:latin typeface="Arial"/>
                <a:cs typeface="Arial"/>
              </a:rPr>
              <a:t>doğrudan  </a:t>
            </a:r>
            <a:r>
              <a:rPr sz="2400" spc="-15" dirty="0">
                <a:latin typeface="Arial"/>
                <a:cs typeface="Arial"/>
              </a:rPr>
              <a:t>etkilemektedir.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4025" indent="-815975"/>
            <a:r>
              <a:rPr lang="tr-TR" sz="1600" dirty="0" smtClean="0"/>
              <a:t/>
            </a:r>
            <a:br>
              <a:rPr lang="tr-TR" sz="1600" dirty="0" smtClean="0"/>
            </a:br>
            <a:r>
              <a:rPr lang="tr-TR" sz="2800" dirty="0"/>
              <a:t>Maliyet Tahmini</a:t>
            </a:r>
            <a:br>
              <a:rPr lang="tr-TR" sz="2800" dirty="0"/>
            </a:b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350725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120868"/>
            <a:ext cx="880681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5080" indent="-457200" algn="just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Sektör</a:t>
            </a:r>
            <a:r>
              <a:rPr sz="2400" spc="-5" dirty="0">
                <a:latin typeface="Arial"/>
                <a:cs typeface="Arial"/>
              </a:rPr>
              <a:t>; ekonomi büyürken ondan daha hızlı bir tempo </a:t>
            </a:r>
            <a:r>
              <a:rPr sz="2400" dirty="0">
                <a:latin typeface="Arial"/>
                <a:cs typeface="Arial"/>
              </a:rPr>
              <a:t>ile  </a:t>
            </a:r>
            <a:r>
              <a:rPr sz="2400" spc="-5" dirty="0">
                <a:latin typeface="Arial"/>
                <a:cs typeface="Arial"/>
              </a:rPr>
              <a:t>büyümekte ve büyümeye pozitif katkı yapmakta, ancak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 ekonomi küçülürken de </a:t>
            </a:r>
            <a:r>
              <a:rPr sz="2400" spc="-5" dirty="0">
                <a:latin typeface="Arial"/>
                <a:cs typeface="Arial"/>
              </a:rPr>
              <a:t>aynı korelasyon </a:t>
            </a:r>
            <a:r>
              <a:rPr sz="2400" dirty="0">
                <a:latin typeface="Arial"/>
                <a:cs typeface="Arial"/>
              </a:rPr>
              <a:t>nedeniyle </a:t>
            </a:r>
            <a:r>
              <a:rPr sz="2400" spc="-5" dirty="0">
                <a:latin typeface="Arial"/>
                <a:cs typeface="Arial"/>
              </a:rPr>
              <a:t>ondan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 daha hızlı bir tempoyla</a:t>
            </a:r>
            <a:r>
              <a:rPr sz="2400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FF0000"/>
                </a:solidFill>
                <a:latin typeface="Arial"/>
                <a:cs typeface="Arial"/>
              </a:rPr>
              <a:t>küçülmekte</a:t>
            </a:r>
            <a:r>
              <a:rPr sz="2400" spc="-15" dirty="0">
                <a:latin typeface="Arial"/>
                <a:cs typeface="Arial"/>
              </a:rPr>
              <a:t>dir.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15963" indent="-1077913"/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/>
              <a:t>Maliyet Tahmini</a:t>
            </a:r>
            <a:br>
              <a:rPr lang="tr-TR" sz="2800" dirty="0"/>
            </a:b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645097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120868"/>
            <a:ext cx="880681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834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İnşaat sektörünün büyümesi 1999 yılından bu </a:t>
            </a:r>
            <a:r>
              <a:rPr sz="2400" dirty="0">
                <a:latin typeface="Arial"/>
                <a:cs typeface="Arial"/>
              </a:rPr>
              <a:t>yana </a:t>
            </a:r>
            <a:r>
              <a:rPr sz="2400" spc="-5" dirty="0">
                <a:latin typeface="Arial"/>
                <a:cs typeface="Arial"/>
              </a:rPr>
              <a:t>Gayri Safi  </a:t>
            </a:r>
            <a:r>
              <a:rPr sz="2400" spc="-25" dirty="0">
                <a:latin typeface="Arial"/>
                <a:cs typeface="Arial"/>
              </a:rPr>
              <a:t>Yurtiçi </a:t>
            </a:r>
            <a:r>
              <a:rPr sz="2400" spc="-5" dirty="0">
                <a:latin typeface="Arial"/>
                <a:cs typeface="Arial"/>
              </a:rPr>
              <a:t>Hâsıla (GSYH)'nın büyüme eğrisine önemli ölçüde  </a:t>
            </a:r>
            <a:r>
              <a:rPr sz="2400" dirty="0">
                <a:latin typeface="Arial"/>
                <a:cs typeface="Arial"/>
              </a:rPr>
              <a:t>paralellik </a:t>
            </a:r>
            <a:r>
              <a:rPr sz="2400" spc="-5" dirty="0">
                <a:latin typeface="Arial"/>
                <a:cs typeface="Arial"/>
              </a:rPr>
              <a:t>göstermiş ve onunla birlikte </a:t>
            </a:r>
            <a:r>
              <a:rPr sz="2400" dirty="0">
                <a:latin typeface="Arial"/>
                <a:cs typeface="Arial"/>
              </a:rPr>
              <a:t>dalgalı </a:t>
            </a:r>
            <a:r>
              <a:rPr sz="2400" spc="-5" dirty="0">
                <a:latin typeface="Arial"/>
                <a:cs typeface="Arial"/>
              </a:rPr>
              <a:t>bir seyir  </a:t>
            </a:r>
            <a:r>
              <a:rPr sz="2400" spc="-20" dirty="0">
                <a:latin typeface="Arial"/>
                <a:cs typeface="Arial"/>
              </a:rPr>
              <a:t>izlemiştir.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4025" indent="-815975"/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Maliyet </a:t>
            </a:r>
            <a:r>
              <a:rPr lang="tr-TR" sz="2800" dirty="0"/>
              <a:t>Tahmini</a:t>
            </a:r>
            <a:br>
              <a:rPr lang="tr-TR" sz="2800" dirty="0"/>
            </a:b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81512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120868"/>
            <a:ext cx="880681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834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İnşaat sektöründe üretim 2014 yılının </a:t>
            </a:r>
            <a:r>
              <a:rPr sz="2400" dirty="0">
                <a:latin typeface="Arial"/>
                <a:cs typeface="Arial"/>
              </a:rPr>
              <a:t>ikinci </a:t>
            </a:r>
            <a:r>
              <a:rPr sz="2400" spc="-5" dirty="0">
                <a:latin typeface="Arial"/>
                <a:cs typeface="Arial"/>
              </a:rPr>
              <a:t>yarısından  itibaren ekonomideki yavaşlama paralelinde önemli </a:t>
            </a:r>
            <a:r>
              <a:rPr sz="2400" dirty="0">
                <a:latin typeface="Arial"/>
                <a:cs typeface="Arial"/>
              </a:rPr>
              <a:t>ölçüde  </a:t>
            </a:r>
            <a:r>
              <a:rPr sz="2400" spc="-5" dirty="0">
                <a:latin typeface="Arial"/>
                <a:cs typeface="Arial"/>
              </a:rPr>
              <a:t>hız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kesmiştir.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87425" indent="-987425"/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Maliyet </a:t>
            </a:r>
            <a:r>
              <a:rPr lang="tr-TR" sz="2800" dirty="0"/>
              <a:t>Tahmini</a:t>
            </a:r>
            <a:br>
              <a:rPr lang="tr-TR" sz="2800" dirty="0"/>
            </a:b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29515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120868"/>
            <a:ext cx="880681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5080" indent="-45720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  <a:tab pos="1289685" algn="l"/>
                <a:tab pos="2327275" algn="l"/>
                <a:tab pos="3729354" algn="l"/>
                <a:tab pos="4141470" algn="l"/>
                <a:tab pos="4933950" algn="l"/>
                <a:tab pos="6313805" algn="l"/>
                <a:tab pos="7624445" algn="l"/>
              </a:tabLst>
            </a:pPr>
            <a:r>
              <a:rPr sz="2400" spc="-5" dirty="0">
                <a:latin typeface="Arial"/>
                <a:cs typeface="Arial"/>
              </a:rPr>
              <a:t>2014	yılın</a:t>
            </a:r>
            <a:r>
              <a:rPr sz="2400" dirty="0">
                <a:latin typeface="Arial"/>
                <a:cs typeface="Arial"/>
              </a:rPr>
              <a:t>da	</a:t>
            </a:r>
            <a:r>
              <a:rPr sz="2400" spc="-5" dirty="0">
                <a:latin typeface="Arial"/>
                <a:cs typeface="Arial"/>
              </a:rPr>
              <a:t>G</a:t>
            </a:r>
            <a:r>
              <a:rPr sz="2400" dirty="0">
                <a:latin typeface="Arial"/>
                <a:cs typeface="Arial"/>
              </a:rPr>
              <a:t>SY</a:t>
            </a:r>
            <a:r>
              <a:rPr sz="2400" spc="-5" dirty="0">
                <a:latin typeface="Arial"/>
                <a:cs typeface="Arial"/>
              </a:rPr>
              <a:t>H'da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%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2</a:t>
            </a:r>
            <a:r>
              <a:rPr sz="2400" dirty="0">
                <a:latin typeface="Arial"/>
                <a:cs typeface="Arial"/>
              </a:rPr>
              <a:t>.</a:t>
            </a:r>
            <a:r>
              <a:rPr sz="2400" spc="-5" dirty="0">
                <a:latin typeface="Arial"/>
                <a:cs typeface="Arial"/>
              </a:rPr>
              <a:t>9</a:t>
            </a:r>
            <a:r>
              <a:rPr sz="2400" dirty="0">
                <a:latin typeface="Arial"/>
                <a:cs typeface="Arial"/>
              </a:rPr>
              <a:t>'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g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büy</a:t>
            </a:r>
            <a:r>
              <a:rPr sz="2400" spc="-10" dirty="0">
                <a:latin typeface="Arial"/>
                <a:cs typeface="Arial"/>
              </a:rPr>
              <a:t>ü</a:t>
            </a:r>
            <a:r>
              <a:rPr sz="2400" dirty="0">
                <a:latin typeface="Arial"/>
                <a:cs typeface="Arial"/>
              </a:rPr>
              <a:t>me,	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k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ö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de  de % 2.2 olarak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kaydedilmiştir.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4" name="object 4"/>
          <p:cNvSpPr/>
          <p:nvPr/>
        </p:nvSpPr>
        <p:spPr>
          <a:xfrm>
            <a:off x="71407" y="2205061"/>
            <a:ext cx="9036043" cy="3647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   Maliyet </a:t>
            </a:r>
            <a:r>
              <a:rPr lang="tr-TR" sz="2800" dirty="0"/>
              <a:t>Tahmini</a:t>
            </a:r>
            <a:br>
              <a:rPr lang="tr-TR" sz="2800" dirty="0"/>
            </a:b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017981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25685</TotalTime>
  <Words>221</Words>
  <Application>Microsoft Office PowerPoint</Application>
  <PresentationFormat>Ekran Gösterisi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ekonomi</vt:lpstr>
      <vt:lpstr>1_Rics</vt:lpstr>
      <vt:lpstr>h.t.</vt:lpstr>
      <vt:lpstr>PowerPoint Sunusu</vt:lpstr>
      <vt:lpstr>PowerPoint Sunusu</vt:lpstr>
      <vt:lpstr>PowerPoint Sunusu</vt:lpstr>
      <vt:lpstr> Maliyet Tahmini </vt:lpstr>
      <vt:lpstr> Maliyet Tahmini </vt:lpstr>
      <vt:lpstr> Maliyet Tahmini </vt:lpstr>
      <vt:lpstr> Maliyet Tahmini </vt:lpstr>
      <vt:lpstr> Maliyet Tahmini </vt:lpstr>
      <vt:lpstr>    Maliyet Tahmini </vt:lpstr>
      <vt:lpstr>     Maliyet Tahmini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asus</cp:lastModifiedBy>
  <cp:revision>944</cp:revision>
  <cp:lastPrinted>2016-10-24T07:53:35Z</cp:lastPrinted>
  <dcterms:created xsi:type="dcterms:W3CDTF">2016-09-18T09:35:24Z</dcterms:created>
  <dcterms:modified xsi:type="dcterms:W3CDTF">2020-02-25T08:19:48Z</dcterms:modified>
</cp:coreProperties>
</file>