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1"/>
  </p:notesMasterIdLst>
  <p:handoutMasterIdLst>
    <p:handoutMasterId r:id="rId22"/>
  </p:handoutMasterIdLst>
  <p:sldIdLst>
    <p:sldId id="272" r:id="rId2"/>
    <p:sldId id="396" r:id="rId3"/>
    <p:sldId id="397" r:id="rId4"/>
    <p:sldId id="398" r:id="rId5"/>
    <p:sldId id="399" r:id="rId6"/>
    <p:sldId id="400" r:id="rId7"/>
    <p:sldId id="401" r:id="rId8"/>
    <p:sldId id="402" r:id="rId9"/>
    <p:sldId id="403" r:id="rId10"/>
    <p:sldId id="404" r:id="rId11"/>
    <p:sldId id="405" r:id="rId12"/>
    <p:sldId id="406" r:id="rId13"/>
    <p:sldId id="407" r:id="rId14"/>
    <p:sldId id="408" r:id="rId15"/>
    <p:sldId id="409" r:id="rId16"/>
    <p:sldId id="410" r:id="rId17"/>
    <p:sldId id="411" r:id="rId18"/>
    <p:sldId id="412" r:id="rId19"/>
    <p:sldId id="446" r:id="rId20"/>
  </p:sldIdLst>
  <p:sldSz cx="12192000" cy="6858000"/>
  <p:notesSz cx="6858000" cy="9144000"/>
  <p:defaultTextStyle>
    <a:defPPr rtl="0">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8799B23B-EC83-4686-B30A-512413B5E67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83" d="100"/>
          <a:sy n="83" d="100"/>
        </p:scale>
        <p:origin x="686" y="72"/>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88" d="100"/>
          <a:sy n="88" d="100"/>
        </p:scale>
        <p:origin x="3072"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dirty="0"/>
          </a:p>
        </p:txBody>
      </p:sp>
      <p:sp>
        <p:nvSpPr>
          <p:cNvPr id="3" name="Veri Yer Tutucusu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2ACCE82-DC69-432C-BABD-63E5257FC9F5}" type="datetime1">
              <a:rPr lang="tr-TR" smtClean="0"/>
              <a:t>2.05.2019</a:t>
            </a:fld>
            <a:endParaRPr lang="tr-TR" dirty="0"/>
          </a:p>
        </p:txBody>
      </p:sp>
      <p:sp>
        <p:nvSpPr>
          <p:cNvPr id="4" name="Altbilgi Yer Tutucusu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dirty="0"/>
          </a:p>
        </p:txBody>
      </p:sp>
      <p:sp>
        <p:nvSpPr>
          <p:cNvPr id="5" name="Slayt Numarası Yer Tutucusu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2DF9922-981B-48BE-96E8-A46794BAA7ED}" type="slidenum">
              <a:rPr lang="tr-TR" smtClean="0"/>
              <a:t>‹#›</a:t>
            </a:fld>
            <a:endParaRPr lang="tr-TR" dirty="0"/>
          </a:p>
        </p:txBody>
      </p:sp>
    </p:spTree>
    <p:extLst>
      <p:ext uri="{BB962C8B-B14F-4D97-AF65-F5344CB8AC3E}">
        <p14:creationId xmlns:p14="http://schemas.microsoft.com/office/powerpoint/2010/main" val="28111241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tr-TR" noProof="0" dirty="0"/>
          </a:p>
        </p:txBody>
      </p:sp>
      <p:sp>
        <p:nvSpPr>
          <p:cNvPr id="3" name="Tarih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F9142D3-BDF4-467D-910A-DF82338AE250}" type="datetime1">
              <a:rPr lang="tr-TR" smtClean="0"/>
              <a:pPr/>
              <a:t>2.05.2019</a:t>
            </a:fld>
            <a:endParaRPr lang="tr-TR" dirty="0"/>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tr-TR" noProof="0" dirty="0"/>
          </a:p>
        </p:txBody>
      </p:sp>
      <p:sp>
        <p:nvSpPr>
          <p:cNvPr id="5" name="Notlar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tr-TR" noProof="0" dirty="0"/>
              <a:t>Asıl metin stillerini düzenlemek için tıklayın</a:t>
            </a:r>
          </a:p>
          <a:p>
            <a:pPr lvl="1" rtl="0"/>
            <a:r>
              <a:rPr lang="tr-TR" noProof="0" dirty="0"/>
              <a:t>İkinci düzey</a:t>
            </a:r>
          </a:p>
          <a:p>
            <a:pPr lvl="2" rtl="0"/>
            <a:r>
              <a:rPr lang="tr-TR" noProof="0" dirty="0"/>
              <a:t>Üçüncü düzey</a:t>
            </a:r>
          </a:p>
          <a:p>
            <a:pPr lvl="3" rtl="0"/>
            <a:r>
              <a:rPr lang="tr-TR" noProof="0" dirty="0"/>
              <a:t>Dördüncü düzey</a:t>
            </a:r>
          </a:p>
          <a:p>
            <a:pPr lvl="4" rtl="0"/>
            <a:r>
              <a:rPr lang="tr-TR" noProof="0" dirty="0"/>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tr-TR" noProof="0" dirty="0"/>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893B0CF2-7F87-4E02-A248-870047730F99}" type="slidenum">
              <a:rPr lang="tr-TR" noProof="0" smtClean="0"/>
              <a:t>‹#›</a:t>
            </a:fld>
            <a:endParaRPr lang="tr-TR" noProof="0" dirty="0"/>
          </a:p>
        </p:txBody>
      </p:sp>
    </p:spTree>
    <p:extLst>
      <p:ext uri="{BB962C8B-B14F-4D97-AF65-F5344CB8AC3E}">
        <p14:creationId xmlns:p14="http://schemas.microsoft.com/office/powerpoint/2010/main" val="36149813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lar Yer Tutucusu 2"/>
          <p:cNvSpPr>
            <a:spLocks noGrp="1"/>
          </p:cNvSpPr>
          <p:nvPr>
            <p:ph type="body" idx="1"/>
          </p:nvPr>
        </p:nvSpPr>
        <p:spPr/>
        <p:txBody>
          <a:bodyPr rtlCol="0"/>
          <a:lstStyle/>
          <a:p>
            <a:pPr rtl="0"/>
            <a:endParaRPr lang="tr-TR" dirty="0"/>
          </a:p>
        </p:txBody>
      </p:sp>
      <p:sp>
        <p:nvSpPr>
          <p:cNvPr id="4" name="Slayt Numarası Yer Tutucusu 3"/>
          <p:cNvSpPr>
            <a:spLocks noGrp="1"/>
          </p:cNvSpPr>
          <p:nvPr>
            <p:ph type="sldNum" sz="quarter" idx="10"/>
          </p:nvPr>
        </p:nvSpPr>
        <p:spPr/>
        <p:txBody>
          <a:bodyPr rtlCol="0"/>
          <a:lstStyle/>
          <a:p>
            <a:pPr rtl="0"/>
            <a:fld id="{893B0CF2-7F87-4E02-A248-870047730F99}" type="slidenum">
              <a:rPr lang="tr-TR" smtClean="0"/>
              <a:t>1</a:t>
            </a:fld>
            <a:endParaRPr lang="tr-TR" dirty="0"/>
          </a:p>
        </p:txBody>
      </p:sp>
    </p:spTree>
    <p:extLst>
      <p:ext uri="{BB962C8B-B14F-4D97-AF65-F5344CB8AC3E}">
        <p14:creationId xmlns:p14="http://schemas.microsoft.com/office/powerpoint/2010/main" val="14951338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1">
        <a:schemeClr val="bg1"/>
      </p:bgRef>
    </p:bg>
    <p:spTree>
      <p:nvGrpSpPr>
        <p:cNvPr id="1" name=""/>
        <p:cNvGrpSpPr/>
        <p:nvPr/>
      </p:nvGrpSpPr>
      <p:grpSpPr>
        <a:xfrm>
          <a:off x="0" y="0"/>
          <a:ext cx="0" cy="0"/>
          <a:chOff x="0" y="0"/>
          <a:chExt cx="0" cy="0"/>
        </a:xfrm>
      </p:grpSpPr>
      <p:grpSp>
        <p:nvGrpSpPr>
          <p:cNvPr id="10" name="Grup 9"/>
          <p:cNvGrpSpPr/>
          <p:nvPr/>
        </p:nvGrpSpPr>
        <p:grpSpPr>
          <a:xfrm>
            <a:off x="0" y="6208894"/>
            <a:ext cx="12192000" cy="649106"/>
            <a:chOff x="0" y="6208894"/>
            <a:chExt cx="12192000" cy="649106"/>
          </a:xfrm>
        </p:grpSpPr>
        <p:sp>
          <p:nvSpPr>
            <p:cNvPr id="2" name="Dikdörtgen 1"/>
            <p:cNvSpPr/>
            <p:nvPr/>
          </p:nvSpPr>
          <p:spPr>
            <a:xfrm>
              <a:off x="3048" y="6220178"/>
              <a:ext cx="12188952" cy="637822"/>
            </a:xfrm>
            <a:prstGeom prst="rect">
              <a:avLst/>
            </a:prstGeom>
            <a:ln>
              <a:noFill/>
            </a:ln>
          </p:spPr>
          <p:style>
            <a:lnRef idx="1">
              <a:schemeClr val="accent3"/>
            </a:lnRef>
            <a:fillRef idx="2">
              <a:schemeClr val="accent3"/>
            </a:fillRef>
            <a:effectRef idx="1">
              <a:schemeClr val="accent3"/>
            </a:effectRef>
            <a:fontRef idx="minor">
              <a:schemeClr val="dk1"/>
            </a:fontRef>
          </p:style>
          <p:txBody>
            <a:bodyPr rtlCol="0" anchor="ctr"/>
            <a:lstStyle/>
            <a:p>
              <a:pPr algn="ctr" rtl="0"/>
              <a:endParaRPr lang="tr-TR" noProof="0" dirty="0"/>
            </a:p>
          </p:txBody>
        </p:sp>
        <p:cxnSp>
          <p:nvCxnSpPr>
            <p:cNvPr id="7" name="Düz Bağlayıcı 6"/>
            <p:cNvCxnSpPr/>
            <p:nvPr/>
          </p:nvCxnSpPr>
          <p:spPr>
            <a:xfrm>
              <a:off x="0" y="6208894"/>
              <a:ext cx="12192000"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grpSp>
      <p:cxnSp>
        <p:nvCxnSpPr>
          <p:cNvPr id="5" name="Düz Bağlayıcı 4"/>
          <p:cNvCxnSpPr/>
          <p:nvPr userDrawn="1"/>
        </p:nvCxnSpPr>
        <p:spPr>
          <a:xfrm flipV="1">
            <a:off x="3048" y="5937956"/>
            <a:ext cx="8241" cy="5644"/>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Düz Bağlayıcı 10"/>
          <p:cNvCxnSpPr/>
          <p:nvPr userDrawn="1"/>
        </p:nvCxnSpPr>
        <p:spPr>
          <a:xfrm flipV="1">
            <a:off x="3048" y="5937956"/>
            <a:ext cx="8241" cy="5644"/>
          </a:xfrm>
          <a:prstGeom prst="line">
            <a:avLst/>
          </a:prstGeom>
        </p:spPr>
        <p:style>
          <a:lnRef idx="1">
            <a:schemeClr val="accent1"/>
          </a:lnRef>
          <a:fillRef idx="0">
            <a:schemeClr val="accent1"/>
          </a:fillRef>
          <a:effectRef idx="0">
            <a:schemeClr val="accent1"/>
          </a:effectRef>
          <a:fontRef idx="minor">
            <a:schemeClr val="tx1"/>
          </a:fontRef>
        </p:style>
      </p:cxnSp>
      <p:sp>
        <p:nvSpPr>
          <p:cNvPr id="9" name="Başlık 8"/>
          <p:cNvSpPr>
            <a:spLocks noGrp="1"/>
          </p:cNvSpPr>
          <p:nvPr>
            <p:ph type="ctrTitle"/>
          </p:nvPr>
        </p:nvSpPr>
        <p:spPr>
          <a:xfrm>
            <a:off x="711200" y="1371600"/>
            <a:ext cx="10468864" cy="1828800"/>
          </a:xfrm>
          <a:ln>
            <a:noFill/>
          </a:ln>
        </p:spPr>
        <p:txBody>
          <a:bodyPr vert="horz" tIns="0" rIns="18288" bIns="0" rtlCol="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tx2"/>
                </a:solidFill>
                <a:effectLst/>
                <a:latin typeface="+mj-lt"/>
                <a:ea typeface="+mj-ea"/>
                <a:cs typeface="+mj-cs"/>
              </a:defRPr>
            </a:lvl1pPr>
          </a:lstStyle>
          <a:p>
            <a:pPr rtl="0"/>
            <a:r>
              <a:rPr lang="tr-TR" noProof="0"/>
              <a:t>Asıl başlık stilini düzenlemek için tıklayın</a:t>
            </a:r>
            <a:endParaRPr kumimoji="0" lang="tr-TR" noProof="0" dirty="0"/>
          </a:p>
        </p:txBody>
      </p:sp>
      <p:sp>
        <p:nvSpPr>
          <p:cNvPr id="17" name="Alt Başlık 16"/>
          <p:cNvSpPr>
            <a:spLocks noGrp="1"/>
          </p:cNvSpPr>
          <p:nvPr>
            <p:ph type="subTitle" idx="1"/>
          </p:nvPr>
        </p:nvSpPr>
        <p:spPr>
          <a:xfrm>
            <a:off x="711200" y="3228536"/>
            <a:ext cx="10472928" cy="1752600"/>
          </a:xfrm>
        </p:spPr>
        <p:txBody>
          <a:bodyPr lIns="0" rIns="18288" rtlCol="0"/>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pPr rtl="0"/>
            <a:r>
              <a:rPr lang="tr-TR" noProof="0"/>
              <a:t>Asıl alt başlık stilini düzenlemek için tıklayın</a:t>
            </a:r>
            <a:endParaRPr kumimoji="0" lang="tr-TR" noProof="0" dirty="0"/>
          </a:p>
        </p:txBody>
      </p:sp>
      <p:sp>
        <p:nvSpPr>
          <p:cNvPr id="30" name="Tarih Yer Tutucusu 29"/>
          <p:cNvSpPr>
            <a:spLocks noGrp="1"/>
          </p:cNvSpPr>
          <p:nvPr>
            <p:ph type="dt" sz="half" idx="10"/>
          </p:nvPr>
        </p:nvSpPr>
        <p:spPr/>
        <p:txBody>
          <a:bodyPr rtlCol="0"/>
          <a:lstStyle/>
          <a:p>
            <a:pPr rtl="0"/>
            <a:fld id="{54DFDFD8-D7F7-4EA0-9E92-CC83D76048F5}" type="datetime1">
              <a:rPr lang="tr-TR" noProof="0" smtClean="0"/>
              <a:t>2.05.2019</a:t>
            </a:fld>
            <a:endParaRPr lang="tr-TR" noProof="0" dirty="0"/>
          </a:p>
        </p:txBody>
      </p:sp>
      <p:sp>
        <p:nvSpPr>
          <p:cNvPr id="19" name="Alt Bilgi Yer Tutucusu 18"/>
          <p:cNvSpPr>
            <a:spLocks noGrp="1"/>
          </p:cNvSpPr>
          <p:nvPr>
            <p:ph type="ftr" sz="quarter" idx="11"/>
          </p:nvPr>
        </p:nvSpPr>
        <p:spPr/>
        <p:txBody>
          <a:bodyPr rtlCol="0"/>
          <a:lstStyle/>
          <a:p>
            <a:pPr rtl="0"/>
            <a:r>
              <a:rPr lang="tr-TR" noProof="0" dirty="0"/>
              <a:t>Alt bilgi ekle</a:t>
            </a:r>
          </a:p>
        </p:txBody>
      </p:sp>
      <p:sp>
        <p:nvSpPr>
          <p:cNvPr id="27" name="Slayt Numarası Yer Tutucusu 26"/>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
        <p:nvSpPr>
          <p:cNvPr id="12" name="Unvan 1"/>
          <p:cNvSpPr txBox="1">
            <a:spLocks/>
          </p:cNvSpPr>
          <p:nvPr userDrawn="1"/>
        </p:nvSpPr>
        <p:spPr>
          <a:xfrm rot="19943020">
            <a:off x="-637481" y="3059135"/>
            <a:ext cx="13466962" cy="1091200"/>
          </a:xfrm>
          <a:prstGeom prst="rect">
            <a:avLst/>
          </a:prstGeom>
          <a:noFill/>
          <a:ln>
            <a:noFill/>
          </a:ln>
        </p:spPr>
        <p:txBody>
          <a:bodyPr anchor="b">
            <a:normAutofit fontScale="92500" lnSpcReduction="20000"/>
          </a:bodyPr>
          <a:lstStyle>
            <a:defPPr>
              <a:defRPr lang="tr-TR"/>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a:defRPr/>
            </a:pPr>
            <a:r>
              <a:rPr lang="tr-TR" sz="8800" spc="50" dirty="0" smtClean="0">
                <a:ln w="0"/>
                <a:solidFill>
                  <a:schemeClr val="bg2">
                    <a:alpha val="9000"/>
                  </a:schemeClr>
                </a:solidFill>
                <a:effectLst>
                  <a:innerShdw blurRad="63500" dist="50800" dir="13500000">
                    <a:srgbClr val="000000">
                      <a:alpha val="50000"/>
                    </a:srgbClr>
                  </a:innerShdw>
                </a:effectLst>
                <a:latin typeface="Times New Roman" panose="02020603050405020304" pitchFamily="18" charset="0"/>
                <a:cs typeface="Times New Roman" panose="02020603050405020304" pitchFamily="18" charset="0"/>
              </a:rPr>
              <a:t>Öğr.  Gör.   Fuat     ATASOY</a:t>
            </a:r>
            <a:endParaRPr lang="tr-TR" sz="8800" spc="50" dirty="0">
              <a:ln w="0"/>
              <a:solidFill>
                <a:schemeClr val="bg2">
                  <a:alpha val="9000"/>
                </a:schemeClr>
              </a:solidFill>
              <a:effectLst>
                <a:innerShdw blurRad="63500" dist="50800" dir="13500000">
                  <a:srgbClr val="000000">
                    <a:alpha val="50000"/>
                  </a:srgbClr>
                </a:inn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808200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rtlCol="0"/>
          <a:lstStyle/>
          <a:p>
            <a:pPr rtl="0"/>
            <a:r>
              <a:rPr lang="tr-TR" noProof="0"/>
              <a:t>Asıl başlık stilini düzenlemek için tıklayın</a:t>
            </a:r>
            <a:endParaRPr kumimoji="0" lang="tr-TR" noProof="0" dirty="0"/>
          </a:p>
        </p:txBody>
      </p:sp>
      <p:sp>
        <p:nvSpPr>
          <p:cNvPr id="3" name="Dikey Metin Yer Tutucusu 2"/>
          <p:cNvSpPr>
            <a:spLocks noGrp="1"/>
          </p:cNvSpPr>
          <p:nvPr>
            <p:ph type="body" orient="vert" idx="1"/>
          </p:nvPr>
        </p:nvSpPr>
        <p:spPr/>
        <p:txBody>
          <a:bodyPr vert="eaVert" rtlCol="0"/>
          <a:lstStyle/>
          <a:p>
            <a:pPr lvl="0" rtl="0" eaLnBrk="1" latinLnBrk="0" hangingPunct="1"/>
            <a:r>
              <a:rPr lang="tr-TR" noProof="0"/>
              <a:t>Asıl metin stillerini düzenle</a:t>
            </a:r>
          </a:p>
          <a:p>
            <a:pPr lvl="1" rtl="0" eaLnBrk="1" latinLnBrk="0" hangingPunct="1"/>
            <a:r>
              <a:rPr lang="tr-TR" noProof="0"/>
              <a:t>İkinci düzey</a:t>
            </a:r>
          </a:p>
          <a:p>
            <a:pPr lvl="2" rtl="0" eaLnBrk="1" latinLnBrk="0" hangingPunct="1"/>
            <a:r>
              <a:rPr lang="tr-TR" noProof="0"/>
              <a:t>Üçüncü düzey</a:t>
            </a:r>
          </a:p>
          <a:p>
            <a:pPr lvl="3" rtl="0" eaLnBrk="1" latinLnBrk="0" hangingPunct="1"/>
            <a:r>
              <a:rPr lang="tr-TR" noProof="0"/>
              <a:t>Dördüncü düzey</a:t>
            </a:r>
          </a:p>
          <a:p>
            <a:pPr lvl="4" rtl="0" eaLnBrk="1" latinLnBrk="0" hangingPunct="1"/>
            <a:r>
              <a:rPr lang="tr-TR" noProof="0"/>
              <a:t>Beşinci düzey</a:t>
            </a:r>
            <a:endParaRPr kumimoji="0" lang="tr-TR" noProof="0" dirty="0"/>
          </a:p>
        </p:txBody>
      </p:sp>
      <p:sp>
        <p:nvSpPr>
          <p:cNvPr id="4" name="Tarih Yer Tutucusu 3"/>
          <p:cNvSpPr>
            <a:spLocks noGrp="1"/>
          </p:cNvSpPr>
          <p:nvPr>
            <p:ph type="dt" sz="half" idx="10"/>
          </p:nvPr>
        </p:nvSpPr>
        <p:spPr/>
        <p:txBody>
          <a:bodyPr rtlCol="0"/>
          <a:lstStyle/>
          <a:p>
            <a:pPr rtl="0"/>
            <a:fld id="{32F3240C-5877-429D-B2A7-07D24758D3C0}" type="datetime1">
              <a:rPr lang="tr-TR" noProof="0" smtClean="0"/>
              <a:t>2.05.2019</a:t>
            </a:fld>
            <a:endParaRPr lang="tr-TR" noProof="0" dirty="0"/>
          </a:p>
        </p:txBody>
      </p:sp>
      <p:sp>
        <p:nvSpPr>
          <p:cNvPr id="5" name="Alt Bilgi Yer Tutucusu 4"/>
          <p:cNvSpPr>
            <a:spLocks noGrp="1"/>
          </p:cNvSpPr>
          <p:nvPr>
            <p:ph type="ftr" sz="quarter" idx="11"/>
          </p:nvPr>
        </p:nvSpPr>
        <p:spPr/>
        <p:txBody>
          <a:bodyPr rtlCol="0"/>
          <a:lstStyle/>
          <a:p>
            <a:pPr rtl="0"/>
            <a:r>
              <a:rPr lang="tr-TR" noProof="0" dirty="0"/>
              <a:t>Alt bilgi ekle</a:t>
            </a:r>
          </a:p>
        </p:txBody>
      </p:sp>
      <p:sp>
        <p:nvSpPr>
          <p:cNvPr id="6" name="Slayt Numarası Yer Tutucusu 5"/>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8777770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839200" y="914402"/>
            <a:ext cx="2743200" cy="5211763"/>
          </a:xfrm>
        </p:spPr>
        <p:txBody>
          <a:bodyPr vert="eaVert" rtlCol="0"/>
          <a:lstStyle/>
          <a:p>
            <a:pPr rtl="0"/>
            <a:r>
              <a:rPr lang="tr-TR" noProof="0"/>
              <a:t>Asıl başlık stilini düzenlemek için tıklayın</a:t>
            </a:r>
            <a:endParaRPr kumimoji="0" lang="tr-TR" noProof="0" dirty="0"/>
          </a:p>
        </p:txBody>
      </p:sp>
      <p:sp>
        <p:nvSpPr>
          <p:cNvPr id="3" name="Dikey Metin Yer Tutucusu 2"/>
          <p:cNvSpPr>
            <a:spLocks noGrp="1"/>
          </p:cNvSpPr>
          <p:nvPr>
            <p:ph type="body" orient="vert" idx="1"/>
          </p:nvPr>
        </p:nvSpPr>
        <p:spPr>
          <a:xfrm>
            <a:off x="609600" y="914402"/>
            <a:ext cx="8026400" cy="5211763"/>
          </a:xfrm>
        </p:spPr>
        <p:txBody>
          <a:bodyPr vert="eaVert" rtlCol="0"/>
          <a:lstStyle/>
          <a:p>
            <a:pPr lvl="0" rtl="0" eaLnBrk="1" latinLnBrk="0" hangingPunct="1"/>
            <a:r>
              <a:rPr lang="tr-TR" noProof="0"/>
              <a:t>Asıl metin stillerini düzenle</a:t>
            </a:r>
          </a:p>
          <a:p>
            <a:pPr lvl="1" rtl="0" eaLnBrk="1" latinLnBrk="0" hangingPunct="1"/>
            <a:r>
              <a:rPr lang="tr-TR" noProof="0"/>
              <a:t>İkinci düzey</a:t>
            </a:r>
          </a:p>
          <a:p>
            <a:pPr lvl="2" rtl="0" eaLnBrk="1" latinLnBrk="0" hangingPunct="1"/>
            <a:r>
              <a:rPr lang="tr-TR" noProof="0"/>
              <a:t>Üçüncü düzey</a:t>
            </a:r>
          </a:p>
          <a:p>
            <a:pPr lvl="3" rtl="0" eaLnBrk="1" latinLnBrk="0" hangingPunct="1"/>
            <a:r>
              <a:rPr lang="tr-TR" noProof="0"/>
              <a:t>Dördüncü düzey</a:t>
            </a:r>
          </a:p>
          <a:p>
            <a:pPr lvl="4" rtl="0" eaLnBrk="1" latinLnBrk="0" hangingPunct="1"/>
            <a:r>
              <a:rPr lang="tr-TR" noProof="0"/>
              <a:t>Beşinci düzey</a:t>
            </a:r>
            <a:endParaRPr kumimoji="0" lang="tr-TR" noProof="0" dirty="0"/>
          </a:p>
        </p:txBody>
      </p:sp>
      <p:sp>
        <p:nvSpPr>
          <p:cNvPr id="4" name="Tarih Yer Tutucusu 3"/>
          <p:cNvSpPr>
            <a:spLocks noGrp="1"/>
          </p:cNvSpPr>
          <p:nvPr>
            <p:ph type="dt" sz="half" idx="10"/>
          </p:nvPr>
        </p:nvSpPr>
        <p:spPr/>
        <p:txBody>
          <a:bodyPr rtlCol="0"/>
          <a:lstStyle/>
          <a:p>
            <a:pPr rtl="0"/>
            <a:fld id="{1CA809C7-44CB-4DD0-BCDF-A52895BB0140}" type="datetime1">
              <a:rPr lang="tr-TR" noProof="0" smtClean="0"/>
              <a:t>2.05.2019</a:t>
            </a:fld>
            <a:endParaRPr lang="tr-TR" noProof="0" dirty="0"/>
          </a:p>
        </p:txBody>
      </p:sp>
      <p:sp>
        <p:nvSpPr>
          <p:cNvPr id="5" name="Alt Bilgi Yer Tutucusu 4"/>
          <p:cNvSpPr>
            <a:spLocks noGrp="1"/>
          </p:cNvSpPr>
          <p:nvPr>
            <p:ph type="ftr" sz="quarter" idx="11"/>
          </p:nvPr>
        </p:nvSpPr>
        <p:spPr/>
        <p:txBody>
          <a:bodyPr rtlCol="0"/>
          <a:lstStyle/>
          <a:p>
            <a:pPr rtl="0"/>
            <a:r>
              <a:rPr lang="tr-TR" noProof="0" dirty="0"/>
              <a:t>Alt bilgi ekle</a:t>
            </a:r>
          </a:p>
        </p:txBody>
      </p:sp>
      <p:sp>
        <p:nvSpPr>
          <p:cNvPr id="6" name="Slayt Numarası Yer Tutucusu 5"/>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33697544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rtlCol="0"/>
          <a:lstStyle/>
          <a:p>
            <a:pPr rtl="0"/>
            <a:r>
              <a:rPr lang="tr-TR" noProof="0"/>
              <a:t>Asıl başlık stilini düzenlemek için tıklayın</a:t>
            </a:r>
            <a:endParaRPr kumimoji="0" lang="tr-TR" noProof="0" dirty="0"/>
          </a:p>
        </p:txBody>
      </p:sp>
      <p:sp>
        <p:nvSpPr>
          <p:cNvPr id="3" name="İçerik Yer Tutucusu 2"/>
          <p:cNvSpPr>
            <a:spLocks noGrp="1"/>
          </p:cNvSpPr>
          <p:nvPr>
            <p:ph idx="1"/>
          </p:nvPr>
        </p:nvSpPr>
        <p:spPr/>
        <p:txBody>
          <a:bodyPr rtlCol="0"/>
          <a:lstStyle/>
          <a:p>
            <a:pPr lvl="0" rtl="0" eaLnBrk="1" latinLnBrk="0" hangingPunct="1"/>
            <a:r>
              <a:rPr lang="tr-TR" noProof="0"/>
              <a:t>Asıl metin stillerini düzenle</a:t>
            </a:r>
          </a:p>
          <a:p>
            <a:pPr lvl="1" rtl="0" eaLnBrk="1" latinLnBrk="0" hangingPunct="1"/>
            <a:r>
              <a:rPr lang="tr-TR" noProof="0"/>
              <a:t>İkinci düzey</a:t>
            </a:r>
          </a:p>
          <a:p>
            <a:pPr lvl="2" rtl="0" eaLnBrk="1" latinLnBrk="0" hangingPunct="1"/>
            <a:r>
              <a:rPr lang="tr-TR" noProof="0"/>
              <a:t>Üçüncü düzey</a:t>
            </a:r>
          </a:p>
          <a:p>
            <a:pPr lvl="3" rtl="0" eaLnBrk="1" latinLnBrk="0" hangingPunct="1"/>
            <a:r>
              <a:rPr lang="tr-TR" noProof="0"/>
              <a:t>Dördüncü düzey</a:t>
            </a:r>
          </a:p>
          <a:p>
            <a:pPr lvl="4" rtl="0" eaLnBrk="1" latinLnBrk="0" hangingPunct="1"/>
            <a:r>
              <a:rPr lang="tr-TR" noProof="0"/>
              <a:t>Beşinci düzey</a:t>
            </a:r>
            <a:endParaRPr kumimoji="0" lang="tr-TR" noProof="0" dirty="0"/>
          </a:p>
        </p:txBody>
      </p:sp>
      <p:sp>
        <p:nvSpPr>
          <p:cNvPr id="4" name="Tarih Yer Tutucusu 3"/>
          <p:cNvSpPr>
            <a:spLocks noGrp="1"/>
          </p:cNvSpPr>
          <p:nvPr>
            <p:ph type="dt" sz="half" idx="10"/>
          </p:nvPr>
        </p:nvSpPr>
        <p:spPr/>
        <p:txBody>
          <a:bodyPr rtlCol="0"/>
          <a:lstStyle/>
          <a:p>
            <a:pPr rtl="0"/>
            <a:fld id="{4221F93F-375D-4AF0-AD0E-F019EB13F4AE}" type="datetime1">
              <a:rPr lang="tr-TR" noProof="0" smtClean="0"/>
              <a:t>2.05.2019</a:t>
            </a:fld>
            <a:endParaRPr lang="tr-TR" noProof="0" dirty="0"/>
          </a:p>
        </p:txBody>
      </p:sp>
      <p:sp>
        <p:nvSpPr>
          <p:cNvPr id="5" name="Alt Bilgi Yer Tutucusu 4"/>
          <p:cNvSpPr>
            <a:spLocks noGrp="1"/>
          </p:cNvSpPr>
          <p:nvPr>
            <p:ph type="ftr" sz="quarter" idx="11"/>
          </p:nvPr>
        </p:nvSpPr>
        <p:spPr/>
        <p:txBody>
          <a:bodyPr rtlCol="0"/>
          <a:lstStyle/>
          <a:p>
            <a:pPr rtl="0"/>
            <a:r>
              <a:rPr lang="tr-TR" noProof="0" dirty="0"/>
              <a:t>Alt bilgi ekle</a:t>
            </a:r>
          </a:p>
        </p:txBody>
      </p:sp>
      <p:sp>
        <p:nvSpPr>
          <p:cNvPr id="6" name="Slayt Numarası Yer Tutucusu 5"/>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
        <p:nvSpPr>
          <p:cNvPr id="7" name="Unvan 1"/>
          <p:cNvSpPr txBox="1">
            <a:spLocks/>
          </p:cNvSpPr>
          <p:nvPr userDrawn="1"/>
        </p:nvSpPr>
        <p:spPr>
          <a:xfrm rot="19943020">
            <a:off x="-637481" y="3059135"/>
            <a:ext cx="13466962" cy="1091200"/>
          </a:xfrm>
          <a:prstGeom prst="rect">
            <a:avLst/>
          </a:prstGeom>
          <a:noFill/>
          <a:ln>
            <a:noFill/>
          </a:ln>
        </p:spPr>
        <p:txBody>
          <a:bodyPr anchor="b">
            <a:normAutofit fontScale="92500" lnSpcReduction="20000"/>
          </a:bodyPr>
          <a:lstStyle>
            <a:defPPr>
              <a:defRPr lang="tr-TR"/>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a:defRPr/>
            </a:pPr>
            <a:r>
              <a:rPr lang="tr-TR" sz="8800" spc="50" dirty="0" smtClean="0">
                <a:ln w="0"/>
                <a:solidFill>
                  <a:schemeClr val="bg2">
                    <a:alpha val="9000"/>
                  </a:schemeClr>
                </a:solidFill>
                <a:effectLst>
                  <a:innerShdw blurRad="63500" dist="50800" dir="13500000">
                    <a:srgbClr val="000000">
                      <a:alpha val="50000"/>
                    </a:srgbClr>
                  </a:innerShdw>
                </a:effectLst>
                <a:latin typeface="Times New Roman" panose="02020603050405020304" pitchFamily="18" charset="0"/>
                <a:cs typeface="Times New Roman" panose="02020603050405020304" pitchFamily="18" charset="0"/>
              </a:rPr>
              <a:t>Öğr.  Gör.   Fuat     ATASOY</a:t>
            </a:r>
            <a:endParaRPr lang="tr-TR" sz="8800" spc="50" dirty="0">
              <a:ln w="0"/>
              <a:solidFill>
                <a:schemeClr val="bg2">
                  <a:alpha val="9000"/>
                </a:schemeClr>
              </a:solidFill>
              <a:effectLst>
                <a:innerShdw blurRad="63500" dist="50800" dir="13500000">
                  <a:srgbClr val="000000">
                    <a:alpha val="50000"/>
                  </a:srgbClr>
                </a:inn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816821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p:cNvSpPr>
            <a:spLocks noGrp="1"/>
          </p:cNvSpPr>
          <p:nvPr>
            <p:ph type="title"/>
          </p:nvPr>
        </p:nvSpPr>
        <p:spPr>
          <a:xfrm>
            <a:off x="707136" y="1316736"/>
            <a:ext cx="10363200" cy="1362456"/>
          </a:xfrm>
          <a:ln>
            <a:noFill/>
          </a:ln>
        </p:spPr>
        <p:txBody>
          <a:bodyPr vert="horz" tIns="0" bIns="0" rtlCol="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tx2"/>
                </a:solidFill>
                <a:effectLst/>
                <a:latin typeface="+mj-lt"/>
                <a:ea typeface="+mj-ea"/>
                <a:cs typeface="+mj-cs"/>
              </a:defRPr>
            </a:lvl1pPr>
          </a:lstStyle>
          <a:p>
            <a:pPr rtl="0"/>
            <a:r>
              <a:rPr lang="tr-TR" noProof="0"/>
              <a:t>Asıl başlık stilini düzenlemek için tıklayın</a:t>
            </a:r>
            <a:endParaRPr kumimoji="0" lang="tr-TR" noProof="0" dirty="0"/>
          </a:p>
        </p:txBody>
      </p:sp>
      <p:sp>
        <p:nvSpPr>
          <p:cNvPr id="3" name="Metin Yer Tutucusu 2"/>
          <p:cNvSpPr>
            <a:spLocks noGrp="1"/>
          </p:cNvSpPr>
          <p:nvPr>
            <p:ph type="body" idx="1"/>
          </p:nvPr>
        </p:nvSpPr>
        <p:spPr>
          <a:xfrm>
            <a:off x="707136" y="2704664"/>
            <a:ext cx="10363200" cy="1509712"/>
          </a:xfrm>
        </p:spPr>
        <p:txBody>
          <a:bodyPr lIns="45720" rIns="45720" rtlCol="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rtl="0" eaLnBrk="1" latinLnBrk="0" hangingPunct="1"/>
            <a:r>
              <a:rPr lang="tr-TR" noProof="0"/>
              <a:t>Asıl metin stillerini düzenle</a:t>
            </a:r>
          </a:p>
        </p:txBody>
      </p:sp>
      <p:sp>
        <p:nvSpPr>
          <p:cNvPr id="4" name="Tarih Yer Tutucusu 3"/>
          <p:cNvSpPr>
            <a:spLocks noGrp="1"/>
          </p:cNvSpPr>
          <p:nvPr>
            <p:ph type="dt" sz="half" idx="10"/>
          </p:nvPr>
        </p:nvSpPr>
        <p:spPr/>
        <p:txBody>
          <a:bodyPr rtlCol="0"/>
          <a:lstStyle/>
          <a:p>
            <a:pPr rtl="0"/>
            <a:fld id="{22199C05-117E-4720-822E-941CC8903464}" type="datetime1">
              <a:rPr lang="tr-TR" noProof="0" smtClean="0"/>
              <a:t>2.05.2019</a:t>
            </a:fld>
            <a:endParaRPr lang="tr-TR" noProof="0" dirty="0"/>
          </a:p>
        </p:txBody>
      </p:sp>
      <p:sp>
        <p:nvSpPr>
          <p:cNvPr id="5" name="Alt Bilgi Yer Tutucusu 4"/>
          <p:cNvSpPr>
            <a:spLocks noGrp="1"/>
          </p:cNvSpPr>
          <p:nvPr>
            <p:ph type="ftr" sz="quarter" idx="11"/>
          </p:nvPr>
        </p:nvSpPr>
        <p:spPr/>
        <p:txBody>
          <a:bodyPr rtlCol="0"/>
          <a:lstStyle/>
          <a:p>
            <a:pPr rtl="0"/>
            <a:r>
              <a:rPr lang="tr-TR" noProof="0" dirty="0"/>
              <a:t>Alt bilgi ekle</a:t>
            </a:r>
          </a:p>
        </p:txBody>
      </p:sp>
      <p:sp>
        <p:nvSpPr>
          <p:cNvPr id="6" name="Slayt Numarası Yer Tutucusu 5"/>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3531933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a:xfrm>
            <a:off x="609600" y="704088"/>
            <a:ext cx="10972800" cy="1143000"/>
          </a:xfrm>
        </p:spPr>
        <p:txBody>
          <a:bodyPr rtlCol="0"/>
          <a:lstStyle/>
          <a:p>
            <a:pPr rtl="0"/>
            <a:r>
              <a:rPr lang="tr-TR" noProof="0"/>
              <a:t>Asıl başlık stilini düzenlemek için tıklayın</a:t>
            </a:r>
            <a:endParaRPr kumimoji="0" lang="tr-TR" noProof="0" dirty="0"/>
          </a:p>
        </p:txBody>
      </p:sp>
      <p:sp>
        <p:nvSpPr>
          <p:cNvPr id="3" name="İçerik Yer Tutucusu 2"/>
          <p:cNvSpPr>
            <a:spLocks noGrp="1"/>
          </p:cNvSpPr>
          <p:nvPr>
            <p:ph sz="half" idx="1"/>
          </p:nvPr>
        </p:nvSpPr>
        <p:spPr>
          <a:xfrm>
            <a:off x="609600" y="1920085"/>
            <a:ext cx="5384800" cy="4434840"/>
          </a:xfrm>
        </p:spPr>
        <p:txBody>
          <a:bodyPr rtlCol="0"/>
          <a:lstStyle>
            <a:lvl1pPr>
              <a:defRPr sz="2600"/>
            </a:lvl1pPr>
            <a:lvl2pPr>
              <a:defRPr sz="2400"/>
            </a:lvl2pPr>
            <a:lvl3pPr>
              <a:defRPr sz="2000"/>
            </a:lvl3pPr>
            <a:lvl4pPr>
              <a:defRPr sz="1800"/>
            </a:lvl4pPr>
            <a:lvl5pPr>
              <a:defRPr sz="1800"/>
            </a:lvl5pPr>
          </a:lstStyle>
          <a:p>
            <a:pPr lvl="0" rtl="0" eaLnBrk="1" latinLnBrk="0" hangingPunct="1"/>
            <a:r>
              <a:rPr lang="tr-TR" noProof="0"/>
              <a:t>Asıl metin stillerini düzenle</a:t>
            </a:r>
          </a:p>
          <a:p>
            <a:pPr lvl="1" rtl="0" eaLnBrk="1" latinLnBrk="0" hangingPunct="1"/>
            <a:r>
              <a:rPr lang="tr-TR" noProof="0"/>
              <a:t>İkinci düzey</a:t>
            </a:r>
          </a:p>
          <a:p>
            <a:pPr lvl="2" rtl="0" eaLnBrk="1" latinLnBrk="0" hangingPunct="1"/>
            <a:r>
              <a:rPr lang="tr-TR" noProof="0"/>
              <a:t>Üçüncü düzey</a:t>
            </a:r>
          </a:p>
          <a:p>
            <a:pPr lvl="3" rtl="0" eaLnBrk="1" latinLnBrk="0" hangingPunct="1"/>
            <a:r>
              <a:rPr lang="tr-TR" noProof="0"/>
              <a:t>Dördüncü düzey</a:t>
            </a:r>
          </a:p>
          <a:p>
            <a:pPr lvl="4" rtl="0" eaLnBrk="1" latinLnBrk="0" hangingPunct="1"/>
            <a:r>
              <a:rPr lang="tr-TR" noProof="0"/>
              <a:t>Beşinci düzey</a:t>
            </a:r>
            <a:endParaRPr kumimoji="0" lang="tr-TR" noProof="0" dirty="0"/>
          </a:p>
        </p:txBody>
      </p:sp>
      <p:sp>
        <p:nvSpPr>
          <p:cNvPr id="4" name="İçerik Yer Tutucusu 3"/>
          <p:cNvSpPr>
            <a:spLocks noGrp="1"/>
          </p:cNvSpPr>
          <p:nvPr>
            <p:ph sz="half" idx="2"/>
          </p:nvPr>
        </p:nvSpPr>
        <p:spPr>
          <a:xfrm>
            <a:off x="6197600" y="1920085"/>
            <a:ext cx="5384800" cy="4434840"/>
          </a:xfrm>
        </p:spPr>
        <p:txBody>
          <a:bodyPr rtlCol="0"/>
          <a:lstStyle>
            <a:lvl1pPr>
              <a:defRPr sz="2600"/>
            </a:lvl1pPr>
            <a:lvl2pPr>
              <a:defRPr sz="2400"/>
            </a:lvl2pPr>
            <a:lvl3pPr>
              <a:defRPr sz="2000"/>
            </a:lvl3pPr>
            <a:lvl4pPr>
              <a:defRPr sz="1800"/>
            </a:lvl4pPr>
            <a:lvl5pPr>
              <a:defRPr sz="1800"/>
            </a:lvl5pPr>
          </a:lstStyle>
          <a:p>
            <a:pPr lvl="0" rtl="0" eaLnBrk="1" latinLnBrk="0" hangingPunct="1"/>
            <a:r>
              <a:rPr lang="tr-TR" noProof="0"/>
              <a:t>Asıl metin stillerini düzenle</a:t>
            </a:r>
          </a:p>
          <a:p>
            <a:pPr lvl="1" rtl="0" eaLnBrk="1" latinLnBrk="0" hangingPunct="1"/>
            <a:r>
              <a:rPr lang="tr-TR" noProof="0"/>
              <a:t>İkinci düzey</a:t>
            </a:r>
          </a:p>
          <a:p>
            <a:pPr lvl="2" rtl="0" eaLnBrk="1" latinLnBrk="0" hangingPunct="1"/>
            <a:r>
              <a:rPr lang="tr-TR" noProof="0"/>
              <a:t>Üçüncü düzey</a:t>
            </a:r>
          </a:p>
          <a:p>
            <a:pPr lvl="3" rtl="0" eaLnBrk="1" latinLnBrk="0" hangingPunct="1"/>
            <a:r>
              <a:rPr lang="tr-TR" noProof="0"/>
              <a:t>Dördüncü düzey</a:t>
            </a:r>
          </a:p>
          <a:p>
            <a:pPr lvl="4" rtl="0" eaLnBrk="1" latinLnBrk="0" hangingPunct="1"/>
            <a:r>
              <a:rPr lang="tr-TR" noProof="0"/>
              <a:t>Beşinci düzey</a:t>
            </a:r>
            <a:endParaRPr kumimoji="0" lang="tr-TR" noProof="0" dirty="0"/>
          </a:p>
        </p:txBody>
      </p:sp>
      <p:sp>
        <p:nvSpPr>
          <p:cNvPr id="5" name="Tarih Yer Tutucusu 4"/>
          <p:cNvSpPr>
            <a:spLocks noGrp="1"/>
          </p:cNvSpPr>
          <p:nvPr>
            <p:ph type="dt" sz="half" idx="10"/>
          </p:nvPr>
        </p:nvSpPr>
        <p:spPr/>
        <p:txBody>
          <a:bodyPr rtlCol="0"/>
          <a:lstStyle/>
          <a:p>
            <a:pPr rtl="0"/>
            <a:fld id="{463EBEF9-3980-4384-80D3-EB4BD5F6AADC}" type="datetime1">
              <a:rPr lang="tr-TR" noProof="0" smtClean="0"/>
              <a:t>2.05.2019</a:t>
            </a:fld>
            <a:endParaRPr lang="tr-TR" noProof="0" dirty="0"/>
          </a:p>
        </p:txBody>
      </p:sp>
      <p:sp>
        <p:nvSpPr>
          <p:cNvPr id="6" name="Alt Bilgi Yer Tutucusu 5"/>
          <p:cNvSpPr>
            <a:spLocks noGrp="1"/>
          </p:cNvSpPr>
          <p:nvPr>
            <p:ph type="ftr" sz="quarter" idx="11"/>
          </p:nvPr>
        </p:nvSpPr>
        <p:spPr/>
        <p:txBody>
          <a:bodyPr rtlCol="0"/>
          <a:lstStyle/>
          <a:p>
            <a:pPr rtl="0"/>
            <a:r>
              <a:rPr lang="tr-TR" noProof="0" dirty="0"/>
              <a:t>Alt bilgi ekle</a:t>
            </a:r>
          </a:p>
        </p:txBody>
      </p:sp>
      <p:sp>
        <p:nvSpPr>
          <p:cNvPr id="7" name="Slayt Numarası Yer Tutucusu 6"/>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1090186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609600" y="704088"/>
            <a:ext cx="10972800" cy="1143000"/>
          </a:xfrm>
        </p:spPr>
        <p:txBody>
          <a:bodyPr tIns="45720" rtlCol="0" anchor="b"/>
          <a:lstStyle>
            <a:lvl1pPr>
              <a:defRPr/>
            </a:lvl1pPr>
          </a:lstStyle>
          <a:p>
            <a:pPr rtl="0"/>
            <a:r>
              <a:rPr lang="tr-TR" noProof="0"/>
              <a:t>Asıl başlık stilini düzenlemek için tıklayın</a:t>
            </a:r>
            <a:endParaRPr kumimoji="0" lang="tr-TR" noProof="0" dirty="0"/>
          </a:p>
        </p:txBody>
      </p:sp>
      <p:sp>
        <p:nvSpPr>
          <p:cNvPr id="3" name="Metin Yer Tutucusu 2"/>
          <p:cNvSpPr>
            <a:spLocks noGrp="1"/>
          </p:cNvSpPr>
          <p:nvPr>
            <p:ph type="body" idx="1"/>
          </p:nvPr>
        </p:nvSpPr>
        <p:spPr>
          <a:xfrm>
            <a:off x="609600" y="1855248"/>
            <a:ext cx="5386917" cy="659352"/>
          </a:xfrm>
        </p:spPr>
        <p:txBody>
          <a:bodyPr lIns="45720" tIns="0" rIns="45720" bIns="0" rtlCol="0" anchor="ctr">
            <a:noAutofit/>
          </a:bodyPr>
          <a:lstStyle>
            <a:lvl1pPr marL="0" indent="0">
              <a:buNone/>
              <a:defRPr sz="2400" b="1" cap="none" baseline="0">
                <a:solidFill>
                  <a:schemeClr val="tx1"/>
                </a:solidFill>
                <a:effectLst/>
              </a:defRPr>
            </a:lvl1pPr>
            <a:lvl2pPr>
              <a:buNone/>
              <a:defRPr sz="2000" b="1"/>
            </a:lvl2pPr>
            <a:lvl3pPr>
              <a:buNone/>
              <a:defRPr sz="1800" b="1"/>
            </a:lvl3pPr>
            <a:lvl4pPr>
              <a:buNone/>
              <a:defRPr sz="1600" b="1"/>
            </a:lvl4pPr>
            <a:lvl5pPr>
              <a:buNone/>
              <a:defRPr sz="1600" b="1"/>
            </a:lvl5pPr>
          </a:lstStyle>
          <a:p>
            <a:pPr lvl="0" rtl="0" eaLnBrk="1" latinLnBrk="0" hangingPunct="1"/>
            <a:r>
              <a:rPr lang="tr-TR" noProof="0"/>
              <a:t>Asıl metin stillerini düzenle</a:t>
            </a:r>
          </a:p>
        </p:txBody>
      </p:sp>
      <p:sp>
        <p:nvSpPr>
          <p:cNvPr id="5" name="İçerik Yer Tutucusu 4"/>
          <p:cNvSpPr>
            <a:spLocks noGrp="1"/>
          </p:cNvSpPr>
          <p:nvPr>
            <p:ph sz="quarter" idx="2"/>
          </p:nvPr>
        </p:nvSpPr>
        <p:spPr>
          <a:xfrm>
            <a:off x="609600" y="2514600"/>
            <a:ext cx="5386917" cy="3845720"/>
          </a:xfrm>
        </p:spPr>
        <p:txBody>
          <a:bodyPr tIns="0" rtlCol="0"/>
          <a:lstStyle>
            <a:lvl1pPr>
              <a:defRPr sz="2200"/>
            </a:lvl1pPr>
            <a:lvl2pPr>
              <a:defRPr sz="2000"/>
            </a:lvl2pPr>
            <a:lvl3pPr>
              <a:defRPr sz="1800"/>
            </a:lvl3pPr>
            <a:lvl4pPr>
              <a:defRPr sz="1600"/>
            </a:lvl4pPr>
            <a:lvl5pPr>
              <a:defRPr sz="1600"/>
            </a:lvl5pPr>
          </a:lstStyle>
          <a:p>
            <a:pPr lvl="0" rtl="0" eaLnBrk="1" latinLnBrk="0" hangingPunct="1"/>
            <a:r>
              <a:rPr lang="tr-TR" noProof="0"/>
              <a:t>Asıl metin stillerini düzenle</a:t>
            </a:r>
          </a:p>
          <a:p>
            <a:pPr lvl="1" rtl="0" eaLnBrk="1" latinLnBrk="0" hangingPunct="1"/>
            <a:r>
              <a:rPr lang="tr-TR" noProof="0"/>
              <a:t>İkinci düzey</a:t>
            </a:r>
          </a:p>
          <a:p>
            <a:pPr lvl="2" rtl="0" eaLnBrk="1" latinLnBrk="0" hangingPunct="1"/>
            <a:r>
              <a:rPr lang="tr-TR" noProof="0"/>
              <a:t>Üçüncü düzey</a:t>
            </a:r>
          </a:p>
          <a:p>
            <a:pPr lvl="3" rtl="0" eaLnBrk="1" latinLnBrk="0" hangingPunct="1"/>
            <a:r>
              <a:rPr lang="tr-TR" noProof="0"/>
              <a:t>Dördüncü düzey</a:t>
            </a:r>
          </a:p>
          <a:p>
            <a:pPr lvl="4" rtl="0" eaLnBrk="1" latinLnBrk="0" hangingPunct="1"/>
            <a:r>
              <a:rPr lang="tr-TR" noProof="0"/>
              <a:t>Beşinci düzey</a:t>
            </a:r>
            <a:endParaRPr kumimoji="0" lang="tr-TR" noProof="0" dirty="0"/>
          </a:p>
        </p:txBody>
      </p:sp>
      <p:sp>
        <p:nvSpPr>
          <p:cNvPr id="4" name="Metin Yer Tutucusu 3"/>
          <p:cNvSpPr>
            <a:spLocks noGrp="1"/>
          </p:cNvSpPr>
          <p:nvPr>
            <p:ph type="body" sz="half" idx="3"/>
          </p:nvPr>
        </p:nvSpPr>
        <p:spPr>
          <a:xfrm>
            <a:off x="6193368" y="1859758"/>
            <a:ext cx="5389033" cy="654843"/>
          </a:xfrm>
        </p:spPr>
        <p:txBody>
          <a:bodyPr lIns="45720" tIns="0" rIns="45720" bIns="0" rtlCol="0" anchor="ctr"/>
          <a:lstStyle>
            <a:lvl1pPr marL="0" indent="0">
              <a:buNone/>
              <a:defRPr sz="2400" b="1" cap="none" baseline="0">
                <a:solidFill>
                  <a:schemeClr val="tx1"/>
                </a:solidFill>
                <a:effectLst/>
              </a:defRPr>
            </a:lvl1pPr>
            <a:lvl2pPr>
              <a:buNone/>
              <a:defRPr sz="2000" b="1"/>
            </a:lvl2pPr>
            <a:lvl3pPr>
              <a:buNone/>
              <a:defRPr sz="1800" b="1"/>
            </a:lvl3pPr>
            <a:lvl4pPr>
              <a:buNone/>
              <a:defRPr sz="1600" b="1"/>
            </a:lvl4pPr>
            <a:lvl5pPr>
              <a:buNone/>
              <a:defRPr sz="1600" b="1"/>
            </a:lvl5pPr>
          </a:lstStyle>
          <a:p>
            <a:pPr lvl="0" rtl="0" eaLnBrk="1" latinLnBrk="0" hangingPunct="1"/>
            <a:r>
              <a:rPr lang="tr-TR" noProof="0"/>
              <a:t>Asıl metin stillerini düzenle</a:t>
            </a:r>
          </a:p>
        </p:txBody>
      </p:sp>
      <p:sp>
        <p:nvSpPr>
          <p:cNvPr id="6" name="İçerik Yer Tutucusu 5"/>
          <p:cNvSpPr>
            <a:spLocks noGrp="1"/>
          </p:cNvSpPr>
          <p:nvPr>
            <p:ph sz="quarter" idx="4"/>
          </p:nvPr>
        </p:nvSpPr>
        <p:spPr>
          <a:xfrm>
            <a:off x="6193368" y="2514600"/>
            <a:ext cx="5389033" cy="3845720"/>
          </a:xfrm>
        </p:spPr>
        <p:txBody>
          <a:bodyPr tIns="0" rtlCol="0"/>
          <a:lstStyle>
            <a:lvl1pPr>
              <a:defRPr sz="2200"/>
            </a:lvl1pPr>
            <a:lvl2pPr>
              <a:defRPr sz="2000"/>
            </a:lvl2pPr>
            <a:lvl3pPr>
              <a:defRPr sz="1800"/>
            </a:lvl3pPr>
            <a:lvl4pPr>
              <a:defRPr sz="1600"/>
            </a:lvl4pPr>
            <a:lvl5pPr>
              <a:defRPr sz="1600"/>
            </a:lvl5pPr>
          </a:lstStyle>
          <a:p>
            <a:pPr lvl="0" rtl="0" eaLnBrk="1" latinLnBrk="0" hangingPunct="1"/>
            <a:r>
              <a:rPr lang="tr-TR" noProof="0"/>
              <a:t>Asıl metin stillerini düzenle</a:t>
            </a:r>
          </a:p>
          <a:p>
            <a:pPr lvl="1" rtl="0" eaLnBrk="1" latinLnBrk="0" hangingPunct="1"/>
            <a:r>
              <a:rPr lang="tr-TR" noProof="0"/>
              <a:t>İkinci düzey</a:t>
            </a:r>
          </a:p>
          <a:p>
            <a:pPr lvl="2" rtl="0" eaLnBrk="1" latinLnBrk="0" hangingPunct="1"/>
            <a:r>
              <a:rPr lang="tr-TR" noProof="0"/>
              <a:t>Üçüncü düzey</a:t>
            </a:r>
          </a:p>
          <a:p>
            <a:pPr lvl="3" rtl="0" eaLnBrk="1" latinLnBrk="0" hangingPunct="1"/>
            <a:r>
              <a:rPr lang="tr-TR" noProof="0"/>
              <a:t>Dördüncü düzey</a:t>
            </a:r>
          </a:p>
          <a:p>
            <a:pPr lvl="4" rtl="0" eaLnBrk="1" latinLnBrk="0" hangingPunct="1"/>
            <a:r>
              <a:rPr lang="tr-TR" noProof="0"/>
              <a:t>Beşinci düzey</a:t>
            </a:r>
            <a:endParaRPr kumimoji="0" lang="tr-TR" noProof="0" dirty="0"/>
          </a:p>
        </p:txBody>
      </p:sp>
      <p:sp>
        <p:nvSpPr>
          <p:cNvPr id="7" name="Tarih Yer Tutucusu 6"/>
          <p:cNvSpPr>
            <a:spLocks noGrp="1"/>
          </p:cNvSpPr>
          <p:nvPr>
            <p:ph type="dt" sz="half" idx="10"/>
          </p:nvPr>
        </p:nvSpPr>
        <p:spPr/>
        <p:txBody>
          <a:bodyPr rtlCol="0"/>
          <a:lstStyle/>
          <a:p>
            <a:pPr rtl="0"/>
            <a:fld id="{FBF9A8E6-B37F-47AF-A703-2BCBC9943932}" type="datetime1">
              <a:rPr lang="tr-TR" noProof="0" smtClean="0"/>
              <a:t>2.05.2019</a:t>
            </a:fld>
            <a:endParaRPr lang="tr-TR" noProof="0" dirty="0"/>
          </a:p>
        </p:txBody>
      </p:sp>
      <p:sp>
        <p:nvSpPr>
          <p:cNvPr id="8" name="Alt Bilgi Yer Tutucusu 7"/>
          <p:cNvSpPr>
            <a:spLocks noGrp="1"/>
          </p:cNvSpPr>
          <p:nvPr>
            <p:ph type="ftr" sz="quarter" idx="11"/>
          </p:nvPr>
        </p:nvSpPr>
        <p:spPr/>
        <p:txBody>
          <a:bodyPr rtlCol="0"/>
          <a:lstStyle/>
          <a:p>
            <a:pPr rtl="0"/>
            <a:r>
              <a:rPr lang="tr-TR" noProof="0" dirty="0"/>
              <a:t>Alt bilgi ekle</a:t>
            </a:r>
          </a:p>
        </p:txBody>
      </p:sp>
      <p:sp>
        <p:nvSpPr>
          <p:cNvPr id="9" name="Slayt Numarası Yer Tutucusu 8"/>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12501885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a:xfrm>
            <a:off x="609600" y="704088"/>
            <a:ext cx="11074400" cy="1143000"/>
          </a:xfrm>
        </p:spPr>
        <p:txBody>
          <a:bodyPr vert="horz" tIns="45720" bIns="0" rtlCol="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pPr rtl="0"/>
            <a:r>
              <a:rPr lang="tr-TR" noProof="0"/>
              <a:t>Asıl başlık stilini düzenlemek için tıklayın</a:t>
            </a:r>
            <a:endParaRPr kumimoji="0" lang="tr-TR" noProof="0" dirty="0"/>
          </a:p>
        </p:txBody>
      </p:sp>
      <p:sp>
        <p:nvSpPr>
          <p:cNvPr id="3" name="Tarih Yer Tutucusu 2"/>
          <p:cNvSpPr>
            <a:spLocks noGrp="1"/>
          </p:cNvSpPr>
          <p:nvPr>
            <p:ph type="dt" sz="half" idx="10"/>
          </p:nvPr>
        </p:nvSpPr>
        <p:spPr/>
        <p:txBody>
          <a:bodyPr rtlCol="0"/>
          <a:lstStyle/>
          <a:p>
            <a:pPr rtl="0"/>
            <a:fld id="{96F71D90-410C-4B16-9BFD-EA0ECDF43110}" type="datetime1">
              <a:rPr lang="tr-TR" noProof="0" smtClean="0"/>
              <a:t>2.05.2019</a:t>
            </a:fld>
            <a:endParaRPr lang="tr-TR" noProof="0" dirty="0"/>
          </a:p>
        </p:txBody>
      </p:sp>
      <p:sp>
        <p:nvSpPr>
          <p:cNvPr id="4" name="Alt Bilgi Yer Tutucusu 3"/>
          <p:cNvSpPr>
            <a:spLocks noGrp="1"/>
          </p:cNvSpPr>
          <p:nvPr>
            <p:ph type="ftr" sz="quarter" idx="11"/>
          </p:nvPr>
        </p:nvSpPr>
        <p:spPr/>
        <p:txBody>
          <a:bodyPr rtlCol="0"/>
          <a:lstStyle/>
          <a:p>
            <a:pPr rtl="0"/>
            <a:r>
              <a:rPr lang="tr-TR" noProof="0" dirty="0"/>
              <a:t>Alt bilgi ekle</a:t>
            </a:r>
          </a:p>
        </p:txBody>
      </p:sp>
      <p:sp>
        <p:nvSpPr>
          <p:cNvPr id="5" name="Slayt Numarası Yer Tutucusu 4"/>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30718149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Tarih Yer Tutucusu 1"/>
          <p:cNvSpPr>
            <a:spLocks noGrp="1"/>
          </p:cNvSpPr>
          <p:nvPr>
            <p:ph type="dt" sz="half" idx="10"/>
          </p:nvPr>
        </p:nvSpPr>
        <p:spPr/>
        <p:txBody>
          <a:bodyPr rtlCol="0"/>
          <a:lstStyle/>
          <a:p>
            <a:pPr rtl="0"/>
            <a:fld id="{0B0A6C1C-4434-4E26-A555-54E57ED65A8F}" type="datetime1">
              <a:rPr lang="tr-TR" noProof="0" smtClean="0"/>
              <a:t>2.05.2019</a:t>
            </a:fld>
            <a:endParaRPr lang="tr-TR" noProof="0" dirty="0"/>
          </a:p>
        </p:txBody>
      </p:sp>
      <p:sp>
        <p:nvSpPr>
          <p:cNvPr id="3" name="Alt Bilgi Yer Tutucusu 2"/>
          <p:cNvSpPr>
            <a:spLocks noGrp="1"/>
          </p:cNvSpPr>
          <p:nvPr>
            <p:ph type="ftr" sz="quarter" idx="11"/>
          </p:nvPr>
        </p:nvSpPr>
        <p:spPr/>
        <p:txBody>
          <a:bodyPr rtlCol="0"/>
          <a:lstStyle/>
          <a:p>
            <a:pPr rtl="0"/>
            <a:r>
              <a:rPr lang="tr-TR" noProof="0" dirty="0"/>
              <a:t>Alt bilgi ekle</a:t>
            </a:r>
          </a:p>
        </p:txBody>
      </p:sp>
      <p:sp>
        <p:nvSpPr>
          <p:cNvPr id="4" name="Slayt Numarası Yer Tutucusu 3"/>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2528821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Resim Yazı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914400" y="514352"/>
            <a:ext cx="3657600" cy="1162050"/>
          </a:xfrm>
        </p:spPr>
        <p:txBody>
          <a:bodyPr lIns="0" rtlCol="0" anchor="b">
            <a:noAutofit/>
          </a:bodyPr>
          <a:lstStyle>
            <a:lvl1pPr algn="l" rtl="0">
              <a:spcBef>
                <a:spcPct val="0"/>
              </a:spcBef>
              <a:buNone/>
              <a:defRPr sz="2600" b="0">
                <a:ln>
                  <a:noFill/>
                </a:ln>
                <a:solidFill>
                  <a:schemeClr val="tx2"/>
                </a:solidFill>
                <a:effectLst/>
                <a:latin typeface="+mj-lt"/>
                <a:ea typeface="+mj-ea"/>
                <a:cs typeface="+mj-cs"/>
              </a:defRPr>
            </a:lvl1pPr>
          </a:lstStyle>
          <a:p>
            <a:pPr rtl="0"/>
            <a:r>
              <a:rPr lang="tr-TR" noProof="0"/>
              <a:t>Asıl başlık stilini düzenlemek için tıklayın</a:t>
            </a:r>
            <a:endParaRPr kumimoji="0" lang="tr-TR" noProof="0" dirty="0"/>
          </a:p>
        </p:txBody>
      </p:sp>
      <p:sp>
        <p:nvSpPr>
          <p:cNvPr id="4" name="İçerik Yer Tutucusu 3"/>
          <p:cNvSpPr>
            <a:spLocks noGrp="1"/>
          </p:cNvSpPr>
          <p:nvPr>
            <p:ph sz="half" idx="1"/>
          </p:nvPr>
        </p:nvSpPr>
        <p:spPr>
          <a:xfrm>
            <a:off x="4766733" y="1676400"/>
            <a:ext cx="6815667" cy="4572000"/>
          </a:xfrm>
        </p:spPr>
        <p:txBody>
          <a:bodyPr tIns="0" rtlCol="0"/>
          <a:lstStyle>
            <a:lvl1pPr>
              <a:defRPr sz="2800"/>
            </a:lvl1pPr>
            <a:lvl2pPr>
              <a:defRPr sz="2600"/>
            </a:lvl2pPr>
            <a:lvl3pPr>
              <a:defRPr sz="2400"/>
            </a:lvl3pPr>
            <a:lvl4pPr>
              <a:defRPr sz="2000"/>
            </a:lvl4pPr>
            <a:lvl5pPr>
              <a:defRPr sz="1800"/>
            </a:lvl5pPr>
          </a:lstStyle>
          <a:p>
            <a:pPr lvl="0" rtl="0" eaLnBrk="1" latinLnBrk="0" hangingPunct="1"/>
            <a:r>
              <a:rPr lang="tr-TR" noProof="0"/>
              <a:t>Asıl metin stillerini düzenle</a:t>
            </a:r>
          </a:p>
          <a:p>
            <a:pPr lvl="1" rtl="0" eaLnBrk="1" latinLnBrk="0" hangingPunct="1"/>
            <a:r>
              <a:rPr lang="tr-TR" noProof="0"/>
              <a:t>İkinci düzey</a:t>
            </a:r>
          </a:p>
          <a:p>
            <a:pPr lvl="2" rtl="0" eaLnBrk="1" latinLnBrk="0" hangingPunct="1"/>
            <a:r>
              <a:rPr lang="tr-TR" noProof="0"/>
              <a:t>Üçüncü düzey</a:t>
            </a:r>
          </a:p>
          <a:p>
            <a:pPr lvl="3" rtl="0" eaLnBrk="1" latinLnBrk="0" hangingPunct="1"/>
            <a:r>
              <a:rPr lang="tr-TR" noProof="0"/>
              <a:t>Dördüncü düzey</a:t>
            </a:r>
          </a:p>
          <a:p>
            <a:pPr lvl="4" rtl="0" eaLnBrk="1" latinLnBrk="0" hangingPunct="1"/>
            <a:r>
              <a:rPr lang="tr-TR" noProof="0"/>
              <a:t>Beşinci düzey</a:t>
            </a:r>
            <a:endParaRPr kumimoji="0" lang="tr-TR" noProof="0" dirty="0"/>
          </a:p>
        </p:txBody>
      </p:sp>
      <p:sp>
        <p:nvSpPr>
          <p:cNvPr id="3" name="Metin Yer Tutucusu 2"/>
          <p:cNvSpPr>
            <a:spLocks noGrp="1"/>
          </p:cNvSpPr>
          <p:nvPr>
            <p:ph type="body" idx="2"/>
          </p:nvPr>
        </p:nvSpPr>
        <p:spPr>
          <a:xfrm>
            <a:off x="914400" y="1676400"/>
            <a:ext cx="3657600" cy="4572000"/>
          </a:xfrm>
        </p:spPr>
        <p:txBody>
          <a:bodyPr lIns="18288" rIns="18288" rtlCol="0"/>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rtl="0" eaLnBrk="1" latinLnBrk="0" hangingPunct="1"/>
            <a:r>
              <a:rPr lang="tr-TR" noProof="0"/>
              <a:t>Asıl metin stillerini düzenle</a:t>
            </a:r>
          </a:p>
        </p:txBody>
      </p:sp>
      <p:sp>
        <p:nvSpPr>
          <p:cNvPr id="5" name="Tarih Yer Tutucusu 4"/>
          <p:cNvSpPr>
            <a:spLocks noGrp="1"/>
          </p:cNvSpPr>
          <p:nvPr>
            <p:ph type="dt" sz="half" idx="10"/>
          </p:nvPr>
        </p:nvSpPr>
        <p:spPr/>
        <p:txBody>
          <a:bodyPr rtlCol="0"/>
          <a:lstStyle/>
          <a:p>
            <a:pPr rtl="0"/>
            <a:fld id="{7E6386DA-5C92-4A73-B0CF-808D08079677}" type="datetime1">
              <a:rPr lang="tr-TR" noProof="0" smtClean="0"/>
              <a:t>2.05.2019</a:t>
            </a:fld>
            <a:endParaRPr lang="tr-TR" noProof="0" dirty="0"/>
          </a:p>
        </p:txBody>
      </p:sp>
      <p:sp>
        <p:nvSpPr>
          <p:cNvPr id="6" name="Alt Bilgi Yer Tutucusu 5"/>
          <p:cNvSpPr>
            <a:spLocks noGrp="1"/>
          </p:cNvSpPr>
          <p:nvPr>
            <p:ph type="ftr" sz="quarter" idx="11"/>
          </p:nvPr>
        </p:nvSpPr>
        <p:spPr/>
        <p:txBody>
          <a:bodyPr rtlCol="0"/>
          <a:lstStyle/>
          <a:p>
            <a:pPr rtl="0"/>
            <a:r>
              <a:rPr lang="tr-TR" noProof="0" dirty="0"/>
              <a:t>Alt bilgi ekle</a:t>
            </a:r>
          </a:p>
        </p:txBody>
      </p:sp>
      <p:sp>
        <p:nvSpPr>
          <p:cNvPr id="7" name="Slayt Numarası Yer Tutucusu 6"/>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19919267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Resim Yazısı İçeren Resim">
    <p:spTree>
      <p:nvGrpSpPr>
        <p:cNvPr id="1" name=""/>
        <p:cNvGrpSpPr/>
        <p:nvPr/>
      </p:nvGrpSpPr>
      <p:grpSpPr>
        <a:xfrm>
          <a:off x="0" y="0"/>
          <a:ext cx="0" cy="0"/>
          <a:chOff x="0" y="0"/>
          <a:chExt cx="0" cy="0"/>
        </a:xfrm>
      </p:grpSpPr>
      <p:sp>
        <p:nvSpPr>
          <p:cNvPr id="9" name="Kesik ve Tek Köşesi Yuvarlak Dikdörtgen 8"/>
          <p:cNvSpPr/>
          <p:nvPr/>
        </p:nvSpPr>
        <p:spPr>
          <a:xfrm rot="420000" flipV="1">
            <a:off x="4221004" y="1108077"/>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rtl="0" eaLnBrk="1" latinLnBrk="0" hangingPunct="1"/>
            <a:endParaRPr kumimoji="0" lang="tr-TR" sz="1800" noProof="0" dirty="0"/>
          </a:p>
        </p:txBody>
      </p:sp>
      <p:sp>
        <p:nvSpPr>
          <p:cNvPr id="12" name="Dik Üçgen 11"/>
          <p:cNvSpPr/>
          <p:nvPr/>
        </p:nvSpPr>
        <p:spPr>
          <a:xfrm rot="420000" flipV="1">
            <a:off x="10672179" y="5359769"/>
            <a:ext cx="207264"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rtl="0" eaLnBrk="1" latinLnBrk="0" hangingPunct="1"/>
            <a:endParaRPr kumimoji="0" lang="tr-TR" sz="1800" noProof="0" dirty="0"/>
          </a:p>
        </p:txBody>
      </p:sp>
      <p:sp>
        <p:nvSpPr>
          <p:cNvPr id="2" name="Başlık 1"/>
          <p:cNvSpPr>
            <a:spLocks noGrp="1"/>
          </p:cNvSpPr>
          <p:nvPr>
            <p:ph type="title"/>
          </p:nvPr>
        </p:nvSpPr>
        <p:spPr>
          <a:xfrm>
            <a:off x="812800" y="1176997"/>
            <a:ext cx="2950464" cy="1582621"/>
          </a:xfrm>
        </p:spPr>
        <p:txBody>
          <a:bodyPr vert="horz" lIns="45720" tIns="45720" rIns="45720" bIns="45720" rtlCol="0" anchor="b"/>
          <a:lstStyle>
            <a:lvl1pPr algn="l">
              <a:buNone/>
              <a:defRPr sz="2000" b="1">
                <a:solidFill>
                  <a:schemeClr val="tx2"/>
                </a:solidFill>
              </a:defRPr>
            </a:lvl1pPr>
          </a:lstStyle>
          <a:p>
            <a:pPr rtl="0"/>
            <a:r>
              <a:rPr lang="tr-TR" noProof="0"/>
              <a:t>Asıl başlık stilini düzenlemek için tıklayın</a:t>
            </a:r>
            <a:endParaRPr kumimoji="0" lang="tr-TR" noProof="0" dirty="0"/>
          </a:p>
        </p:txBody>
      </p:sp>
      <p:sp>
        <p:nvSpPr>
          <p:cNvPr id="3" name="Resim Yer Tutucusu 2" descr="Resim eklemek için boş yer tutucu. Yer tutucuya tıklayın ve eklemek istediğiniz resmi seçin"/>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rtlCol="0"/>
          <a:lstStyle>
            <a:lvl1pPr marL="0" indent="0">
              <a:buNone/>
              <a:defRPr sz="3200"/>
            </a:lvl1pPr>
          </a:lstStyle>
          <a:p>
            <a:pPr rtl="0"/>
            <a:r>
              <a:rPr lang="tr-TR" noProof="0"/>
              <a:t>Resim eklemek için simgeye tıklayın</a:t>
            </a:r>
            <a:endParaRPr kumimoji="0" lang="tr-TR" noProof="0" dirty="0"/>
          </a:p>
        </p:txBody>
      </p:sp>
      <p:sp>
        <p:nvSpPr>
          <p:cNvPr id="4" name="Metin Yer Tutucusu 3"/>
          <p:cNvSpPr>
            <a:spLocks noGrp="1"/>
          </p:cNvSpPr>
          <p:nvPr>
            <p:ph type="body" sz="half" idx="2"/>
          </p:nvPr>
        </p:nvSpPr>
        <p:spPr>
          <a:xfrm>
            <a:off x="812800" y="2828785"/>
            <a:ext cx="2946400" cy="2179320"/>
          </a:xfrm>
        </p:spPr>
        <p:txBody>
          <a:bodyPr lIns="64008" rIns="45720" bIns="45720" rtlCol="0" anchor="t"/>
          <a:lstStyle>
            <a:lvl1pPr marL="0" indent="0" algn="l">
              <a:spcBef>
                <a:spcPts val="250"/>
              </a:spcBef>
              <a:buFontTx/>
              <a:buNone/>
              <a:defRPr sz="1300"/>
            </a:lvl1pPr>
            <a:lvl2pPr>
              <a:defRPr sz="1200"/>
            </a:lvl2pPr>
            <a:lvl3pPr>
              <a:defRPr sz="1000"/>
            </a:lvl3pPr>
            <a:lvl4pPr>
              <a:defRPr sz="900"/>
            </a:lvl4pPr>
            <a:lvl5pPr>
              <a:defRPr sz="900"/>
            </a:lvl5pPr>
          </a:lstStyle>
          <a:p>
            <a:pPr lvl="0" rtl="0" eaLnBrk="1" latinLnBrk="0" hangingPunct="1"/>
            <a:r>
              <a:rPr lang="tr-TR" noProof="0"/>
              <a:t>Asıl metin stillerini düzenle</a:t>
            </a:r>
          </a:p>
        </p:txBody>
      </p:sp>
      <p:sp>
        <p:nvSpPr>
          <p:cNvPr id="5" name="Tarih Yer Tutucusu 4"/>
          <p:cNvSpPr>
            <a:spLocks noGrp="1"/>
          </p:cNvSpPr>
          <p:nvPr>
            <p:ph type="dt" sz="half" idx="10"/>
          </p:nvPr>
        </p:nvSpPr>
        <p:spPr/>
        <p:txBody>
          <a:bodyPr rtlCol="0"/>
          <a:lstStyle/>
          <a:p>
            <a:pPr rtl="0"/>
            <a:fld id="{B3B9E368-D9EF-4D44-84F6-E0AB247D1959}" type="datetime1">
              <a:rPr lang="tr-TR" noProof="0" smtClean="0"/>
              <a:t>2.05.2019</a:t>
            </a:fld>
            <a:endParaRPr lang="tr-TR" noProof="0" dirty="0"/>
          </a:p>
        </p:txBody>
      </p:sp>
      <p:sp>
        <p:nvSpPr>
          <p:cNvPr id="6" name="Alt Bilgi Yer Tutucusu 5"/>
          <p:cNvSpPr>
            <a:spLocks noGrp="1"/>
          </p:cNvSpPr>
          <p:nvPr>
            <p:ph type="ftr" sz="quarter" idx="11"/>
          </p:nvPr>
        </p:nvSpPr>
        <p:spPr/>
        <p:txBody>
          <a:bodyPr rtlCol="0"/>
          <a:lstStyle/>
          <a:p>
            <a:pPr rtl="0"/>
            <a:r>
              <a:rPr lang="tr-TR" noProof="0" dirty="0"/>
              <a:t>Alt bilgi ekle</a:t>
            </a:r>
          </a:p>
        </p:txBody>
      </p:sp>
      <p:sp>
        <p:nvSpPr>
          <p:cNvPr id="7" name="Slayt Numarası Yer Tutucusu 6"/>
          <p:cNvSpPr>
            <a:spLocks noGrp="1"/>
          </p:cNvSpPr>
          <p:nvPr>
            <p:ph type="sldNum" sz="quarter" idx="12"/>
          </p:nvPr>
        </p:nvSpPr>
        <p:spPr>
          <a:xfrm>
            <a:off x="10769600" y="6356351"/>
            <a:ext cx="812800" cy="365125"/>
          </a:xfrm>
        </p:spPr>
        <p:txBody>
          <a:bodyPr rtlCol="0"/>
          <a:lstStyle/>
          <a:p>
            <a:pPr rtl="0"/>
            <a:fld id="{401CF334-2D5C-4859-84A6-CA7E6E43FAEB}" type="slidenum">
              <a:rPr lang="tr-TR" noProof="0" smtClean="0"/>
              <a:t>‹#›</a:t>
            </a:fld>
            <a:endParaRPr lang="tr-TR" noProof="0" dirty="0"/>
          </a:p>
        </p:txBody>
      </p:sp>
      <p:sp>
        <p:nvSpPr>
          <p:cNvPr id="10" name="Serbest Form 9"/>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rtlCol="0" anchor="t" compatLnSpc="1"/>
          <a:lstStyle/>
          <a:p>
            <a:pPr marL="0" algn="l" rtl="0" eaLnBrk="1" latinLnBrk="0" hangingPunct="1"/>
            <a:endParaRPr kumimoji="0" lang="tr-TR" sz="1800" noProof="0" dirty="0">
              <a:solidFill>
                <a:schemeClr val="tx1"/>
              </a:solidFill>
              <a:latin typeface="+mn-lt"/>
              <a:ea typeface="+mn-ea"/>
              <a:cs typeface="+mn-cs"/>
            </a:endParaRPr>
          </a:p>
        </p:txBody>
      </p:sp>
      <p:sp>
        <p:nvSpPr>
          <p:cNvPr id="11" name="Serbest Form 10"/>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rtlCol="0" anchor="t" compatLnSpc="1"/>
          <a:lstStyle/>
          <a:p>
            <a:pPr marL="0" algn="l" rtl="0" eaLnBrk="1" latinLnBrk="0" hangingPunct="1"/>
            <a:endParaRPr kumimoji="0" lang="tr-TR" sz="1800" noProof="0" dirty="0">
              <a:solidFill>
                <a:schemeClr val="tx1"/>
              </a:solidFill>
              <a:latin typeface="+mn-lt"/>
              <a:ea typeface="+mn-ea"/>
              <a:cs typeface="+mn-cs"/>
            </a:endParaRPr>
          </a:p>
        </p:txBody>
      </p:sp>
    </p:spTree>
    <p:extLst>
      <p:ext uri="{BB962C8B-B14F-4D97-AF65-F5344CB8AC3E}">
        <p14:creationId xmlns:p14="http://schemas.microsoft.com/office/powerpoint/2010/main" val="25196249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grpSp>
        <p:nvGrpSpPr>
          <p:cNvPr id="25" name="Grup 24"/>
          <p:cNvGrpSpPr/>
          <p:nvPr/>
        </p:nvGrpSpPr>
        <p:grpSpPr>
          <a:xfrm>
            <a:off x="-29028" y="-7144"/>
            <a:ext cx="12240731" cy="6879658"/>
            <a:chOff x="0" y="-21658"/>
            <a:chExt cx="12240731" cy="6879658"/>
          </a:xfrm>
        </p:grpSpPr>
        <p:sp>
          <p:nvSpPr>
            <p:cNvPr id="26" name="Dikdörtgen 25"/>
            <p:cNvSpPr/>
            <p:nvPr/>
          </p:nvSpPr>
          <p:spPr>
            <a:xfrm>
              <a:off x="31633" y="0"/>
              <a:ext cx="12188952"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tr-TR" noProof="0" dirty="0"/>
            </a:p>
          </p:txBody>
        </p:sp>
        <p:grpSp>
          <p:nvGrpSpPr>
            <p:cNvPr id="27" name="Grup 26"/>
            <p:cNvGrpSpPr/>
            <p:nvPr/>
          </p:nvGrpSpPr>
          <p:grpSpPr>
            <a:xfrm>
              <a:off x="0" y="-21658"/>
              <a:ext cx="12240731" cy="1041400"/>
              <a:chOff x="-25356" y="-7144"/>
              <a:chExt cx="12240731" cy="1041400"/>
            </a:xfrm>
          </p:grpSpPr>
          <p:sp>
            <p:nvSpPr>
              <p:cNvPr id="28" name="Serbest biçim 27"/>
              <p:cNvSpPr>
                <a:spLocks/>
              </p:cNvSpPr>
              <p:nvPr/>
            </p:nvSpPr>
            <p:spPr bwMode="auto">
              <a:xfrm>
                <a:off x="-12700" y="-7144"/>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rtlCol="0" anchor="t" compatLnSpc="1"/>
              <a:lstStyle/>
              <a:p>
                <a:pPr marL="0" algn="l" rtl="0" eaLnBrk="1" latinLnBrk="0" hangingPunct="1"/>
                <a:endParaRPr kumimoji="0" lang="tr-TR" sz="1800" noProof="0" dirty="0">
                  <a:solidFill>
                    <a:schemeClr val="tx1"/>
                  </a:solidFill>
                  <a:latin typeface="+mn-lt"/>
                  <a:ea typeface="+mn-ea"/>
                  <a:cs typeface="+mn-cs"/>
                </a:endParaRPr>
              </a:p>
            </p:txBody>
          </p:sp>
          <p:sp>
            <p:nvSpPr>
              <p:cNvPr id="29" name="Serbest Form 28"/>
              <p:cNvSpPr>
                <a:spLocks/>
              </p:cNvSpPr>
              <p:nvPr/>
            </p:nvSpPr>
            <p:spPr bwMode="auto">
              <a:xfrm>
                <a:off x="5842000" y="-7144"/>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rtlCol="0" anchor="t" compatLnSpc="1"/>
              <a:lstStyle/>
              <a:p>
                <a:pPr marL="0" algn="l" rtl="0" eaLnBrk="1" latinLnBrk="0" hangingPunct="1"/>
                <a:endParaRPr kumimoji="0" lang="tr-TR" sz="1800" noProof="0" dirty="0">
                  <a:solidFill>
                    <a:schemeClr val="tx1"/>
                  </a:solidFill>
                  <a:latin typeface="+mn-lt"/>
                  <a:ea typeface="+mn-ea"/>
                  <a:cs typeface="+mn-cs"/>
                </a:endParaRPr>
              </a:p>
            </p:txBody>
          </p:sp>
          <p:grpSp>
            <p:nvGrpSpPr>
              <p:cNvPr id="31" name="Grup 30"/>
              <p:cNvGrpSpPr/>
              <p:nvPr/>
            </p:nvGrpSpPr>
            <p:grpSpPr>
              <a:xfrm>
                <a:off x="-25356" y="202408"/>
                <a:ext cx="12240731" cy="649224"/>
                <a:chOff x="-19045" y="216550"/>
                <a:chExt cx="9180548" cy="649224"/>
              </a:xfrm>
            </p:grpSpPr>
            <p:sp>
              <p:nvSpPr>
                <p:cNvPr id="32" name="Serbest Form 3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rtlCol="0" anchor="t" compatLnSpc="1"/>
                <a:lstStyle/>
                <a:p>
                  <a:pPr rtl="0"/>
                  <a:endParaRPr kumimoji="0" lang="tr-TR" sz="1800" noProof="0" dirty="0"/>
                </a:p>
              </p:txBody>
            </p:sp>
            <p:sp>
              <p:nvSpPr>
                <p:cNvPr id="33" name="Serbest Form 3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rtlCol="0" anchor="t" compatLnSpc="1"/>
                <a:lstStyle/>
                <a:p>
                  <a:pPr rtl="0"/>
                  <a:endParaRPr kumimoji="0" lang="tr-TR" sz="1800" noProof="0" dirty="0"/>
                </a:p>
              </p:txBody>
            </p:sp>
          </p:grpSp>
        </p:grpSp>
      </p:grpSp>
      <p:sp>
        <p:nvSpPr>
          <p:cNvPr id="9" name="Başlık Yer Tutucusu 8"/>
          <p:cNvSpPr>
            <a:spLocks noGrp="1"/>
          </p:cNvSpPr>
          <p:nvPr>
            <p:ph type="title"/>
          </p:nvPr>
        </p:nvSpPr>
        <p:spPr>
          <a:xfrm>
            <a:off x="609600" y="662782"/>
            <a:ext cx="10972800" cy="1184306"/>
          </a:xfrm>
          <a:prstGeom prst="rect">
            <a:avLst/>
          </a:prstGeom>
        </p:spPr>
        <p:txBody>
          <a:bodyPr vert="horz" lIns="0" rIns="0" bIns="0" rtlCol="0" anchor="b">
            <a:normAutofit/>
          </a:bodyPr>
          <a:lstStyle/>
          <a:p>
            <a:pPr rtl="0"/>
            <a:r>
              <a:rPr lang="tr-TR" noProof="0" dirty="0"/>
              <a:t>Asıl başlık stilini düzenlemek için tıklayın</a:t>
            </a:r>
            <a:endParaRPr kumimoji="0" lang="tr-TR" noProof="0" dirty="0"/>
          </a:p>
        </p:txBody>
      </p:sp>
      <p:sp>
        <p:nvSpPr>
          <p:cNvPr id="30" name="Metin Yer Tutucusu 29"/>
          <p:cNvSpPr>
            <a:spLocks noGrp="1"/>
          </p:cNvSpPr>
          <p:nvPr>
            <p:ph type="body" idx="1"/>
          </p:nvPr>
        </p:nvSpPr>
        <p:spPr>
          <a:xfrm>
            <a:off x="609600" y="1935480"/>
            <a:ext cx="10972800" cy="4389120"/>
          </a:xfrm>
          <a:prstGeom prst="rect">
            <a:avLst/>
          </a:prstGeom>
        </p:spPr>
        <p:txBody>
          <a:bodyPr vert="horz" rtlCol="0">
            <a:normAutofit/>
          </a:bodyPr>
          <a:lstStyle/>
          <a:p>
            <a:pPr lvl="0" rtl="0" eaLnBrk="1" latinLnBrk="0" hangingPunct="1"/>
            <a:r>
              <a:rPr lang="tr-TR" noProof="0" dirty="0"/>
              <a:t>Asıl metin stillerini düzenlemek için tıklayın</a:t>
            </a:r>
          </a:p>
          <a:p>
            <a:pPr lvl="1" rtl="0" eaLnBrk="1" latinLnBrk="0" hangingPunct="1"/>
            <a:r>
              <a:rPr lang="tr-TR" noProof="0" dirty="0"/>
              <a:t>İkinci düzey</a:t>
            </a:r>
          </a:p>
          <a:p>
            <a:pPr lvl="2" rtl="0" eaLnBrk="1" latinLnBrk="0" hangingPunct="1"/>
            <a:r>
              <a:rPr lang="tr-TR" noProof="0" dirty="0"/>
              <a:t>Üçüncü düzey</a:t>
            </a:r>
          </a:p>
          <a:p>
            <a:pPr lvl="3" rtl="0" eaLnBrk="1" latinLnBrk="0" hangingPunct="1"/>
            <a:r>
              <a:rPr lang="tr-TR" noProof="0" dirty="0"/>
              <a:t>Dördüncü düzey</a:t>
            </a:r>
          </a:p>
          <a:p>
            <a:pPr lvl="4" rtl="0" eaLnBrk="1" latinLnBrk="0" hangingPunct="1"/>
            <a:r>
              <a:rPr lang="tr-TR" noProof="0" dirty="0"/>
              <a:t>Beşinci düzey</a:t>
            </a:r>
          </a:p>
        </p:txBody>
      </p:sp>
      <p:sp>
        <p:nvSpPr>
          <p:cNvPr id="10" name="Tarih Yer Tutucusu 9"/>
          <p:cNvSpPr>
            <a:spLocks noGrp="1"/>
          </p:cNvSpPr>
          <p:nvPr>
            <p:ph type="dt" sz="half" idx="2"/>
          </p:nvPr>
        </p:nvSpPr>
        <p:spPr>
          <a:xfrm>
            <a:off x="609600" y="6356351"/>
            <a:ext cx="2844800" cy="365125"/>
          </a:xfrm>
          <a:prstGeom prst="rect">
            <a:avLst/>
          </a:prstGeom>
        </p:spPr>
        <p:txBody>
          <a:bodyPr vert="horz" lIns="0" tIns="0" rIns="0" bIns="0" rtlCol="0" anchor="b"/>
          <a:lstStyle>
            <a:lvl1pPr algn="l" eaLnBrk="1" latinLnBrk="0" hangingPunct="1">
              <a:defRPr kumimoji="0" sz="1100">
                <a:solidFill>
                  <a:schemeClr val="tx1"/>
                </a:solidFill>
              </a:defRPr>
            </a:lvl1pPr>
          </a:lstStyle>
          <a:p>
            <a:pPr rtl="0"/>
            <a:fld id="{3193FE27-A740-43D0-8304-44C82B551D2A}" type="datetime1">
              <a:rPr lang="tr-TR" noProof="0" smtClean="0"/>
              <a:t>2.05.2019</a:t>
            </a:fld>
            <a:endParaRPr lang="tr-TR" noProof="0" dirty="0"/>
          </a:p>
        </p:txBody>
      </p:sp>
      <p:sp>
        <p:nvSpPr>
          <p:cNvPr id="22" name="Alt Bilgi Yer Tutucusu 21"/>
          <p:cNvSpPr>
            <a:spLocks noGrp="1"/>
          </p:cNvSpPr>
          <p:nvPr>
            <p:ph type="ftr" sz="quarter" idx="3"/>
          </p:nvPr>
        </p:nvSpPr>
        <p:spPr>
          <a:xfrm>
            <a:off x="3556000" y="6356351"/>
            <a:ext cx="4470400" cy="365125"/>
          </a:xfrm>
          <a:prstGeom prst="rect">
            <a:avLst/>
          </a:prstGeom>
        </p:spPr>
        <p:txBody>
          <a:bodyPr vert="horz" lIns="0" tIns="0" rIns="0" bIns="0" rtlCol="0" anchor="b"/>
          <a:lstStyle>
            <a:lvl1pPr algn="l" eaLnBrk="1" latinLnBrk="0" hangingPunct="1">
              <a:defRPr kumimoji="0" sz="1100">
                <a:solidFill>
                  <a:schemeClr val="tx1"/>
                </a:solidFill>
              </a:defRPr>
            </a:lvl1pPr>
          </a:lstStyle>
          <a:p>
            <a:pPr rtl="0"/>
            <a:r>
              <a:rPr lang="tr-TR" noProof="0" dirty="0"/>
              <a:t>Alt bilgi ekle</a:t>
            </a:r>
          </a:p>
        </p:txBody>
      </p:sp>
      <p:sp>
        <p:nvSpPr>
          <p:cNvPr id="18" name="Slayt Numarası Yer Tutucusu 17"/>
          <p:cNvSpPr>
            <a:spLocks noGrp="1"/>
          </p:cNvSpPr>
          <p:nvPr>
            <p:ph type="sldNum" sz="quarter" idx="4"/>
          </p:nvPr>
        </p:nvSpPr>
        <p:spPr>
          <a:xfrm>
            <a:off x="10566400" y="6356351"/>
            <a:ext cx="1016000" cy="365125"/>
          </a:xfrm>
          <a:prstGeom prst="rect">
            <a:avLst/>
          </a:prstGeom>
        </p:spPr>
        <p:txBody>
          <a:bodyPr vert="horz" lIns="0" tIns="0" rIns="0" bIns="0" rtlCol="0" anchor="b"/>
          <a:lstStyle>
            <a:lvl1pPr algn="r" eaLnBrk="1" latinLnBrk="0" hangingPunct="1">
              <a:defRPr kumimoji="0" sz="1100">
                <a:solidFill>
                  <a:schemeClr val="tx1"/>
                </a:solidFill>
              </a:defRPr>
            </a:lvl1pPr>
          </a:lstStyle>
          <a:p>
            <a:pPr rtl="0"/>
            <a:fld id="{401CF334-2D5C-4859-84A6-CA7E6E43FAEB}" type="slidenum">
              <a:rPr lang="tr-TR" noProof="0" smtClean="0"/>
              <a:pPr/>
              <a:t>‹#›</a:t>
            </a:fld>
            <a:endParaRPr lang="tr-TR" noProof="0" dirty="0"/>
          </a:p>
        </p:txBody>
      </p:sp>
    </p:spTree>
    <p:extLst>
      <p:ext uri="{BB962C8B-B14F-4D97-AF65-F5344CB8AC3E}">
        <p14:creationId xmlns:p14="http://schemas.microsoft.com/office/powerpoint/2010/main" val="9428528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rtl="0" eaLnBrk="1" latinLnBrk="0" hangingPunct="1">
        <a:lnSpc>
          <a:spcPct val="80000"/>
        </a:lnSpc>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lumMod val="50000"/>
          </a:schemeClr>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lumMod val="50000"/>
          </a:schemeClr>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lumMod val="50000"/>
          </a:schemeClr>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lumMod val="50000"/>
          </a:schemeClr>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lumMod val="75000"/>
          </a:schemeClr>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lumMod val="50000"/>
          </a:schemeClr>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lumMod val="75000"/>
          </a:schemeClr>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286000" indent="0" algn="l" rtl="0" eaLnBrk="1" latinLnBrk="0" hangingPunct="1">
        <a:spcBef>
          <a:spcPct val="20000"/>
        </a:spcBef>
        <a:buClr>
          <a:schemeClr val="tx2"/>
        </a:buClr>
        <a:buFontTx/>
        <a:buNone/>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jpg"/><Relationship Id="rId4" Type="http://schemas.openxmlformats.org/officeDocument/2006/relationships/image" Target="../media/image3.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p:cNvSpPr>
            <a:spLocks noGrp="1"/>
          </p:cNvSpPr>
          <p:nvPr>
            <p:ph type="ctrTitle"/>
          </p:nvPr>
        </p:nvSpPr>
        <p:spPr>
          <a:xfrm>
            <a:off x="401067" y="304799"/>
            <a:ext cx="5128928" cy="1223819"/>
          </a:xfrm>
        </p:spPr>
        <p:txBody>
          <a:bodyPr rtlCol="0"/>
          <a:lstStyle/>
          <a:p>
            <a:pPr rtl="0"/>
            <a:r>
              <a:rPr lang="tr-TR" dirty="0"/>
              <a:t>GENEL TURİZM</a:t>
            </a:r>
          </a:p>
        </p:txBody>
      </p:sp>
      <p:pic>
        <p:nvPicPr>
          <p:cNvPr id="3" name="Resim 2">
            <a:extLst>
              <a:ext uri="{FF2B5EF4-FFF2-40B4-BE49-F238E27FC236}">
                <a16:creationId xmlns:a16="http://schemas.microsoft.com/office/drawing/2014/main" id="{1D85515D-EB10-4739-9BBC-39381E71001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41895" y="1644074"/>
            <a:ext cx="7625765" cy="4385589"/>
          </a:xfrm>
          <a:prstGeom prst="rect">
            <a:avLst/>
          </a:prstGeom>
        </p:spPr>
      </p:pic>
      <p:pic>
        <p:nvPicPr>
          <p:cNvPr id="7" name="Resim 6">
            <a:extLst>
              <a:ext uri="{FF2B5EF4-FFF2-40B4-BE49-F238E27FC236}">
                <a16:creationId xmlns:a16="http://schemas.microsoft.com/office/drawing/2014/main" id="{91DBB4BA-09F7-44E0-8536-830EFBA03CB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01068" y="3889714"/>
            <a:ext cx="3136459" cy="2139950"/>
          </a:xfrm>
          <a:prstGeom prst="rect">
            <a:avLst/>
          </a:prstGeom>
        </p:spPr>
      </p:pic>
      <p:pic>
        <p:nvPicPr>
          <p:cNvPr id="9" name="Resim 8">
            <a:extLst>
              <a:ext uri="{FF2B5EF4-FFF2-40B4-BE49-F238E27FC236}">
                <a16:creationId xmlns:a16="http://schemas.microsoft.com/office/drawing/2014/main" id="{81BD441F-EBDA-4668-B7B5-821CE1D4B7E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01067" y="1644074"/>
            <a:ext cx="3136460" cy="2245639"/>
          </a:xfrm>
          <a:prstGeom prst="rect">
            <a:avLst/>
          </a:prstGeom>
        </p:spPr>
      </p:pic>
    </p:spTree>
    <p:extLst>
      <p:ext uri="{BB962C8B-B14F-4D97-AF65-F5344CB8AC3E}">
        <p14:creationId xmlns:p14="http://schemas.microsoft.com/office/powerpoint/2010/main" val="35496286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9F3594F-874B-439C-9207-13E0791A8E4D}"/>
              </a:ext>
            </a:extLst>
          </p:cNvPr>
          <p:cNvSpPr>
            <a:spLocks noGrp="1"/>
          </p:cNvSpPr>
          <p:nvPr>
            <p:ph type="title"/>
          </p:nvPr>
        </p:nvSpPr>
        <p:spPr>
          <a:xfrm>
            <a:off x="2484580" y="616600"/>
            <a:ext cx="8137239" cy="648781"/>
          </a:xfrm>
        </p:spPr>
        <p:txBody>
          <a:bodyPr>
            <a:noAutofit/>
          </a:bodyPr>
          <a:lstStyle/>
          <a:p>
            <a:r>
              <a:rPr lang="tr-TR" sz="2800" b="1" dirty="0">
                <a:latin typeface="Times New Roman" panose="02020603050405020304" pitchFamily="18" charset="0"/>
                <a:cs typeface="Times New Roman" panose="02020603050405020304" pitchFamily="18" charset="0"/>
              </a:rPr>
              <a:t>TURİZMİN OLUMLU EKONOMİK ETKİLERİ</a:t>
            </a:r>
          </a:p>
        </p:txBody>
      </p:sp>
      <p:sp>
        <p:nvSpPr>
          <p:cNvPr id="3" name="İçerik Yer Tutucusu 2">
            <a:extLst>
              <a:ext uri="{FF2B5EF4-FFF2-40B4-BE49-F238E27FC236}">
                <a16:creationId xmlns:a16="http://schemas.microsoft.com/office/drawing/2014/main" id="{65D7CAA3-5AE6-466A-A646-CAD32C028D29}"/>
              </a:ext>
            </a:extLst>
          </p:cNvPr>
          <p:cNvSpPr>
            <a:spLocks noGrp="1"/>
          </p:cNvSpPr>
          <p:nvPr>
            <p:ph idx="1"/>
          </p:nvPr>
        </p:nvSpPr>
        <p:spPr>
          <a:xfrm>
            <a:off x="83128" y="1265381"/>
            <a:ext cx="11517744" cy="5421746"/>
          </a:xfrm>
        </p:spPr>
        <p:txBody>
          <a:bodyPr>
            <a:noAutofit/>
          </a:bodyPr>
          <a:lstStyle/>
          <a:p>
            <a:pPr algn="just"/>
            <a:r>
              <a:rPr lang="tr-TR" sz="2400" b="1" dirty="0">
                <a:latin typeface="Times New Roman" panose="02020603050405020304" pitchFamily="18" charset="0"/>
                <a:cs typeface="Times New Roman" panose="02020603050405020304" pitchFamily="18" charset="0"/>
              </a:rPr>
              <a:t>2.Turizmin Gelir Yaratıcı Etkisi</a:t>
            </a:r>
          </a:p>
          <a:p>
            <a:pPr algn="just"/>
            <a:endParaRPr lang="tr-TR" sz="2400" b="1" dirty="0">
              <a:latin typeface="Times New Roman" panose="02020603050405020304" pitchFamily="18" charset="0"/>
              <a:cs typeface="Times New Roman" panose="02020603050405020304" pitchFamily="18" charset="0"/>
            </a:endParaRPr>
          </a:p>
          <a:p>
            <a:pPr>
              <a:buFont typeface="Wingdings" panose="05000000000000000000" pitchFamily="2" charset="2"/>
              <a:buChar char="Ø"/>
            </a:pPr>
            <a:r>
              <a:rPr lang="tr-TR" dirty="0">
                <a:latin typeface="Times New Roman" panose="02020603050405020304" pitchFamily="18" charset="0"/>
                <a:cs typeface="Times New Roman" panose="02020603050405020304" pitchFamily="18" charset="0"/>
              </a:rPr>
              <a:t>Turizm gelirinin etkisi üç şekilde ele alınabilir;</a:t>
            </a:r>
          </a:p>
          <a:p>
            <a:pPr>
              <a:buFont typeface="Wingdings" panose="05000000000000000000" pitchFamily="2" charset="2"/>
              <a:buChar char="Ø"/>
            </a:pPr>
            <a:endParaRPr lang="tr-TR" dirty="0">
              <a:latin typeface="Times New Roman" panose="02020603050405020304" pitchFamily="18" charset="0"/>
              <a:cs typeface="Times New Roman" panose="02020603050405020304" pitchFamily="18" charset="0"/>
            </a:endParaRPr>
          </a:p>
          <a:p>
            <a:pPr marL="628650" lvl="0" indent="0">
              <a:buFont typeface="Wingdings" panose="05000000000000000000" pitchFamily="2" charset="2"/>
              <a:buChar char="Ø"/>
            </a:pPr>
            <a:r>
              <a:rPr lang="tr-TR" dirty="0">
                <a:latin typeface="Times New Roman" panose="02020603050405020304" pitchFamily="18" charset="0"/>
                <a:cs typeface="Times New Roman" panose="02020603050405020304" pitchFamily="18" charset="0"/>
              </a:rPr>
              <a:t> Turistlerin doğrudan harcama yapmaları sonucunda elde edilen gelir </a:t>
            </a:r>
            <a:r>
              <a:rPr lang="tr-TR" i="1" dirty="0">
                <a:latin typeface="Times New Roman" panose="02020603050405020304" pitchFamily="18" charset="0"/>
                <a:cs typeface="Times New Roman" panose="02020603050405020304" pitchFamily="18" charset="0"/>
              </a:rPr>
              <a:t>(</a:t>
            </a:r>
            <a:r>
              <a:rPr lang="tr-TR" i="1" dirty="0" err="1">
                <a:latin typeface="Times New Roman" panose="02020603050405020304" pitchFamily="18" charset="0"/>
                <a:cs typeface="Times New Roman" panose="02020603050405020304" pitchFamily="18" charset="0"/>
              </a:rPr>
              <a:t>directexpenditure</a:t>
            </a:r>
            <a:r>
              <a:rPr lang="tr-TR" i="1" dirty="0">
                <a:latin typeface="Times New Roman" panose="02020603050405020304" pitchFamily="18" charset="0"/>
                <a:cs typeface="Times New Roman" panose="02020603050405020304" pitchFamily="18" charset="0"/>
              </a:rPr>
              <a:t>)</a:t>
            </a:r>
            <a:endParaRPr lang="tr-TR" dirty="0">
              <a:latin typeface="Times New Roman" panose="02020603050405020304" pitchFamily="18" charset="0"/>
              <a:cs typeface="Times New Roman" panose="02020603050405020304" pitchFamily="18" charset="0"/>
            </a:endParaRPr>
          </a:p>
          <a:p>
            <a:pPr marL="628650" lvl="0" indent="0">
              <a:buFont typeface="Wingdings" panose="05000000000000000000" pitchFamily="2" charset="2"/>
              <a:buChar char="Ø"/>
            </a:pPr>
            <a:r>
              <a:rPr lang="tr-TR" dirty="0">
                <a:latin typeface="Times New Roman" panose="02020603050405020304" pitchFamily="18" charset="0"/>
                <a:cs typeface="Times New Roman" panose="02020603050405020304" pitchFamily="18" charset="0"/>
              </a:rPr>
              <a:t> Birinci aşamaya bağlı olarak </a:t>
            </a:r>
            <a:r>
              <a:rPr lang="tr-TR" dirty="0" err="1">
                <a:latin typeface="Times New Roman" panose="02020603050405020304" pitchFamily="18" charset="0"/>
                <a:cs typeface="Times New Roman" panose="02020603050405020304" pitchFamily="18" charset="0"/>
              </a:rPr>
              <a:t>işletmelerarası</a:t>
            </a:r>
            <a:r>
              <a:rPr lang="tr-TR" dirty="0">
                <a:latin typeface="Times New Roman" panose="02020603050405020304" pitchFamily="18" charset="0"/>
                <a:cs typeface="Times New Roman" panose="02020603050405020304" pitchFamily="18" charset="0"/>
              </a:rPr>
              <a:t> işlemler için yapılan harcamalardan elde edilen gelir </a:t>
            </a:r>
            <a:r>
              <a:rPr lang="tr-TR" i="1" dirty="0">
                <a:latin typeface="Times New Roman" panose="02020603050405020304" pitchFamily="18" charset="0"/>
                <a:cs typeface="Times New Roman" panose="02020603050405020304" pitchFamily="18" charset="0"/>
              </a:rPr>
              <a:t>(</a:t>
            </a:r>
            <a:r>
              <a:rPr lang="tr-TR" i="1" dirty="0" err="1">
                <a:latin typeface="Times New Roman" panose="02020603050405020304" pitchFamily="18" charset="0"/>
                <a:cs typeface="Times New Roman" panose="02020603050405020304" pitchFamily="18" charset="0"/>
              </a:rPr>
              <a:t>indirectexpenditure</a:t>
            </a:r>
            <a:r>
              <a:rPr lang="tr-TR" i="1" dirty="0">
                <a:latin typeface="Times New Roman" panose="02020603050405020304" pitchFamily="18" charset="0"/>
                <a:cs typeface="Times New Roman" panose="02020603050405020304" pitchFamily="18" charset="0"/>
              </a:rPr>
              <a:t>)</a:t>
            </a:r>
            <a:endParaRPr lang="tr-TR" dirty="0">
              <a:latin typeface="Times New Roman" panose="02020603050405020304" pitchFamily="18" charset="0"/>
              <a:cs typeface="Times New Roman" panose="02020603050405020304" pitchFamily="18" charset="0"/>
            </a:endParaRPr>
          </a:p>
          <a:p>
            <a:pPr marL="628650" lvl="0" indent="0">
              <a:buFont typeface="Wingdings" panose="05000000000000000000" pitchFamily="2" charset="2"/>
              <a:buChar char="Ø"/>
            </a:pPr>
            <a:r>
              <a:rPr lang="tr-TR" dirty="0">
                <a:latin typeface="Times New Roman" panose="02020603050405020304" pitchFamily="18" charset="0"/>
                <a:cs typeface="Times New Roman" panose="02020603050405020304" pitchFamily="18" charset="0"/>
              </a:rPr>
              <a:t> Turizmden elde edilen gelirin, istihdam edilen ya da turizmden kazanç sağlayan diğer kişiler tarafından harcanması sonucu elde edilen gelir </a:t>
            </a:r>
            <a:r>
              <a:rPr lang="tr-TR" i="1" dirty="0">
                <a:latin typeface="Times New Roman" panose="02020603050405020304" pitchFamily="18" charset="0"/>
                <a:cs typeface="Times New Roman" panose="02020603050405020304" pitchFamily="18" charset="0"/>
              </a:rPr>
              <a:t>(</a:t>
            </a:r>
            <a:r>
              <a:rPr lang="tr-TR" i="1" dirty="0" err="1">
                <a:latin typeface="Times New Roman" panose="02020603050405020304" pitchFamily="18" charset="0"/>
                <a:cs typeface="Times New Roman" panose="02020603050405020304" pitchFamily="18" charset="0"/>
              </a:rPr>
              <a:t>inducedexpenditure</a:t>
            </a:r>
            <a:r>
              <a:rPr lang="tr-TR" i="1" dirty="0">
                <a:latin typeface="Times New Roman" panose="02020603050405020304" pitchFamily="18" charset="0"/>
                <a:cs typeface="Times New Roman" panose="02020603050405020304" pitchFamily="18" charset="0"/>
              </a:rPr>
              <a:t>)</a:t>
            </a:r>
            <a:endParaRPr lang="tr-TR"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endParaRPr lang="tr-T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368215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9F3594F-874B-439C-9207-13E0791A8E4D}"/>
              </a:ext>
            </a:extLst>
          </p:cNvPr>
          <p:cNvSpPr>
            <a:spLocks noGrp="1"/>
          </p:cNvSpPr>
          <p:nvPr>
            <p:ph type="title"/>
          </p:nvPr>
        </p:nvSpPr>
        <p:spPr>
          <a:xfrm>
            <a:off x="2484580" y="616600"/>
            <a:ext cx="8137239" cy="648781"/>
          </a:xfrm>
        </p:spPr>
        <p:txBody>
          <a:bodyPr>
            <a:noAutofit/>
          </a:bodyPr>
          <a:lstStyle/>
          <a:p>
            <a:r>
              <a:rPr lang="tr-TR" sz="2800" b="1" dirty="0">
                <a:latin typeface="Times New Roman" panose="02020603050405020304" pitchFamily="18" charset="0"/>
                <a:cs typeface="Times New Roman" panose="02020603050405020304" pitchFamily="18" charset="0"/>
              </a:rPr>
              <a:t>TURİZMİN OLUMLU EKONOMİK ETKİLERİ</a:t>
            </a:r>
          </a:p>
        </p:txBody>
      </p:sp>
      <p:sp>
        <p:nvSpPr>
          <p:cNvPr id="3" name="İçerik Yer Tutucusu 2">
            <a:extLst>
              <a:ext uri="{FF2B5EF4-FFF2-40B4-BE49-F238E27FC236}">
                <a16:creationId xmlns:a16="http://schemas.microsoft.com/office/drawing/2014/main" id="{65D7CAA3-5AE6-466A-A646-CAD32C028D29}"/>
              </a:ext>
            </a:extLst>
          </p:cNvPr>
          <p:cNvSpPr>
            <a:spLocks noGrp="1"/>
          </p:cNvSpPr>
          <p:nvPr>
            <p:ph idx="1"/>
          </p:nvPr>
        </p:nvSpPr>
        <p:spPr>
          <a:xfrm>
            <a:off x="83128" y="1265381"/>
            <a:ext cx="11517744" cy="5421746"/>
          </a:xfrm>
        </p:spPr>
        <p:txBody>
          <a:bodyPr>
            <a:noAutofit/>
          </a:bodyPr>
          <a:lstStyle/>
          <a:p>
            <a:pPr algn="just"/>
            <a:r>
              <a:rPr lang="tr-TR" sz="2400" b="1" dirty="0">
                <a:latin typeface="Times New Roman" panose="02020603050405020304" pitchFamily="18" charset="0"/>
                <a:cs typeface="Times New Roman" panose="02020603050405020304" pitchFamily="18" charset="0"/>
              </a:rPr>
              <a:t>2.Turizmin Gelir Yaratıcı Etkisi</a:t>
            </a:r>
          </a:p>
          <a:p>
            <a:pPr algn="just"/>
            <a:endParaRPr lang="tr-TR" sz="2400" b="1"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tr-TR" sz="2000" dirty="0">
                <a:latin typeface="Times New Roman" panose="02020603050405020304" pitchFamily="18" charset="0"/>
                <a:cs typeface="Times New Roman" panose="02020603050405020304" pitchFamily="18" charset="0"/>
              </a:rPr>
              <a:t>Gelirin her el değiştirmesi, yeni vergi, tasarruf ve harcama demektir. Örneğin; bir otel işletmesinin elde etmiş olduğu 1000 dolar tutarındaki oda gelirinin bir kısmı vergi olarak merkezi ya da yerel yönetimlere, bir kısmı hammadde alımı için toptancı ve perakendeci olan işletmelere ve işletmede çalışan personele maaş olarak ödenirken, kalan kısmı da işletme tarafından tasarruf olarak alıkonacaktır. Toptancı ve perakendeci işletmeler tekrar vergi ödeyecekler, tasarruf yapacaklar ve kalan miktarı yine harcayacaklardır. Personel ise aldığı ücretinin bir kısmını zorunlu gereksinmeleri için, bir kısmını vergi olarak öderken kalan kısmını da tasarruf etmek isteyecektir. Görüldüğü gibi, paranın her el değiştirmesi yeni vergi, tasarruf ve harcama eğilimi demektir. Dolayısıyla, bir kısım gelir dolaşımdan çıkarken, kalan miktar işleme devam etmektedir. İşleme devam eden miktar, çoğaltan katsayısının yükselmesine katkıda bulunacaktır. Dolanımdan çıkan miktar sızıntıyı oluşturmaktadır. </a:t>
            </a:r>
            <a:r>
              <a:rPr lang="tr-TR" sz="2000" b="1" dirty="0">
                <a:latin typeface="Times New Roman" panose="02020603050405020304" pitchFamily="18" charset="0"/>
                <a:cs typeface="Times New Roman" panose="02020603050405020304" pitchFamily="18" charset="0"/>
              </a:rPr>
              <a:t>Sızıntı, </a:t>
            </a:r>
            <a:r>
              <a:rPr lang="tr-TR" sz="2000" dirty="0">
                <a:latin typeface="Times New Roman" panose="02020603050405020304" pitchFamily="18" charset="0"/>
                <a:cs typeface="Times New Roman" panose="02020603050405020304" pitchFamily="18" charset="0"/>
              </a:rPr>
              <a:t>paranın dolanımdan çıkarak başka bölgelere gitmesi şeklinde adlandırılmaktadır. Ekonomiden sızıntıların başladığı noktadan itibaren, turizmin çoğaltan etkisi sıfıra doğru yaklaşmaktadır.</a:t>
            </a:r>
          </a:p>
          <a:p>
            <a:pPr algn="just">
              <a:buFont typeface="Wingdings" panose="05000000000000000000" pitchFamily="2" charset="2"/>
              <a:buChar char="Ø"/>
            </a:pPr>
            <a:endParaRPr lang="tr-T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97611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9F3594F-874B-439C-9207-13E0791A8E4D}"/>
              </a:ext>
            </a:extLst>
          </p:cNvPr>
          <p:cNvSpPr>
            <a:spLocks noGrp="1"/>
          </p:cNvSpPr>
          <p:nvPr>
            <p:ph type="title"/>
          </p:nvPr>
        </p:nvSpPr>
        <p:spPr>
          <a:xfrm>
            <a:off x="2484580" y="616600"/>
            <a:ext cx="8137239" cy="648781"/>
          </a:xfrm>
        </p:spPr>
        <p:txBody>
          <a:bodyPr>
            <a:noAutofit/>
          </a:bodyPr>
          <a:lstStyle/>
          <a:p>
            <a:r>
              <a:rPr lang="tr-TR" sz="2800" b="1" dirty="0">
                <a:latin typeface="Times New Roman" panose="02020603050405020304" pitchFamily="18" charset="0"/>
                <a:cs typeface="Times New Roman" panose="02020603050405020304" pitchFamily="18" charset="0"/>
              </a:rPr>
              <a:t>TURİZMİN OLUMLU EKONOMİK ETKİLERİ</a:t>
            </a:r>
          </a:p>
        </p:txBody>
      </p:sp>
      <p:sp>
        <p:nvSpPr>
          <p:cNvPr id="3" name="İçerik Yer Tutucusu 2">
            <a:extLst>
              <a:ext uri="{FF2B5EF4-FFF2-40B4-BE49-F238E27FC236}">
                <a16:creationId xmlns:a16="http://schemas.microsoft.com/office/drawing/2014/main" id="{65D7CAA3-5AE6-466A-A646-CAD32C028D29}"/>
              </a:ext>
            </a:extLst>
          </p:cNvPr>
          <p:cNvSpPr>
            <a:spLocks noGrp="1"/>
          </p:cNvSpPr>
          <p:nvPr>
            <p:ph idx="1"/>
          </p:nvPr>
        </p:nvSpPr>
        <p:spPr>
          <a:xfrm>
            <a:off x="83128" y="1265381"/>
            <a:ext cx="11517744" cy="5421746"/>
          </a:xfrm>
        </p:spPr>
        <p:txBody>
          <a:bodyPr>
            <a:noAutofit/>
          </a:bodyPr>
          <a:lstStyle/>
          <a:p>
            <a:pPr algn="just"/>
            <a:r>
              <a:rPr lang="tr-TR" sz="2400" b="1" dirty="0">
                <a:latin typeface="Times New Roman" panose="02020603050405020304" pitchFamily="18" charset="0"/>
                <a:cs typeface="Times New Roman" panose="02020603050405020304" pitchFamily="18" charset="0"/>
              </a:rPr>
              <a:t>3.Turizmin İstihdam Yaratıcı Etkisi</a:t>
            </a:r>
          </a:p>
          <a:p>
            <a:pPr marL="0" indent="0">
              <a:buNone/>
            </a:pPr>
            <a:r>
              <a:rPr lang="tr-TR" dirty="0"/>
              <a:t>Bir ülkede turizm sayesinde artırılan üç tür istihdam örneği olabilir. Bunlar;</a:t>
            </a:r>
          </a:p>
          <a:p>
            <a:pPr lvl="0" algn="just">
              <a:buFont typeface="Wingdings" panose="05000000000000000000" pitchFamily="2" charset="2"/>
              <a:buChar char="Ø"/>
            </a:pPr>
            <a:r>
              <a:rPr lang="tr-TR" sz="2400" dirty="0">
                <a:latin typeface="Times New Roman" panose="02020603050405020304" pitchFamily="18" charset="0"/>
                <a:cs typeface="Times New Roman" panose="02020603050405020304" pitchFamily="18" charset="0"/>
              </a:rPr>
              <a:t>Turizm sektöründe faaliyet gösteren işletmelerdeki turistik harcamalar nedeniyle gerçekleşen arz içinde yer alan </a:t>
            </a:r>
            <a:r>
              <a:rPr lang="tr-TR" sz="2400" b="1" dirty="0">
                <a:solidFill>
                  <a:srgbClr val="FF0000"/>
                </a:solidFill>
                <a:latin typeface="Times New Roman" panose="02020603050405020304" pitchFamily="18" charset="0"/>
                <a:cs typeface="Times New Roman" panose="02020603050405020304" pitchFamily="18" charset="0"/>
              </a:rPr>
              <a:t>doğrudan istihdam türü: </a:t>
            </a:r>
            <a:r>
              <a:rPr lang="tr-TR" sz="2400" dirty="0">
                <a:latin typeface="Times New Roman" panose="02020603050405020304" pitchFamily="18" charset="0"/>
                <a:cs typeface="Times New Roman" panose="02020603050405020304" pitchFamily="18" charset="0"/>
              </a:rPr>
              <a:t>Otel ve restoran gibi turizmin birincil unsurlarını oluşturan işletmelerde çalışanların sayısının artması örnek olarak verilebilir.</a:t>
            </a:r>
          </a:p>
          <a:p>
            <a:pPr lvl="0" algn="just">
              <a:buFont typeface="Wingdings" panose="05000000000000000000" pitchFamily="2" charset="2"/>
              <a:buChar char="Ø"/>
            </a:pPr>
            <a:r>
              <a:rPr lang="tr-TR" sz="2400" dirty="0">
                <a:latin typeface="Times New Roman" panose="02020603050405020304" pitchFamily="18" charset="0"/>
                <a:cs typeface="Times New Roman" panose="02020603050405020304" pitchFamily="18" charset="0"/>
              </a:rPr>
              <a:t> Turistik harcamalar sonucu gerçekleşmeyen, ancak turizmle ilgili </a:t>
            </a:r>
            <a:r>
              <a:rPr lang="tr-TR" sz="2400" b="1" dirty="0">
                <a:solidFill>
                  <a:srgbClr val="FF0000"/>
                </a:solidFill>
                <a:latin typeface="Times New Roman" panose="02020603050405020304" pitchFamily="18" charset="0"/>
                <a:cs typeface="Times New Roman" panose="02020603050405020304" pitchFamily="18" charset="0"/>
              </a:rPr>
              <a:t>olduğundan turistik arz içerisinde yer alan ve diğer sektörde oluşan dolaylı istihdam türü:</a:t>
            </a:r>
            <a:r>
              <a:rPr lang="tr-TR" sz="2400" dirty="0">
                <a:latin typeface="Times New Roman" panose="02020603050405020304" pitchFamily="18" charset="0"/>
                <a:cs typeface="Times New Roman" panose="02020603050405020304" pitchFamily="18" charset="0"/>
              </a:rPr>
              <a:t> Bölgedeki turizm hareketlerindeki değişmeye bağlı olarak ulaştırma, eğlence ve alışveriş merkezlerinde istihdam edilen personel sayısındaki değişme bu kapsamda incelenebilir.</a:t>
            </a:r>
          </a:p>
          <a:p>
            <a:pPr lvl="0" algn="just">
              <a:buFont typeface="Wingdings" panose="05000000000000000000" pitchFamily="2" charset="2"/>
              <a:buChar char="Ø"/>
            </a:pPr>
            <a:r>
              <a:rPr lang="tr-TR" sz="2400" dirty="0">
                <a:latin typeface="Times New Roman" panose="02020603050405020304" pitchFamily="18" charset="0"/>
                <a:cs typeface="Times New Roman" panose="02020603050405020304" pitchFamily="18" charset="0"/>
              </a:rPr>
              <a:t> Bölge halkının tesislerden elde ettikleri geliri yeniden harcamaları sonucunda elde edilen </a:t>
            </a:r>
            <a:r>
              <a:rPr lang="tr-TR" sz="2400" b="1" dirty="0">
                <a:solidFill>
                  <a:srgbClr val="FF0000"/>
                </a:solidFill>
                <a:latin typeface="Times New Roman" panose="02020603050405020304" pitchFamily="18" charset="0"/>
                <a:cs typeface="Times New Roman" panose="02020603050405020304" pitchFamily="18" charset="0"/>
              </a:rPr>
              <a:t>ek istihdam türü: </a:t>
            </a:r>
            <a:r>
              <a:rPr lang="tr-TR" sz="2400" dirty="0">
                <a:latin typeface="Times New Roman" panose="02020603050405020304" pitchFamily="18" charset="0"/>
                <a:cs typeface="Times New Roman" panose="02020603050405020304" pitchFamily="18" charset="0"/>
              </a:rPr>
              <a:t>Market ve kuyumcu gibi işyerlerinde meydana gelen istihdam artışı bu kapsamda ele alınabilir.</a:t>
            </a:r>
          </a:p>
          <a:p>
            <a:pPr algn="just">
              <a:buFont typeface="Wingdings" panose="05000000000000000000" pitchFamily="2" charset="2"/>
              <a:buChar char="Ø"/>
            </a:pPr>
            <a:endParaRPr lang="tr-T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017912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9F3594F-874B-439C-9207-13E0791A8E4D}"/>
              </a:ext>
            </a:extLst>
          </p:cNvPr>
          <p:cNvSpPr>
            <a:spLocks noGrp="1"/>
          </p:cNvSpPr>
          <p:nvPr>
            <p:ph type="title"/>
          </p:nvPr>
        </p:nvSpPr>
        <p:spPr>
          <a:xfrm>
            <a:off x="2484580" y="616600"/>
            <a:ext cx="8137239" cy="648781"/>
          </a:xfrm>
        </p:spPr>
        <p:txBody>
          <a:bodyPr>
            <a:noAutofit/>
          </a:bodyPr>
          <a:lstStyle/>
          <a:p>
            <a:r>
              <a:rPr lang="tr-TR" sz="2800" b="1" dirty="0">
                <a:latin typeface="Times New Roman" panose="02020603050405020304" pitchFamily="18" charset="0"/>
                <a:cs typeface="Times New Roman" panose="02020603050405020304" pitchFamily="18" charset="0"/>
              </a:rPr>
              <a:t>TURİZMİN OLUMLU EKONOMİK ETKİLERİ</a:t>
            </a:r>
          </a:p>
        </p:txBody>
      </p:sp>
      <p:sp>
        <p:nvSpPr>
          <p:cNvPr id="3" name="İçerik Yer Tutucusu 2">
            <a:extLst>
              <a:ext uri="{FF2B5EF4-FFF2-40B4-BE49-F238E27FC236}">
                <a16:creationId xmlns:a16="http://schemas.microsoft.com/office/drawing/2014/main" id="{65D7CAA3-5AE6-466A-A646-CAD32C028D29}"/>
              </a:ext>
            </a:extLst>
          </p:cNvPr>
          <p:cNvSpPr>
            <a:spLocks noGrp="1"/>
          </p:cNvSpPr>
          <p:nvPr>
            <p:ph idx="1"/>
          </p:nvPr>
        </p:nvSpPr>
        <p:spPr>
          <a:xfrm>
            <a:off x="83128" y="1265381"/>
            <a:ext cx="11517744" cy="5421746"/>
          </a:xfrm>
        </p:spPr>
        <p:txBody>
          <a:bodyPr>
            <a:noAutofit/>
          </a:bodyPr>
          <a:lstStyle/>
          <a:p>
            <a:pPr algn="just"/>
            <a:r>
              <a:rPr lang="tr-TR" sz="2400" b="1" dirty="0">
                <a:latin typeface="Times New Roman" panose="02020603050405020304" pitchFamily="18" charset="0"/>
                <a:cs typeface="Times New Roman" panose="02020603050405020304" pitchFamily="18" charset="0"/>
              </a:rPr>
              <a:t>3.Turizmin İstihdam Yaratıcı Etkisi</a:t>
            </a:r>
          </a:p>
          <a:p>
            <a:pPr algn="just">
              <a:buFont typeface="Wingdings" panose="05000000000000000000" pitchFamily="2" charset="2"/>
              <a:buChar char="Ø"/>
            </a:pPr>
            <a:r>
              <a:rPr lang="tr-TR" dirty="0">
                <a:latin typeface="Times New Roman" panose="02020603050405020304" pitchFamily="18" charset="0"/>
                <a:cs typeface="Times New Roman" panose="02020603050405020304" pitchFamily="18" charset="0"/>
              </a:rPr>
              <a:t>Turizm sektörü, sadece turist kabul eden ülke ya da bölgede değil, aynı zamanda </a:t>
            </a:r>
            <a:r>
              <a:rPr lang="tr-TR" b="1" dirty="0">
                <a:solidFill>
                  <a:srgbClr val="FF0000"/>
                </a:solidFill>
                <a:latin typeface="Times New Roman" panose="02020603050405020304" pitchFamily="18" charset="0"/>
                <a:cs typeface="Times New Roman" panose="02020603050405020304" pitchFamily="18" charset="0"/>
              </a:rPr>
              <a:t>turist gönderen ülke ve bölgede de değişik oranlarda istihdam alanı yaratarak </a:t>
            </a:r>
            <a:r>
              <a:rPr lang="tr-TR" dirty="0">
                <a:latin typeface="Times New Roman" panose="02020603050405020304" pitchFamily="18" charset="0"/>
                <a:cs typeface="Times New Roman" panose="02020603050405020304" pitchFamily="18" charset="0"/>
              </a:rPr>
              <a:t>bölge ve ülke ekonomisine katkıda bulunmaktadır. Turist gönderen bir ülkede, bazı faaliyetlerin yerine getirilebilmesi için değişik hizmet birimlerinin oluşumu gerekmektedir. Bir ulaştırma işletmesi ile tur operatörü ya da seyahat acentesi bünyesinde istihdam edilen kişiler turizmin, turist gönderen ülkedeki doğrudan istihdam etkisini göstermektedir. </a:t>
            </a:r>
            <a:r>
              <a:rPr lang="tr-TR" b="1" dirty="0">
                <a:solidFill>
                  <a:srgbClr val="FF0000"/>
                </a:solidFill>
                <a:latin typeface="Times New Roman" panose="02020603050405020304" pitchFamily="18" charset="0"/>
                <a:cs typeface="Times New Roman" panose="02020603050405020304" pitchFamily="18" charset="0"/>
              </a:rPr>
              <a:t>Buna ek olarak, diğer yardımcı faaliyetlerin (iletişim ve kırtasiye vs.) yerine getirilmesi için de mevcut istihdam miktarına eklemeler yapmak gerekebilecektir. Bu ise turizmin o bölgede yarattığı dolaylı istihdam etkisi olacaktır. Örneğin, posta, telefon ve kargo </a:t>
            </a:r>
            <a:r>
              <a:rPr lang="tr-TR" dirty="0">
                <a:latin typeface="Times New Roman" panose="02020603050405020304" pitchFamily="18" charset="0"/>
                <a:cs typeface="Times New Roman" panose="02020603050405020304" pitchFamily="18" charset="0"/>
              </a:rPr>
              <a:t>işletmelerine duyulan gereksinmenin artması, seyahat edecek kişilerin hayat ve seyahat sigortası için sigorta işletmelerine daha fazla talep göstermeleri gibi.</a:t>
            </a:r>
          </a:p>
          <a:p>
            <a:pPr algn="just">
              <a:buFont typeface="Wingdings" panose="05000000000000000000" pitchFamily="2" charset="2"/>
              <a:buChar char="Ø"/>
            </a:pPr>
            <a:endParaRPr lang="tr-T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749701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9F3594F-874B-439C-9207-13E0791A8E4D}"/>
              </a:ext>
            </a:extLst>
          </p:cNvPr>
          <p:cNvSpPr>
            <a:spLocks noGrp="1"/>
          </p:cNvSpPr>
          <p:nvPr>
            <p:ph type="title"/>
          </p:nvPr>
        </p:nvSpPr>
        <p:spPr>
          <a:xfrm>
            <a:off x="2484580" y="616600"/>
            <a:ext cx="8137239" cy="648781"/>
          </a:xfrm>
        </p:spPr>
        <p:txBody>
          <a:bodyPr>
            <a:noAutofit/>
          </a:bodyPr>
          <a:lstStyle/>
          <a:p>
            <a:r>
              <a:rPr lang="tr-TR" sz="2800" b="1" dirty="0">
                <a:latin typeface="Times New Roman" panose="02020603050405020304" pitchFamily="18" charset="0"/>
                <a:cs typeface="Times New Roman" panose="02020603050405020304" pitchFamily="18" charset="0"/>
              </a:rPr>
              <a:t>TURİZMİN OLUMLU EKONOMİK ETKİLERİ</a:t>
            </a:r>
          </a:p>
        </p:txBody>
      </p:sp>
      <p:sp>
        <p:nvSpPr>
          <p:cNvPr id="3" name="İçerik Yer Tutucusu 2">
            <a:extLst>
              <a:ext uri="{FF2B5EF4-FFF2-40B4-BE49-F238E27FC236}">
                <a16:creationId xmlns:a16="http://schemas.microsoft.com/office/drawing/2014/main" id="{65D7CAA3-5AE6-466A-A646-CAD32C028D29}"/>
              </a:ext>
            </a:extLst>
          </p:cNvPr>
          <p:cNvSpPr>
            <a:spLocks noGrp="1"/>
          </p:cNvSpPr>
          <p:nvPr>
            <p:ph idx="1"/>
          </p:nvPr>
        </p:nvSpPr>
        <p:spPr>
          <a:xfrm>
            <a:off x="83128" y="1265381"/>
            <a:ext cx="11517744" cy="5421746"/>
          </a:xfrm>
        </p:spPr>
        <p:txBody>
          <a:bodyPr>
            <a:noAutofit/>
          </a:bodyPr>
          <a:lstStyle/>
          <a:p>
            <a:pPr algn="just"/>
            <a:r>
              <a:rPr lang="tr-TR" sz="2400" b="1" dirty="0">
                <a:latin typeface="Times New Roman" panose="02020603050405020304" pitchFamily="18" charset="0"/>
                <a:cs typeface="Times New Roman" panose="02020603050405020304" pitchFamily="18" charset="0"/>
              </a:rPr>
              <a:t>3.Turizmin İstihdam Yaratıcı Etkisi</a:t>
            </a:r>
          </a:p>
          <a:p>
            <a:pPr algn="just">
              <a:buFont typeface="Wingdings" panose="05000000000000000000" pitchFamily="2" charset="2"/>
              <a:buChar char="Ø"/>
            </a:pPr>
            <a:r>
              <a:rPr lang="tr-TR" dirty="0">
                <a:latin typeface="Times New Roman" panose="02020603050405020304" pitchFamily="18" charset="0"/>
                <a:cs typeface="Times New Roman" panose="02020603050405020304" pitchFamily="18" charset="0"/>
              </a:rPr>
              <a:t>Turizm sektörü, sadece turist kabul eden ülke ya da bölgede değil, aynı zamanda </a:t>
            </a:r>
            <a:r>
              <a:rPr lang="tr-TR" b="1" dirty="0">
                <a:solidFill>
                  <a:srgbClr val="FF0000"/>
                </a:solidFill>
                <a:latin typeface="Times New Roman" panose="02020603050405020304" pitchFamily="18" charset="0"/>
                <a:cs typeface="Times New Roman" panose="02020603050405020304" pitchFamily="18" charset="0"/>
              </a:rPr>
              <a:t>turist gönderen ülke ve bölgede de değişik oranlarda istihdam alanı yaratarak </a:t>
            </a:r>
            <a:r>
              <a:rPr lang="tr-TR" dirty="0">
                <a:latin typeface="Times New Roman" panose="02020603050405020304" pitchFamily="18" charset="0"/>
                <a:cs typeface="Times New Roman" panose="02020603050405020304" pitchFamily="18" charset="0"/>
              </a:rPr>
              <a:t>bölge ve ülke ekonomisine katkıda bulunmaktadır. Turist gönderen bir ülkede, bazı faaliyetlerin yerine getirilebilmesi için değişik hizmet birimlerinin oluşumu gerekmektedir. Bir ulaştırma işletmesi ile tur operatörü ya da seyahat acentesi bünyesinde istihdam edilen kişiler turizmin, turist gönderen ülkedeki doğrudan istihdam etkisini göstermektedir. </a:t>
            </a:r>
            <a:r>
              <a:rPr lang="tr-TR" b="1" dirty="0">
                <a:solidFill>
                  <a:srgbClr val="FF0000"/>
                </a:solidFill>
                <a:latin typeface="Times New Roman" panose="02020603050405020304" pitchFamily="18" charset="0"/>
                <a:cs typeface="Times New Roman" panose="02020603050405020304" pitchFamily="18" charset="0"/>
              </a:rPr>
              <a:t>Buna ek olarak, diğer yardımcı faaliyetlerin (iletişim ve kırtasiye vs.) yerine getirilmesi için de mevcut istihdam miktarına eklemeler yapmak gerekebilecektir. Bu ise turizmin o bölgede yarattığı dolaylı istihdam etkisi olacaktır. Örneğin, posta, telefon ve kargo </a:t>
            </a:r>
            <a:r>
              <a:rPr lang="tr-TR" dirty="0">
                <a:latin typeface="Times New Roman" panose="02020603050405020304" pitchFamily="18" charset="0"/>
                <a:cs typeface="Times New Roman" panose="02020603050405020304" pitchFamily="18" charset="0"/>
              </a:rPr>
              <a:t>işletmelerine duyulan gereksinmenin artması, seyahat edecek kişilerin hayat ve seyahat sigortası için sigorta işletmelerine daha fazla talep göstermeleri gibi.</a:t>
            </a:r>
          </a:p>
          <a:p>
            <a:pPr algn="just">
              <a:buFont typeface="Wingdings" panose="05000000000000000000" pitchFamily="2" charset="2"/>
              <a:buChar char="Ø"/>
            </a:pPr>
            <a:endParaRPr lang="tr-T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980306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9F3594F-874B-439C-9207-13E0791A8E4D}"/>
              </a:ext>
            </a:extLst>
          </p:cNvPr>
          <p:cNvSpPr>
            <a:spLocks noGrp="1"/>
          </p:cNvSpPr>
          <p:nvPr>
            <p:ph type="title"/>
          </p:nvPr>
        </p:nvSpPr>
        <p:spPr>
          <a:xfrm>
            <a:off x="2484580" y="616600"/>
            <a:ext cx="8137239" cy="648781"/>
          </a:xfrm>
        </p:spPr>
        <p:txBody>
          <a:bodyPr>
            <a:noAutofit/>
          </a:bodyPr>
          <a:lstStyle/>
          <a:p>
            <a:r>
              <a:rPr lang="tr-TR" sz="2800" b="1" dirty="0">
                <a:latin typeface="Times New Roman" panose="02020603050405020304" pitchFamily="18" charset="0"/>
                <a:cs typeface="Times New Roman" panose="02020603050405020304" pitchFamily="18" charset="0"/>
              </a:rPr>
              <a:t>TURİZMİN OLUMLU EKONOMİK ETKİLERİ</a:t>
            </a:r>
          </a:p>
        </p:txBody>
      </p:sp>
      <p:sp>
        <p:nvSpPr>
          <p:cNvPr id="3" name="İçerik Yer Tutucusu 2">
            <a:extLst>
              <a:ext uri="{FF2B5EF4-FFF2-40B4-BE49-F238E27FC236}">
                <a16:creationId xmlns:a16="http://schemas.microsoft.com/office/drawing/2014/main" id="{65D7CAA3-5AE6-466A-A646-CAD32C028D29}"/>
              </a:ext>
            </a:extLst>
          </p:cNvPr>
          <p:cNvSpPr>
            <a:spLocks noGrp="1"/>
          </p:cNvSpPr>
          <p:nvPr>
            <p:ph idx="1"/>
          </p:nvPr>
        </p:nvSpPr>
        <p:spPr>
          <a:xfrm>
            <a:off x="83128" y="1265381"/>
            <a:ext cx="11517744" cy="5421746"/>
          </a:xfrm>
        </p:spPr>
        <p:txBody>
          <a:bodyPr>
            <a:noAutofit/>
          </a:bodyPr>
          <a:lstStyle/>
          <a:p>
            <a:pPr algn="just"/>
            <a:r>
              <a:rPr lang="tr-TR" sz="2400" b="1" dirty="0">
                <a:latin typeface="Times New Roman" panose="02020603050405020304" pitchFamily="18" charset="0"/>
                <a:cs typeface="Times New Roman" panose="02020603050405020304" pitchFamily="18" charset="0"/>
              </a:rPr>
              <a:t>3.Turizmin İstihdam Yaratıcı Etkisi</a:t>
            </a:r>
          </a:p>
          <a:p>
            <a:pPr algn="just">
              <a:buFont typeface="Wingdings" panose="05000000000000000000" pitchFamily="2" charset="2"/>
              <a:buChar char="Ø"/>
            </a:pPr>
            <a:r>
              <a:rPr lang="tr-TR" sz="2400" dirty="0">
                <a:latin typeface="Times New Roman" panose="02020603050405020304" pitchFamily="18" charset="0"/>
                <a:cs typeface="Times New Roman" panose="02020603050405020304" pitchFamily="18" charset="0"/>
              </a:rPr>
              <a:t>Turizm sektöründeki işgücü, </a:t>
            </a:r>
            <a:r>
              <a:rPr lang="tr-TR" sz="2400" dirty="0" err="1">
                <a:latin typeface="Times New Roman" panose="02020603050405020304" pitchFamily="18" charset="0"/>
                <a:cs typeface="Times New Roman" panose="02020603050405020304" pitchFamily="18" charset="0"/>
              </a:rPr>
              <a:t>sosyo</a:t>
            </a:r>
            <a:r>
              <a:rPr lang="tr-TR" sz="2400" dirty="0">
                <a:latin typeface="Times New Roman" panose="02020603050405020304" pitchFamily="18" charset="0"/>
                <a:cs typeface="Times New Roman" panose="02020603050405020304" pitchFamily="18" charset="0"/>
              </a:rPr>
              <a:t>-ekonomik ve </a:t>
            </a:r>
            <a:r>
              <a:rPr lang="tr-TR" sz="2400" dirty="0" err="1">
                <a:latin typeface="Times New Roman" panose="02020603050405020304" pitchFamily="18" charset="0"/>
                <a:cs typeface="Times New Roman" panose="02020603050405020304" pitchFamily="18" charset="0"/>
              </a:rPr>
              <a:t>sosyo</a:t>
            </a:r>
            <a:r>
              <a:rPr lang="tr-TR" sz="2400" dirty="0">
                <a:latin typeface="Times New Roman" panose="02020603050405020304" pitchFamily="18" charset="0"/>
                <a:cs typeface="Times New Roman" panose="02020603050405020304" pitchFamily="18" charset="0"/>
              </a:rPr>
              <a:t>-demografik açılardan karma bir özelliğe sahiptir. Değişik yaş, meslek (öğrenci ya da daha önce başka bir mesleği olanlar), gelir ve kültür grubunda yer alan kimseler, turizm sektöründe aynı işletme içinde görev alabilmektedir.</a:t>
            </a:r>
          </a:p>
          <a:p>
            <a:pPr algn="just">
              <a:buFont typeface="Wingdings" panose="05000000000000000000" pitchFamily="2" charset="2"/>
              <a:buChar char="Ø"/>
            </a:pPr>
            <a:r>
              <a:rPr lang="tr-TR" sz="2400" dirty="0">
                <a:latin typeface="Times New Roman" panose="02020603050405020304" pitchFamily="18" charset="0"/>
                <a:cs typeface="Times New Roman" panose="02020603050405020304" pitchFamily="18" charset="0"/>
              </a:rPr>
              <a:t>Turizm sektörü tarafından yaratılan birçok alt-meslek grupları </a:t>
            </a:r>
            <a:r>
              <a:rPr lang="tr-TR" sz="2400" b="1" dirty="0">
                <a:solidFill>
                  <a:srgbClr val="FF0000"/>
                </a:solidFill>
                <a:latin typeface="Times New Roman" panose="02020603050405020304" pitchFamily="18" charset="0"/>
                <a:cs typeface="Times New Roman" panose="02020603050405020304" pitchFamily="18" charset="0"/>
              </a:rPr>
              <a:t>yüksek düzeyde beceri </a:t>
            </a:r>
            <a:r>
              <a:rPr lang="tr-TR" sz="2400" b="1" u="sng" dirty="0">
                <a:solidFill>
                  <a:srgbClr val="FF0000"/>
                </a:solidFill>
                <a:latin typeface="Times New Roman" panose="02020603050405020304" pitchFamily="18" charset="0"/>
                <a:cs typeface="Times New Roman" panose="02020603050405020304" pitchFamily="18" charset="0"/>
              </a:rPr>
              <a:t>gerektirmemektedir.</a:t>
            </a:r>
            <a:r>
              <a:rPr lang="tr-TR" sz="2400" u="sng" dirty="0">
                <a:latin typeface="Times New Roman" panose="02020603050405020304" pitchFamily="18" charset="0"/>
                <a:cs typeface="Times New Roman" panose="02020603050405020304" pitchFamily="18" charset="0"/>
              </a:rPr>
              <a:t> </a:t>
            </a:r>
            <a:r>
              <a:rPr lang="tr-TR" sz="2400" dirty="0">
                <a:latin typeface="Times New Roman" panose="02020603050405020304" pitchFamily="18" charset="0"/>
                <a:cs typeface="Times New Roman" panose="02020603050405020304" pitchFamily="18" charset="0"/>
              </a:rPr>
              <a:t>Örneğin; bahçıvanlık, temizlik işleri, satın alma ve depolama vs. Bu nedenle, öğrenci ve niteliksiz personelin bu alanda iş bulma şansı yüksektir.</a:t>
            </a:r>
          </a:p>
          <a:p>
            <a:pPr algn="just">
              <a:buFont typeface="Wingdings" panose="05000000000000000000" pitchFamily="2" charset="2"/>
              <a:buChar char="Ø"/>
            </a:pPr>
            <a:r>
              <a:rPr lang="tr-TR" sz="2400" dirty="0">
                <a:latin typeface="Times New Roman" panose="02020603050405020304" pitchFamily="18" charset="0"/>
                <a:cs typeface="Times New Roman" panose="02020603050405020304" pitchFamily="18" charset="0"/>
              </a:rPr>
              <a:t>Turizm, tarım kesiminde çalışan ve turizmle ilgili bir formasyona sahip olmayan nüfusun tarım sektörü dışında iş bulmasını sağlayarak tarım sezonu dışında veya bu alanda iş bulamayan yerleşik nüfusun başka bölgelere göç etmesini önleyerek istihdamı düzenleyici bir rol oynamaktadır.</a:t>
            </a:r>
          </a:p>
          <a:p>
            <a:pPr algn="just">
              <a:buFont typeface="Wingdings" panose="05000000000000000000" pitchFamily="2" charset="2"/>
              <a:buChar char="Ø"/>
            </a:pPr>
            <a:endParaRPr lang="tr-T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467821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9F3594F-874B-439C-9207-13E0791A8E4D}"/>
              </a:ext>
            </a:extLst>
          </p:cNvPr>
          <p:cNvSpPr>
            <a:spLocks noGrp="1"/>
          </p:cNvSpPr>
          <p:nvPr>
            <p:ph type="title"/>
          </p:nvPr>
        </p:nvSpPr>
        <p:spPr>
          <a:xfrm>
            <a:off x="2484580" y="616600"/>
            <a:ext cx="8137239" cy="648781"/>
          </a:xfrm>
        </p:spPr>
        <p:txBody>
          <a:bodyPr>
            <a:noAutofit/>
          </a:bodyPr>
          <a:lstStyle/>
          <a:p>
            <a:r>
              <a:rPr lang="tr-TR" sz="2800" b="1" dirty="0">
                <a:latin typeface="Times New Roman" panose="02020603050405020304" pitchFamily="18" charset="0"/>
                <a:cs typeface="Times New Roman" panose="02020603050405020304" pitchFamily="18" charset="0"/>
              </a:rPr>
              <a:t>TURİZMİN OLUMLU EKONOMİK ETKİLERİ</a:t>
            </a:r>
          </a:p>
        </p:txBody>
      </p:sp>
      <p:sp>
        <p:nvSpPr>
          <p:cNvPr id="3" name="İçerik Yer Tutucusu 2">
            <a:extLst>
              <a:ext uri="{FF2B5EF4-FFF2-40B4-BE49-F238E27FC236}">
                <a16:creationId xmlns:a16="http://schemas.microsoft.com/office/drawing/2014/main" id="{65D7CAA3-5AE6-466A-A646-CAD32C028D29}"/>
              </a:ext>
            </a:extLst>
          </p:cNvPr>
          <p:cNvSpPr>
            <a:spLocks noGrp="1"/>
          </p:cNvSpPr>
          <p:nvPr>
            <p:ph idx="1"/>
          </p:nvPr>
        </p:nvSpPr>
        <p:spPr>
          <a:xfrm>
            <a:off x="83128" y="1265381"/>
            <a:ext cx="11517744" cy="5421746"/>
          </a:xfrm>
        </p:spPr>
        <p:txBody>
          <a:bodyPr>
            <a:noAutofit/>
          </a:bodyPr>
          <a:lstStyle/>
          <a:p>
            <a:pPr algn="just"/>
            <a:r>
              <a:rPr lang="tr-TR" sz="2400" b="1" dirty="0">
                <a:latin typeface="Times New Roman" panose="02020603050405020304" pitchFamily="18" charset="0"/>
                <a:cs typeface="Times New Roman" panose="02020603050405020304" pitchFamily="18" charset="0"/>
              </a:rPr>
              <a:t>4.Turizmin Diğer Sektörlere Ekonomik Katkısı</a:t>
            </a:r>
          </a:p>
          <a:p>
            <a:pPr algn="just">
              <a:buFont typeface="Wingdings" panose="05000000000000000000" pitchFamily="2" charset="2"/>
              <a:buChar char="Ø"/>
            </a:pPr>
            <a:r>
              <a:rPr lang="tr-TR" sz="2400" dirty="0">
                <a:latin typeface="Times New Roman" panose="02020603050405020304" pitchFamily="18" charset="0"/>
                <a:cs typeface="Times New Roman" panose="02020603050405020304" pitchFamily="18" charset="0"/>
              </a:rPr>
              <a:t>Türkiye’de son yıllarda yapılan bir çalışmada, turizm sektörünün </a:t>
            </a:r>
            <a:r>
              <a:rPr lang="tr-TR" sz="2400" b="1" dirty="0">
                <a:solidFill>
                  <a:srgbClr val="FF0000"/>
                </a:solidFill>
                <a:latin typeface="Times New Roman" panose="02020603050405020304" pitchFamily="18" charset="0"/>
                <a:cs typeface="Times New Roman" panose="02020603050405020304" pitchFamily="18" charset="0"/>
              </a:rPr>
              <a:t>39 alt sektör </a:t>
            </a:r>
            <a:r>
              <a:rPr lang="tr-TR" sz="2400" dirty="0">
                <a:latin typeface="Times New Roman" panose="02020603050405020304" pitchFamily="18" charset="0"/>
                <a:cs typeface="Times New Roman" panose="02020603050405020304" pitchFamily="18" charset="0"/>
              </a:rPr>
              <a:t>ile yakın ilişki içerisinde olduğu ve onların gelişmelerine doğrudan katkıda bulunduğu saptanmıştır. Turizm gelirinin </a:t>
            </a:r>
            <a:r>
              <a:rPr lang="tr-TR" sz="2400" b="1" dirty="0">
                <a:latin typeface="Times New Roman" panose="02020603050405020304" pitchFamily="18" charset="0"/>
                <a:cs typeface="Times New Roman" panose="02020603050405020304" pitchFamily="18" charset="0"/>
              </a:rPr>
              <a:t>çoğaltan ve katma değer etkisi </a:t>
            </a:r>
            <a:r>
              <a:rPr lang="tr-TR" sz="2400" dirty="0">
                <a:latin typeface="Times New Roman" panose="02020603050405020304" pitchFamily="18" charset="0"/>
                <a:cs typeface="Times New Roman" panose="02020603050405020304" pitchFamily="18" charset="0"/>
              </a:rPr>
              <a:t>nedeniyle, turizm sektöründen elde edilecek bir birimlik gelir, diğer sektörlerin de gelirini oluşturacaktır.</a:t>
            </a:r>
          </a:p>
          <a:p>
            <a:pPr algn="just">
              <a:buFont typeface="Wingdings" panose="05000000000000000000" pitchFamily="2" charset="2"/>
              <a:buChar char="Ø"/>
            </a:pPr>
            <a:r>
              <a:rPr lang="tr-TR" sz="2400" dirty="0">
                <a:latin typeface="Times New Roman" panose="02020603050405020304" pitchFamily="18" charset="0"/>
                <a:cs typeface="Times New Roman" panose="02020603050405020304" pitchFamily="18" charset="0"/>
              </a:rPr>
              <a:t>Turizmin </a:t>
            </a:r>
            <a:r>
              <a:rPr lang="tr-TR" sz="2400" b="1" dirty="0">
                <a:solidFill>
                  <a:srgbClr val="FF0000"/>
                </a:solidFill>
                <a:latin typeface="Times New Roman" panose="02020603050405020304" pitchFamily="18" charset="0"/>
                <a:cs typeface="Times New Roman" panose="02020603050405020304" pitchFamily="18" charset="0"/>
              </a:rPr>
              <a:t>tarım sektörü </a:t>
            </a:r>
            <a:r>
              <a:rPr lang="tr-TR" sz="2400" dirty="0">
                <a:latin typeface="Times New Roman" panose="02020603050405020304" pitchFamily="18" charset="0"/>
                <a:cs typeface="Times New Roman" panose="02020603050405020304" pitchFamily="18" charset="0"/>
              </a:rPr>
              <a:t>üzerine olan etkileri </a:t>
            </a:r>
            <a:r>
              <a:rPr lang="tr-TR" sz="2400" b="1" dirty="0">
                <a:latin typeface="Times New Roman" panose="02020603050405020304" pitchFamily="18" charset="0"/>
                <a:cs typeface="Times New Roman" panose="02020603050405020304" pitchFamily="18" charset="0"/>
              </a:rPr>
              <a:t>gelir ve istihdam </a:t>
            </a:r>
            <a:r>
              <a:rPr lang="tr-TR" sz="2400" dirty="0">
                <a:latin typeface="Times New Roman" panose="02020603050405020304" pitchFamily="18" charset="0"/>
                <a:cs typeface="Times New Roman" panose="02020603050405020304" pitchFamily="18" charset="0"/>
              </a:rPr>
              <a:t>üzerinde görülür. </a:t>
            </a:r>
          </a:p>
          <a:p>
            <a:pPr algn="just">
              <a:buFont typeface="Wingdings" panose="05000000000000000000" pitchFamily="2" charset="2"/>
              <a:buChar char="Ø"/>
            </a:pPr>
            <a:r>
              <a:rPr lang="tr-TR" sz="2400" dirty="0">
                <a:latin typeface="Times New Roman" panose="02020603050405020304" pitchFamily="18" charset="0"/>
                <a:cs typeface="Times New Roman" panose="02020603050405020304" pitchFamily="18" charset="0"/>
              </a:rPr>
              <a:t>Turizmin, </a:t>
            </a:r>
            <a:r>
              <a:rPr lang="tr-TR" sz="2400" b="1" dirty="0">
                <a:solidFill>
                  <a:srgbClr val="FF0000"/>
                </a:solidFill>
                <a:latin typeface="Times New Roman" panose="02020603050405020304" pitchFamily="18" charset="0"/>
                <a:cs typeface="Times New Roman" panose="02020603050405020304" pitchFamily="18" charset="0"/>
              </a:rPr>
              <a:t>sanayi sektörü </a:t>
            </a:r>
            <a:r>
              <a:rPr lang="tr-TR" sz="2400" dirty="0">
                <a:latin typeface="Times New Roman" panose="02020603050405020304" pitchFamily="18" charset="0"/>
                <a:cs typeface="Times New Roman" panose="02020603050405020304" pitchFamily="18" charset="0"/>
              </a:rPr>
              <a:t>üzerindeki etkisi, </a:t>
            </a:r>
            <a:r>
              <a:rPr lang="tr-TR" sz="2400" b="1" dirty="0">
                <a:latin typeface="Times New Roman" panose="02020603050405020304" pitchFamily="18" charset="0"/>
                <a:cs typeface="Times New Roman" panose="02020603050405020304" pitchFamily="18" charset="0"/>
              </a:rPr>
              <a:t>tüketim ara malı ve yatırım malı üreten tüm sanayi dalları</a:t>
            </a:r>
            <a:r>
              <a:rPr lang="tr-TR" sz="2400" dirty="0">
                <a:latin typeface="Times New Roman" panose="02020603050405020304" pitchFamily="18" charset="0"/>
                <a:cs typeface="Times New Roman" panose="02020603050405020304" pitchFamily="18" charset="0"/>
              </a:rPr>
              <a:t>nda canlandırıcı yöndedir. Örneğin; inşaat malzemeleri, mobilya, dokuma, kimyasal maddeler üreten işkollarında, otellerin talepleri ile bir iş kapasitesi artışı olmaktadır.</a:t>
            </a:r>
          </a:p>
          <a:p>
            <a:pPr lvl="0" algn="just"/>
            <a:r>
              <a:rPr lang="tr-TR" sz="2400" dirty="0">
                <a:latin typeface="Times New Roman" panose="02020603050405020304" pitchFamily="18" charset="0"/>
                <a:cs typeface="Times New Roman" panose="02020603050405020304" pitchFamily="18" charset="0"/>
              </a:rPr>
              <a:t>Turizm, içinde bulunduğu hizmetler sektöründe de önemli gelişmelere neden olmaktadır. Turizme bağlı olarak </a:t>
            </a:r>
            <a:r>
              <a:rPr lang="tr-TR" sz="2400" b="1" dirty="0">
                <a:solidFill>
                  <a:srgbClr val="FF0000"/>
                </a:solidFill>
                <a:latin typeface="Times New Roman" panose="02020603050405020304" pitchFamily="18" charset="0"/>
                <a:cs typeface="Times New Roman" panose="02020603050405020304" pitchFamily="18" charset="0"/>
              </a:rPr>
              <a:t>ulaştırma, el sanatları, sağlık, güvenlik, haberleşme</a:t>
            </a:r>
            <a:r>
              <a:rPr lang="tr-TR" sz="2400" dirty="0">
                <a:latin typeface="Times New Roman" panose="02020603050405020304" pitchFamily="18" charset="0"/>
                <a:cs typeface="Times New Roman" panose="02020603050405020304" pitchFamily="18" charset="0"/>
              </a:rPr>
              <a:t> konularındaki hizmet dallarında da artışlar söz konusudur.</a:t>
            </a:r>
          </a:p>
          <a:p>
            <a:pPr algn="just">
              <a:buFont typeface="Wingdings" panose="05000000000000000000" pitchFamily="2" charset="2"/>
              <a:buChar char="Ø"/>
            </a:pPr>
            <a:endParaRPr lang="tr-T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156414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9F3594F-874B-439C-9207-13E0791A8E4D}"/>
              </a:ext>
            </a:extLst>
          </p:cNvPr>
          <p:cNvSpPr>
            <a:spLocks noGrp="1"/>
          </p:cNvSpPr>
          <p:nvPr>
            <p:ph type="title"/>
          </p:nvPr>
        </p:nvSpPr>
        <p:spPr>
          <a:xfrm>
            <a:off x="2484580" y="616600"/>
            <a:ext cx="8137239" cy="648781"/>
          </a:xfrm>
        </p:spPr>
        <p:txBody>
          <a:bodyPr>
            <a:noAutofit/>
          </a:bodyPr>
          <a:lstStyle/>
          <a:p>
            <a:r>
              <a:rPr lang="tr-TR" sz="2800" b="1" dirty="0">
                <a:latin typeface="Times New Roman" panose="02020603050405020304" pitchFamily="18" charset="0"/>
                <a:cs typeface="Times New Roman" panose="02020603050405020304" pitchFamily="18" charset="0"/>
              </a:rPr>
              <a:t>TURİZMİN OLUMLU EKONOMİK ETKİLERİ</a:t>
            </a:r>
          </a:p>
        </p:txBody>
      </p:sp>
      <p:sp>
        <p:nvSpPr>
          <p:cNvPr id="3" name="İçerik Yer Tutucusu 2">
            <a:extLst>
              <a:ext uri="{FF2B5EF4-FFF2-40B4-BE49-F238E27FC236}">
                <a16:creationId xmlns:a16="http://schemas.microsoft.com/office/drawing/2014/main" id="{65D7CAA3-5AE6-466A-A646-CAD32C028D29}"/>
              </a:ext>
            </a:extLst>
          </p:cNvPr>
          <p:cNvSpPr>
            <a:spLocks noGrp="1"/>
          </p:cNvSpPr>
          <p:nvPr>
            <p:ph idx="1"/>
          </p:nvPr>
        </p:nvSpPr>
        <p:spPr>
          <a:xfrm>
            <a:off x="83128" y="1265381"/>
            <a:ext cx="11517744" cy="5421746"/>
          </a:xfrm>
        </p:spPr>
        <p:txBody>
          <a:bodyPr>
            <a:noAutofit/>
          </a:bodyPr>
          <a:lstStyle/>
          <a:p>
            <a:pPr algn="just"/>
            <a:r>
              <a:rPr lang="tr-TR" sz="2400" b="1" dirty="0">
                <a:latin typeface="Times New Roman" panose="02020603050405020304" pitchFamily="18" charset="0"/>
                <a:cs typeface="Times New Roman" panose="02020603050405020304" pitchFamily="18" charset="0"/>
              </a:rPr>
              <a:t>5.Bölgelerarası Dengeli Kalkınmaya Etkisi</a:t>
            </a:r>
          </a:p>
          <a:p>
            <a:pPr algn="just"/>
            <a:endParaRPr lang="tr-TR" sz="2400" b="1"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tr-TR" dirty="0">
                <a:latin typeface="Times New Roman" panose="02020603050405020304" pitchFamily="18" charset="0"/>
                <a:cs typeface="Times New Roman" panose="02020603050405020304" pitchFamily="18" charset="0"/>
              </a:rPr>
              <a:t>Ekonomik kalkınma ve sosyal gelişme, bölgelerarası gelişme farklılıklarını en aza indirme amacını taşımaktadır. Bölgelerarası dengesizliğin giderilmesi bakımından turizm faaliyetleri, tarım ve sanayide yeterli kaynak ve gelişme olanağına sahip olmamasına karşın, zengin bir turizm potansiyeline sahip bölgelerin, planlı ve etkin bir turizm uygulaması sonucunda turistik yönden kalkınmalarının ve dengeli bir şekilde gelişmelerinin mümkün olmasını sağlayacaktır.</a:t>
            </a:r>
          </a:p>
          <a:p>
            <a:pPr algn="just">
              <a:buFont typeface="Wingdings" panose="05000000000000000000" pitchFamily="2" charset="2"/>
              <a:buChar char="Ø"/>
            </a:pPr>
            <a:endParaRPr lang="tr-T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680563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9F3594F-874B-439C-9207-13E0791A8E4D}"/>
              </a:ext>
            </a:extLst>
          </p:cNvPr>
          <p:cNvSpPr>
            <a:spLocks noGrp="1"/>
          </p:cNvSpPr>
          <p:nvPr>
            <p:ph type="title"/>
          </p:nvPr>
        </p:nvSpPr>
        <p:spPr>
          <a:xfrm>
            <a:off x="2484580" y="616600"/>
            <a:ext cx="8137239" cy="648781"/>
          </a:xfrm>
        </p:spPr>
        <p:txBody>
          <a:bodyPr>
            <a:noAutofit/>
          </a:bodyPr>
          <a:lstStyle/>
          <a:p>
            <a:r>
              <a:rPr lang="tr-TR" sz="2800" b="1" dirty="0">
                <a:latin typeface="Times New Roman" panose="02020603050405020304" pitchFamily="18" charset="0"/>
                <a:cs typeface="Times New Roman" panose="02020603050405020304" pitchFamily="18" charset="0"/>
              </a:rPr>
              <a:t>TURİZMİN OLUMLU EKONOMİK ETKİLERİ</a:t>
            </a:r>
          </a:p>
        </p:txBody>
      </p:sp>
      <p:sp>
        <p:nvSpPr>
          <p:cNvPr id="3" name="İçerik Yer Tutucusu 2">
            <a:extLst>
              <a:ext uri="{FF2B5EF4-FFF2-40B4-BE49-F238E27FC236}">
                <a16:creationId xmlns:a16="http://schemas.microsoft.com/office/drawing/2014/main" id="{65D7CAA3-5AE6-466A-A646-CAD32C028D29}"/>
              </a:ext>
            </a:extLst>
          </p:cNvPr>
          <p:cNvSpPr>
            <a:spLocks noGrp="1"/>
          </p:cNvSpPr>
          <p:nvPr>
            <p:ph idx="1"/>
          </p:nvPr>
        </p:nvSpPr>
        <p:spPr>
          <a:xfrm>
            <a:off x="83128" y="1265381"/>
            <a:ext cx="11517744" cy="5421746"/>
          </a:xfrm>
        </p:spPr>
        <p:txBody>
          <a:bodyPr>
            <a:noAutofit/>
          </a:bodyPr>
          <a:lstStyle/>
          <a:p>
            <a:pPr algn="just"/>
            <a:r>
              <a:rPr lang="tr-TR" sz="2400" b="1" dirty="0">
                <a:latin typeface="Times New Roman" panose="02020603050405020304" pitchFamily="18" charset="0"/>
                <a:cs typeface="Times New Roman" panose="02020603050405020304" pitchFamily="18" charset="0"/>
              </a:rPr>
              <a:t>6. Turizmin Alt yapı ve Üst Yapı Yatırımlarına Etkisi</a:t>
            </a:r>
          </a:p>
          <a:p>
            <a:pPr algn="just"/>
            <a:endParaRPr lang="tr-TR" sz="2400" b="1"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tr-TR" sz="2400" dirty="0">
                <a:latin typeface="Times New Roman" panose="02020603050405020304" pitchFamily="18" charset="0"/>
                <a:cs typeface="Times New Roman" panose="02020603050405020304" pitchFamily="18" charset="0"/>
              </a:rPr>
              <a:t>Altyapı yatırımları devletin toplumsal işlevleri içerisinde ele alınmakta ve </a:t>
            </a:r>
            <a:r>
              <a:rPr lang="tr-TR" sz="2400" b="1" i="1" dirty="0">
                <a:solidFill>
                  <a:srgbClr val="FF0000"/>
                </a:solidFill>
                <a:latin typeface="Times New Roman" panose="02020603050405020304" pitchFamily="18" charset="0"/>
                <a:cs typeface="Times New Roman" panose="02020603050405020304" pitchFamily="18" charset="0"/>
              </a:rPr>
              <a:t>görünmeyen hizmetler</a:t>
            </a:r>
            <a:r>
              <a:rPr lang="tr-TR" sz="2400" b="1" dirty="0">
                <a:solidFill>
                  <a:srgbClr val="FF0000"/>
                </a:solidFill>
                <a:latin typeface="Times New Roman" panose="02020603050405020304" pitchFamily="18" charset="0"/>
                <a:cs typeface="Times New Roman" panose="02020603050405020304" pitchFamily="18" charset="0"/>
              </a:rPr>
              <a:t> </a:t>
            </a:r>
            <a:r>
              <a:rPr lang="tr-TR" sz="2400" dirty="0">
                <a:latin typeface="Times New Roman" panose="02020603050405020304" pitchFamily="18" charset="0"/>
                <a:cs typeface="Times New Roman" panose="02020603050405020304" pitchFamily="18" charset="0"/>
              </a:rPr>
              <a:t>olarak, hem halkın yararlanması, hem de ekonomik gelişme amacıyla gerçekleştirilmektedir. Turizmin altyapı üzerine net etkisini belirlemek oldukça zordur.</a:t>
            </a:r>
          </a:p>
          <a:p>
            <a:pPr algn="just">
              <a:buFont typeface="Wingdings" panose="05000000000000000000" pitchFamily="2" charset="2"/>
              <a:buChar char="Ø"/>
            </a:pPr>
            <a:r>
              <a:rPr lang="tr-TR" sz="2400" dirty="0">
                <a:latin typeface="Times New Roman" panose="02020603050405020304" pitchFamily="18" charset="0"/>
                <a:cs typeface="Times New Roman" panose="02020603050405020304" pitchFamily="18" charset="0"/>
              </a:rPr>
              <a:t>Turizmin gelişmesinden etkilenen bir diğer unsur da üstyapıdır. Zira, turistik üstyapı, turistik gereksinmeleri karşılamaktadır. Turizmin gelişmesiyle doğrudan turizme yönelik üstyapı yatırımları artacaktır.</a:t>
            </a:r>
          </a:p>
          <a:p>
            <a:pPr algn="just">
              <a:buFont typeface="Wingdings" panose="05000000000000000000" pitchFamily="2" charset="2"/>
              <a:buChar char="Ø"/>
            </a:pPr>
            <a:r>
              <a:rPr lang="tr-TR" sz="2400" dirty="0">
                <a:latin typeface="Times New Roman" panose="02020603050405020304" pitchFamily="18" charset="0"/>
                <a:cs typeface="Times New Roman" panose="02020603050405020304" pitchFamily="18" charset="0"/>
              </a:rPr>
              <a:t>Turizmin tipik özelliği, birbirinden farklı dallarda faaliyet gösteren çok sayıda küçük birimlerden oluşmasıdır. Bu birimler arasında </a:t>
            </a:r>
            <a:r>
              <a:rPr lang="tr-TR" sz="2400" b="1" dirty="0">
                <a:solidFill>
                  <a:srgbClr val="FF0000"/>
                </a:solidFill>
                <a:latin typeface="Times New Roman" panose="02020603050405020304" pitchFamily="18" charset="0"/>
                <a:cs typeface="Times New Roman" panose="02020603050405020304" pitchFamily="18" charset="0"/>
              </a:rPr>
              <a:t>küçük lokantalar, moteller, oteller, çamaşırhaneler, el sanatları satış dükkanları </a:t>
            </a:r>
            <a:r>
              <a:rPr lang="tr-TR" sz="2400" dirty="0">
                <a:latin typeface="Times New Roman" panose="02020603050405020304" pitchFamily="18" charset="0"/>
                <a:cs typeface="Times New Roman" panose="02020603050405020304" pitchFamily="18" charset="0"/>
              </a:rPr>
              <a:t>vb. sayılabilir. Böylelikle, yönetimin altyapıya ve bazen de üstyapıya yatırım yapması, birçok küçük işletmelere yatırım yapılmasını teşvik eder. Bu işletmelerin sermaye gereksinimlerinin nispeten düşük olmasıyla birlikte, yapılan yatırımlar hızla sonuç vermektedir.</a:t>
            </a:r>
          </a:p>
        </p:txBody>
      </p:sp>
    </p:spTree>
    <p:extLst>
      <p:ext uri="{BB962C8B-B14F-4D97-AF65-F5344CB8AC3E}">
        <p14:creationId xmlns:p14="http://schemas.microsoft.com/office/powerpoint/2010/main" val="730214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KAYNAKÇA</a:t>
            </a:r>
            <a:endParaRPr lang="tr-TR" dirty="0"/>
          </a:p>
        </p:txBody>
      </p:sp>
      <p:sp>
        <p:nvSpPr>
          <p:cNvPr id="3" name="İçerik Yer Tutucusu 2"/>
          <p:cNvSpPr>
            <a:spLocks noGrp="1"/>
          </p:cNvSpPr>
          <p:nvPr>
            <p:ph idx="1"/>
          </p:nvPr>
        </p:nvSpPr>
        <p:spPr/>
        <p:txBody>
          <a:bodyPr/>
          <a:lstStyle/>
          <a:p>
            <a:r>
              <a:rPr lang="tr-TR" dirty="0" smtClean="0"/>
              <a:t>Nazmi Kozak, Metin Kozak, Meryem A. Kozak , Genel Turizm, Detay Yayınları</a:t>
            </a:r>
            <a:endParaRPr lang="tr-TR" dirty="0"/>
          </a:p>
        </p:txBody>
      </p:sp>
    </p:spTree>
    <p:extLst>
      <p:ext uri="{BB962C8B-B14F-4D97-AF65-F5344CB8AC3E}">
        <p14:creationId xmlns:p14="http://schemas.microsoft.com/office/powerpoint/2010/main" val="20036098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9F3594F-874B-439C-9207-13E0791A8E4D}"/>
              </a:ext>
            </a:extLst>
          </p:cNvPr>
          <p:cNvSpPr>
            <a:spLocks noGrp="1"/>
          </p:cNvSpPr>
          <p:nvPr>
            <p:ph type="title"/>
          </p:nvPr>
        </p:nvSpPr>
        <p:spPr>
          <a:xfrm>
            <a:off x="2484580" y="616600"/>
            <a:ext cx="8137239" cy="648781"/>
          </a:xfrm>
        </p:spPr>
        <p:txBody>
          <a:bodyPr>
            <a:noAutofit/>
          </a:bodyPr>
          <a:lstStyle/>
          <a:p>
            <a:r>
              <a:rPr lang="tr-TR" sz="2800" b="1" dirty="0">
                <a:latin typeface="Times New Roman" panose="02020603050405020304" pitchFamily="18" charset="0"/>
                <a:cs typeface="Times New Roman" panose="02020603050405020304" pitchFamily="18" charset="0"/>
              </a:rPr>
              <a:t>TURİZMİN OLUMLU EKONOMİK ETKİLERİ</a:t>
            </a:r>
          </a:p>
        </p:txBody>
      </p:sp>
      <p:sp>
        <p:nvSpPr>
          <p:cNvPr id="3" name="İçerik Yer Tutucusu 2">
            <a:extLst>
              <a:ext uri="{FF2B5EF4-FFF2-40B4-BE49-F238E27FC236}">
                <a16:creationId xmlns:a16="http://schemas.microsoft.com/office/drawing/2014/main" id="{65D7CAA3-5AE6-466A-A646-CAD32C028D29}"/>
              </a:ext>
            </a:extLst>
          </p:cNvPr>
          <p:cNvSpPr>
            <a:spLocks noGrp="1"/>
          </p:cNvSpPr>
          <p:nvPr>
            <p:ph idx="1"/>
          </p:nvPr>
        </p:nvSpPr>
        <p:spPr>
          <a:xfrm>
            <a:off x="83128" y="1265381"/>
            <a:ext cx="11517744" cy="5421746"/>
          </a:xfrm>
        </p:spPr>
        <p:txBody>
          <a:bodyPr>
            <a:noAutofit/>
          </a:bodyPr>
          <a:lstStyle/>
          <a:p>
            <a:pPr algn="just"/>
            <a:r>
              <a:rPr lang="tr-TR" sz="2400" b="1" dirty="0">
                <a:latin typeface="Times New Roman" panose="02020603050405020304" pitchFamily="18" charset="0"/>
                <a:cs typeface="Times New Roman" panose="02020603050405020304" pitchFamily="18" charset="0"/>
              </a:rPr>
              <a:t>1.Turizmin Ödemeler Dengesi Üzerindeki Etkisi</a:t>
            </a:r>
          </a:p>
          <a:p>
            <a:pPr algn="just">
              <a:buFont typeface="Wingdings" panose="05000000000000000000" pitchFamily="2" charset="2"/>
              <a:buChar char="Ø"/>
            </a:pPr>
            <a:r>
              <a:rPr lang="tr-TR" sz="2800" dirty="0">
                <a:latin typeface="Times New Roman" panose="02020603050405020304" pitchFamily="18" charset="0"/>
                <a:cs typeface="Times New Roman" panose="02020603050405020304" pitchFamily="18" charset="0"/>
              </a:rPr>
              <a:t>Turizm sektöründe, bir tüketici, tercih ettiği bir turistik ürünü satın almak ya da ona sahip olmak için o ürünün bulunduğu ülkeye (bölgeye) gitmek zorundadır. Söz konusu kişinin yapacağı çeşitli harcamalar, o ülkenin ödemeler dengesi üzerinde olumlu etki yaratacaktır. Diğer sektörlerde ise, bir ürünü ihraç ederek döviz girdisi sağlayabilmek için çeşitli ulaşım araçlarından yararlanılacak ve bu amaçla bazı harcamalar yapmak gerekecektir. Bu nedenle, diğer sektörlerde (sanayi, tarım gibi) yapılacak uluslararası ticari ilişkilerde mal ve hizmet ile döviz akımı arasında ters ve çift yönlü bir ilişki kendisini gösterirken, turizm sektöründe turist ve döviz akımı aynı merkeze yönelik olduğundan, tek yönlü bir ilişki söz konusudur.</a:t>
            </a:r>
          </a:p>
        </p:txBody>
      </p:sp>
    </p:spTree>
    <p:extLst>
      <p:ext uri="{BB962C8B-B14F-4D97-AF65-F5344CB8AC3E}">
        <p14:creationId xmlns:p14="http://schemas.microsoft.com/office/powerpoint/2010/main" val="11450288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9F3594F-874B-439C-9207-13E0791A8E4D}"/>
              </a:ext>
            </a:extLst>
          </p:cNvPr>
          <p:cNvSpPr>
            <a:spLocks noGrp="1"/>
          </p:cNvSpPr>
          <p:nvPr>
            <p:ph type="title"/>
          </p:nvPr>
        </p:nvSpPr>
        <p:spPr>
          <a:xfrm>
            <a:off x="2484580" y="616600"/>
            <a:ext cx="8137239" cy="648781"/>
          </a:xfrm>
        </p:spPr>
        <p:txBody>
          <a:bodyPr>
            <a:noAutofit/>
          </a:bodyPr>
          <a:lstStyle/>
          <a:p>
            <a:r>
              <a:rPr lang="tr-TR" sz="2800" b="1" dirty="0">
                <a:latin typeface="Times New Roman" panose="02020603050405020304" pitchFamily="18" charset="0"/>
                <a:cs typeface="Times New Roman" panose="02020603050405020304" pitchFamily="18" charset="0"/>
              </a:rPr>
              <a:t>TURİZMİN OLUMLU EKONOMİK ETKİLERİ</a:t>
            </a:r>
          </a:p>
        </p:txBody>
      </p:sp>
      <p:sp>
        <p:nvSpPr>
          <p:cNvPr id="3" name="İçerik Yer Tutucusu 2">
            <a:extLst>
              <a:ext uri="{FF2B5EF4-FFF2-40B4-BE49-F238E27FC236}">
                <a16:creationId xmlns:a16="http://schemas.microsoft.com/office/drawing/2014/main" id="{65D7CAA3-5AE6-466A-A646-CAD32C028D29}"/>
              </a:ext>
            </a:extLst>
          </p:cNvPr>
          <p:cNvSpPr>
            <a:spLocks noGrp="1"/>
          </p:cNvSpPr>
          <p:nvPr>
            <p:ph idx="1"/>
          </p:nvPr>
        </p:nvSpPr>
        <p:spPr>
          <a:xfrm>
            <a:off x="83128" y="1265381"/>
            <a:ext cx="11517744" cy="5421746"/>
          </a:xfrm>
        </p:spPr>
        <p:txBody>
          <a:bodyPr>
            <a:noAutofit/>
          </a:bodyPr>
          <a:lstStyle/>
          <a:p>
            <a:pPr algn="just"/>
            <a:r>
              <a:rPr lang="tr-TR" sz="2400" b="1" dirty="0">
                <a:latin typeface="Times New Roman" panose="02020603050405020304" pitchFamily="18" charset="0"/>
                <a:cs typeface="Times New Roman" panose="02020603050405020304" pitchFamily="18" charset="0"/>
              </a:rPr>
              <a:t>1.Turizmin Ödemeler Dengesi Üzerindeki Etkisi</a:t>
            </a:r>
          </a:p>
          <a:p>
            <a:pPr algn="just">
              <a:buFont typeface="Wingdings" panose="05000000000000000000" pitchFamily="2" charset="2"/>
              <a:buChar char="Ø"/>
            </a:pPr>
            <a:r>
              <a:rPr lang="tr-TR" dirty="0">
                <a:latin typeface="Times New Roman" panose="02020603050405020304" pitchFamily="18" charset="0"/>
                <a:cs typeface="Times New Roman" panose="02020603050405020304" pitchFamily="18" charset="0"/>
              </a:rPr>
              <a:t>Uluslararası turizm nedeniyle elde edilen dövizler, döviz arzı ve talebi üzerinde etkili olmaktadır. Bu etki, turist gönderen ülkede döviz talebi, turist kabul eden ülkede ise döviz arzını uyarıcı ve artırıcı rol oynamakta ve sonuçta ödemeler dengesi üzerindeki etki olarak karşımıza çıkmaktadır. Bir ülkenin döviz kazancı turistik döviz kaybından daha fazla olduğu sürece ödemeler dengesine olumlu katkıda bulunacaktır.</a:t>
            </a:r>
          </a:p>
          <a:p>
            <a:pPr algn="just">
              <a:buFont typeface="Wingdings" panose="05000000000000000000" pitchFamily="2" charset="2"/>
              <a:buChar char="Ø"/>
            </a:pPr>
            <a:r>
              <a:rPr lang="tr-TR" dirty="0">
                <a:latin typeface="Times New Roman" panose="02020603050405020304" pitchFamily="18" charset="0"/>
                <a:cs typeface="Times New Roman" panose="02020603050405020304" pitchFamily="18" charset="0"/>
              </a:rPr>
              <a:t>Turistik döviz kayıpları, turistlerin çeşitli gereksinmelerini karşılayabilmek için, yalnız mal ve hizmetlerin değil, aynı zamanda yatırım mallarının da dışalımıyla (ithalat) ortaya çıkan turistik yatırımların döviz şeklindeki maliyetidir. Konuya bu yönde yaklaşıldığında turizmin ödemeler dengesi üzerine etkilerinin döviz girişi ve döviz çıkışı olmak üzere iki yönlü olduğu görülür.</a:t>
            </a:r>
          </a:p>
        </p:txBody>
      </p:sp>
    </p:spTree>
    <p:extLst>
      <p:ext uri="{BB962C8B-B14F-4D97-AF65-F5344CB8AC3E}">
        <p14:creationId xmlns:p14="http://schemas.microsoft.com/office/powerpoint/2010/main" val="19334104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9F3594F-874B-439C-9207-13E0791A8E4D}"/>
              </a:ext>
            </a:extLst>
          </p:cNvPr>
          <p:cNvSpPr>
            <a:spLocks noGrp="1"/>
          </p:cNvSpPr>
          <p:nvPr>
            <p:ph type="title"/>
          </p:nvPr>
        </p:nvSpPr>
        <p:spPr>
          <a:xfrm>
            <a:off x="2484580" y="616600"/>
            <a:ext cx="8137239" cy="648781"/>
          </a:xfrm>
        </p:spPr>
        <p:txBody>
          <a:bodyPr>
            <a:noAutofit/>
          </a:bodyPr>
          <a:lstStyle/>
          <a:p>
            <a:r>
              <a:rPr lang="tr-TR" sz="2800" b="1" dirty="0">
                <a:latin typeface="Times New Roman" panose="02020603050405020304" pitchFamily="18" charset="0"/>
                <a:cs typeface="Times New Roman" panose="02020603050405020304" pitchFamily="18" charset="0"/>
              </a:rPr>
              <a:t>TURİZMİN OLUMLU EKONOMİK ETKİLERİ</a:t>
            </a:r>
          </a:p>
        </p:txBody>
      </p:sp>
      <p:sp>
        <p:nvSpPr>
          <p:cNvPr id="3" name="İçerik Yer Tutucusu 2">
            <a:extLst>
              <a:ext uri="{FF2B5EF4-FFF2-40B4-BE49-F238E27FC236}">
                <a16:creationId xmlns:a16="http://schemas.microsoft.com/office/drawing/2014/main" id="{65D7CAA3-5AE6-466A-A646-CAD32C028D29}"/>
              </a:ext>
            </a:extLst>
          </p:cNvPr>
          <p:cNvSpPr>
            <a:spLocks noGrp="1"/>
          </p:cNvSpPr>
          <p:nvPr>
            <p:ph idx="1"/>
          </p:nvPr>
        </p:nvSpPr>
        <p:spPr>
          <a:xfrm>
            <a:off x="83128" y="1265381"/>
            <a:ext cx="11517744" cy="5421746"/>
          </a:xfrm>
        </p:spPr>
        <p:txBody>
          <a:bodyPr>
            <a:noAutofit/>
          </a:bodyPr>
          <a:lstStyle/>
          <a:p>
            <a:pPr algn="just"/>
            <a:r>
              <a:rPr lang="tr-TR" sz="2400" b="1" dirty="0">
                <a:latin typeface="Times New Roman" panose="02020603050405020304" pitchFamily="18" charset="0"/>
                <a:cs typeface="Times New Roman" panose="02020603050405020304" pitchFamily="18" charset="0"/>
              </a:rPr>
              <a:t>1.Turizmin Ödemeler Dengesi Üzerindeki Etkisi</a:t>
            </a:r>
          </a:p>
          <a:p>
            <a:pPr algn="just">
              <a:buFont typeface="Wingdings" panose="05000000000000000000" pitchFamily="2" charset="2"/>
              <a:buChar char="Ø"/>
            </a:pPr>
            <a:r>
              <a:rPr lang="tr-TR" sz="2000" dirty="0">
                <a:latin typeface="Times New Roman" panose="02020603050405020304" pitchFamily="18" charset="0"/>
                <a:cs typeface="Times New Roman" panose="02020603050405020304" pitchFamily="18" charset="0"/>
              </a:rPr>
              <a:t>Döviz girişi bakımından ödemeler dengesi üzerine etkisi, ülkeye gelen turistlerin gereksinimlerini karşılamak üzere doğrudan doğruya veya dolaylı olarak yaptıkları her türlü harcamalar, o ülkenin dış turizm gelirini oluşturmakta ve dışsatımda (ihracat) olduğu gibi olumlu bir etki yapmaktadır. Bu dışsatıma görünmeyen ihracat denmektedir. Görünmeyen ihracat, turistik hareketler nedeniyle bir ülkeye gelen yabancılara, mal ve hizmetlerin satılması sonucu elde edilen döviz girişleri ile önemli bir kaynak haline gelmiştir. Görünmeyen dışsatım olarak turizm taşıdığı şu özelliklerle ticari ilişkilerden ayrılmaktadır:</a:t>
            </a:r>
          </a:p>
          <a:p>
            <a:pPr algn="just">
              <a:buFont typeface="Wingdings" panose="05000000000000000000" pitchFamily="2" charset="2"/>
              <a:buChar char="Ø"/>
            </a:pPr>
            <a:endParaRPr lang="tr-TR" sz="2000" dirty="0">
              <a:latin typeface="Times New Roman" panose="02020603050405020304" pitchFamily="18" charset="0"/>
              <a:cs typeface="Times New Roman" panose="02020603050405020304" pitchFamily="18" charset="0"/>
            </a:endParaRPr>
          </a:p>
          <a:p>
            <a:pPr marL="895350" lvl="0" indent="0" algn="just">
              <a:buFont typeface="Wingdings" panose="05000000000000000000" pitchFamily="2" charset="2"/>
              <a:buChar char="Ø"/>
            </a:pPr>
            <a:r>
              <a:rPr lang="tr-TR" sz="2000" dirty="0">
                <a:latin typeface="Times New Roman" panose="02020603050405020304" pitchFamily="18" charset="0"/>
                <a:cs typeface="Times New Roman" panose="02020603050405020304" pitchFamily="18" charset="0"/>
              </a:rPr>
              <a:t>Turistik tüketim, üretimin yapıldığı yerde gerçekleştirildiğinden dışsatımcı ülke açısından navlun, sigorta vb. gibi ihracat giderleri söz konusu değildir.</a:t>
            </a:r>
          </a:p>
          <a:p>
            <a:pPr marL="895350" lvl="0" indent="0" algn="just">
              <a:buFont typeface="Wingdings" panose="05000000000000000000" pitchFamily="2" charset="2"/>
              <a:buChar char="Ø"/>
            </a:pPr>
            <a:r>
              <a:rPr lang="tr-TR" sz="2000" dirty="0">
                <a:latin typeface="Times New Roman" panose="02020603050405020304" pitchFamily="18" charset="0"/>
                <a:cs typeface="Times New Roman" panose="02020603050405020304" pitchFamily="18" charset="0"/>
              </a:rPr>
              <a:t> Turizm sayesinde fiilen ihracı mümkün olmayan </a:t>
            </a:r>
            <a:r>
              <a:rPr lang="tr-TR" sz="2000" dirty="0" err="1">
                <a:latin typeface="Times New Roman" panose="02020603050405020304" pitchFamily="18" charset="0"/>
                <a:cs typeface="Times New Roman" panose="02020603050405020304" pitchFamily="18" charset="0"/>
              </a:rPr>
              <a:t>jeo</a:t>
            </a:r>
            <a:r>
              <a:rPr lang="tr-TR" sz="2000" dirty="0">
                <a:latin typeface="Times New Roman" panose="02020603050405020304" pitchFamily="18" charset="0"/>
                <a:cs typeface="Times New Roman" panose="02020603050405020304" pitchFamily="18" charset="0"/>
              </a:rPr>
              <a:t>-ekonomik, </a:t>
            </a:r>
            <a:r>
              <a:rPr lang="tr-TR" sz="2000" dirty="0" err="1">
                <a:latin typeface="Times New Roman" panose="02020603050405020304" pitchFamily="18" charset="0"/>
                <a:cs typeface="Times New Roman" panose="02020603050405020304" pitchFamily="18" charset="0"/>
              </a:rPr>
              <a:t>sosyo</a:t>
            </a:r>
            <a:r>
              <a:rPr lang="tr-TR" sz="2000" dirty="0">
                <a:latin typeface="Times New Roman" panose="02020603050405020304" pitchFamily="18" charset="0"/>
                <a:cs typeface="Times New Roman" panose="02020603050405020304" pitchFamily="18" charset="0"/>
              </a:rPr>
              <a:t>-kültürel varlıkların ve değerlerin döviz getiren kaynaklar haline dönüşmesi mümkün olmaktadır.</a:t>
            </a:r>
          </a:p>
          <a:p>
            <a:pPr marL="895350" lvl="0" indent="0" algn="just">
              <a:buFont typeface="Wingdings" panose="05000000000000000000" pitchFamily="2" charset="2"/>
              <a:buChar char="Ø"/>
            </a:pPr>
            <a:r>
              <a:rPr lang="tr-TR" sz="2000" dirty="0">
                <a:latin typeface="Times New Roman" panose="02020603050405020304" pitchFamily="18" charset="0"/>
                <a:cs typeface="Times New Roman" panose="02020603050405020304" pitchFamily="18" charset="0"/>
              </a:rPr>
              <a:t> Turizmde, bir ülkenin mal ve hizmetlerini başka bir ülkeye gönderme olanağı yoktur. Turist ülkeye gelir ve tüketimi yapar. Bu bakımdan bir ülkeye turist gelmesi ile dışsatımdan </a:t>
            </a:r>
            <a:r>
              <a:rPr lang="tr-TR" sz="2000" dirty="0" err="1">
                <a:latin typeface="Times New Roman" panose="02020603050405020304" pitchFamily="18" charset="0"/>
                <a:cs typeface="Times New Roman" panose="02020603050405020304" pitchFamily="18" charset="0"/>
              </a:rPr>
              <a:t>sağlanılan</a:t>
            </a:r>
            <a:r>
              <a:rPr lang="tr-TR" sz="2000" dirty="0">
                <a:latin typeface="Times New Roman" panose="02020603050405020304" pitchFamily="18" charset="0"/>
                <a:cs typeface="Times New Roman" panose="02020603050405020304" pitchFamily="18" charset="0"/>
              </a:rPr>
              <a:t> gelir arasında bir fark yoktur.</a:t>
            </a:r>
          </a:p>
          <a:p>
            <a:pPr algn="just">
              <a:buFont typeface="Wingdings" panose="05000000000000000000" pitchFamily="2" charset="2"/>
              <a:buChar char="Ø"/>
            </a:pPr>
            <a:endParaRPr lang="tr-T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053454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9F3594F-874B-439C-9207-13E0791A8E4D}"/>
              </a:ext>
            </a:extLst>
          </p:cNvPr>
          <p:cNvSpPr>
            <a:spLocks noGrp="1"/>
          </p:cNvSpPr>
          <p:nvPr>
            <p:ph type="title"/>
          </p:nvPr>
        </p:nvSpPr>
        <p:spPr>
          <a:xfrm>
            <a:off x="2484580" y="616600"/>
            <a:ext cx="8137239" cy="648781"/>
          </a:xfrm>
        </p:spPr>
        <p:txBody>
          <a:bodyPr>
            <a:noAutofit/>
          </a:bodyPr>
          <a:lstStyle/>
          <a:p>
            <a:r>
              <a:rPr lang="tr-TR" sz="2800" b="1" dirty="0">
                <a:latin typeface="Times New Roman" panose="02020603050405020304" pitchFamily="18" charset="0"/>
                <a:cs typeface="Times New Roman" panose="02020603050405020304" pitchFamily="18" charset="0"/>
              </a:rPr>
              <a:t>TURİZMİN OLUMLU EKONOMİK ETKİLERİ</a:t>
            </a:r>
          </a:p>
        </p:txBody>
      </p:sp>
      <p:sp>
        <p:nvSpPr>
          <p:cNvPr id="3" name="İçerik Yer Tutucusu 2">
            <a:extLst>
              <a:ext uri="{FF2B5EF4-FFF2-40B4-BE49-F238E27FC236}">
                <a16:creationId xmlns:a16="http://schemas.microsoft.com/office/drawing/2014/main" id="{65D7CAA3-5AE6-466A-A646-CAD32C028D29}"/>
              </a:ext>
            </a:extLst>
          </p:cNvPr>
          <p:cNvSpPr>
            <a:spLocks noGrp="1"/>
          </p:cNvSpPr>
          <p:nvPr>
            <p:ph idx="1"/>
          </p:nvPr>
        </p:nvSpPr>
        <p:spPr>
          <a:xfrm>
            <a:off x="83128" y="1265381"/>
            <a:ext cx="11517744" cy="5421746"/>
          </a:xfrm>
        </p:spPr>
        <p:txBody>
          <a:bodyPr>
            <a:noAutofit/>
          </a:bodyPr>
          <a:lstStyle/>
          <a:p>
            <a:pPr algn="just"/>
            <a:r>
              <a:rPr lang="tr-TR" sz="2400" b="1" dirty="0">
                <a:latin typeface="Times New Roman" panose="02020603050405020304" pitchFamily="18" charset="0"/>
                <a:cs typeface="Times New Roman" panose="02020603050405020304" pitchFamily="18" charset="0"/>
              </a:rPr>
              <a:t>1.Turizmin Ödemeler Dengesi Üzerindeki Etkisi</a:t>
            </a:r>
          </a:p>
          <a:p>
            <a:pPr algn="just">
              <a:buFont typeface="Wingdings" panose="05000000000000000000" pitchFamily="2" charset="2"/>
              <a:buChar char="Ø"/>
            </a:pPr>
            <a:r>
              <a:rPr lang="tr-TR" dirty="0">
                <a:latin typeface="Times New Roman" panose="02020603050405020304" pitchFamily="18" charset="0"/>
                <a:cs typeface="Times New Roman" panose="02020603050405020304" pitchFamily="18" charset="0"/>
              </a:rPr>
              <a:t>Görünmeyen dışsatımın yanı sıra, turistlerin gittikleri ülkelerden satın aldıkları eşyalar, tüketim malları gibi alışverişler ek ihracatı oluşturmaktadır. Turistler gittikleri yerlerde zevk eğilimlerine uygun yabancı malları satın almak, seyahatten bir anı nakletmek için bu tür harcamalarda bulunurlar. Ancak, amaç ne olursa olsun turistlerin tüketim malları için ödedikleri bedeller dışsatım istatistikleri arasında yer almamakla beraber, bunlar küçümsenmeyecek bir değerdedir.</a:t>
            </a:r>
          </a:p>
          <a:p>
            <a:pPr algn="just">
              <a:buFont typeface="Wingdings" panose="05000000000000000000" pitchFamily="2" charset="2"/>
              <a:buChar char="Ø"/>
            </a:pPr>
            <a:r>
              <a:rPr lang="tr-TR" dirty="0">
                <a:latin typeface="Times New Roman" panose="02020603050405020304" pitchFamily="18" charset="0"/>
                <a:cs typeface="Times New Roman" panose="02020603050405020304" pitchFamily="18" charset="0"/>
              </a:rPr>
              <a:t>Turizmin yukarıda sözü edilen, ödemeler dengesi üzerindeki olumlu etkisinden söz edebilmek için ihracat etkisinin, ithalat etkisinden daha fazla gerçekleşmesi gerekir. Buna bağlı olarak, turizmin ödemeler dengesi açıklarını kapatmadaki rolü araştırılırken veya ölçülmeye çalışılırken dikkat edilmesi gereken birkaç önemli konunun da açıklanması gerekmektedir.</a:t>
            </a:r>
          </a:p>
          <a:p>
            <a:pPr algn="just">
              <a:buFont typeface="Wingdings" panose="05000000000000000000" pitchFamily="2" charset="2"/>
              <a:buChar char="Ø"/>
            </a:pPr>
            <a:endParaRPr lang="tr-T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858038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9F3594F-874B-439C-9207-13E0791A8E4D}"/>
              </a:ext>
            </a:extLst>
          </p:cNvPr>
          <p:cNvSpPr>
            <a:spLocks noGrp="1"/>
          </p:cNvSpPr>
          <p:nvPr>
            <p:ph type="title"/>
          </p:nvPr>
        </p:nvSpPr>
        <p:spPr>
          <a:xfrm>
            <a:off x="2484580" y="616600"/>
            <a:ext cx="8137239" cy="648781"/>
          </a:xfrm>
        </p:spPr>
        <p:txBody>
          <a:bodyPr>
            <a:noAutofit/>
          </a:bodyPr>
          <a:lstStyle/>
          <a:p>
            <a:r>
              <a:rPr lang="tr-TR" sz="2800" b="1" dirty="0">
                <a:latin typeface="Times New Roman" panose="02020603050405020304" pitchFamily="18" charset="0"/>
                <a:cs typeface="Times New Roman" panose="02020603050405020304" pitchFamily="18" charset="0"/>
              </a:rPr>
              <a:t>TURİZMİN OLUMLU EKONOMİK ETKİLERİ</a:t>
            </a:r>
          </a:p>
        </p:txBody>
      </p:sp>
      <p:sp>
        <p:nvSpPr>
          <p:cNvPr id="3" name="İçerik Yer Tutucusu 2">
            <a:extLst>
              <a:ext uri="{FF2B5EF4-FFF2-40B4-BE49-F238E27FC236}">
                <a16:creationId xmlns:a16="http://schemas.microsoft.com/office/drawing/2014/main" id="{65D7CAA3-5AE6-466A-A646-CAD32C028D29}"/>
              </a:ext>
            </a:extLst>
          </p:cNvPr>
          <p:cNvSpPr>
            <a:spLocks noGrp="1"/>
          </p:cNvSpPr>
          <p:nvPr>
            <p:ph idx="1"/>
          </p:nvPr>
        </p:nvSpPr>
        <p:spPr>
          <a:xfrm>
            <a:off x="83128" y="1265381"/>
            <a:ext cx="11517744" cy="5421746"/>
          </a:xfrm>
        </p:spPr>
        <p:txBody>
          <a:bodyPr>
            <a:noAutofit/>
          </a:bodyPr>
          <a:lstStyle/>
          <a:p>
            <a:pPr algn="just"/>
            <a:r>
              <a:rPr lang="tr-TR" sz="2400" b="1" dirty="0">
                <a:latin typeface="Times New Roman" panose="02020603050405020304" pitchFamily="18" charset="0"/>
                <a:cs typeface="Times New Roman" panose="02020603050405020304" pitchFamily="18" charset="0"/>
              </a:rPr>
              <a:t>1.Turizmin Ödemeler Dengesi Üzerindeki Etkisi</a:t>
            </a:r>
          </a:p>
          <a:p>
            <a:pPr algn="just"/>
            <a:endParaRPr lang="tr-TR" sz="2400" b="1"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tr-TR" i="1" dirty="0">
                <a:latin typeface="Times New Roman" panose="02020603050405020304" pitchFamily="18" charset="0"/>
                <a:cs typeface="Times New Roman" panose="02020603050405020304" pitchFamily="18" charset="0"/>
              </a:rPr>
              <a:t>Birincisi,</a:t>
            </a:r>
            <a:r>
              <a:rPr lang="tr-TR" dirty="0">
                <a:latin typeface="Times New Roman" panose="02020603050405020304" pitchFamily="18" charset="0"/>
                <a:cs typeface="Times New Roman" panose="02020603050405020304" pitchFamily="18" charset="0"/>
              </a:rPr>
              <a:t> turistik dövizleri elde etmek için katlanılan giderler (döviz giderleri) ile döviz gelirleri arasındaki oran 1’in altında olmalıdır.</a:t>
            </a:r>
          </a:p>
          <a:p>
            <a:pPr algn="just">
              <a:buFont typeface="Wingdings" panose="05000000000000000000" pitchFamily="2" charset="2"/>
              <a:buChar char="Ø"/>
            </a:pPr>
            <a:r>
              <a:rPr lang="tr-TR" i="1" dirty="0">
                <a:latin typeface="Times New Roman" panose="02020603050405020304" pitchFamily="18" charset="0"/>
                <a:cs typeface="Times New Roman" panose="02020603050405020304" pitchFamily="18" charset="0"/>
              </a:rPr>
              <a:t>İkincisi,</a:t>
            </a:r>
            <a:r>
              <a:rPr lang="tr-TR" dirty="0">
                <a:latin typeface="Times New Roman" panose="02020603050405020304" pitchFamily="18" charset="0"/>
                <a:cs typeface="Times New Roman" panose="02020603050405020304" pitchFamily="18" charset="0"/>
              </a:rPr>
              <a:t> kazanılan bir birimlik dövizin ulusal para fiyatının 1 ’den büyük olması gerekir. Diğer bir anlatımla, net döviz kazancının bu kazancı elde etmek için yapılan ve ulusal para ile belirtilen toplam giderlerden fazla olması gerekir.</a:t>
            </a:r>
          </a:p>
          <a:p>
            <a:pPr algn="just">
              <a:buFont typeface="Wingdings" panose="05000000000000000000" pitchFamily="2" charset="2"/>
              <a:buChar char="Ø"/>
            </a:pPr>
            <a:r>
              <a:rPr lang="tr-TR" i="1" dirty="0">
                <a:latin typeface="Times New Roman" panose="02020603050405020304" pitchFamily="18" charset="0"/>
                <a:cs typeface="Times New Roman" panose="02020603050405020304" pitchFamily="18" charset="0"/>
              </a:rPr>
              <a:t>Üçüncüsü,</a:t>
            </a:r>
            <a:r>
              <a:rPr lang="tr-TR" dirty="0">
                <a:latin typeface="Times New Roman" panose="02020603050405020304" pitchFamily="18" charset="0"/>
                <a:cs typeface="Times New Roman" panose="02020603050405020304" pitchFamily="18" charset="0"/>
              </a:rPr>
              <a:t> turizm sektörünün döviz kazancı payının söz konusu ülkede diğer sektörlerin getireceği dövizden fazla olması gerekir. Bir başka açıklama ile turistik ürünün turistlere satılması sonucu sağlanacak gelirin bu ürünün dışsatımından elde edilecek dövizden fazla olması gereklidir.</a:t>
            </a:r>
          </a:p>
          <a:p>
            <a:pPr algn="just">
              <a:buFont typeface="Wingdings" panose="05000000000000000000" pitchFamily="2" charset="2"/>
              <a:buChar char="Ø"/>
            </a:pPr>
            <a:endParaRPr lang="tr-T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526081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9F3594F-874B-439C-9207-13E0791A8E4D}"/>
              </a:ext>
            </a:extLst>
          </p:cNvPr>
          <p:cNvSpPr>
            <a:spLocks noGrp="1"/>
          </p:cNvSpPr>
          <p:nvPr>
            <p:ph type="title"/>
          </p:nvPr>
        </p:nvSpPr>
        <p:spPr>
          <a:xfrm>
            <a:off x="2484580" y="616600"/>
            <a:ext cx="8137239" cy="648781"/>
          </a:xfrm>
        </p:spPr>
        <p:txBody>
          <a:bodyPr>
            <a:noAutofit/>
          </a:bodyPr>
          <a:lstStyle/>
          <a:p>
            <a:r>
              <a:rPr lang="tr-TR" sz="2800" b="1" dirty="0">
                <a:latin typeface="Times New Roman" panose="02020603050405020304" pitchFamily="18" charset="0"/>
                <a:cs typeface="Times New Roman" panose="02020603050405020304" pitchFamily="18" charset="0"/>
              </a:rPr>
              <a:t>TURİZMİN OLUMLU EKONOMİK ETKİLERİ</a:t>
            </a:r>
          </a:p>
        </p:txBody>
      </p:sp>
      <p:sp>
        <p:nvSpPr>
          <p:cNvPr id="3" name="İçerik Yer Tutucusu 2">
            <a:extLst>
              <a:ext uri="{FF2B5EF4-FFF2-40B4-BE49-F238E27FC236}">
                <a16:creationId xmlns:a16="http://schemas.microsoft.com/office/drawing/2014/main" id="{65D7CAA3-5AE6-466A-A646-CAD32C028D29}"/>
              </a:ext>
            </a:extLst>
          </p:cNvPr>
          <p:cNvSpPr>
            <a:spLocks noGrp="1"/>
          </p:cNvSpPr>
          <p:nvPr>
            <p:ph idx="1"/>
          </p:nvPr>
        </p:nvSpPr>
        <p:spPr>
          <a:xfrm>
            <a:off x="83128" y="1265381"/>
            <a:ext cx="11517744" cy="5421746"/>
          </a:xfrm>
        </p:spPr>
        <p:txBody>
          <a:bodyPr>
            <a:noAutofit/>
          </a:bodyPr>
          <a:lstStyle/>
          <a:p>
            <a:pPr algn="just"/>
            <a:r>
              <a:rPr lang="tr-TR" sz="2400" b="1" dirty="0">
                <a:latin typeface="Times New Roman" panose="02020603050405020304" pitchFamily="18" charset="0"/>
                <a:cs typeface="Times New Roman" panose="02020603050405020304" pitchFamily="18" charset="0"/>
              </a:rPr>
              <a:t>1.Turizmin Ödemeler Dengesi Üzerindeki Etkisi</a:t>
            </a:r>
          </a:p>
          <a:p>
            <a:pPr algn="just"/>
            <a:endParaRPr lang="tr-TR" sz="2400" b="1"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tr-TR" sz="2300" i="1" dirty="0">
                <a:latin typeface="Times New Roman" panose="02020603050405020304" pitchFamily="18" charset="0"/>
                <a:cs typeface="Times New Roman" panose="02020603050405020304" pitchFamily="18" charset="0"/>
              </a:rPr>
              <a:t>Dördüncüsü,</a:t>
            </a:r>
            <a:r>
              <a:rPr lang="tr-TR" sz="2300" dirty="0">
                <a:latin typeface="Times New Roman" panose="02020603050405020304" pitchFamily="18" charset="0"/>
                <a:cs typeface="Times New Roman" panose="02020603050405020304" pitchFamily="18" charset="0"/>
              </a:rPr>
              <a:t> turizmde görülen gelişmenin yaratacağı döviz maliyetinin boyutları, ülkelere göre zaman içinde önemli değişiklikler göstermektedir. Turizm gelirlerinin sağlanması sırasında, turizm talebinin biçimine ve ev sahibi ülkenin yatırım, tüketim ve ara malları üretebilme yeteneğine bağlı olarak ortaya çıkan sızıntıların </a:t>
            </a:r>
            <a:r>
              <a:rPr lang="tr-TR" sz="2300" i="1" dirty="0">
                <a:latin typeface="Times New Roman" panose="02020603050405020304" pitchFamily="18" charset="0"/>
                <a:cs typeface="Times New Roman" panose="02020603050405020304" pitchFamily="18" charset="0"/>
              </a:rPr>
              <a:t>(</a:t>
            </a:r>
            <a:r>
              <a:rPr lang="tr-TR" sz="2300" i="1" dirty="0" err="1">
                <a:latin typeface="Times New Roman" panose="02020603050405020304" pitchFamily="18" charset="0"/>
                <a:cs typeface="Times New Roman" panose="02020603050405020304" pitchFamily="18" charset="0"/>
              </a:rPr>
              <a:t>leakages</a:t>
            </a:r>
            <a:r>
              <a:rPr lang="tr-TR" sz="2300" i="1" dirty="0">
                <a:latin typeface="Times New Roman" panose="02020603050405020304" pitchFamily="18" charset="0"/>
                <a:cs typeface="Times New Roman" panose="02020603050405020304" pitchFamily="18" charset="0"/>
              </a:rPr>
              <a:t>)</a:t>
            </a:r>
            <a:r>
              <a:rPr lang="tr-TR" sz="2300" dirty="0">
                <a:latin typeface="Times New Roman" panose="02020603050405020304" pitchFamily="18" charset="0"/>
                <a:cs typeface="Times New Roman" panose="02020603050405020304" pitchFamily="18" charset="0"/>
              </a:rPr>
              <a:t> göz önüne alınmış olması gerekir. Örneğin, az sayıda olan ama yüksek harcamalarda bulunan turistlerin isteklerinin çoğunlukla ülke içinde üretilen mal ve hizmetler ile karşılanma olanağının sınırlı olması nedeniyle sızıntı miktarında önemli artışlar gözlenmektedir. Bununla birlikte, endüstrinin sahip olduğu mülkiyet ve devletin yapısı sızıntıları etkileyen bir unsurdur. Uluslararası otel, seyahat acentesi vb. işletmeler ana firmanın bulunduğu ülkeden sağlanan malzemeler ile kurulur ve donatılırlar. Benzer şekilde, kredi kartları ve seyahat çekleri uygulamasının yaygınlaşması ve işlemlerin yabancı bankalar aracılığıyla yapılması nedeniyle döviz hareketlerinin turist kabul eden ülke tarafından denetimi güçleşmektedir.</a:t>
            </a:r>
          </a:p>
          <a:p>
            <a:pPr algn="just">
              <a:buFont typeface="Wingdings" panose="05000000000000000000" pitchFamily="2" charset="2"/>
              <a:buChar char="Ø"/>
            </a:pPr>
            <a:endParaRPr lang="tr-T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61155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9F3594F-874B-439C-9207-13E0791A8E4D}"/>
              </a:ext>
            </a:extLst>
          </p:cNvPr>
          <p:cNvSpPr>
            <a:spLocks noGrp="1"/>
          </p:cNvSpPr>
          <p:nvPr>
            <p:ph type="title"/>
          </p:nvPr>
        </p:nvSpPr>
        <p:spPr>
          <a:xfrm>
            <a:off x="2484580" y="616600"/>
            <a:ext cx="8137239" cy="648781"/>
          </a:xfrm>
        </p:spPr>
        <p:txBody>
          <a:bodyPr>
            <a:noAutofit/>
          </a:bodyPr>
          <a:lstStyle/>
          <a:p>
            <a:r>
              <a:rPr lang="tr-TR" sz="2800" b="1" dirty="0">
                <a:latin typeface="Times New Roman" panose="02020603050405020304" pitchFamily="18" charset="0"/>
                <a:cs typeface="Times New Roman" panose="02020603050405020304" pitchFamily="18" charset="0"/>
              </a:rPr>
              <a:t>TURİZMİN OLUMLU EKONOMİK ETKİLERİ</a:t>
            </a:r>
          </a:p>
        </p:txBody>
      </p:sp>
      <p:sp>
        <p:nvSpPr>
          <p:cNvPr id="3" name="İçerik Yer Tutucusu 2">
            <a:extLst>
              <a:ext uri="{FF2B5EF4-FFF2-40B4-BE49-F238E27FC236}">
                <a16:creationId xmlns:a16="http://schemas.microsoft.com/office/drawing/2014/main" id="{65D7CAA3-5AE6-466A-A646-CAD32C028D29}"/>
              </a:ext>
            </a:extLst>
          </p:cNvPr>
          <p:cNvSpPr>
            <a:spLocks noGrp="1"/>
          </p:cNvSpPr>
          <p:nvPr>
            <p:ph idx="1"/>
          </p:nvPr>
        </p:nvSpPr>
        <p:spPr>
          <a:xfrm>
            <a:off x="83128" y="1265381"/>
            <a:ext cx="11517744" cy="5421746"/>
          </a:xfrm>
        </p:spPr>
        <p:txBody>
          <a:bodyPr>
            <a:noAutofit/>
          </a:bodyPr>
          <a:lstStyle/>
          <a:p>
            <a:pPr algn="just"/>
            <a:r>
              <a:rPr lang="tr-TR" sz="2400" b="1" dirty="0">
                <a:latin typeface="Times New Roman" panose="02020603050405020304" pitchFamily="18" charset="0"/>
                <a:cs typeface="Times New Roman" panose="02020603050405020304" pitchFamily="18" charset="0"/>
              </a:rPr>
              <a:t>1.Turizmin Ödemeler Dengesi Üzerindeki Etkisi</a:t>
            </a:r>
          </a:p>
          <a:p>
            <a:pPr algn="just"/>
            <a:endParaRPr lang="tr-TR" sz="2400" b="1"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tr-TR" sz="2800" i="1" dirty="0">
                <a:latin typeface="Times New Roman" panose="02020603050405020304" pitchFamily="18" charset="0"/>
                <a:cs typeface="Times New Roman" panose="02020603050405020304" pitchFamily="18" charset="0"/>
              </a:rPr>
              <a:t>Beşincisi,</a:t>
            </a:r>
            <a:r>
              <a:rPr lang="tr-TR" sz="2800" dirty="0">
                <a:latin typeface="Times New Roman" panose="02020603050405020304" pitchFamily="18" charset="0"/>
                <a:cs typeface="Times New Roman" panose="02020603050405020304" pitchFamily="18" charset="0"/>
              </a:rPr>
              <a:t> hükümetler de ülkenin turizmden elde edeceği döviz kazancını etkileyebilir. Yabancı sermayeyi turizm sektörüne çekmek için tanınan vergi ve gümrük kolaylıkları gibi ayrıcalıklar, net döviz girdisini azaltan uygulamalar olarak turizmin olumlu ekonomik etkisini azaltıcı yönde etkide bulunmaktadır. Turizm ve ödemeler dengesi arasında ilişki kurulurken söz konusu bu beş konunun dikkate alınması, sonuçların geçerliliği açısından önemlidir.</a:t>
            </a:r>
          </a:p>
          <a:p>
            <a:pPr algn="just">
              <a:buFont typeface="Wingdings" panose="05000000000000000000" pitchFamily="2" charset="2"/>
              <a:buChar char="Ø"/>
            </a:pPr>
            <a:endParaRPr lang="tr-T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78850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9F3594F-874B-439C-9207-13E0791A8E4D}"/>
              </a:ext>
            </a:extLst>
          </p:cNvPr>
          <p:cNvSpPr>
            <a:spLocks noGrp="1"/>
          </p:cNvSpPr>
          <p:nvPr>
            <p:ph type="title"/>
          </p:nvPr>
        </p:nvSpPr>
        <p:spPr>
          <a:xfrm>
            <a:off x="2484580" y="616600"/>
            <a:ext cx="8137239" cy="648781"/>
          </a:xfrm>
        </p:spPr>
        <p:txBody>
          <a:bodyPr>
            <a:noAutofit/>
          </a:bodyPr>
          <a:lstStyle/>
          <a:p>
            <a:r>
              <a:rPr lang="tr-TR" sz="2800" b="1" dirty="0">
                <a:latin typeface="Times New Roman" panose="02020603050405020304" pitchFamily="18" charset="0"/>
                <a:cs typeface="Times New Roman" panose="02020603050405020304" pitchFamily="18" charset="0"/>
              </a:rPr>
              <a:t>TURİZMİN OLUMLU EKONOMİK ETKİLERİ</a:t>
            </a:r>
          </a:p>
        </p:txBody>
      </p:sp>
      <p:sp>
        <p:nvSpPr>
          <p:cNvPr id="3" name="İçerik Yer Tutucusu 2">
            <a:extLst>
              <a:ext uri="{FF2B5EF4-FFF2-40B4-BE49-F238E27FC236}">
                <a16:creationId xmlns:a16="http://schemas.microsoft.com/office/drawing/2014/main" id="{65D7CAA3-5AE6-466A-A646-CAD32C028D29}"/>
              </a:ext>
            </a:extLst>
          </p:cNvPr>
          <p:cNvSpPr>
            <a:spLocks noGrp="1"/>
          </p:cNvSpPr>
          <p:nvPr>
            <p:ph idx="1"/>
          </p:nvPr>
        </p:nvSpPr>
        <p:spPr>
          <a:xfrm>
            <a:off x="83128" y="1265381"/>
            <a:ext cx="11517744" cy="5421746"/>
          </a:xfrm>
        </p:spPr>
        <p:txBody>
          <a:bodyPr>
            <a:noAutofit/>
          </a:bodyPr>
          <a:lstStyle/>
          <a:p>
            <a:pPr algn="just"/>
            <a:r>
              <a:rPr lang="tr-TR" sz="2400" b="1" dirty="0">
                <a:latin typeface="Times New Roman" panose="02020603050405020304" pitchFamily="18" charset="0"/>
                <a:cs typeface="Times New Roman" panose="02020603050405020304" pitchFamily="18" charset="0"/>
              </a:rPr>
              <a:t>2.Turizmin Gelir Yaratıcı Etkisi</a:t>
            </a:r>
          </a:p>
          <a:p>
            <a:pPr algn="just"/>
            <a:endParaRPr lang="tr-TR" sz="2400" b="1"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tr-TR" sz="2000" dirty="0">
                <a:latin typeface="Times New Roman" panose="02020603050405020304" pitchFamily="18" charset="0"/>
                <a:cs typeface="Times New Roman" panose="02020603050405020304" pitchFamily="18" charset="0"/>
              </a:rPr>
              <a:t>Turizm sektörü birleştirici bir özelliğe sahiptir. Bir bölgeye gelen turist sadece konaklama ve yeme-içme için değil; alışveriş, ulaştırma, eğlence, müze, sanat galerileri, spor merkezleri, tarihi eserler için de para harcayacaktır. Yapılan bütün bu harcamalar turizm gelirini oluşturmaktadır. Turizm endüstrisinin yarattığı gelir miktarını ölçebilmek için, turizmle ilgili faaliyet alanlarında toplam üretimde bulunan ve turizme aktarılan payın bilinmesi gerekir. Diğer endüstrilerden bir kısmı, turizm endüstrisine aktarılan mal ve hizmetleri belirli bir fiyat düzeyinde ürettiğine ve aynı zamanda bu mal ve hizmet üretimini tamamlayabilmek için diğer endüstrilerden girdi elde etmek için harcama yapmak durumunda olduğuna göre, ortaya gelir yaratma süreci çıkmaktadır. Örneğin, otel işletmelerinin ve lokantaların, yiyecek-içecek hammadde gereksinimlerini iç piyasadan karşıladıkları varsayıldığında, toptancı ve imalatçıların da bu ürünleri çiftçilerden satın alması gerekecek ve böylece turizm endüstrisinde yaratılan bir birimlik gelirin bir kısmı, tarım kesimine kadar uzanmış olacaktır. Görüldüğü gibi, turizmden belirli bir dönemde elde edilen gelir miktarındaki artış, ülkeye ya da bölgeye giren ilk gelir miktarını aşmış ve ulusal gelirin genel düzeyi yükselmiş olmaktadır. Bu nedenle gelişmekte olan ülkelerde turizmin gelişmesinden yana olanlar, söz konusu başlangıç harcamalarının çoğaltan etkisi </a:t>
            </a:r>
            <a:r>
              <a:rPr lang="tr-TR" sz="2000" i="1" dirty="0">
                <a:latin typeface="Times New Roman" panose="02020603050405020304" pitchFamily="18" charset="0"/>
                <a:cs typeface="Times New Roman" panose="02020603050405020304" pitchFamily="18" charset="0"/>
              </a:rPr>
              <a:t>(</a:t>
            </a:r>
            <a:r>
              <a:rPr lang="tr-TR" sz="2000" i="1" dirty="0" err="1">
                <a:latin typeface="Times New Roman" panose="02020603050405020304" pitchFamily="18" charset="0"/>
                <a:cs typeface="Times New Roman" panose="02020603050405020304" pitchFamily="18" charset="0"/>
              </a:rPr>
              <a:t>multipliereffect</a:t>
            </a:r>
            <a:r>
              <a:rPr lang="tr-TR" sz="2000" i="1" dirty="0">
                <a:latin typeface="Times New Roman" panose="02020603050405020304" pitchFamily="18" charset="0"/>
                <a:cs typeface="Times New Roman" panose="02020603050405020304" pitchFamily="18" charset="0"/>
              </a:rPr>
              <a:t>)</a:t>
            </a:r>
            <a:r>
              <a:rPr lang="tr-TR" sz="2000" dirty="0">
                <a:latin typeface="Times New Roman" panose="02020603050405020304" pitchFamily="18" charset="0"/>
                <a:cs typeface="Times New Roman" panose="02020603050405020304" pitchFamily="18" charset="0"/>
              </a:rPr>
              <a:t> üzerinde önemle durmaktadır.</a:t>
            </a:r>
          </a:p>
          <a:p>
            <a:pPr algn="just">
              <a:buFont typeface="Wingdings" panose="05000000000000000000" pitchFamily="2" charset="2"/>
              <a:buChar char="Ø"/>
            </a:pPr>
            <a:endParaRPr lang="tr-T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127712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eyin fırtınası hakkında sunu">
  <a:themeElements>
    <a:clrScheme name="Gree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Century Gothic-Palatino Linotyp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panose="0204050205050503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spDef>
      <a:spPr/>
      <a:bodyPr rtlCol="0" anchor="ctr"/>
      <a:lstStyle>
        <a:defPPr algn="ctr">
          <a:defRPr/>
        </a:defPPr>
      </a:lstStyle>
      <a:style>
        <a:lnRef idx="1">
          <a:schemeClr val="accent3"/>
        </a:lnRef>
        <a:fillRef idx="2">
          <a:schemeClr val="accent3"/>
        </a:fillRef>
        <a:effectRef idx="1">
          <a:schemeClr val="accent3"/>
        </a:effectRef>
        <a:fontRef idx="minor">
          <a:schemeClr val="dk1"/>
        </a:fontRef>
      </a:style>
    </a:spDef>
    <a:lnDef>
      <a:spPr/>
      <a:bodyPr/>
      <a:lstStyle/>
      <a:style>
        <a:lnRef idx="1">
          <a:schemeClr val="accent1"/>
        </a:lnRef>
        <a:fillRef idx="0">
          <a:schemeClr val="accent1"/>
        </a:fillRef>
        <a:effectRef idx="0">
          <a:schemeClr val="accent1"/>
        </a:effectRef>
        <a:fontRef idx="minor">
          <a:schemeClr val="tx1"/>
        </a:fontRef>
      </a:style>
    </a:lnDef>
    <a:txDef>
      <a:spPr>
        <a:noFill/>
        <a:ln>
          <a:solidFill>
            <a:schemeClr val="bg2"/>
          </a:solidFill>
        </a:ln>
      </a:spPr>
      <a:bodyPr wrap="none" rtlCol="0">
        <a:spAutoFit/>
      </a:bodyPr>
      <a:lstStyle>
        <a:defPPr>
          <a:defRPr dirty="0" err="1" smtClean="0"/>
        </a:defPPr>
      </a:lstStyle>
    </a:txDef>
  </a:objectDefaults>
  <a:extraClrSchemeLst/>
  <a:extLst>
    <a:ext uri="{05A4C25C-085E-4340-85A3-A5531E510DB2}">
      <thm15:themeFamily xmlns:thm15="http://schemas.microsoft.com/office/thememl/2012/main" name="Office_15870852_TF03460637" id="{0832DA4E-A202-43F2-A5EE-27E99C173A88}" vid="{7A43FF2D-0693-42F6-A231-BFAA64C80588}"/>
    </a:ext>
  </a:extLst>
</a:theme>
</file>

<file path=ppt/theme/theme2.xml><?xml version="1.0" encoding="utf-8"?>
<a:theme xmlns:a="http://schemas.openxmlformats.org/drawingml/2006/main" name="Ofis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Profesyonel beyin fırtınası sunusu</Template>
  <TotalTime>664</TotalTime>
  <Words>2267</Words>
  <Application>Microsoft Office PowerPoint</Application>
  <PresentationFormat>Geniş ekran</PresentationFormat>
  <Paragraphs>85</Paragraphs>
  <Slides>19</Slides>
  <Notes>1</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19</vt:i4>
      </vt:variant>
    </vt:vector>
  </HeadingPairs>
  <TitlesOfParts>
    <vt:vector size="26" baseType="lpstr">
      <vt:lpstr>Calibri</vt:lpstr>
      <vt:lpstr>Century Gothic</vt:lpstr>
      <vt:lpstr>Palatino Linotype</vt:lpstr>
      <vt:lpstr>Times New Roman</vt:lpstr>
      <vt:lpstr>Wingdings</vt:lpstr>
      <vt:lpstr>Wingdings 2</vt:lpstr>
      <vt:lpstr>Beyin fırtınası hakkında sunu</vt:lpstr>
      <vt:lpstr>GENEL TURİZM</vt:lpstr>
      <vt:lpstr>TURİZMİN OLUMLU EKONOMİK ETKİLERİ</vt:lpstr>
      <vt:lpstr>TURİZMİN OLUMLU EKONOMİK ETKİLERİ</vt:lpstr>
      <vt:lpstr>TURİZMİN OLUMLU EKONOMİK ETKİLERİ</vt:lpstr>
      <vt:lpstr>TURİZMİN OLUMLU EKONOMİK ETKİLERİ</vt:lpstr>
      <vt:lpstr>TURİZMİN OLUMLU EKONOMİK ETKİLERİ</vt:lpstr>
      <vt:lpstr>TURİZMİN OLUMLU EKONOMİK ETKİLERİ</vt:lpstr>
      <vt:lpstr>TURİZMİN OLUMLU EKONOMİK ETKİLERİ</vt:lpstr>
      <vt:lpstr>TURİZMİN OLUMLU EKONOMİK ETKİLERİ</vt:lpstr>
      <vt:lpstr>TURİZMİN OLUMLU EKONOMİK ETKİLERİ</vt:lpstr>
      <vt:lpstr>TURİZMİN OLUMLU EKONOMİK ETKİLERİ</vt:lpstr>
      <vt:lpstr>TURİZMİN OLUMLU EKONOMİK ETKİLERİ</vt:lpstr>
      <vt:lpstr>TURİZMİN OLUMLU EKONOMİK ETKİLERİ</vt:lpstr>
      <vt:lpstr>TURİZMİN OLUMLU EKONOMİK ETKİLERİ</vt:lpstr>
      <vt:lpstr>TURİZMİN OLUMLU EKONOMİK ETKİLERİ</vt:lpstr>
      <vt:lpstr>TURİZMİN OLUMLU EKONOMİK ETKİLERİ</vt:lpstr>
      <vt:lpstr>TURİZMİN OLUMLU EKONOMİK ETKİLERİ</vt:lpstr>
      <vt:lpstr>TURİZMİN OLUMLU EKONOMİK ETKİLERİ</vt:lpstr>
      <vt:lpstr>KAYNAKÇA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GENEL TURİZM</dc:title>
  <dc:creator>Fuat Atasoy</dc:creator>
  <cp:lastModifiedBy>Fuat Atasoy</cp:lastModifiedBy>
  <cp:revision>76</cp:revision>
  <dcterms:created xsi:type="dcterms:W3CDTF">2018-09-03T20:09:10Z</dcterms:created>
  <dcterms:modified xsi:type="dcterms:W3CDTF">2019-05-02T14:35:03Z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Order">
    <vt:r8>74069100</vt:r8>
  </property>
  <property fmtid="{D5CDD505-2E9C-101B-9397-08002B2CF9AE}" pid="4" name="HiddenCategoryTags">
    <vt:lpwstr/>
  </property>
  <property fmtid="{D5CDD505-2E9C-101B-9397-08002B2CF9AE}" pid="5" name="InternalTags">
    <vt:lpwstr/>
  </property>
  <property fmtid="{D5CDD505-2E9C-101B-9397-08002B2CF9AE}" pid="6" name="FeatureTags">
    <vt:lpwstr/>
  </property>
  <property fmtid="{D5CDD505-2E9C-101B-9397-08002B2CF9AE}" pid="7" name="LocalizationTags">
    <vt:lpwstr/>
  </property>
  <property fmtid="{D5CDD505-2E9C-101B-9397-08002B2CF9AE}" pid="8" name="CategoryTags">
    <vt:lpwstr/>
  </property>
  <property fmtid="{D5CDD505-2E9C-101B-9397-08002B2CF9AE}" pid="9" name="Applications">
    <vt:lpwstr/>
  </property>
  <property fmtid="{D5CDD505-2E9C-101B-9397-08002B2CF9AE}" pid="10" name="CampaignTags">
    <vt:lpwstr/>
  </property>
  <property fmtid="{D5CDD505-2E9C-101B-9397-08002B2CF9AE}" pid="11" name="ScenarioTags">
    <vt:lpwstr/>
  </property>
</Properties>
</file>