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57200" y="1844824"/>
            <a:ext cx="8305800" cy="2997980"/>
          </a:xfrm>
        </p:spPr>
        <p:txBody>
          <a:bodyPr/>
          <a:lstStyle/>
          <a:p>
            <a:r>
              <a:rPr lang="tr-TR" dirty="0" smtClean="0"/>
              <a:t>1857 Bağımsızlık Savaşı’nın hemen ardından Hindistan’ın her bölgesinde toplumsal huzursuzluğa dair sesler yankılanmaya başlar.  </a:t>
            </a:r>
            <a:r>
              <a:rPr lang="tr-TR" dirty="0" err="1" smtClean="0"/>
              <a:t>Sir</a:t>
            </a:r>
            <a:r>
              <a:rPr lang="tr-TR" dirty="0" smtClean="0"/>
              <a:t> </a:t>
            </a:r>
            <a:r>
              <a:rPr lang="tr-TR" dirty="0" err="1" smtClean="0"/>
              <a:t>Seyyid</a:t>
            </a:r>
            <a:r>
              <a:rPr lang="tr-TR" dirty="0" smtClean="0"/>
              <a:t> Ahmet Han ve arkadaşları, </a:t>
            </a:r>
            <a:r>
              <a:rPr lang="tr-TR" dirty="0" err="1" smtClean="0"/>
              <a:t>Aligarh</a:t>
            </a:r>
            <a:r>
              <a:rPr lang="tr-TR" dirty="0" smtClean="0"/>
              <a:t> Kolej’ini kurar ve eğitim sistemine yeni bir bakış açısı kazandırırlar. Bu gelişmeler Urdu edebiyatına da yansır ve bu dönemde toplumdaki eski ve köklü değerlerin hızla çökmeye başladığı görülür. Batı’nın, Doğu üzerindeki ezici etkisi, toplumun ve kültürün her alanında olduğu gibi edebiyatta da kendini hissettirir. Böylece 1857’den sonra Urdu edebiyatında çoğunlukla Batı etkisi görülür. İlk olarak bu etkiler 24 Aralık 1877’deki “</a:t>
            </a:r>
            <a:r>
              <a:rPr lang="tr-TR" i="1" dirty="0" err="1" smtClean="0"/>
              <a:t>Tehzib</a:t>
            </a:r>
            <a:r>
              <a:rPr lang="tr-TR" i="1" dirty="0" smtClean="0"/>
              <a:t>-</a:t>
            </a:r>
            <a:r>
              <a:rPr lang="tr-TR" i="1" dirty="0" err="1" smtClean="0"/>
              <a:t>ul</a:t>
            </a:r>
            <a:r>
              <a:rPr lang="tr-TR" i="1" dirty="0" smtClean="0"/>
              <a:t> Ahlak”</a:t>
            </a:r>
            <a:r>
              <a:rPr lang="tr-TR" dirty="0" smtClean="0"/>
              <a:t> dergisinde hissedilir. </a:t>
            </a:r>
            <a:endParaRPr lang="tr-TR" dirty="0"/>
          </a:p>
        </p:txBody>
      </p:sp>
      <p:sp>
        <p:nvSpPr>
          <p:cNvPr id="2" name="1 Başlık"/>
          <p:cNvSpPr>
            <a:spLocks noGrp="1"/>
          </p:cNvSpPr>
          <p:nvPr>
            <p:ph type="ctrTitle"/>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Dergide çoğunlukla Batı edebiyatından örnek eserlerin çevirileri yayımlanmaktadır. Bunlara örnek olarak, Muhammed </a:t>
            </a:r>
            <a:r>
              <a:rPr lang="tr-TR" dirty="0" err="1" smtClean="0"/>
              <a:t>Huseyin</a:t>
            </a:r>
            <a:r>
              <a:rPr lang="tr-TR" dirty="0" smtClean="0"/>
              <a:t> </a:t>
            </a:r>
            <a:r>
              <a:rPr lang="tr-TR" dirty="0" err="1" smtClean="0"/>
              <a:t>Azad’ın</a:t>
            </a:r>
            <a:r>
              <a:rPr lang="tr-TR" dirty="0" smtClean="0"/>
              <a:t> 1880’de yayımlanan “</a:t>
            </a:r>
            <a:r>
              <a:rPr lang="tr-TR" i="1" dirty="0" err="1" smtClean="0"/>
              <a:t>Neyreng</a:t>
            </a:r>
            <a:r>
              <a:rPr lang="tr-TR" i="1" dirty="0" smtClean="0"/>
              <a:t>-i Hayal”</a:t>
            </a:r>
            <a:r>
              <a:rPr lang="tr-TR" dirty="0" smtClean="0"/>
              <a:t> ve </a:t>
            </a:r>
            <a:r>
              <a:rPr lang="tr-TR" dirty="0" err="1" smtClean="0"/>
              <a:t>Abdulkerim’in</a:t>
            </a:r>
            <a:r>
              <a:rPr lang="tr-TR" dirty="0" smtClean="0"/>
              <a:t> 1884’de yayımlanan “</a:t>
            </a:r>
            <a:r>
              <a:rPr lang="tr-TR" i="1" dirty="0" smtClean="0"/>
              <a:t>Elif Leyla” </a:t>
            </a:r>
            <a:r>
              <a:rPr lang="tr-TR" dirty="0" smtClean="0"/>
              <a:t>adlı çalışmalarını gösterebiliriz. Bu çalışmalar, İngilizceden Urdu diline yapılan çevirilerdir. Bu çevirilerle birlikte Urdu edebiyatında roman türü tanınmaya başlar.  Önde gelen Urdu yazarlarından roman sanatına katkı sağlayanlar arasında Nezir </a:t>
            </a:r>
            <a:r>
              <a:rPr lang="tr-TR" dirty="0" err="1" smtClean="0"/>
              <a:t>Ahmed</a:t>
            </a:r>
            <a:r>
              <a:rPr lang="tr-TR" dirty="0" smtClean="0"/>
              <a:t>, </a:t>
            </a:r>
            <a:r>
              <a:rPr lang="tr-TR" dirty="0" err="1" smtClean="0"/>
              <a:t>Ratan</a:t>
            </a:r>
            <a:r>
              <a:rPr lang="tr-TR" dirty="0" smtClean="0"/>
              <a:t> </a:t>
            </a:r>
            <a:r>
              <a:rPr lang="tr-TR" dirty="0" err="1" smtClean="0"/>
              <a:t>Nath</a:t>
            </a:r>
            <a:r>
              <a:rPr lang="tr-TR" dirty="0" smtClean="0"/>
              <a:t> </a:t>
            </a:r>
            <a:r>
              <a:rPr lang="tr-TR" dirty="0" err="1" smtClean="0"/>
              <a:t>Dhar</a:t>
            </a:r>
            <a:r>
              <a:rPr lang="tr-TR" dirty="0" smtClean="0"/>
              <a:t> Ser Şar, Mevlevi Abdulhalim </a:t>
            </a:r>
            <a:r>
              <a:rPr lang="tr-TR" dirty="0" err="1" smtClean="0"/>
              <a:t>Şerar</a:t>
            </a:r>
            <a:r>
              <a:rPr lang="tr-TR" dirty="0" smtClean="0"/>
              <a:t>, </a:t>
            </a:r>
            <a:r>
              <a:rPr lang="tr-TR" dirty="0" err="1" smtClean="0"/>
              <a:t>Munşi</a:t>
            </a:r>
            <a:r>
              <a:rPr lang="tr-TR" dirty="0" smtClean="0"/>
              <a:t> </a:t>
            </a:r>
            <a:r>
              <a:rPr lang="tr-TR" dirty="0" err="1" smtClean="0"/>
              <a:t>Seccad</a:t>
            </a:r>
            <a:r>
              <a:rPr lang="tr-TR" dirty="0" smtClean="0"/>
              <a:t> </a:t>
            </a:r>
            <a:r>
              <a:rPr lang="tr-TR" dirty="0" err="1" smtClean="0"/>
              <a:t>Huseyin</a:t>
            </a:r>
            <a:r>
              <a:rPr lang="tr-TR" dirty="0" smtClean="0"/>
              <a:t>, </a:t>
            </a:r>
            <a:r>
              <a:rPr lang="tr-TR" dirty="0" err="1" smtClean="0"/>
              <a:t>Riyaz</a:t>
            </a:r>
            <a:r>
              <a:rPr lang="tr-TR" dirty="0" smtClean="0"/>
              <a:t> </a:t>
            </a:r>
            <a:r>
              <a:rPr lang="tr-TR" dirty="0" err="1" smtClean="0"/>
              <a:t>Hayr</a:t>
            </a:r>
            <a:r>
              <a:rPr lang="tr-TR" dirty="0" smtClean="0"/>
              <a:t> Abadi, </a:t>
            </a:r>
            <a:r>
              <a:rPr lang="tr-TR" dirty="0" err="1" smtClean="0"/>
              <a:t>Aga</a:t>
            </a:r>
            <a:r>
              <a:rPr lang="tr-TR" dirty="0" smtClean="0"/>
              <a:t> Haşir, Mevlana </a:t>
            </a:r>
            <a:r>
              <a:rPr lang="tr-TR" dirty="0" err="1" smtClean="0"/>
              <a:t>Raşid</a:t>
            </a:r>
            <a:r>
              <a:rPr lang="tr-TR" dirty="0" smtClean="0"/>
              <a:t>-</a:t>
            </a:r>
            <a:r>
              <a:rPr lang="tr-TR" dirty="0" err="1" smtClean="0"/>
              <a:t>ul</a:t>
            </a:r>
            <a:r>
              <a:rPr lang="tr-TR" dirty="0" smtClean="0"/>
              <a:t> Hayri ve Pirem </a:t>
            </a:r>
            <a:r>
              <a:rPr lang="tr-TR" dirty="0" err="1" smtClean="0"/>
              <a:t>Çand</a:t>
            </a:r>
            <a:r>
              <a:rPr lang="tr-TR" dirty="0" smtClean="0"/>
              <a:t> yer almaktadır.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Urdu edebiyat tarihinde, roman denince akla gelen ilk isimlerden biri Nezir </a:t>
            </a:r>
            <a:r>
              <a:rPr lang="tr-TR" dirty="0" err="1" smtClean="0"/>
              <a:t>Ahmed’dir</a:t>
            </a:r>
            <a:r>
              <a:rPr lang="tr-TR" dirty="0" smtClean="0"/>
              <a:t>.  Çünkü Nezir </a:t>
            </a:r>
            <a:r>
              <a:rPr lang="tr-TR" dirty="0" err="1" smtClean="0"/>
              <a:t>Ahmed</a:t>
            </a:r>
            <a:r>
              <a:rPr lang="tr-TR" dirty="0" smtClean="0"/>
              <a:t>, Urdu edebiyatında köklü değişikliklerin yapıldığı dönemde edebi çalışmalarıyla Urdu romanında ön plana çıkar. Yazarın “</a:t>
            </a:r>
            <a:r>
              <a:rPr lang="tr-TR" i="1" dirty="0" smtClean="0"/>
              <a:t>Mirat-</a:t>
            </a:r>
            <a:r>
              <a:rPr lang="tr-TR" i="1" dirty="0" err="1" smtClean="0"/>
              <a:t>ul</a:t>
            </a:r>
            <a:r>
              <a:rPr lang="tr-TR" i="1" dirty="0" smtClean="0"/>
              <a:t> </a:t>
            </a:r>
            <a:r>
              <a:rPr lang="tr-TR" i="1" dirty="0" err="1" smtClean="0"/>
              <a:t>Arus</a:t>
            </a:r>
            <a:r>
              <a:rPr lang="tr-TR" i="1" dirty="0" smtClean="0"/>
              <a:t>” (1869) ve “</a:t>
            </a:r>
            <a:r>
              <a:rPr lang="tr-TR" i="1" dirty="0" err="1" smtClean="0"/>
              <a:t>Banât</a:t>
            </a:r>
            <a:r>
              <a:rPr lang="tr-TR" i="1" dirty="0" smtClean="0"/>
              <a:t>-un Naaş” (1872) </a:t>
            </a:r>
            <a:r>
              <a:rPr lang="tr-TR" dirty="0" smtClean="0"/>
              <a:t> Urdu edebiyatında ilk roman çalışmaları olarak bilinir. İlk bakışta bu eserler teknik olarak zayıf görünebilir. Dolayısıyla Nezir </a:t>
            </a:r>
            <a:r>
              <a:rPr lang="tr-TR" dirty="0" err="1" smtClean="0"/>
              <a:t>Ahmed’in</a:t>
            </a:r>
            <a:r>
              <a:rPr lang="tr-TR" dirty="0" smtClean="0"/>
              <a:t> bu eserlerini günümüz roman bilinciyle değerlendirmek gerekir. Yazar, “</a:t>
            </a:r>
            <a:r>
              <a:rPr lang="tr-TR" i="1" dirty="0" smtClean="0"/>
              <a:t>Mirat-</a:t>
            </a:r>
            <a:r>
              <a:rPr lang="tr-TR" i="1" dirty="0" err="1" smtClean="0"/>
              <a:t>ul</a:t>
            </a:r>
            <a:r>
              <a:rPr lang="tr-TR" i="1" dirty="0" smtClean="0"/>
              <a:t> </a:t>
            </a:r>
            <a:r>
              <a:rPr lang="tr-TR" i="1" dirty="0" err="1" smtClean="0"/>
              <a:t>Urus</a:t>
            </a:r>
            <a:r>
              <a:rPr lang="tr-TR" i="1" dirty="0" smtClean="0"/>
              <a:t>”</a:t>
            </a:r>
            <a:r>
              <a:rPr lang="tr-TR" dirty="0" smtClean="0"/>
              <a:t> ve “</a:t>
            </a:r>
            <a:r>
              <a:rPr lang="tr-TR" i="1" dirty="0" err="1" smtClean="0"/>
              <a:t>Binat</a:t>
            </a:r>
            <a:r>
              <a:rPr lang="tr-TR" i="1" dirty="0" smtClean="0"/>
              <a:t>-un Naaş”</a:t>
            </a:r>
            <a:r>
              <a:rPr lang="tr-TR" dirty="0" smtClean="0"/>
              <a:t>’tan sonra 1873’te “</a:t>
            </a:r>
            <a:r>
              <a:rPr lang="tr-TR" i="1" dirty="0" err="1" smtClean="0"/>
              <a:t>Töbet</a:t>
            </a:r>
            <a:r>
              <a:rPr lang="tr-TR" i="1" dirty="0" smtClean="0"/>
              <a:t>-un Nasuh”</a:t>
            </a:r>
            <a:r>
              <a:rPr lang="tr-TR" dirty="0" smtClean="0"/>
              <a:t>, 1885’te “</a:t>
            </a:r>
            <a:r>
              <a:rPr lang="tr-TR" i="1" dirty="0" err="1" smtClean="0"/>
              <a:t>Fesane</a:t>
            </a:r>
            <a:r>
              <a:rPr lang="tr-TR" i="1" dirty="0" smtClean="0"/>
              <a:t>-i </a:t>
            </a:r>
            <a:r>
              <a:rPr lang="tr-TR" i="1" dirty="0" err="1" smtClean="0"/>
              <a:t>Mubtela</a:t>
            </a:r>
            <a:r>
              <a:rPr lang="tr-TR" i="1" dirty="0" smtClean="0"/>
              <a:t>”</a:t>
            </a:r>
            <a:r>
              <a:rPr lang="tr-TR" dirty="0" smtClean="0"/>
              <a:t> ve 1888’de “</a:t>
            </a:r>
            <a:r>
              <a:rPr lang="tr-TR" i="1" dirty="0" err="1" smtClean="0"/>
              <a:t>İbn</a:t>
            </a:r>
            <a:r>
              <a:rPr lang="tr-TR" i="1" dirty="0" smtClean="0"/>
              <a:t>-</a:t>
            </a:r>
            <a:r>
              <a:rPr lang="tr-TR" i="1" dirty="0" err="1" smtClean="0"/>
              <a:t>ul</a:t>
            </a:r>
            <a:r>
              <a:rPr lang="tr-TR" i="1" dirty="0" smtClean="0"/>
              <a:t> </a:t>
            </a:r>
            <a:r>
              <a:rPr lang="tr-TR" i="1" dirty="0" err="1" smtClean="0"/>
              <a:t>Vakt</a:t>
            </a:r>
            <a:r>
              <a:rPr lang="tr-TR" i="1" dirty="0" smtClean="0"/>
              <a:t>”</a:t>
            </a:r>
            <a:r>
              <a:rPr lang="tr-TR" dirty="0" smtClean="0"/>
              <a:t>’ı kaleme alır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Nezir </a:t>
            </a:r>
            <a:r>
              <a:rPr lang="tr-TR" dirty="0" err="1" smtClean="0"/>
              <a:t>Ahmed’in</a:t>
            </a:r>
            <a:r>
              <a:rPr lang="tr-TR" dirty="0" smtClean="0"/>
              <a:t> “</a:t>
            </a:r>
            <a:r>
              <a:rPr lang="tr-TR" i="1" dirty="0" err="1" smtClean="0"/>
              <a:t>Banat</a:t>
            </a:r>
            <a:r>
              <a:rPr lang="tr-TR" i="1" dirty="0" smtClean="0"/>
              <a:t>-un Naaş”</a:t>
            </a:r>
            <a:r>
              <a:rPr lang="tr-TR" dirty="0" smtClean="0"/>
              <a:t> adlı eserinin, Thomas </a:t>
            </a:r>
            <a:r>
              <a:rPr lang="tr-TR" dirty="0" err="1" smtClean="0"/>
              <a:t>Day’in</a:t>
            </a:r>
            <a:r>
              <a:rPr lang="tr-TR" dirty="0" smtClean="0"/>
              <a:t> 1783 yılında yayımlanan ve o dönemin en çok satan çocuk kitapları arasında gösterilen eğitici hikâyelerden oluşan “</a:t>
            </a:r>
            <a:r>
              <a:rPr lang="tr-TR" i="1" dirty="0" err="1" smtClean="0"/>
              <a:t>The</a:t>
            </a:r>
            <a:r>
              <a:rPr lang="tr-TR" i="1" dirty="0" smtClean="0"/>
              <a:t> </a:t>
            </a:r>
            <a:r>
              <a:rPr lang="tr-TR" i="1" dirty="0" err="1" smtClean="0"/>
              <a:t>History</a:t>
            </a:r>
            <a:r>
              <a:rPr lang="tr-TR" i="1" dirty="0" smtClean="0"/>
              <a:t> of </a:t>
            </a:r>
            <a:r>
              <a:rPr lang="tr-TR" i="1" dirty="0" err="1" smtClean="0"/>
              <a:t>Sandford</a:t>
            </a:r>
            <a:r>
              <a:rPr lang="tr-TR" i="1" dirty="0" smtClean="0"/>
              <a:t> </a:t>
            </a:r>
            <a:r>
              <a:rPr lang="tr-TR" i="1" dirty="0" err="1" smtClean="0"/>
              <a:t>and</a:t>
            </a:r>
            <a:r>
              <a:rPr lang="tr-TR" i="1" dirty="0" smtClean="0"/>
              <a:t> </a:t>
            </a:r>
            <a:r>
              <a:rPr lang="tr-TR" i="1" dirty="0" err="1" smtClean="0"/>
              <a:t>Merton</a:t>
            </a:r>
            <a:r>
              <a:rPr lang="tr-TR" i="1" dirty="0" smtClean="0"/>
              <a:t>”</a:t>
            </a:r>
            <a:r>
              <a:rPr lang="tr-TR" dirty="0" smtClean="0"/>
              <a:t> adlı eseriyle benzerlikler taşır. Aynı şekilde Nezir </a:t>
            </a:r>
            <a:r>
              <a:rPr lang="tr-TR" dirty="0" err="1" smtClean="0"/>
              <a:t>Ahmed’in</a:t>
            </a:r>
            <a:r>
              <a:rPr lang="tr-TR" dirty="0" smtClean="0"/>
              <a:t> “</a:t>
            </a:r>
            <a:r>
              <a:rPr lang="tr-TR" i="1" dirty="0" err="1" smtClean="0"/>
              <a:t>Töbat</a:t>
            </a:r>
            <a:r>
              <a:rPr lang="tr-TR" i="1" dirty="0" smtClean="0"/>
              <a:t>-un Nasuh”</a:t>
            </a:r>
            <a:r>
              <a:rPr lang="tr-TR" dirty="0" smtClean="0"/>
              <a:t> adlı eseri de olay örgüsü bakımından, </a:t>
            </a:r>
            <a:r>
              <a:rPr lang="tr-TR" dirty="0" err="1" smtClean="0"/>
              <a:t>Daniel</a:t>
            </a:r>
            <a:r>
              <a:rPr lang="tr-TR" dirty="0" smtClean="0"/>
              <a:t> </a:t>
            </a:r>
            <a:r>
              <a:rPr lang="tr-TR" dirty="0" err="1" smtClean="0"/>
              <a:t>Defoe’nun</a:t>
            </a:r>
            <a:r>
              <a:rPr lang="tr-TR" dirty="0" smtClean="0"/>
              <a:t> 1725’te yayımlanan “</a:t>
            </a:r>
            <a:r>
              <a:rPr lang="tr-TR" i="1" dirty="0" err="1" smtClean="0"/>
              <a:t>The</a:t>
            </a:r>
            <a:r>
              <a:rPr lang="tr-TR" i="1" dirty="0" smtClean="0"/>
              <a:t> </a:t>
            </a:r>
            <a:r>
              <a:rPr lang="tr-TR" i="1" dirty="0" err="1" smtClean="0"/>
              <a:t>Family</a:t>
            </a:r>
            <a:r>
              <a:rPr lang="tr-TR" i="1" dirty="0" smtClean="0"/>
              <a:t> of </a:t>
            </a:r>
            <a:r>
              <a:rPr lang="tr-TR" i="1" dirty="0" err="1" smtClean="0"/>
              <a:t>Instructor</a:t>
            </a:r>
            <a:r>
              <a:rPr lang="tr-TR" i="1" dirty="0" smtClean="0"/>
              <a:t>” </a:t>
            </a:r>
            <a:r>
              <a:rPr lang="tr-TR" dirty="0" smtClean="0"/>
              <a:t>eseriyle paralellik gösterir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Ratan</a:t>
            </a:r>
            <a:r>
              <a:rPr lang="tr-TR" dirty="0" smtClean="0"/>
              <a:t> </a:t>
            </a:r>
            <a:r>
              <a:rPr lang="tr-TR" dirty="0" err="1" smtClean="0"/>
              <a:t>Nath</a:t>
            </a:r>
            <a:r>
              <a:rPr lang="tr-TR" dirty="0" smtClean="0"/>
              <a:t> </a:t>
            </a:r>
            <a:r>
              <a:rPr lang="tr-TR" dirty="0" err="1" smtClean="0"/>
              <a:t>Dhar</a:t>
            </a:r>
            <a:r>
              <a:rPr lang="tr-TR" dirty="0" smtClean="0"/>
              <a:t> </a:t>
            </a:r>
            <a:r>
              <a:rPr lang="tr-TR" dirty="0" err="1" smtClean="0"/>
              <a:t>Serşar’ın</a:t>
            </a:r>
            <a:r>
              <a:rPr lang="tr-TR" dirty="0" smtClean="0"/>
              <a:t> ünlü eserleri arasında; “</a:t>
            </a:r>
            <a:r>
              <a:rPr lang="tr-TR" i="1" dirty="0" err="1" smtClean="0"/>
              <a:t>Fasana</a:t>
            </a:r>
            <a:r>
              <a:rPr lang="tr-TR" i="1" dirty="0" smtClean="0"/>
              <a:t>-i </a:t>
            </a:r>
            <a:r>
              <a:rPr lang="tr-TR" i="1" dirty="0" err="1" smtClean="0"/>
              <a:t>Azad</a:t>
            </a:r>
            <a:r>
              <a:rPr lang="tr-TR" i="1" dirty="0" smtClean="0"/>
              <a:t>” (1879), “Cam </a:t>
            </a:r>
            <a:r>
              <a:rPr lang="tr-TR" i="1" dirty="0" err="1" smtClean="0"/>
              <a:t>Sarşar</a:t>
            </a:r>
            <a:r>
              <a:rPr lang="tr-TR" i="1" dirty="0" smtClean="0"/>
              <a:t>” (1880), “</a:t>
            </a:r>
            <a:r>
              <a:rPr lang="tr-TR" i="1" dirty="0" err="1" smtClean="0"/>
              <a:t>Sir</a:t>
            </a:r>
            <a:r>
              <a:rPr lang="tr-TR" i="1" dirty="0" smtClean="0"/>
              <a:t> </a:t>
            </a:r>
            <a:r>
              <a:rPr lang="tr-TR" i="1" dirty="0" err="1" smtClean="0"/>
              <a:t>Kahsar</a:t>
            </a:r>
            <a:r>
              <a:rPr lang="tr-TR" i="1" dirty="0" smtClean="0"/>
              <a:t>” (1890) </a:t>
            </a:r>
            <a:r>
              <a:rPr lang="tr-TR" dirty="0" smtClean="0"/>
              <a:t>ve</a:t>
            </a:r>
            <a:r>
              <a:rPr lang="tr-TR" i="1" dirty="0" smtClean="0"/>
              <a:t> “</a:t>
            </a:r>
            <a:r>
              <a:rPr lang="tr-TR" i="1" dirty="0" err="1" smtClean="0"/>
              <a:t>Kamni</a:t>
            </a:r>
            <a:r>
              <a:rPr lang="tr-TR" i="1" dirty="0" smtClean="0"/>
              <a:t>” (1894)</a:t>
            </a:r>
            <a:r>
              <a:rPr lang="tr-TR" dirty="0" smtClean="0"/>
              <a:t> yer alır </a:t>
            </a:r>
            <a:r>
              <a:rPr lang="tr-TR" dirty="0" smtClean="0"/>
              <a:t>“</a:t>
            </a:r>
            <a:r>
              <a:rPr lang="tr-TR" i="1" dirty="0" err="1" smtClean="0"/>
              <a:t>Fasana</a:t>
            </a:r>
            <a:r>
              <a:rPr lang="tr-TR" i="1" dirty="0" smtClean="0"/>
              <a:t>-i </a:t>
            </a:r>
            <a:r>
              <a:rPr lang="tr-TR" i="1" dirty="0" err="1" smtClean="0"/>
              <a:t>Azad</a:t>
            </a:r>
            <a:r>
              <a:rPr lang="tr-TR" i="1" dirty="0" smtClean="0"/>
              <a:t>”</a:t>
            </a:r>
            <a:r>
              <a:rPr lang="tr-TR" dirty="0" smtClean="0"/>
              <a:t>’da </a:t>
            </a:r>
            <a:r>
              <a:rPr lang="tr-TR" dirty="0" err="1" smtClean="0"/>
              <a:t>Laknov’un</a:t>
            </a:r>
            <a:r>
              <a:rPr lang="tr-TR" dirty="0" smtClean="0"/>
              <a:t> çöküntüye uğrayan kültür ve medeniyeti betimlenir. </a:t>
            </a:r>
            <a:r>
              <a:rPr lang="tr-TR" dirty="0" err="1" smtClean="0"/>
              <a:t>Serşar</a:t>
            </a:r>
            <a:r>
              <a:rPr lang="tr-TR" dirty="0" smtClean="0"/>
              <a:t>, kaleme aldığı eserinde </a:t>
            </a:r>
            <a:r>
              <a:rPr lang="tr-TR" dirty="0" err="1" smtClean="0"/>
              <a:t>Laknovlu</a:t>
            </a:r>
            <a:r>
              <a:rPr lang="tr-TR" dirty="0" smtClean="0"/>
              <a:t> kadınların dilini, günlük yaşamlarını ve geleneklerini sanatsal biçimde anlatır. Roman kahramanlarının aralarında geçen diyaloglar dikkat çekicidir. Yazarın, toplumun her kesime ait bireyler aracılığıyla dönemin tarihi ve sosyal olayları öyküleştirdiği görülür.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464</Words>
  <Application>Microsoft Office PowerPoint</Application>
  <PresentationFormat>Ekran Gösterisi (4:3)</PresentationFormat>
  <Paragraphs>10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2020-02-15T18:47:43Z</dcterms:modified>
</cp:coreProperties>
</file>