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26324" autoAdjust="0"/>
    <p:restoredTop sz="94660"/>
  </p:normalViewPr>
  <p:slideViewPr>
    <p:cSldViewPr snapToGrid="0">
      <p:cViewPr varScale="1">
        <p:scale>
          <a:sx n="71" d="100"/>
          <a:sy n="71" d="100"/>
        </p:scale>
        <p:origin x="-20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Armenians" TargetMode="External"/><Relationship Id="rId3" Type="http://schemas.openxmlformats.org/officeDocument/2006/relationships/hyperlink" Target="https://en.wikipedia.org/wiki/Abbas_I_of_Persia" TargetMode="External"/><Relationship Id="rId7" Type="http://schemas.openxmlformats.org/officeDocument/2006/relationships/hyperlink" Target="https://en.wikipedia.org/wiki/Caucasus" TargetMode="External"/><Relationship Id="rId2" Type="http://schemas.openxmlformats.org/officeDocument/2006/relationships/hyperlink" Target="https://en.wikipedia.org/wiki/Safavid" TargetMode="External"/><Relationship Id="rId1" Type="http://schemas.openxmlformats.org/officeDocument/2006/relationships/slideLayout" Target="../slideLayouts/slideLayout1.xml"/><Relationship Id="rId6" Type="http://schemas.openxmlformats.org/officeDocument/2006/relationships/hyperlink" Target="https://en.wikipedia.org/wiki/Ottomans" TargetMode="External"/><Relationship Id="rId11" Type="http://schemas.openxmlformats.org/officeDocument/2006/relationships/image" Target="../media/image9.jpeg"/><Relationship Id="rId5" Type="http://schemas.openxmlformats.org/officeDocument/2006/relationships/hyperlink" Target="https://en.wikipedia.org/wiki/New_Persian" TargetMode="External"/><Relationship Id="rId10" Type="http://schemas.openxmlformats.org/officeDocument/2006/relationships/hyperlink" Target="https://en.wikipedia.org/wiki/File:Vanderaa1725.jpg" TargetMode="External"/><Relationship Id="rId4" Type="http://schemas.openxmlformats.org/officeDocument/2006/relationships/hyperlink" Target="https://en.wikipedia.org/wiki/Qazvin" TargetMode="External"/><Relationship Id="rId9" Type="http://schemas.openxmlformats.org/officeDocument/2006/relationships/hyperlink" Target="https://en.wikipedia.org/wiki/Jugha"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International_Physics_Olympiad" TargetMode="External"/><Relationship Id="rId3" Type="http://schemas.openxmlformats.org/officeDocument/2006/relationships/hyperlink" Target="https://en.wikipedia.org/wiki/Mobarakeh_Steel_Company" TargetMode="External"/><Relationship Id="rId7" Type="http://schemas.openxmlformats.org/officeDocument/2006/relationships/hyperlink" Target="https://en.wikipedia.org/wiki/Isfahan_City_Center" TargetMode="External"/><Relationship Id="rId2" Type="http://schemas.openxmlformats.org/officeDocument/2006/relationships/hyperlink" Target="https://en.wikipedia.org/wiki/Iran%E2%80%93Iraq_War" TargetMode="External"/><Relationship Id="rId1" Type="http://schemas.openxmlformats.org/officeDocument/2006/relationships/slideLayout" Target="../slideLayouts/slideLayout1.xml"/><Relationship Id="rId6" Type="http://schemas.openxmlformats.org/officeDocument/2006/relationships/hyperlink" Target="https://en.wikipedia.org/wiki/Iran_Aircraft_Manufacturing_Industrial_Company" TargetMode="External"/><Relationship Id="rId5" Type="http://schemas.openxmlformats.org/officeDocument/2006/relationships/hyperlink" Target="https://en.wikipedia.org/wiki/Isfahan_International_Airport" TargetMode="External"/><Relationship Id="rId4" Type="http://schemas.openxmlformats.org/officeDocument/2006/relationships/hyperlink" Target="https://en.wikipedia.org/wiki/Esfahan_Steel_Company" TargetMode="Externa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File:Isfahan_government_logo.sv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Isfahan_city_map.svg"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Tabriz" TargetMode="External"/><Relationship Id="rId3" Type="http://schemas.openxmlformats.org/officeDocument/2006/relationships/hyperlink" Target="https://en.wikipedia.org/wiki/Al-Jibal" TargetMode="External"/><Relationship Id="rId7" Type="http://schemas.openxmlformats.org/officeDocument/2006/relationships/hyperlink" Target="https://en.wikipedia.org/wiki/Malik-Shah_I" TargetMode="External"/><Relationship Id="rId2" Type="http://schemas.openxmlformats.org/officeDocument/2006/relationships/hyperlink" Target="https://en.wikipedia.org/wiki/Timur" TargetMode="External"/><Relationship Id="rId1" Type="http://schemas.openxmlformats.org/officeDocument/2006/relationships/slideLayout" Target="../slideLayouts/slideLayout1.xml"/><Relationship Id="rId6" Type="http://schemas.openxmlformats.org/officeDocument/2006/relationships/hyperlink" Target="https://en.wikipedia.org/wiki/Tughril" TargetMode="External"/><Relationship Id="rId5" Type="http://schemas.openxmlformats.org/officeDocument/2006/relationships/hyperlink" Target="https://en.wikipedia.org/wiki/Seljuq_dynasty" TargetMode="External"/><Relationship Id="rId10" Type="http://schemas.openxmlformats.org/officeDocument/2006/relationships/hyperlink" Target="https://en.wikipedia.org/wiki/Ibn_Battuta" TargetMode="External"/><Relationship Id="rId4" Type="http://schemas.openxmlformats.org/officeDocument/2006/relationships/hyperlink" Target="https://en.wikipedia.org/wiki/Buyid" TargetMode="External"/><Relationship Id="rId9" Type="http://schemas.openxmlformats.org/officeDocument/2006/relationships/hyperlink" Target="https://en.wikipedia.org/wiki/Qazv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97742" y="174813"/>
            <a:ext cx="7274858" cy="914400"/>
          </a:xfrm>
        </p:spPr>
        <p:txBody>
          <a:bodyPr>
            <a:normAutofit/>
          </a:bodyPr>
          <a:lstStyle/>
          <a:p>
            <a:r>
              <a:rPr lang="tr-TR" dirty="0" smtClean="0"/>
              <a:t>            </a:t>
            </a:r>
            <a:r>
              <a:rPr lang="tr-TR" b="1" i="1" dirty="0" smtClean="0">
                <a:solidFill>
                  <a:schemeClr val="bg2">
                    <a:lumMod val="10000"/>
                  </a:schemeClr>
                </a:solidFill>
              </a:rPr>
              <a:t>ISFAHAN</a:t>
            </a:r>
            <a:endParaRPr lang="tr-TR" b="1" i="1" dirty="0">
              <a:solidFill>
                <a:schemeClr val="bg2">
                  <a:lumMod val="10000"/>
                </a:schemeClr>
              </a:solidFill>
            </a:endParaRPr>
          </a:p>
        </p:txBody>
      </p:sp>
      <p:sp>
        <p:nvSpPr>
          <p:cNvPr id="3" name="Alt Başlık 2"/>
          <p:cNvSpPr>
            <a:spLocks noGrp="1"/>
          </p:cNvSpPr>
          <p:nvPr>
            <p:ph type="subTitle" idx="1"/>
          </p:nvPr>
        </p:nvSpPr>
        <p:spPr>
          <a:xfrm rot="10800000" flipV="1">
            <a:off x="-8143614" y="6538552"/>
            <a:ext cx="33259285" cy="11935757"/>
          </a:xfrm>
        </p:spPr>
        <p:txBody>
          <a:bodyPr/>
          <a:lstStyle/>
          <a:p>
            <a:endParaRPr lang="tr-TR" dirty="0"/>
          </a:p>
        </p:txBody>
      </p:sp>
      <p:pic>
        <p:nvPicPr>
          <p:cNvPr id="4" name="Picture 2"/>
          <p:cNvPicPr>
            <a:picLocks noChangeAspect="1" noChangeArrowheads="1"/>
          </p:cNvPicPr>
          <p:nvPr/>
        </p:nvPicPr>
        <p:blipFill>
          <a:blip r:embed="rId2"/>
          <a:srcRect/>
          <a:stretch>
            <a:fillRect/>
          </a:stretch>
        </p:blipFill>
        <p:spPr bwMode="auto">
          <a:xfrm>
            <a:off x="1761563" y="1008530"/>
            <a:ext cx="9278471" cy="5347447"/>
          </a:xfrm>
          <a:prstGeom prst="rect">
            <a:avLst/>
          </a:prstGeom>
          <a:noFill/>
          <a:ln w="9525">
            <a:noFill/>
            <a:miter lim="800000"/>
            <a:headEnd/>
            <a:tailEnd/>
          </a:ln>
          <a:effectLst/>
        </p:spPr>
      </p:pic>
    </p:spTree>
    <p:extLst>
      <p:ext uri="{BB962C8B-B14F-4D97-AF65-F5344CB8AC3E}">
        <p14:creationId xmlns:p14="http://schemas.microsoft.com/office/powerpoint/2010/main" xmlns="" val="3296292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1309" y="1"/>
            <a:ext cx="8977746" cy="914400"/>
          </a:xfrm>
        </p:spPr>
        <p:txBody>
          <a:bodyPr/>
          <a:lstStyle/>
          <a:p>
            <a:r>
              <a:rPr lang="tr-TR" dirty="0" smtClean="0">
                <a:solidFill>
                  <a:schemeClr val="accent5"/>
                </a:solidFill>
              </a:rPr>
              <a:t>    </a:t>
            </a:r>
            <a:r>
              <a:rPr lang="tr-TR" b="1" dirty="0" smtClean="0">
                <a:solidFill>
                  <a:schemeClr val="accent5"/>
                </a:solidFill>
              </a:rPr>
              <a:t>SAFAVID PERIOD</a:t>
            </a:r>
            <a:endParaRPr lang="tr-TR" b="1" dirty="0">
              <a:solidFill>
                <a:schemeClr val="accent5"/>
              </a:solidFill>
            </a:endParaRPr>
          </a:p>
        </p:txBody>
      </p:sp>
      <p:sp>
        <p:nvSpPr>
          <p:cNvPr id="3" name="Alt Başlık 2"/>
          <p:cNvSpPr>
            <a:spLocks noGrp="1"/>
          </p:cNvSpPr>
          <p:nvPr>
            <p:ph type="subTitle" idx="1"/>
          </p:nvPr>
        </p:nvSpPr>
        <p:spPr>
          <a:xfrm>
            <a:off x="352695" y="795648"/>
            <a:ext cx="7603774" cy="3800103"/>
          </a:xfrm>
        </p:spPr>
        <p:txBody>
          <a:bodyPr/>
          <a:lstStyle/>
          <a:p>
            <a:r>
              <a:rPr lang="en-US" b="1" dirty="0">
                <a:solidFill>
                  <a:schemeClr val="bg2">
                    <a:lumMod val="10000"/>
                  </a:schemeClr>
                </a:solidFill>
              </a:rPr>
              <a:t>Isfahan regained its importance during the </a:t>
            </a:r>
            <a:r>
              <a:rPr lang="en-US" b="1" dirty="0" err="1">
                <a:solidFill>
                  <a:schemeClr val="bg2">
                    <a:lumMod val="10000"/>
                  </a:schemeClr>
                </a:solidFill>
                <a:hlinkClick r:id="rId2" tooltip="Safavid"/>
              </a:rPr>
              <a:t>Safavid</a:t>
            </a:r>
            <a:r>
              <a:rPr lang="en-US" b="1" dirty="0">
                <a:solidFill>
                  <a:schemeClr val="bg2">
                    <a:lumMod val="10000"/>
                  </a:schemeClr>
                </a:solidFill>
              </a:rPr>
              <a:t> period (1501–1736). The city's golden age began in 1598 when the </a:t>
            </a:r>
            <a:r>
              <a:rPr lang="en-US" b="1" dirty="0" err="1">
                <a:solidFill>
                  <a:schemeClr val="bg2">
                    <a:lumMod val="10000"/>
                  </a:schemeClr>
                </a:solidFill>
              </a:rPr>
              <a:t>Safavid</a:t>
            </a:r>
            <a:r>
              <a:rPr lang="en-US" b="1" dirty="0">
                <a:solidFill>
                  <a:schemeClr val="bg2">
                    <a:lumMod val="10000"/>
                  </a:schemeClr>
                </a:solidFill>
              </a:rPr>
              <a:t> ruler Shah Abbas I (reigned 1588–1629) made it his capital and rebuilt it into one of the largest and most beautiful cities in the 17th century world. In 1598 </a:t>
            </a:r>
            <a:r>
              <a:rPr lang="en-US" b="1" dirty="0">
                <a:solidFill>
                  <a:schemeClr val="bg2">
                    <a:lumMod val="10000"/>
                  </a:schemeClr>
                </a:solidFill>
                <a:hlinkClick r:id="rId3" tooltip="Abbas I of Persia"/>
              </a:rPr>
              <a:t>Shah Abbas the Great</a:t>
            </a:r>
            <a:r>
              <a:rPr lang="en-US" b="1" dirty="0">
                <a:solidFill>
                  <a:schemeClr val="bg2">
                    <a:lumMod val="10000"/>
                  </a:schemeClr>
                </a:solidFill>
              </a:rPr>
              <a:t> moved his capital from </a:t>
            </a:r>
            <a:r>
              <a:rPr lang="en-US" b="1" dirty="0">
                <a:solidFill>
                  <a:schemeClr val="bg2">
                    <a:lumMod val="10000"/>
                  </a:schemeClr>
                </a:solidFill>
                <a:hlinkClick r:id="rId4" tooltip="Qazvin"/>
              </a:rPr>
              <a:t>Qazvin</a:t>
            </a:r>
            <a:r>
              <a:rPr lang="en-US" b="1" dirty="0">
                <a:solidFill>
                  <a:schemeClr val="bg2">
                    <a:lumMod val="10000"/>
                  </a:schemeClr>
                </a:solidFill>
              </a:rPr>
              <a:t> to the more central Isfahan; he named it </a:t>
            </a:r>
            <a:r>
              <a:rPr lang="en-US" b="1" i="1" dirty="0" err="1">
                <a:solidFill>
                  <a:schemeClr val="bg2">
                    <a:lumMod val="10000"/>
                  </a:schemeClr>
                </a:solidFill>
              </a:rPr>
              <a:t>Ispahān</a:t>
            </a:r>
            <a:r>
              <a:rPr lang="en-US" b="1" dirty="0">
                <a:solidFill>
                  <a:schemeClr val="bg2">
                    <a:lumMod val="10000"/>
                  </a:schemeClr>
                </a:solidFill>
              </a:rPr>
              <a:t> (</a:t>
            </a:r>
            <a:r>
              <a:rPr lang="en-US" b="1" dirty="0">
                <a:solidFill>
                  <a:schemeClr val="bg2">
                    <a:lumMod val="10000"/>
                  </a:schemeClr>
                </a:solidFill>
                <a:hlinkClick r:id="rId5" tooltip="New Persian"/>
              </a:rPr>
              <a:t>New Persian</a:t>
            </a:r>
            <a:r>
              <a:rPr lang="en-US" b="1" dirty="0">
                <a:solidFill>
                  <a:schemeClr val="bg2">
                    <a:lumMod val="10000"/>
                  </a:schemeClr>
                </a:solidFill>
              </a:rPr>
              <a:t>) so that it wouldn't be threatened by the </a:t>
            </a:r>
            <a:r>
              <a:rPr lang="en-US" b="1" dirty="0">
                <a:solidFill>
                  <a:schemeClr val="bg2">
                    <a:lumMod val="10000"/>
                  </a:schemeClr>
                </a:solidFill>
                <a:hlinkClick r:id="rId6" tooltip="Ottomans"/>
              </a:rPr>
              <a:t>Ottomans</a:t>
            </a:r>
            <a:r>
              <a:rPr lang="en-US" b="1" dirty="0">
                <a:solidFill>
                  <a:schemeClr val="bg2">
                    <a:lumMod val="10000"/>
                  </a:schemeClr>
                </a:solidFill>
              </a:rPr>
              <a:t>. This new status ushered in a golden age for the </a:t>
            </a:r>
            <a:r>
              <a:rPr lang="en-US" b="1" dirty="0" smtClean="0">
                <a:solidFill>
                  <a:schemeClr val="bg2">
                    <a:lumMod val="10000"/>
                  </a:schemeClr>
                </a:solidFill>
              </a:rPr>
              <a:t>ci</a:t>
            </a:r>
            <a:r>
              <a:rPr lang="tr-TR" b="1" dirty="0" err="1" smtClean="0">
                <a:solidFill>
                  <a:schemeClr val="bg2">
                    <a:lumMod val="10000"/>
                  </a:schemeClr>
                </a:solidFill>
              </a:rPr>
              <a:t>ty</a:t>
            </a:r>
            <a:r>
              <a:rPr lang="en-US" b="1" dirty="0" smtClean="0">
                <a:solidFill>
                  <a:schemeClr val="bg2">
                    <a:lumMod val="10000"/>
                  </a:schemeClr>
                </a:solidFill>
              </a:rPr>
              <a:t>, </a:t>
            </a:r>
            <a:r>
              <a:rPr lang="en-US" b="1" dirty="0">
                <a:solidFill>
                  <a:schemeClr val="bg2">
                    <a:lumMod val="10000"/>
                  </a:schemeClr>
                </a:solidFill>
              </a:rPr>
              <a:t>with architecture and Persian culture flourishing. In the 16th and 17th centuries, thousands of deportees and migrants from the </a:t>
            </a:r>
            <a:r>
              <a:rPr lang="en-US" b="1" dirty="0">
                <a:solidFill>
                  <a:schemeClr val="bg2">
                    <a:lumMod val="10000"/>
                  </a:schemeClr>
                </a:solidFill>
                <a:hlinkClick r:id="rId7" tooltip="Caucasus"/>
              </a:rPr>
              <a:t>Caucasus</a:t>
            </a:r>
            <a:r>
              <a:rPr lang="en-US" b="1" dirty="0">
                <a:solidFill>
                  <a:schemeClr val="bg2">
                    <a:lumMod val="10000"/>
                  </a:schemeClr>
                </a:solidFill>
              </a:rPr>
              <a:t>, that Abbas and other </a:t>
            </a:r>
            <a:r>
              <a:rPr lang="en-US" b="1" dirty="0" err="1">
                <a:solidFill>
                  <a:schemeClr val="bg2">
                    <a:lumMod val="10000"/>
                  </a:schemeClr>
                </a:solidFill>
              </a:rPr>
              <a:t>Safavid</a:t>
            </a:r>
            <a:r>
              <a:rPr lang="en-US" b="1" dirty="0">
                <a:solidFill>
                  <a:schemeClr val="bg2">
                    <a:lumMod val="10000"/>
                  </a:schemeClr>
                </a:solidFill>
              </a:rPr>
              <a:t> rulers had permitted to emigrate en masse, settled in the </a:t>
            </a:r>
            <a:r>
              <a:rPr lang="en-US" b="1" dirty="0" smtClean="0">
                <a:solidFill>
                  <a:schemeClr val="bg2">
                    <a:lumMod val="10000"/>
                  </a:schemeClr>
                </a:solidFill>
              </a:rPr>
              <a:t>city</a:t>
            </a:r>
            <a:r>
              <a:rPr lang="tr-TR" b="1" dirty="0" smtClean="0">
                <a:solidFill>
                  <a:schemeClr val="bg2">
                    <a:lumMod val="10000"/>
                  </a:schemeClr>
                </a:solidFill>
              </a:rPr>
              <a:t>.</a:t>
            </a:r>
            <a:endParaRPr lang="tr-TR" b="1" dirty="0">
              <a:solidFill>
                <a:schemeClr val="bg2">
                  <a:lumMod val="10000"/>
                </a:schemeClr>
              </a:solidFill>
            </a:endParaRPr>
          </a:p>
        </p:txBody>
      </p:sp>
      <p:sp>
        <p:nvSpPr>
          <p:cNvPr id="4" name="Dikdörtgen 3"/>
          <p:cNvSpPr/>
          <p:nvPr/>
        </p:nvSpPr>
        <p:spPr>
          <a:xfrm>
            <a:off x="412072" y="4239491"/>
            <a:ext cx="7271264" cy="1754326"/>
          </a:xfrm>
          <a:prstGeom prst="rect">
            <a:avLst/>
          </a:prstGeom>
        </p:spPr>
        <p:txBody>
          <a:bodyPr wrap="square">
            <a:spAutoFit/>
          </a:bodyPr>
          <a:lstStyle/>
          <a:p>
            <a:r>
              <a:rPr lang="en-US" b="1" dirty="0"/>
              <a:t>During the </a:t>
            </a:r>
            <a:r>
              <a:rPr lang="en-US" b="1" dirty="0" err="1"/>
              <a:t>Safavid</a:t>
            </a:r>
            <a:r>
              <a:rPr lang="en-US" b="1" dirty="0"/>
              <a:t> era, the city contained a very large </a:t>
            </a:r>
            <a:r>
              <a:rPr lang="en-US" b="1" dirty="0">
                <a:hlinkClick r:id="rId8" tooltip="Armenians"/>
              </a:rPr>
              <a:t>Armenian</a:t>
            </a:r>
            <a:r>
              <a:rPr lang="en-US" b="1" dirty="0"/>
              <a:t> community as well. As part of Abbas's forced resettlement of peoples from within his empire, he resettled as many as 300,000 </a:t>
            </a:r>
            <a:r>
              <a:rPr lang="en-US" b="1" dirty="0" smtClean="0"/>
              <a:t>Armenians) </a:t>
            </a:r>
            <a:r>
              <a:rPr lang="en-US" b="1" dirty="0"/>
              <a:t>from near the unstable </a:t>
            </a:r>
            <a:r>
              <a:rPr lang="en-US" b="1" dirty="0" err="1"/>
              <a:t>Safavid</a:t>
            </a:r>
            <a:r>
              <a:rPr lang="en-US" b="1" dirty="0"/>
              <a:t>-Ottoman border, primarily from the very wealthy Armenian town of </a:t>
            </a:r>
            <a:r>
              <a:rPr lang="en-US" b="1" dirty="0" err="1">
                <a:hlinkClick r:id="rId9" tooltip="Jugha"/>
              </a:rPr>
              <a:t>Jugha</a:t>
            </a:r>
            <a:r>
              <a:rPr lang="en-US" b="1" dirty="0"/>
              <a:t> (also known as Old </a:t>
            </a:r>
            <a:r>
              <a:rPr lang="en-US" b="1" dirty="0" err="1"/>
              <a:t>Julfa</a:t>
            </a:r>
            <a:r>
              <a:rPr lang="en-US" b="1" dirty="0"/>
              <a:t>) in mainland Iran</a:t>
            </a:r>
            <a:r>
              <a:rPr lang="en-US" b="1" dirty="0" smtClean="0"/>
              <a:t>.</a:t>
            </a:r>
            <a:endParaRPr lang="tr-TR" b="1" dirty="0"/>
          </a:p>
        </p:txBody>
      </p:sp>
      <p:pic>
        <p:nvPicPr>
          <p:cNvPr id="3074" name="Picture 2" descr="https://upload.wikimedia.org/wikipedia/commons/thumb/1/11/Vanderaa1725.jpg/220px-Vanderaa1725.jpg">
            <a:hlinkClick r:id="rId10"/>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742713" y="1350860"/>
            <a:ext cx="4449288" cy="324489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7942615" y="4595751"/>
            <a:ext cx="4049484" cy="646331"/>
          </a:xfrm>
          <a:prstGeom prst="rect">
            <a:avLst/>
          </a:prstGeom>
        </p:spPr>
        <p:txBody>
          <a:bodyPr wrap="square">
            <a:spAutoFit/>
          </a:bodyPr>
          <a:lstStyle/>
          <a:p>
            <a:r>
              <a:rPr lang="en-US" b="1" dirty="0"/>
              <a:t>Isfahan, capital of the Kingdom </a:t>
            </a:r>
            <a:r>
              <a:rPr lang="en-US" b="1" dirty="0" smtClean="0"/>
              <a:t>of</a:t>
            </a:r>
            <a:r>
              <a:rPr lang="tr-TR" b="1" dirty="0" smtClean="0"/>
              <a:t>  </a:t>
            </a:r>
            <a:r>
              <a:rPr lang="tr-TR" b="1" dirty="0" err="1" smtClean="0"/>
              <a:t>Persia</a:t>
            </a:r>
            <a:endParaRPr lang="tr-TR" b="1" dirty="0"/>
          </a:p>
        </p:txBody>
      </p:sp>
    </p:spTree>
    <p:extLst>
      <p:ext uri="{BB962C8B-B14F-4D97-AF65-F5344CB8AC3E}">
        <p14:creationId xmlns:p14="http://schemas.microsoft.com/office/powerpoint/2010/main" xmlns="" val="519782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29192" y="-213227"/>
            <a:ext cx="8915399" cy="1036123"/>
          </a:xfrm>
        </p:spPr>
        <p:txBody>
          <a:bodyPr/>
          <a:lstStyle/>
          <a:p>
            <a:r>
              <a:rPr lang="tr-TR" b="1" dirty="0" smtClean="0"/>
              <a:t>         </a:t>
            </a:r>
            <a:r>
              <a:rPr lang="tr-TR" b="1" dirty="0" smtClean="0">
                <a:solidFill>
                  <a:schemeClr val="accent4"/>
                </a:solidFill>
              </a:rPr>
              <a:t>Modern </a:t>
            </a:r>
            <a:r>
              <a:rPr lang="tr-TR" b="1" dirty="0">
                <a:solidFill>
                  <a:schemeClr val="accent4"/>
                </a:solidFill>
              </a:rPr>
              <a:t>A</a:t>
            </a:r>
            <a:r>
              <a:rPr lang="tr-TR" b="1" dirty="0" smtClean="0">
                <a:solidFill>
                  <a:schemeClr val="accent4"/>
                </a:solidFill>
              </a:rPr>
              <a:t>ge</a:t>
            </a:r>
            <a:endParaRPr lang="tr-TR" dirty="0">
              <a:solidFill>
                <a:schemeClr val="accent4"/>
              </a:solidFill>
            </a:endParaRPr>
          </a:p>
        </p:txBody>
      </p:sp>
      <p:sp>
        <p:nvSpPr>
          <p:cNvPr id="3" name="Alt Başlık 2"/>
          <p:cNvSpPr>
            <a:spLocks noGrp="1"/>
          </p:cNvSpPr>
          <p:nvPr>
            <p:ph type="subTitle" idx="1"/>
          </p:nvPr>
        </p:nvSpPr>
        <p:spPr>
          <a:xfrm>
            <a:off x="329334" y="680392"/>
            <a:ext cx="8327777" cy="6035104"/>
          </a:xfrm>
        </p:spPr>
        <p:txBody>
          <a:bodyPr>
            <a:normAutofit/>
          </a:bodyPr>
          <a:lstStyle/>
          <a:p>
            <a:r>
              <a:rPr lang="en-US" b="1" i="1" dirty="0">
                <a:solidFill>
                  <a:schemeClr val="bg2">
                    <a:lumMod val="10000"/>
                  </a:schemeClr>
                </a:solidFill>
              </a:rPr>
              <a:t>In the 20th century, Isfahan was resettled by a very large number of people from southern Iran, firstly during the population migrations at the start of the century, and again in the 1980s following the </a:t>
            </a:r>
            <a:r>
              <a:rPr lang="en-US" b="1" i="1" dirty="0">
                <a:solidFill>
                  <a:schemeClr val="bg2">
                    <a:lumMod val="10000"/>
                  </a:schemeClr>
                </a:solidFill>
                <a:hlinkClick r:id="rId2" tooltip="Iran–Iraq War"/>
              </a:rPr>
              <a:t>Iran–Iraq War</a:t>
            </a:r>
            <a:r>
              <a:rPr lang="en-US" b="1" i="1" dirty="0">
                <a:solidFill>
                  <a:schemeClr val="bg2">
                    <a:lumMod val="10000"/>
                  </a:schemeClr>
                </a:solidFill>
              </a:rPr>
              <a:t>. </a:t>
            </a:r>
          </a:p>
          <a:p>
            <a:r>
              <a:rPr lang="en-US" b="1" i="1" dirty="0">
                <a:solidFill>
                  <a:schemeClr val="bg2">
                    <a:lumMod val="10000"/>
                  </a:schemeClr>
                </a:solidFill>
              </a:rPr>
              <a:t>Today, Isfahan produces fine carpets, textiles, steel, handicrafts, and traditional foods including sweets. There are nuclear experimental reactors as well as </a:t>
            </a:r>
            <a:r>
              <a:rPr lang="tr-TR" b="1" i="1" dirty="0" smtClean="0">
                <a:solidFill>
                  <a:schemeClr val="bg2">
                    <a:lumMod val="10000"/>
                  </a:schemeClr>
                </a:solidFill>
              </a:rPr>
              <a:t> </a:t>
            </a:r>
            <a:r>
              <a:rPr lang="en-US" b="1" i="1" dirty="0" smtClean="0">
                <a:solidFill>
                  <a:schemeClr val="bg2">
                    <a:lumMod val="10000"/>
                  </a:schemeClr>
                </a:solidFill>
              </a:rPr>
              <a:t>for producing</a:t>
            </a:r>
            <a:r>
              <a:rPr lang="tr-TR" b="1" i="1" dirty="0" smtClean="0">
                <a:solidFill>
                  <a:schemeClr val="bg2">
                    <a:lumMod val="10000"/>
                  </a:schemeClr>
                </a:solidFill>
              </a:rPr>
              <a:t> </a:t>
            </a:r>
            <a:r>
              <a:rPr lang="en-US" b="1" i="1" dirty="0" smtClean="0">
                <a:solidFill>
                  <a:schemeClr val="bg2">
                    <a:lumMod val="10000"/>
                  </a:schemeClr>
                </a:solidFill>
              </a:rPr>
              <a:t> nuclear</a:t>
            </a:r>
            <a:r>
              <a:rPr lang="tr-TR" b="1" i="1" dirty="0" smtClean="0">
                <a:solidFill>
                  <a:schemeClr val="bg2">
                    <a:lumMod val="10000"/>
                  </a:schemeClr>
                </a:solidFill>
              </a:rPr>
              <a:t> </a:t>
            </a:r>
            <a:r>
              <a:rPr lang="en-US" b="1" i="1" dirty="0" smtClean="0">
                <a:solidFill>
                  <a:schemeClr val="bg2">
                    <a:lumMod val="10000"/>
                  </a:schemeClr>
                </a:solidFill>
              </a:rPr>
              <a:t> </a:t>
            </a:r>
            <a:r>
              <a:rPr lang="en-US" b="1" i="1" dirty="0">
                <a:solidFill>
                  <a:schemeClr val="bg2">
                    <a:lumMod val="10000"/>
                  </a:schemeClr>
                </a:solidFill>
              </a:rPr>
              <a:t>fuel </a:t>
            </a:r>
            <a:r>
              <a:rPr lang="en-US" b="1" i="1" dirty="0" smtClean="0">
                <a:solidFill>
                  <a:schemeClr val="bg2">
                    <a:lumMod val="10000"/>
                  </a:schemeClr>
                </a:solidFill>
              </a:rPr>
              <a:t> </a:t>
            </a:r>
            <a:r>
              <a:rPr lang="en-US" b="1" i="1" dirty="0">
                <a:solidFill>
                  <a:schemeClr val="bg2">
                    <a:lumMod val="10000"/>
                  </a:schemeClr>
                </a:solidFill>
              </a:rPr>
              <a:t>within the environs of the city. Isfahan has one of the largest steel-producing facilities in the region, as well as facilities for producing special alloys. </a:t>
            </a:r>
            <a:r>
              <a:rPr lang="en-US" b="1" i="1" dirty="0" err="1">
                <a:solidFill>
                  <a:schemeClr val="bg2">
                    <a:lumMod val="10000"/>
                  </a:schemeClr>
                </a:solidFill>
                <a:hlinkClick r:id="rId3" tooltip="Mobarakeh Steel Company"/>
              </a:rPr>
              <a:t>Mobarakeh</a:t>
            </a:r>
            <a:r>
              <a:rPr lang="en-US" b="1" i="1" dirty="0">
                <a:solidFill>
                  <a:schemeClr val="bg2">
                    <a:lumMod val="10000"/>
                  </a:schemeClr>
                </a:solidFill>
                <a:hlinkClick r:id="rId3" tooltip="Mobarakeh Steel Company"/>
              </a:rPr>
              <a:t> Steel Company</a:t>
            </a:r>
            <a:r>
              <a:rPr lang="en-US" b="1" i="1" dirty="0">
                <a:solidFill>
                  <a:schemeClr val="bg2">
                    <a:lumMod val="10000"/>
                  </a:schemeClr>
                </a:solidFill>
              </a:rPr>
              <a:t> is the biggest steel producer in the whole of the Middle East and Northern Africa, and it is the </a:t>
            </a:r>
            <a:r>
              <a:rPr lang="en-US" b="1" i="1" dirty="0" smtClean="0">
                <a:solidFill>
                  <a:schemeClr val="bg2">
                    <a:lumMod val="10000"/>
                  </a:schemeClr>
                </a:solidFill>
              </a:rPr>
              <a:t>biggest</a:t>
            </a:r>
            <a:r>
              <a:rPr lang="tr-TR" b="1" i="1" dirty="0" smtClean="0">
                <a:solidFill>
                  <a:schemeClr val="bg2">
                    <a:lumMod val="10000"/>
                  </a:schemeClr>
                </a:solidFill>
              </a:rPr>
              <a:t> </a:t>
            </a:r>
            <a:r>
              <a:rPr lang="en-US" b="1" i="1" dirty="0" smtClean="0">
                <a:solidFill>
                  <a:schemeClr val="bg2">
                    <a:lumMod val="10000"/>
                  </a:schemeClr>
                </a:solidFill>
              </a:rPr>
              <a:t> </a:t>
            </a:r>
            <a:r>
              <a:rPr lang="en-US" b="1" i="1" dirty="0">
                <a:solidFill>
                  <a:schemeClr val="bg2">
                    <a:lumMod val="10000"/>
                  </a:schemeClr>
                </a:solidFill>
              </a:rPr>
              <a:t>producer </a:t>
            </a:r>
            <a:r>
              <a:rPr lang="tr-TR" b="1" i="1" dirty="0" smtClean="0">
                <a:solidFill>
                  <a:schemeClr val="bg2">
                    <a:lumMod val="10000"/>
                  </a:schemeClr>
                </a:solidFill>
              </a:rPr>
              <a:t> </a:t>
            </a:r>
            <a:r>
              <a:rPr lang="en-US" b="1" i="1" dirty="0" smtClean="0">
                <a:solidFill>
                  <a:schemeClr val="bg2">
                    <a:lumMod val="10000"/>
                  </a:schemeClr>
                </a:solidFill>
              </a:rPr>
              <a:t>in </a:t>
            </a:r>
            <a:r>
              <a:rPr lang="en-US" b="1" i="1" dirty="0">
                <a:solidFill>
                  <a:schemeClr val="bg2">
                    <a:lumMod val="10000"/>
                  </a:schemeClr>
                </a:solidFill>
              </a:rPr>
              <a:t>the world</a:t>
            </a:r>
            <a:r>
              <a:rPr lang="en-US" b="1" i="1" dirty="0" smtClean="0">
                <a:solidFill>
                  <a:schemeClr val="bg2">
                    <a:lumMod val="10000"/>
                  </a:schemeClr>
                </a:solidFill>
              </a:rPr>
              <a:t>. </a:t>
            </a:r>
            <a:r>
              <a:rPr lang="en-US" b="1" i="1" dirty="0">
                <a:solidFill>
                  <a:schemeClr val="bg2">
                    <a:lumMod val="10000"/>
                  </a:schemeClr>
                </a:solidFill>
              </a:rPr>
              <a:t>The </a:t>
            </a:r>
            <a:r>
              <a:rPr lang="en-US" b="1" i="1" dirty="0">
                <a:solidFill>
                  <a:schemeClr val="bg2">
                    <a:lumMod val="10000"/>
                  </a:schemeClr>
                </a:solidFill>
                <a:hlinkClick r:id="rId4" tooltip="Esfahan Steel Company"/>
              </a:rPr>
              <a:t>Isfahan Steel Company</a:t>
            </a:r>
            <a:r>
              <a:rPr lang="en-US" b="1" i="1" dirty="0">
                <a:solidFill>
                  <a:schemeClr val="bg2">
                    <a:lumMod val="10000"/>
                  </a:schemeClr>
                </a:solidFill>
              </a:rPr>
              <a:t> was the first manufacturer of constructional steel products in Iran, and it remains the largest such company today</a:t>
            </a:r>
            <a:r>
              <a:rPr lang="en-US" b="1" i="1" dirty="0" smtClean="0">
                <a:solidFill>
                  <a:schemeClr val="bg2">
                    <a:lumMod val="10000"/>
                  </a:schemeClr>
                </a:solidFill>
              </a:rPr>
              <a:t>.</a:t>
            </a:r>
            <a:endParaRPr lang="en-US" b="1" i="1" dirty="0">
              <a:solidFill>
                <a:schemeClr val="bg2">
                  <a:lumMod val="10000"/>
                </a:schemeClr>
              </a:solidFill>
            </a:endParaRPr>
          </a:p>
          <a:p>
            <a:r>
              <a:rPr lang="en-US" b="1" i="1" dirty="0">
                <a:solidFill>
                  <a:schemeClr val="bg2">
                    <a:lumMod val="10000"/>
                  </a:schemeClr>
                </a:solidFill>
              </a:rPr>
              <a:t>The city has an </a:t>
            </a:r>
            <a:r>
              <a:rPr lang="en-US" b="1" i="1" dirty="0">
                <a:solidFill>
                  <a:schemeClr val="bg2">
                    <a:lumMod val="10000"/>
                  </a:schemeClr>
                </a:solidFill>
                <a:hlinkClick r:id="rId5" tooltip="Isfahan International Airport"/>
              </a:rPr>
              <a:t>international airport</a:t>
            </a:r>
            <a:r>
              <a:rPr lang="en-US" b="1" i="1" dirty="0">
                <a:solidFill>
                  <a:schemeClr val="bg2">
                    <a:lumMod val="10000"/>
                  </a:schemeClr>
                </a:solidFill>
              </a:rPr>
              <a:t> and a metro line. </a:t>
            </a:r>
          </a:p>
          <a:p>
            <a:r>
              <a:rPr lang="en-US" b="1" i="1" dirty="0">
                <a:solidFill>
                  <a:schemeClr val="bg2">
                    <a:lumMod val="10000"/>
                  </a:schemeClr>
                </a:solidFill>
              </a:rPr>
              <a:t>There are a major oil refinery and a large </a:t>
            </a:r>
            <a:r>
              <a:rPr lang="en-US" b="1" i="1" dirty="0" err="1">
                <a:solidFill>
                  <a:schemeClr val="bg2">
                    <a:lumMod val="10000"/>
                  </a:schemeClr>
                </a:solidFill>
              </a:rPr>
              <a:t>airforce</a:t>
            </a:r>
            <a:r>
              <a:rPr lang="en-US" b="1" i="1" dirty="0">
                <a:solidFill>
                  <a:schemeClr val="bg2">
                    <a:lumMod val="10000"/>
                  </a:schemeClr>
                </a:solidFill>
              </a:rPr>
              <a:t> base outside the city. </a:t>
            </a:r>
            <a:r>
              <a:rPr lang="en-US" b="1" i="1" dirty="0">
                <a:solidFill>
                  <a:schemeClr val="bg2">
                    <a:lumMod val="10000"/>
                  </a:schemeClr>
                </a:solidFill>
                <a:hlinkClick r:id="rId6" tooltip="Iran Aircraft Manufacturing Industrial Company"/>
              </a:rPr>
              <a:t>HESA</a:t>
            </a:r>
            <a:r>
              <a:rPr lang="en-US" b="1" i="1" dirty="0">
                <a:solidFill>
                  <a:schemeClr val="bg2">
                    <a:lumMod val="10000"/>
                  </a:schemeClr>
                </a:solidFill>
              </a:rPr>
              <a:t>, Iran's most advanced aircraft manufacturing plant, is located just outside the </a:t>
            </a:r>
            <a:r>
              <a:rPr lang="en-US" b="1" i="1" dirty="0" err="1" smtClean="0">
                <a:solidFill>
                  <a:schemeClr val="bg2">
                    <a:lumMod val="10000"/>
                  </a:schemeClr>
                </a:solidFill>
              </a:rPr>
              <a:t>city.Isfahan</a:t>
            </a:r>
            <a:r>
              <a:rPr lang="en-US" b="1" i="1" dirty="0" smtClean="0">
                <a:solidFill>
                  <a:schemeClr val="bg2">
                    <a:lumMod val="10000"/>
                  </a:schemeClr>
                </a:solidFill>
              </a:rPr>
              <a:t> </a:t>
            </a:r>
            <a:r>
              <a:rPr lang="en-US" b="1" i="1" dirty="0">
                <a:solidFill>
                  <a:schemeClr val="bg2">
                    <a:lumMod val="10000"/>
                  </a:schemeClr>
                </a:solidFill>
              </a:rPr>
              <a:t>is also attracting international </a:t>
            </a:r>
            <a:r>
              <a:rPr lang="en-US" b="1" i="1" dirty="0" err="1" smtClean="0">
                <a:solidFill>
                  <a:schemeClr val="bg2">
                    <a:lumMod val="10000"/>
                  </a:schemeClr>
                </a:solidFill>
              </a:rPr>
              <a:t>investment,especially</a:t>
            </a:r>
            <a:r>
              <a:rPr lang="en-US" b="1" i="1" dirty="0" smtClean="0">
                <a:solidFill>
                  <a:schemeClr val="bg2">
                    <a:lumMod val="10000"/>
                  </a:schemeClr>
                </a:solidFill>
              </a:rPr>
              <a:t> </a:t>
            </a:r>
            <a:r>
              <a:rPr lang="en-US" b="1" i="1" dirty="0">
                <a:solidFill>
                  <a:schemeClr val="bg2">
                    <a:lumMod val="10000"/>
                  </a:schemeClr>
                </a:solidFill>
              </a:rPr>
              <a:t>in the </a:t>
            </a:r>
            <a:r>
              <a:rPr lang="en-US" b="1" i="1" dirty="0">
                <a:solidFill>
                  <a:schemeClr val="bg2">
                    <a:lumMod val="10000"/>
                  </a:schemeClr>
                </a:solidFill>
                <a:hlinkClick r:id="rId7" tooltip="Isfahan City Center"/>
              </a:rPr>
              <a:t>Isfahan City </a:t>
            </a:r>
            <a:r>
              <a:rPr lang="en-US" b="1" i="1" dirty="0" smtClean="0">
                <a:solidFill>
                  <a:schemeClr val="bg2">
                    <a:lumMod val="10000"/>
                  </a:schemeClr>
                </a:solidFill>
                <a:hlinkClick r:id="rId7" tooltip="Isfahan City Center"/>
              </a:rPr>
              <a:t>Center</a:t>
            </a:r>
            <a:r>
              <a:rPr lang="tr-TR" b="1" i="1" baseline="30000" dirty="0" smtClean="0">
                <a:solidFill>
                  <a:schemeClr val="bg2">
                    <a:lumMod val="10000"/>
                  </a:schemeClr>
                </a:solidFill>
              </a:rPr>
              <a:t> </a:t>
            </a:r>
            <a:r>
              <a:rPr lang="en-US" b="1" i="1" dirty="0" smtClean="0">
                <a:solidFill>
                  <a:schemeClr val="bg2">
                    <a:lumMod val="10000"/>
                  </a:schemeClr>
                </a:solidFill>
              </a:rPr>
              <a:t>which </a:t>
            </a:r>
            <a:r>
              <a:rPr lang="en-US" b="1" i="1" dirty="0">
                <a:solidFill>
                  <a:schemeClr val="bg2">
                    <a:lumMod val="10000"/>
                  </a:schemeClr>
                </a:solidFill>
              </a:rPr>
              <a:t>is the largest shopping mall in Iran and the fifth largest in the world</a:t>
            </a:r>
            <a:r>
              <a:rPr lang="en-US" b="1" i="1" dirty="0" smtClean="0">
                <a:solidFill>
                  <a:schemeClr val="bg2">
                    <a:lumMod val="10000"/>
                  </a:schemeClr>
                </a:solidFill>
              </a:rPr>
              <a:t>.</a:t>
            </a:r>
            <a:endParaRPr lang="en-US" b="1" i="1" dirty="0">
              <a:solidFill>
                <a:schemeClr val="bg2">
                  <a:lumMod val="10000"/>
                </a:schemeClr>
              </a:solidFill>
            </a:endParaRPr>
          </a:p>
          <a:p>
            <a:r>
              <a:rPr lang="en-US" b="1" i="1" dirty="0">
                <a:solidFill>
                  <a:schemeClr val="bg2">
                    <a:lumMod val="10000"/>
                  </a:schemeClr>
                </a:solidFill>
              </a:rPr>
              <a:t>Isfahan hosted the </a:t>
            </a:r>
            <a:r>
              <a:rPr lang="en-US" b="1" i="1" dirty="0">
                <a:solidFill>
                  <a:schemeClr val="bg2">
                    <a:lumMod val="10000"/>
                  </a:schemeClr>
                </a:solidFill>
                <a:hlinkClick r:id="rId8" tooltip="International Physics Olympiad"/>
              </a:rPr>
              <a:t>International Physics Olympiad</a:t>
            </a:r>
            <a:r>
              <a:rPr lang="en-US" b="1" i="1" dirty="0">
                <a:solidFill>
                  <a:schemeClr val="bg2">
                    <a:lumMod val="10000"/>
                  </a:schemeClr>
                </a:solidFill>
              </a:rPr>
              <a:t> in 2007. </a:t>
            </a:r>
          </a:p>
          <a:p>
            <a:endParaRPr lang="tr-TR" dirty="0"/>
          </a:p>
        </p:txBody>
      </p:sp>
      <p:pic>
        <p:nvPicPr>
          <p:cNvPr id="5" name="Resim 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8657111" y="1033154"/>
            <a:ext cx="3534889" cy="2921330"/>
          </a:xfrm>
          <a:prstGeom prst="rect">
            <a:avLst/>
          </a:prstGeom>
        </p:spPr>
      </p:pic>
      <p:sp>
        <p:nvSpPr>
          <p:cNvPr id="6" name="Dikdörtgen 5"/>
          <p:cNvSpPr/>
          <p:nvPr/>
        </p:nvSpPr>
        <p:spPr>
          <a:xfrm>
            <a:off x="8999516" y="3954484"/>
            <a:ext cx="2850078" cy="1200329"/>
          </a:xfrm>
          <a:prstGeom prst="rect">
            <a:avLst/>
          </a:prstGeom>
        </p:spPr>
        <p:txBody>
          <a:bodyPr wrap="square">
            <a:spAutoFit/>
          </a:bodyPr>
          <a:lstStyle/>
          <a:p>
            <a:r>
              <a:rPr lang="en-US" b="1" dirty="0" err="1">
                <a:solidFill>
                  <a:schemeClr val="accent6">
                    <a:lumMod val="50000"/>
                  </a:schemeClr>
                </a:solidFill>
              </a:rPr>
              <a:t>Mobarakeh</a:t>
            </a:r>
            <a:r>
              <a:rPr lang="en-US" b="1" dirty="0">
                <a:solidFill>
                  <a:schemeClr val="accent6">
                    <a:lumMod val="50000"/>
                  </a:schemeClr>
                </a:solidFill>
              </a:rPr>
              <a:t> </a:t>
            </a:r>
            <a:r>
              <a:rPr lang="en-US" b="1" dirty="0" smtClean="0">
                <a:solidFill>
                  <a:schemeClr val="accent6">
                    <a:lumMod val="50000"/>
                  </a:schemeClr>
                </a:solidFill>
              </a:rPr>
              <a:t>Steel</a:t>
            </a:r>
            <a:r>
              <a:rPr lang="tr-TR" b="1" dirty="0" smtClean="0">
                <a:solidFill>
                  <a:schemeClr val="accent6">
                    <a:lumMod val="50000"/>
                  </a:schemeClr>
                </a:solidFill>
              </a:rPr>
              <a:t> </a:t>
            </a:r>
            <a:r>
              <a:rPr lang="en-US" b="1" dirty="0" smtClean="0">
                <a:solidFill>
                  <a:schemeClr val="accent6">
                    <a:lumMod val="50000"/>
                  </a:schemeClr>
                </a:solidFill>
              </a:rPr>
              <a:t>Company</a:t>
            </a:r>
            <a:r>
              <a:rPr lang="en-US" b="1" dirty="0">
                <a:solidFill>
                  <a:schemeClr val="accent6">
                    <a:lumMod val="50000"/>
                  </a:schemeClr>
                </a:solidFill>
              </a:rPr>
              <a:t>, one of the largest steel companies in the region</a:t>
            </a:r>
            <a:endParaRPr lang="tr-TR" b="1" dirty="0">
              <a:solidFill>
                <a:schemeClr val="accent6">
                  <a:lumMod val="50000"/>
                </a:schemeClr>
              </a:solidFill>
            </a:endParaRPr>
          </a:p>
        </p:txBody>
      </p:sp>
    </p:spTree>
    <p:extLst>
      <p:ext uri="{BB962C8B-B14F-4D97-AF65-F5344CB8AC3E}">
        <p14:creationId xmlns:p14="http://schemas.microsoft.com/office/powerpoint/2010/main" xmlns="" val="3779708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58984" y="2142308"/>
            <a:ext cx="9832566" cy="1619793"/>
          </a:xfrm>
        </p:spPr>
        <p:txBody>
          <a:bodyPr>
            <a:noAutofit/>
          </a:bodyPr>
          <a:lstStyle/>
          <a:p>
            <a:r>
              <a:rPr lang="tr-TR" sz="6000" b="1" dirty="0" smtClean="0">
                <a:solidFill>
                  <a:srgbClr val="7030A0"/>
                </a:solidFill>
              </a:rPr>
              <a:t>MAIN PLACES IN ISFAHAN</a:t>
            </a:r>
            <a:endParaRPr lang="tr-TR" sz="6000" b="1" dirty="0">
              <a:solidFill>
                <a:srgbClr val="7030A0"/>
              </a:solidFill>
            </a:endParaRPr>
          </a:p>
        </p:txBody>
      </p:sp>
      <p:sp>
        <p:nvSpPr>
          <p:cNvPr id="3" name="2 İçerik Yer Tutucusu"/>
          <p:cNvSpPr>
            <a:spLocks noGrp="1"/>
          </p:cNvSpPr>
          <p:nvPr>
            <p:ph idx="1"/>
          </p:nvPr>
        </p:nvSpPr>
        <p:spPr>
          <a:xfrm>
            <a:off x="2589212" y="5016136"/>
            <a:ext cx="8915400" cy="895085"/>
          </a:xfrm>
        </p:spPr>
        <p:txBody>
          <a:bodyPr/>
          <a:lstStyle/>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177" y="0"/>
            <a:ext cx="9597435" cy="862149"/>
          </a:xfrm>
        </p:spPr>
        <p:txBody>
          <a:bodyPr>
            <a:normAutofit fontScale="90000"/>
          </a:bodyPr>
          <a:lstStyle/>
          <a:p>
            <a:r>
              <a:rPr lang="en-US" b="1" cap="all" dirty="0" smtClean="0">
                <a:solidFill>
                  <a:schemeClr val="accent2">
                    <a:lumMod val="50000"/>
                  </a:schemeClr>
                </a:solidFill>
              </a:rPr>
              <a:t>NAQSHE JAHAN SQUARE AND ITS MONUMENTS</a:t>
            </a:r>
            <a:br>
              <a:rPr lang="en-US" b="1" cap="all" dirty="0" smtClean="0">
                <a:solidFill>
                  <a:schemeClr val="accent2">
                    <a:lumMod val="50000"/>
                  </a:schemeClr>
                </a:solidFill>
              </a:rPr>
            </a:br>
            <a:endParaRPr lang="tr-TR" dirty="0">
              <a:solidFill>
                <a:schemeClr val="accent2">
                  <a:lumMod val="50000"/>
                </a:schemeClr>
              </a:solidFill>
            </a:endParaRPr>
          </a:p>
        </p:txBody>
      </p:sp>
      <p:sp>
        <p:nvSpPr>
          <p:cNvPr id="3" name="2 İçerik Yer Tutucusu"/>
          <p:cNvSpPr>
            <a:spLocks noGrp="1"/>
          </p:cNvSpPr>
          <p:nvPr>
            <p:ph idx="1"/>
          </p:nvPr>
        </p:nvSpPr>
        <p:spPr>
          <a:xfrm>
            <a:off x="1" y="718457"/>
            <a:ext cx="5460274" cy="6139543"/>
          </a:xfrm>
        </p:spPr>
        <p:txBody>
          <a:bodyPr>
            <a:normAutofit/>
          </a:bodyPr>
          <a:lstStyle/>
          <a:p>
            <a:pPr fontAlgn="base"/>
            <a:r>
              <a:rPr lang="en-US" b="1" dirty="0" smtClean="0"/>
              <a:t>The magnificent </a:t>
            </a:r>
            <a:r>
              <a:rPr lang="en-US" b="1" dirty="0" err="1" smtClean="0"/>
              <a:t>Naqsh</a:t>
            </a:r>
            <a:r>
              <a:rPr lang="en-US" b="1" dirty="0" smtClean="0"/>
              <a:t> -e </a:t>
            </a:r>
            <a:r>
              <a:rPr lang="en-US" b="1" dirty="0" err="1" smtClean="0"/>
              <a:t>Jahan</a:t>
            </a:r>
            <a:r>
              <a:rPr lang="en-US" b="1" dirty="0" smtClean="0"/>
              <a:t> Square </a:t>
            </a:r>
            <a:r>
              <a:rPr lang="en-US" b="1" dirty="0" smtClean="0"/>
              <a:t> </a:t>
            </a:r>
            <a:r>
              <a:rPr lang="en-US" b="1" dirty="0" smtClean="0"/>
              <a:t>is located at the heart of the city. The complex along with a Bazaar, a Palace and two Mosques listed as UNESCO’s World Heritage Sites in 1979. Due to the great importance and beauty of the place, it is somehow impossible to find a cultural tour to Iran without a visit to this area.</a:t>
            </a:r>
          </a:p>
          <a:p>
            <a:pPr fontAlgn="base"/>
            <a:r>
              <a:rPr lang="en-US" b="1" dirty="0" smtClean="0"/>
              <a:t>All around the square is a two-story Bazaar which is the biggest close-bazaar in the country. There are also some monuments all around the square, Ali </a:t>
            </a:r>
            <a:r>
              <a:rPr lang="en-US" b="1" dirty="0" err="1" smtClean="0"/>
              <a:t>Qapu</a:t>
            </a:r>
            <a:r>
              <a:rPr lang="en-US" b="1" dirty="0" smtClean="0"/>
              <a:t> Palace on the west side, Sheikh </a:t>
            </a:r>
            <a:r>
              <a:rPr lang="en-US" b="1" dirty="0" err="1" smtClean="0"/>
              <a:t>Lotf</a:t>
            </a:r>
            <a:r>
              <a:rPr lang="en-US" b="1" dirty="0" smtClean="0"/>
              <a:t> Allah Mosque on the east, Shah Mosque on the south side, and </a:t>
            </a:r>
            <a:r>
              <a:rPr lang="en-US" b="1" dirty="0" err="1" smtClean="0"/>
              <a:t>Keisaria</a:t>
            </a:r>
            <a:r>
              <a:rPr lang="en-US" b="1" dirty="0" smtClean="0"/>
              <a:t> gate on the northern side of the square.</a:t>
            </a:r>
          </a:p>
          <a:p>
            <a:pPr fontAlgn="base"/>
            <a:r>
              <a:rPr lang="en-US" b="1" dirty="0" smtClean="0"/>
              <a:t>While there are several gates around the square, </a:t>
            </a:r>
            <a:r>
              <a:rPr lang="en-US" b="1" dirty="0" err="1" smtClean="0"/>
              <a:t>Keisaria</a:t>
            </a:r>
            <a:r>
              <a:rPr lang="en-US" b="1" dirty="0" smtClean="0"/>
              <a:t> gate is considered as the main entrance with a great view of the square and all buildings around it.</a:t>
            </a:r>
          </a:p>
          <a:p>
            <a:endParaRPr lang="tr-TR" b="1" dirty="0"/>
          </a:p>
        </p:txBody>
      </p:sp>
      <p:pic>
        <p:nvPicPr>
          <p:cNvPr id="3074" name="Picture 2"/>
          <p:cNvPicPr>
            <a:picLocks noChangeAspect="1" noChangeArrowheads="1"/>
          </p:cNvPicPr>
          <p:nvPr/>
        </p:nvPicPr>
        <p:blipFill>
          <a:blip r:embed="rId2"/>
          <a:srcRect/>
          <a:stretch>
            <a:fillRect/>
          </a:stretch>
        </p:blipFill>
        <p:spPr bwMode="auto">
          <a:xfrm>
            <a:off x="5564777" y="705395"/>
            <a:ext cx="6627223" cy="46242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15291" y="156754"/>
            <a:ext cx="9989321" cy="822960"/>
          </a:xfrm>
        </p:spPr>
        <p:txBody>
          <a:bodyPr/>
          <a:lstStyle/>
          <a:p>
            <a:pPr fontAlgn="base"/>
            <a:r>
              <a:rPr lang="tr-TR" b="1" cap="all" dirty="0" smtClean="0"/>
              <a:t>    </a:t>
            </a:r>
            <a:r>
              <a:rPr lang="tr-TR" b="1" cap="all" dirty="0" smtClean="0">
                <a:solidFill>
                  <a:schemeClr val="accent1">
                    <a:lumMod val="75000"/>
                  </a:schemeClr>
                </a:solidFill>
              </a:rPr>
              <a:t>JAME MOSQUE OF ISFAHAN</a:t>
            </a:r>
            <a:endParaRPr lang="tr-TR" b="1" cap="all" dirty="0">
              <a:solidFill>
                <a:schemeClr val="accent1">
                  <a:lumMod val="75000"/>
                </a:schemeClr>
              </a:solidFill>
            </a:endParaRPr>
          </a:p>
        </p:txBody>
      </p:sp>
      <p:sp>
        <p:nvSpPr>
          <p:cNvPr id="3" name="2 İçerik Yer Tutucusu"/>
          <p:cNvSpPr>
            <a:spLocks noGrp="1"/>
          </p:cNvSpPr>
          <p:nvPr>
            <p:ph idx="1"/>
          </p:nvPr>
        </p:nvSpPr>
        <p:spPr>
          <a:xfrm>
            <a:off x="339635" y="705394"/>
            <a:ext cx="5878286" cy="6152606"/>
          </a:xfrm>
        </p:spPr>
        <p:txBody>
          <a:bodyPr>
            <a:normAutofit lnSpcReduction="10000"/>
          </a:bodyPr>
          <a:lstStyle/>
          <a:p>
            <a:pPr fontAlgn="base"/>
            <a:r>
              <a:rPr lang="en-US" b="1" dirty="0" smtClean="0">
                <a:solidFill>
                  <a:schemeClr val="bg2">
                    <a:lumMod val="10000"/>
                  </a:schemeClr>
                </a:solidFill>
              </a:rPr>
              <a:t>Most international tourists who have a visit to Isfahan believed that they have not seen a more beautiful site in Iran than </a:t>
            </a:r>
            <a:r>
              <a:rPr lang="en-US" b="1" dirty="0" err="1" smtClean="0">
                <a:solidFill>
                  <a:schemeClr val="bg2">
                    <a:lumMod val="10000"/>
                  </a:schemeClr>
                </a:solidFill>
              </a:rPr>
              <a:t>Jame</a:t>
            </a:r>
            <a:r>
              <a:rPr lang="en-US" b="1" dirty="0" smtClean="0">
                <a:solidFill>
                  <a:schemeClr val="bg2">
                    <a:lumMod val="10000"/>
                  </a:schemeClr>
                </a:solidFill>
              </a:rPr>
              <a:t> Masque of Isfahan, and a travel to Isfahan is not completed without visiting this place. </a:t>
            </a:r>
            <a:r>
              <a:rPr lang="en-US" b="1" dirty="0" err="1" smtClean="0">
                <a:solidFill>
                  <a:schemeClr val="bg2">
                    <a:lumMod val="10000"/>
                  </a:schemeClr>
                </a:solidFill>
              </a:rPr>
              <a:t>Masjed</a:t>
            </a:r>
            <a:r>
              <a:rPr lang="en-US" b="1" dirty="0" smtClean="0">
                <a:solidFill>
                  <a:schemeClr val="bg2">
                    <a:lumMod val="10000"/>
                  </a:schemeClr>
                </a:solidFill>
              </a:rPr>
              <a:t>-e </a:t>
            </a:r>
            <a:r>
              <a:rPr lang="en-US" b="1" dirty="0" err="1" smtClean="0">
                <a:solidFill>
                  <a:schemeClr val="bg2">
                    <a:lumMod val="10000"/>
                  </a:schemeClr>
                </a:solidFill>
              </a:rPr>
              <a:t>Jame</a:t>
            </a:r>
            <a:r>
              <a:rPr lang="en-US" b="1" dirty="0" smtClean="0">
                <a:solidFill>
                  <a:schemeClr val="bg2">
                    <a:lumMod val="10000"/>
                  </a:schemeClr>
                </a:solidFill>
              </a:rPr>
              <a:t> of Isfahan or the </a:t>
            </a:r>
            <a:r>
              <a:rPr lang="en-US" b="1" dirty="0" err="1" smtClean="0">
                <a:solidFill>
                  <a:schemeClr val="bg2">
                    <a:lumMod val="10000"/>
                  </a:schemeClr>
                </a:solidFill>
              </a:rPr>
              <a:t>Jame</a:t>
            </a:r>
            <a:r>
              <a:rPr lang="en-US" b="1" dirty="0" smtClean="0">
                <a:solidFill>
                  <a:schemeClr val="bg2">
                    <a:lumMod val="10000"/>
                  </a:schemeClr>
                </a:solidFill>
              </a:rPr>
              <a:t> Mosque of Isfahan had a magnificent effect on the architecture of mosques in Iran and Central Asia.</a:t>
            </a:r>
          </a:p>
          <a:p>
            <a:pPr fontAlgn="base"/>
            <a:r>
              <a:rPr lang="en-US" b="1" dirty="0" smtClean="0">
                <a:solidFill>
                  <a:schemeClr val="bg2">
                    <a:lumMod val="10000"/>
                  </a:schemeClr>
                </a:solidFill>
              </a:rPr>
              <a:t>The main building which is now used as the mosque is the result of continual construction, reconstruction, additions, and renovations throughout the centuries from the eighth century (to be specific 771) till the end of the 20th century.</a:t>
            </a:r>
          </a:p>
          <a:p>
            <a:pPr fontAlgn="base"/>
            <a:r>
              <a:rPr lang="en-US" b="1" dirty="0" smtClean="0">
                <a:solidFill>
                  <a:schemeClr val="bg2">
                    <a:lumMod val="10000"/>
                  </a:schemeClr>
                </a:solidFill>
              </a:rPr>
              <a:t>One of the notable items about this mosque is its </a:t>
            </a:r>
            <a:r>
              <a:rPr lang="en-US" b="1" dirty="0" err="1" smtClean="0">
                <a:solidFill>
                  <a:schemeClr val="bg2">
                    <a:lumMod val="10000"/>
                  </a:schemeClr>
                </a:solidFill>
              </a:rPr>
              <a:t>iwans</a:t>
            </a:r>
            <a:r>
              <a:rPr lang="en-US" b="1" dirty="0" smtClean="0">
                <a:solidFill>
                  <a:schemeClr val="bg2">
                    <a:lumMod val="10000"/>
                  </a:schemeClr>
                </a:solidFill>
              </a:rPr>
              <a:t> which is an open space with a view of the sky. The mosque has four-</a:t>
            </a:r>
            <a:r>
              <a:rPr lang="en-US" b="1" dirty="0" err="1" smtClean="0">
                <a:solidFill>
                  <a:schemeClr val="bg2">
                    <a:lumMod val="10000"/>
                  </a:schemeClr>
                </a:solidFill>
              </a:rPr>
              <a:t>iwans</a:t>
            </a:r>
            <a:r>
              <a:rPr lang="en-US" b="1" dirty="0" smtClean="0">
                <a:solidFill>
                  <a:schemeClr val="bg2">
                    <a:lumMod val="10000"/>
                  </a:schemeClr>
                </a:solidFill>
              </a:rPr>
              <a:t> which are face to face, two by two, and the biggest one in the direction to </a:t>
            </a:r>
            <a:r>
              <a:rPr lang="en-US" b="1" dirty="0" err="1" smtClean="0">
                <a:solidFill>
                  <a:schemeClr val="bg2">
                    <a:lumMod val="10000"/>
                  </a:schemeClr>
                </a:solidFill>
              </a:rPr>
              <a:t>Qibla</a:t>
            </a:r>
            <a:r>
              <a:rPr lang="en-US" b="1" dirty="0" smtClean="0">
                <a:solidFill>
                  <a:schemeClr val="bg2">
                    <a:lumMod val="10000"/>
                  </a:schemeClr>
                </a:solidFill>
              </a:rPr>
              <a:t> of Muslims in Mecca.</a:t>
            </a:r>
          </a:p>
          <a:p>
            <a:r>
              <a:rPr lang="en-US" b="1" dirty="0" smtClean="0">
                <a:solidFill>
                  <a:schemeClr val="bg2">
                    <a:lumMod val="10000"/>
                  </a:schemeClr>
                </a:solidFill>
              </a:rPr>
              <a:t/>
            </a:r>
            <a:br>
              <a:rPr lang="en-US" b="1" dirty="0" smtClean="0">
                <a:solidFill>
                  <a:schemeClr val="bg2">
                    <a:lumMod val="10000"/>
                  </a:schemeClr>
                </a:solidFill>
              </a:rPr>
            </a:br>
            <a:endParaRPr lang="tr-TR" b="1" dirty="0">
              <a:solidFill>
                <a:schemeClr val="bg2">
                  <a:lumMod val="10000"/>
                </a:schemeClr>
              </a:solidFill>
            </a:endParaRPr>
          </a:p>
        </p:txBody>
      </p:sp>
      <p:pic>
        <p:nvPicPr>
          <p:cNvPr id="4098" name="Picture 2"/>
          <p:cNvPicPr>
            <a:picLocks noChangeAspect="1" noChangeArrowheads="1"/>
          </p:cNvPicPr>
          <p:nvPr/>
        </p:nvPicPr>
        <p:blipFill>
          <a:blip r:embed="rId2"/>
          <a:srcRect/>
          <a:stretch>
            <a:fillRect/>
          </a:stretch>
        </p:blipFill>
        <p:spPr bwMode="auto">
          <a:xfrm>
            <a:off x="6204858" y="757646"/>
            <a:ext cx="5987142" cy="5682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20241" y="0"/>
            <a:ext cx="8686799" cy="940526"/>
          </a:xfrm>
        </p:spPr>
        <p:txBody>
          <a:bodyPr>
            <a:normAutofit/>
          </a:bodyPr>
          <a:lstStyle/>
          <a:p>
            <a:r>
              <a:rPr lang="tr-TR" b="1" dirty="0" smtClean="0">
                <a:solidFill>
                  <a:schemeClr val="accent1">
                    <a:lumMod val="75000"/>
                  </a:schemeClr>
                </a:solidFill>
              </a:rPr>
              <a:t>              KHAJU BRIDGE</a:t>
            </a:r>
            <a:endParaRPr lang="tr-TR" b="1" dirty="0">
              <a:solidFill>
                <a:schemeClr val="accent1">
                  <a:lumMod val="75000"/>
                </a:schemeClr>
              </a:solidFill>
            </a:endParaRPr>
          </a:p>
        </p:txBody>
      </p:sp>
      <p:sp>
        <p:nvSpPr>
          <p:cNvPr id="3" name="2 İçerik Yer Tutucusu"/>
          <p:cNvSpPr>
            <a:spLocks noGrp="1"/>
          </p:cNvSpPr>
          <p:nvPr>
            <p:ph idx="1"/>
          </p:nvPr>
        </p:nvSpPr>
        <p:spPr>
          <a:xfrm>
            <a:off x="156754" y="561703"/>
            <a:ext cx="5773783" cy="6296297"/>
          </a:xfrm>
        </p:spPr>
        <p:txBody>
          <a:bodyPr/>
          <a:lstStyle/>
          <a:p>
            <a:pPr fontAlgn="base"/>
            <a:r>
              <a:rPr lang="en-US" sz="2000" b="1" dirty="0" smtClean="0">
                <a:solidFill>
                  <a:schemeClr val="bg2">
                    <a:lumMod val="10000"/>
                  </a:schemeClr>
                </a:solidFill>
              </a:rPr>
              <a:t>There are seven historical bridges in Isfahan. One of those which is the most famous and popular one is </a:t>
            </a:r>
            <a:r>
              <a:rPr lang="en-US" sz="2000" b="1" dirty="0" err="1" smtClean="0">
                <a:solidFill>
                  <a:schemeClr val="bg2">
                    <a:lumMod val="10000"/>
                  </a:schemeClr>
                </a:solidFill>
              </a:rPr>
              <a:t>Khaju</a:t>
            </a:r>
            <a:r>
              <a:rPr lang="en-US" sz="2000" b="1" dirty="0" smtClean="0">
                <a:solidFill>
                  <a:schemeClr val="bg2">
                    <a:lumMod val="10000"/>
                  </a:schemeClr>
                </a:solidFill>
              </a:rPr>
              <a:t> Bridge. The bridge was built around 1650, in the order of Shah </a:t>
            </a:r>
            <a:r>
              <a:rPr lang="en-US" sz="2000" b="1" dirty="0" err="1" smtClean="0">
                <a:solidFill>
                  <a:schemeClr val="bg2">
                    <a:lumMod val="10000"/>
                  </a:schemeClr>
                </a:solidFill>
              </a:rPr>
              <a:t>Abbas</a:t>
            </a:r>
            <a:r>
              <a:rPr lang="en-US" sz="2000" b="1" dirty="0" smtClean="0">
                <a:solidFill>
                  <a:schemeClr val="bg2">
                    <a:lumMod val="10000"/>
                  </a:schemeClr>
                </a:solidFill>
              </a:rPr>
              <a:t> II, the king of </a:t>
            </a:r>
            <a:r>
              <a:rPr lang="en-US" sz="2000" b="1" dirty="0" err="1" smtClean="0">
                <a:solidFill>
                  <a:schemeClr val="bg2">
                    <a:lumMod val="10000"/>
                  </a:schemeClr>
                </a:solidFill>
              </a:rPr>
              <a:t>Safavid</a:t>
            </a:r>
            <a:r>
              <a:rPr lang="en-US" sz="2000" b="1" dirty="0" smtClean="0">
                <a:solidFill>
                  <a:schemeClr val="bg2">
                    <a:lumMod val="10000"/>
                  </a:schemeClr>
                </a:solidFill>
              </a:rPr>
              <a:t> Dynasty. The bridge built with two aims to serves as a bridge and a weir to link the </a:t>
            </a:r>
            <a:r>
              <a:rPr lang="en-US" sz="2000" b="1" dirty="0" err="1" smtClean="0">
                <a:solidFill>
                  <a:schemeClr val="bg2">
                    <a:lumMod val="10000"/>
                  </a:schemeClr>
                </a:solidFill>
              </a:rPr>
              <a:t>Khaju</a:t>
            </a:r>
            <a:r>
              <a:rPr lang="en-US" sz="2000" b="1" dirty="0" smtClean="0">
                <a:solidFill>
                  <a:schemeClr val="bg2">
                    <a:lumMod val="10000"/>
                  </a:schemeClr>
                </a:solidFill>
              </a:rPr>
              <a:t> quarter on the north side of the city with the Zoroastrian quarter across the </a:t>
            </a:r>
            <a:r>
              <a:rPr lang="en-US" sz="2000" b="1" dirty="0" err="1" smtClean="0">
                <a:solidFill>
                  <a:schemeClr val="bg2">
                    <a:lumMod val="10000"/>
                  </a:schemeClr>
                </a:solidFill>
              </a:rPr>
              <a:t>Zayanderud</a:t>
            </a:r>
            <a:r>
              <a:rPr lang="en-US" sz="2000" b="1" dirty="0" smtClean="0">
                <a:solidFill>
                  <a:schemeClr val="bg2">
                    <a:lumMod val="10000"/>
                  </a:schemeClr>
                </a:solidFill>
              </a:rPr>
              <a:t>.</a:t>
            </a:r>
          </a:p>
          <a:p>
            <a:pPr fontAlgn="base"/>
            <a:r>
              <a:rPr lang="en-US" sz="2000" b="1" dirty="0" smtClean="0">
                <a:solidFill>
                  <a:schemeClr val="bg2">
                    <a:lumMod val="10000"/>
                  </a:schemeClr>
                </a:solidFill>
              </a:rPr>
              <a:t>The bridge also has another function to be a place for public meetings of Shah with ordinary people. There are 23 arches at the bridge with 133 meters’ length and 12 meters wide. Originally it was decorated with tile work and paintings.</a:t>
            </a:r>
          </a:p>
          <a:p>
            <a:pPr fontAlgn="base"/>
            <a:r>
              <a:rPr lang="en-US" sz="2000" b="1" dirty="0" smtClean="0">
                <a:solidFill>
                  <a:schemeClr val="bg2">
                    <a:lumMod val="10000"/>
                  </a:schemeClr>
                </a:solidFill>
              </a:rPr>
              <a:t>The mausoleum of Arthur Pope and his wife Phyllis Ackerman is situated nearby.</a:t>
            </a:r>
          </a:p>
          <a:p>
            <a:endParaRPr lang="tr-TR" dirty="0"/>
          </a:p>
        </p:txBody>
      </p:sp>
      <p:pic>
        <p:nvPicPr>
          <p:cNvPr id="5126" name="Picture 6"/>
          <p:cNvPicPr>
            <a:picLocks noChangeAspect="1" noChangeArrowheads="1"/>
          </p:cNvPicPr>
          <p:nvPr/>
        </p:nvPicPr>
        <p:blipFill>
          <a:blip r:embed="rId2"/>
          <a:srcRect/>
          <a:stretch>
            <a:fillRect/>
          </a:stretch>
        </p:blipFill>
        <p:spPr bwMode="auto">
          <a:xfrm>
            <a:off x="6244046" y="627017"/>
            <a:ext cx="5947954" cy="5760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02675" y="0"/>
            <a:ext cx="9744891" cy="653143"/>
          </a:xfrm>
        </p:spPr>
        <p:txBody>
          <a:bodyPr>
            <a:normAutofit fontScale="90000"/>
          </a:bodyPr>
          <a:lstStyle/>
          <a:p>
            <a:r>
              <a:rPr lang="tr-TR" b="1" cap="all" dirty="0" smtClean="0">
                <a:solidFill>
                  <a:schemeClr val="accent1">
                    <a:lumMod val="75000"/>
                  </a:schemeClr>
                </a:solidFill>
              </a:rPr>
              <a:t>               </a:t>
            </a:r>
            <a:r>
              <a:rPr lang="tr-TR" sz="4400" b="1" cap="all" dirty="0" smtClean="0">
                <a:solidFill>
                  <a:schemeClr val="accent1">
                    <a:lumMod val="75000"/>
                  </a:schemeClr>
                </a:solidFill>
              </a:rPr>
              <a:t>SI-O-SE-POL BRIDGE</a:t>
            </a:r>
            <a:r>
              <a:rPr lang="tr-TR" sz="4400" b="1" cap="all" dirty="0" smtClean="0"/>
              <a:t/>
            </a:r>
            <a:br>
              <a:rPr lang="tr-TR" sz="4400" b="1" cap="all" dirty="0" smtClean="0"/>
            </a:br>
            <a:endParaRPr lang="tr-TR" sz="4400" dirty="0"/>
          </a:p>
        </p:txBody>
      </p:sp>
      <p:pic>
        <p:nvPicPr>
          <p:cNvPr id="6147" name="Picture 3" descr="C:\Users\Asus\Desktop\ıremm\Si-o-se-pol-Bridge-1500x630.jpg"/>
          <p:cNvPicPr>
            <a:picLocks noGrp="1" noChangeAspect="1" noChangeArrowheads="1"/>
          </p:cNvPicPr>
          <p:nvPr>
            <p:ph idx="1"/>
          </p:nvPr>
        </p:nvPicPr>
        <p:blipFill>
          <a:blip r:embed="rId2"/>
          <a:srcRect/>
          <a:stretch>
            <a:fillRect/>
          </a:stretch>
        </p:blipFill>
        <p:spPr bwMode="auto">
          <a:xfrm>
            <a:off x="180304" y="695461"/>
            <a:ext cx="11809927" cy="3773509"/>
          </a:xfrm>
          <a:prstGeom prst="rect">
            <a:avLst/>
          </a:prstGeom>
          <a:noFill/>
        </p:spPr>
      </p:pic>
      <p:sp>
        <p:nvSpPr>
          <p:cNvPr id="6" name="5 Dikdörtgen"/>
          <p:cNvSpPr/>
          <p:nvPr/>
        </p:nvSpPr>
        <p:spPr>
          <a:xfrm>
            <a:off x="296214" y="708339"/>
            <a:ext cx="11895786" cy="646331"/>
          </a:xfrm>
          <a:prstGeom prst="rect">
            <a:avLst/>
          </a:prstGeom>
        </p:spPr>
        <p:txBody>
          <a:bodyPr wrap="square">
            <a:spAutoFit/>
          </a:bodyPr>
          <a:lstStyle/>
          <a:p>
            <a:r>
              <a:rPr lang="en-US" dirty="0" smtClean="0"/>
              <a:t/>
            </a:r>
            <a:br>
              <a:rPr lang="en-US" dirty="0" smtClean="0"/>
            </a:br>
            <a:endParaRPr lang="tr-TR" dirty="0"/>
          </a:p>
        </p:txBody>
      </p:sp>
      <p:sp>
        <p:nvSpPr>
          <p:cNvPr id="7" name="6 Dikdörtgen"/>
          <p:cNvSpPr/>
          <p:nvPr/>
        </p:nvSpPr>
        <p:spPr>
          <a:xfrm flipV="1">
            <a:off x="734095" y="5087155"/>
            <a:ext cx="8693240" cy="923330"/>
          </a:xfrm>
          <a:prstGeom prst="rect">
            <a:avLst/>
          </a:prstGeom>
        </p:spPr>
        <p:txBody>
          <a:bodyPr wrap="square">
            <a:spAutoFit/>
          </a:bodyPr>
          <a:lstStyle/>
          <a:p>
            <a:pPr fontAlgn="base"/>
            <a:r>
              <a:rPr lang="en-US" dirty="0" smtClean="0"/>
              <a:t>.</a:t>
            </a:r>
          </a:p>
          <a:p>
            <a:r>
              <a:rPr lang="en-US" dirty="0" smtClean="0"/>
              <a:t/>
            </a:r>
            <a:br>
              <a:rPr lang="en-US" dirty="0" smtClean="0"/>
            </a:br>
            <a:endParaRPr lang="tr-TR" dirty="0"/>
          </a:p>
        </p:txBody>
      </p:sp>
      <p:sp>
        <p:nvSpPr>
          <p:cNvPr id="8" name="7 Dikdörtgen"/>
          <p:cNvSpPr/>
          <p:nvPr/>
        </p:nvSpPr>
        <p:spPr>
          <a:xfrm>
            <a:off x="528035" y="4649273"/>
            <a:ext cx="11487954" cy="2800767"/>
          </a:xfrm>
          <a:prstGeom prst="rect">
            <a:avLst/>
          </a:prstGeom>
        </p:spPr>
        <p:txBody>
          <a:bodyPr wrap="square">
            <a:spAutoFit/>
          </a:bodyPr>
          <a:lstStyle/>
          <a:p>
            <a:pPr fontAlgn="base"/>
            <a:r>
              <a:rPr lang="en-US" sz="2000" b="1" dirty="0" smtClean="0">
                <a:solidFill>
                  <a:schemeClr val="bg2">
                    <a:lumMod val="10000"/>
                  </a:schemeClr>
                </a:solidFill>
              </a:rPr>
              <a:t>The original name of this bridge was Allah-</a:t>
            </a:r>
            <a:r>
              <a:rPr lang="en-US" sz="2000" b="1" dirty="0" err="1" smtClean="0">
                <a:solidFill>
                  <a:schemeClr val="bg2">
                    <a:lumMod val="10000"/>
                  </a:schemeClr>
                </a:solidFill>
              </a:rPr>
              <a:t>verdi</a:t>
            </a:r>
            <a:r>
              <a:rPr lang="en-US" sz="2000" b="1" dirty="0" smtClean="0">
                <a:solidFill>
                  <a:schemeClr val="bg2">
                    <a:lumMod val="10000"/>
                  </a:schemeClr>
                </a:solidFill>
              </a:rPr>
              <a:t> Khan Bridge. However, it is more popular as Si-o-se-</a:t>
            </a:r>
            <a:r>
              <a:rPr lang="en-US" sz="2000" b="1" dirty="0" err="1" smtClean="0">
                <a:solidFill>
                  <a:schemeClr val="bg2">
                    <a:lumMod val="10000"/>
                  </a:schemeClr>
                </a:solidFill>
              </a:rPr>
              <a:t>pol</a:t>
            </a:r>
            <a:r>
              <a:rPr lang="en-US" sz="2000" b="1" dirty="0" smtClean="0">
                <a:solidFill>
                  <a:schemeClr val="bg2">
                    <a:lumMod val="10000"/>
                  </a:schemeClr>
                </a:solidFill>
              </a:rPr>
              <a:t> which is the largest bridge over the </a:t>
            </a:r>
            <a:r>
              <a:rPr lang="en-US" sz="2000" b="1" dirty="0" err="1" smtClean="0">
                <a:solidFill>
                  <a:schemeClr val="bg2">
                    <a:lumMod val="10000"/>
                  </a:schemeClr>
                </a:solidFill>
              </a:rPr>
              <a:t>Zayanderud</a:t>
            </a:r>
            <a:r>
              <a:rPr lang="en-US" sz="2000" b="1" dirty="0" smtClean="0">
                <a:solidFill>
                  <a:schemeClr val="bg2">
                    <a:lumMod val="10000"/>
                  </a:schemeClr>
                </a:solidFill>
              </a:rPr>
              <a:t> River. The bridge was built approximately four hundred years ago during the </a:t>
            </a:r>
            <a:r>
              <a:rPr lang="en-US" sz="2000" b="1" dirty="0" err="1" smtClean="0">
                <a:solidFill>
                  <a:schemeClr val="bg2">
                    <a:lumMod val="10000"/>
                  </a:schemeClr>
                </a:solidFill>
              </a:rPr>
              <a:t>Safavid</a:t>
            </a:r>
            <a:r>
              <a:rPr lang="en-US" sz="2000" b="1" dirty="0" smtClean="0">
                <a:solidFill>
                  <a:schemeClr val="bg2">
                    <a:lumMod val="10000"/>
                  </a:schemeClr>
                </a:solidFill>
              </a:rPr>
              <a:t> Dynasty.</a:t>
            </a:r>
          </a:p>
          <a:p>
            <a:pPr fontAlgn="base"/>
            <a:r>
              <a:rPr lang="en-US" sz="2000" b="1" dirty="0" smtClean="0">
                <a:solidFill>
                  <a:schemeClr val="bg2">
                    <a:lumMod val="10000"/>
                  </a:schemeClr>
                </a:solidFill>
              </a:rPr>
              <a:t>The bridge which is one of the most famous examples of architecture during the </a:t>
            </a:r>
            <a:r>
              <a:rPr lang="en-US" sz="2000" b="1" dirty="0" err="1" smtClean="0">
                <a:solidFill>
                  <a:schemeClr val="bg2">
                    <a:lumMod val="10000"/>
                  </a:schemeClr>
                </a:solidFill>
              </a:rPr>
              <a:t>Safavid</a:t>
            </a:r>
            <a:r>
              <a:rPr lang="en-US" sz="2000" b="1" dirty="0" smtClean="0">
                <a:solidFill>
                  <a:schemeClr val="bg2">
                    <a:lumMod val="10000"/>
                  </a:schemeClr>
                </a:solidFill>
              </a:rPr>
              <a:t> Dynasty was built to serve as both a bridge and a dam. The other reason to build the bridge was to connect the neighborhood of mansions of the elite in one side, to Armenian neighborhood of New </a:t>
            </a:r>
            <a:r>
              <a:rPr lang="en-US" sz="2000" b="1" dirty="0" err="1" smtClean="0">
                <a:solidFill>
                  <a:schemeClr val="bg2">
                    <a:lumMod val="10000"/>
                  </a:schemeClr>
                </a:solidFill>
              </a:rPr>
              <a:t>Julfa</a:t>
            </a:r>
            <a:r>
              <a:rPr lang="en-US" sz="2000" b="1" dirty="0" smtClean="0">
                <a:solidFill>
                  <a:schemeClr val="bg2">
                    <a:lumMod val="10000"/>
                  </a:schemeClr>
                </a:solidFill>
              </a:rPr>
              <a:t>.</a:t>
            </a:r>
          </a:p>
          <a:p>
            <a:r>
              <a:rPr lang="en-US" dirty="0" smtClean="0"/>
              <a:t/>
            </a:r>
            <a:br>
              <a:rPr lang="en-US" dirty="0" smtClean="0"/>
            </a:b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84101" y="0"/>
            <a:ext cx="9920511" cy="953037"/>
          </a:xfrm>
        </p:spPr>
        <p:txBody>
          <a:bodyPr>
            <a:noAutofit/>
          </a:bodyPr>
          <a:lstStyle/>
          <a:p>
            <a:r>
              <a:rPr lang="tr-TR" sz="4000" b="1" cap="all" dirty="0" smtClean="0"/>
              <a:t>    </a:t>
            </a:r>
            <a:r>
              <a:rPr lang="tr-TR" sz="4000" b="1" cap="all" dirty="0" smtClean="0">
                <a:solidFill>
                  <a:schemeClr val="accent1">
                    <a:lumMod val="75000"/>
                  </a:schemeClr>
                </a:solidFill>
              </a:rPr>
              <a:t>CHEHEL SOTOUN PALACE</a:t>
            </a:r>
            <a:r>
              <a:rPr lang="tr-TR" sz="4000" b="1" cap="all" dirty="0" smtClean="0"/>
              <a:t/>
            </a:r>
            <a:br>
              <a:rPr lang="tr-TR" sz="4000" b="1" cap="all" dirty="0" smtClean="0"/>
            </a:br>
            <a:r>
              <a:rPr lang="tr-TR" sz="4000" b="1" cap="all" dirty="0" smtClean="0"/>
              <a:t/>
            </a:r>
            <a:br>
              <a:rPr lang="tr-TR" sz="4000" b="1" cap="all" dirty="0" smtClean="0"/>
            </a:br>
            <a:endParaRPr lang="tr-TR" sz="4000" dirty="0"/>
          </a:p>
        </p:txBody>
      </p:sp>
      <p:sp>
        <p:nvSpPr>
          <p:cNvPr id="3" name="2 İçerik Yer Tutucusu"/>
          <p:cNvSpPr>
            <a:spLocks noGrp="1"/>
          </p:cNvSpPr>
          <p:nvPr>
            <p:ph idx="1"/>
          </p:nvPr>
        </p:nvSpPr>
        <p:spPr>
          <a:xfrm>
            <a:off x="1" y="579549"/>
            <a:ext cx="6001554" cy="6091707"/>
          </a:xfrm>
        </p:spPr>
        <p:txBody>
          <a:bodyPr>
            <a:normAutofit fontScale="55000" lnSpcReduction="20000"/>
          </a:bodyPr>
          <a:lstStyle/>
          <a:p>
            <a:pPr fontAlgn="base"/>
            <a:r>
              <a:rPr lang="en-US" sz="3100" b="1" dirty="0" smtClean="0">
                <a:solidFill>
                  <a:schemeClr val="bg2">
                    <a:lumMod val="10000"/>
                  </a:schemeClr>
                </a:solidFill>
              </a:rPr>
              <a:t>The main purpose of building the garden was to use it as a royal pavilion, it was constructed at the end of the sixteenth century by Shah </a:t>
            </a:r>
            <a:r>
              <a:rPr lang="en-US" sz="3100" b="1" dirty="0" err="1" smtClean="0">
                <a:solidFill>
                  <a:schemeClr val="bg2">
                    <a:lumMod val="10000"/>
                  </a:schemeClr>
                </a:solidFill>
              </a:rPr>
              <a:t>Abbas</a:t>
            </a:r>
            <a:r>
              <a:rPr lang="en-US" sz="3100" b="1" dirty="0" smtClean="0">
                <a:solidFill>
                  <a:schemeClr val="bg2">
                    <a:lumMod val="10000"/>
                  </a:schemeClr>
                </a:solidFill>
              </a:rPr>
              <a:t> the second. There is a pavilion at the end of the garden with 20 columns, which has a nice pond in front of the building.</a:t>
            </a:r>
          </a:p>
          <a:p>
            <a:pPr fontAlgn="base"/>
            <a:r>
              <a:rPr lang="en-US" sz="3100" b="1" dirty="0" smtClean="0">
                <a:solidFill>
                  <a:schemeClr val="bg2">
                    <a:lumMod val="10000"/>
                  </a:schemeClr>
                </a:solidFill>
              </a:rPr>
              <a:t>“</a:t>
            </a:r>
            <a:r>
              <a:rPr lang="en-US" sz="3100" b="1" dirty="0" err="1" smtClean="0">
                <a:solidFill>
                  <a:schemeClr val="bg2">
                    <a:lumMod val="10000"/>
                  </a:schemeClr>
                </a:solidFill>
              </a:rPr>
              <a:t>Chehel</a:t>
            </a:r>
            <a:r>
              <a:rPr lang="en-US" sz="3100" b="1" dirty="0" smtClean="0">
                <a:solidFill>
                  <a:schemeClr val="bg2">
                    <a:lumMod val="10000"/>
                  </a:schemeClr>
                </a:solidFill>
              </a:rPr>
              <a:t> </a:t>
            </a:r>
            <a:r>
              <a:rPr lang="en-US" sz="3100" b="1" dirty="0" err="1" smtClean="0">
                <a:solidFill>
                  <a:schemeClr val="bg2">
                    <a:lumMod val="10000"/>
                  </a:schemeClr>
                </a:solidFill>
              </a:rPr>
              <a:t>Sotoun</a:t>
            </a:r>
            <a:r>
              <a:rPr lang="en-US" sz="3100" b="1" dirty="0" smtClean="0">
                <a:solidFill>
                  <a:schemeClr val="bg2">
                    <a:lumMod val="10000"/>
                  </a:schemeClr>
                </a:solidFill>
              </a:rPr>
              <a:t>” literally means “Forty Columns” in Farsi, and the reason for that is the number forty is a symbol of a large number in Iranian culture. Some people also say that due to the reflection of columns in the water there will be forty columns in total, which is not true, as you can never see this reflected in the front pond.</a:t>
            </a:r>
          </a:p>
          <a:p>
            <a:pPr fontAlgn="base"/>
            <a:r>
              <a:rPr lang="en-US" sz="3100" b="1" dirty="0" smtClean="0">
                <a:solidFill>
                  <a:schemeClr val="bg2">
                    <a:lumMod val="10000"/>
                  </a:schemeClr>
                </a:solidFill>
              </a:rPr>
              <a:t>The Great Hall is a gem which is decorated with frescoes, miniatures, and ceramics. The two middle frescoes represent the great battles of the </a:t>
            </a:r>
            <a:r>
              <a:rPr lang="en-US" sz="3100" b="1" dirty="0" err="1" smtClean="0">
                <a:solidFill>
                  <a:schemeClr val="bg2">
                    <a:lumMod val="10000"/>
                  </a:schemeClr>
                </a:solidFill>
              </a:rPr>
              <a:t>Safavid</a:t>
            </a:r>
            <a:r>
              <a:rPr lang="en-US" sz="3100" b="1" dirty="0" smtClean="0">
                <a:solidFill>
                  <a:schemeClr val="bg2">
                    <a:lumMod val="10000"/>
                  </a:schemeClr>
                </a:solidFill>
              </a:rPr>
              <a:t> era including the armies of Shah Ismail do battle with the Uzbek, and Shah </a:t>
            </a:r>
            <a:r>
              <a:rPr lang="en-US" sz="3100" b="1" dirty="0" err="1" smtClean="0">
                <a:solidFill>
                  <a:schemeClr val="bg2">
                    <a:lumMod val="10000"/>
                  </a:schemeClr>
                </a:solidFill>
              </a:rPr>
              <a:t>Abbas</a:t>
            </a:r>
            <a:r>
              <a:rPr lang="en-US" sz="3100" b="1" dirty="0" smtClean="0">
                <a:solidFill>
                  <a:schemeClr val="bg2">
                    <a:lumMod val="10000"/>
                  </a:schemeClr>
                </a:solidFill>
              </a:rPr>
              <a:t> II welcomes King Nader Khan of Turkestan with musicians and dancing girls.</a:t>
            </a:r>
          </a:p>
          <a:p>
            <a:pPr fontAlgn="base"/>
            <a:r>
              <a:rPr lang="en-US" sz="3100" b="1" dirty="0" smtClean="0">
                <a:solidFill>
                  <a:schemeClr val="bg2">
                    <a:lumMod val="10000"/>
                  </a:schemeClr>
                </a:solidFill>
              </a:rPr>
              <a:t>On the wall opposite the door, from right to left, Shah </a:t>
            </a:r>
            <a:r>
              <a:rPr lang="en-US" sz="3100" b="1" dirty="0" err="1" smtClean="0">
                <a:solidFill>
                  <a:schemeClr val="bg2">
                    <a:lumMod val="10000"/>
                  </a:schemeClr>
                </a:solidFill>
              </a:rPr>
              <a:t>Abbas</a:t>
            </a:r>
            <a:r>
              <a:rPr lang="en-US" sz="3100" b="1" dirty="0" smtClean="0">
                <a:solidFill>
                  <a:schemeClr val="bg2">
                    <a:lumMod val="10000"/>
                  </a:schemeClr>
                </a:solidFill>
              </a:rPr>
              <a:t> I presides over an ostentatious banquet; Shah Ismail battles the janissaries of Sultan </a:t>
            </a:r>
            <a:r>
              <a:rPr lang="en-US" sz="3100" b="1" dirty="0" err="1" smtClean="0">
                <a:solidFill>
                  <a:schemeClr val="bg2">
                    <a:lumMod val="10000"/>
                  </a:schemeClr>
                </a:solidFill>
              </a:rPr>
              <a:t>Selim</a:t>
            </a:r>
            <a:r>
              <a:rPr lang="en-US" sz="3100" b="1" dirty="0" smtClean="0">
                <a:solidFill>
                  <a:schemeClr val="bg2">
                    <a:lumMod val="10000"/>
                  </a:schemeClr>
                </a:solidFill>
              </a:rPr>
              <a:t>; and Shah </a:t>
            </a:r>
            <a:r>
              <a:rPr lang="en-US" sz="3100" b="1" dirty="0" err="1" smtClean="0">
                <a:solidFill>
                  <a:schemeClr val="bg2">
                    <a:lumMod val="10000"/>
                  </a:schemeClr>
                </a:solidFill>
              </a:rPr>
              <a:t>Tahmasp</a:t>
            </a:r>
            <a:r>
              <a:rPr lang="en-US" sz="3100" b="1" dirty="0" smtClean="0">
                <a:solidFill>
                  <a:schemeClr val="bg2">
                    <a:lumMod val="10000"/>
                  </a:schemeClr>
                </a:solidFill>
              </a:rPr>
              <a:t> receives </a:t>
            </a:r>
            <a:r>
              <a:rPr lang="en-US" sz="3100" b="1" dirty="0" err="1" smtClean="0">
                <a:solidFill>
                  <a:schemeClr val="bg2">
                    <a:lumMod val="10000"/>
                  </a:schemeClr>
                </a:solidFill>
              </a:rPr>
              <a:t>Humayun</a:t>
            </a:r>
            <a:r>
              <a:rPr lang="en-US" sz="3100" b="1" dirty="0" smtClean="0">
                <a:solidFill>
                  <a:schemeClr val="bg2">
                    <a:lumMod val="10000"/>
                  </a:schemeClr>
                </a:solidFill>
              </a:rPr>
              <a:t>, the Indian prince who fled to Persia in 1543.</a:t>
            </a:r>
          </a:p>
          <a:p>
            <a:endParaRPr lang="tr-TR" b="1" dirty="0">
              <a:solidFill>
                <a:schemeClr val="bg2">
                  <a:lumMod val="10000"/>
                </a:schemeClr>
              </a:solidFill>
            </a:endParaRPr>
          </a:p>
        </p:txBody>
      </p:sp>
      <p:pic>
        <p:nvPicPr>
          <p:cNvPr id="7170" name="Picture 2" descr="C:\Users\Asus\Desktop\ıremm\Chehel-Sotoun-Palace-1500x630.jpg"/>
          <p:cNvPicPr>
            <a:picLocks noChangeAspect="1" noChangeArrowheads="1"/>
          </p:cNvPicPr>
          <p:nvPr/>
        </p:nvPicPr>
        <p:blipFill>
          <a:blip r:embed="rId2"/>
          <a:srcRect/>
          <a:stretch>
            <a:fillRect/>
          </a:stretch>
        </p:blipFill>
        <p:spPr bwMode="auto">
          <a:xfrm>
            <a:off x="6053071" y="927278"/>
            <a:ext cx="6138929" cy="479094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41679" y="0"/>
            <a:ext cx="9662933" cy="721217"/>
          </a:xfrm>
        </p:spPr>
        <p:txBody>
          <a:bodyPr>
            <a:normAutofit fontScale="90000"/>
          </a:bodyPr>
          <a:lstStyle/>
          <a:p>
            <a:r>
              <a:rPr lang="tr-TR" sz="4400" b="1" cap="all" dirty="0" smtClean="0">
                <a:solidFill>
                  <a:schemeClr val="accent1">
                    <a:lumMod val="50000"/>
                  </a:schemeClr>
                </a:solidFill>
              </a:rPr>
              <a:t>               MENAR JONBAN</a:t>
            </a:r>
            <a:r>
              <a:rPr lang="tr-TR" b="1" cap="all" dirty="0" smtClean="0"/>
              <a:t/>
            </a:r>
            <a:br>
              <a:rPr lang="tr-TR" b="1" cap="all" dirty="0" smtClean="0"/>
            </a:br>
            <a:endParaRPr lang="tr-TR" dirty="0"/>
          </a:p>
        </p:txBody>
      </p:sp>
      <p:sp>
        <p:nvSpPr>
          <p:cNvPr id="3" name="2 İçerik Yer Tutucusu"/>
          <p:cNvSpPr>
            <a:spLocks noGrp="1"/>
          </p:cNvSpPr>
          <p:nvPr>
            <p:ph idx="1"/>
          </p:nvPr>
        </p:nvSpPr>
        <p:spPr>
          <a:xfrm>
            <a:off x="257577" y="746975"/>
            <a:ext cx="5434885" cy="6111025"/>
          </a:xfrm>
        </p:spPr>
        <p:txBody>
          <a:bodyPr>
            <a:normAutofit fontScale="85000" lnSpcReduction="10000"/>
          </a:bodyPr>
          <a:lstStyle/>
          <a:p>
            <a:pPr fontAlgn="base"/>
            <a:r>
              <a:rPr lang="en-US" sz="2800" b="1" dirty="0" smtClean="0">
                <a:solidFill>
                  <a:schemeClr val="tx1">
                    <a:lumMod val="95000"/>
                    <a:lumOff val="5000"/>
                  </a:schemeClr>
                </a:solidFill>
              </a:rPr>
              <a:t>The </a:t>
            </a:r>
            <a:r>
              <a:rPr lang="en-US" sz="2800" b="1" dirty="0" err="1" smtClean="0">
                <a:solidFill>
                  <a:schemeClr val="tx1">
                    <a:lumMod val="95000"/>
                    <a:lumOff val="5000"/>
                  </a:schemeClr>
                </a:solidFill>
              </a:rPr>
              <a:t>Menar</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Jonban</a:t>
            </a:r>
            <a:r>
              <a:rPr lang="en-US" sz="2800" b="1" dirty="0" smtClean="0">
                <a:solidFill>
                  <a:schemeClr val="tx1">
                    <a:lumMod val="95000"/>
                    <a:lumOff val="5000"/>
                  </a:schemeClr>
                </a:solidFill>
              </a:rPr>
              <a:t> (Shaking Minarets) constructed during </a:t>
            </a:r>
            <a:r>
              <a:rPr lang="en-US" sz="2800" b="1" dirty="0" err="1" smtClean="0">
                <a:solidFill>
                  <a:schemeClr val="tx1">
                    <a:lumMod val="95000"/>
                    <a:lumOff val="5000"/>
                  </a:schemeClr>
                </a:solidFill>
              </a:rPr>
              <a:t>Ilkhanid</a:t>
            </a:r>
            <a:r>
              <a:rPr lang="en-US" sz="2800" b="1" dirty="0" smtClean="0">
                <a:solidFill>
                  <a:schemeClr val="tx1">
                    <a:lumMod val="95000"/>
                    <a:lumOff val="5000"/>
                  </a:schemeClr>
                </a:solidFill>
              </a:rPr>
              <a:t> Dynasty, at the time of the late King </a:t>
            </a:r>
            <a:r>
              <a:rPr lang="en-US" sz="2800" b="1" dirty="0" err="1" smtClean="0">
                <a:solidFill>
                  <a:schemeClr val="tx1">
                    <a:lumMod val="95000"/>
                    <a:lumOff val="5000"/>
                  </a:schemeClr>
                </a:solidFill>
              </a:rPr>
              <a:t>Oljaitu</a:t>
            </a:r>
            <a:r>
              <a:rPr lang="en-US" sz="2800" b="1" dirty="0" smtClean="0">
                <a:solidFill>
                  <a:schemeClr val="tx1">
                    <a:lumMod val="95000"/>
                    <a:lumOff val="5000"/>
                  </a:schemeClr>
                </a:solidFill>
              </a:rPr>
              <a:t> to be used as a mausoleum for “Amu Abdullah” who was a mystic and ascetic in </a:t>
            </a:r>
            <a:r>
              <a:rPr lang="en-US" sz="2800" b="1" dirty="0" err="1" smtClean="0">
                <a:solidFill>
                  <a:schemeClr val="tx1">
                    <a:lumMod val="95000"/>
                    <a:lumOff val="5000"/>
                  </a:schemeClr>
                </a:solidFill>
              </a:rPr>
              <a:t>Ilkhanid</a:t>
            </a:r>
            <a:r>
              <a:rPr lang="en-US" sz="2800" b="1" dirty="0" smtClean="0">
                <a:solidFill>
                  <a:schemeClr val="tx1">
                    <a:lumMod val="95000"/>
                    <a:lumOff val="5000"/>
                  </a:schemeClr>
                </a:solidFill>
              </a:rPr>
              <a:t> era. According to archeological studies, it is believed that the minarets were added to the mausoleum later by the </a:t>
            </a:r>
            <a:r>
              <a:rPr lang="en-US" sz="2800" b="1" dirty="0" err="1" smtClean="0">
                <a:solidFill>
                  <a:schemeClr val="tx1">
                    <a:lumMod val="95000"/>
                    <a:lumOff val="5000"/>
                  </a:schemeClr>
                </a:solidFill>
              </a:rPr>
              <a:t>Safavid</a:t>
            </a:r>
            <a:r>
              <a:rPr lang="en-US" sz="2800" b="1" dirty="0" smtClean="0">
                <a:solidFill>
                  <a:schemeClr val="tx1">
                    <a:lumMod val="95000"/>
                    <a:lumOff val="5000"/>
                  </a:schemeClr>
                </a:solidFill>
              </a:rPr>
              <a:t> scientists. These minarets have unique structures since when one of the minarets is shaken, the other minaret will shake the same time as well.</a:t>
            </a:r>
          </a:p>
          <a:p>
            <a:r>
              <a:rPr lang="en-US" dirty="0" smtClean="0"/>
              <a:t/>
            </a:r>
            <a:br>
              <a:rPr lang="en-US" dirty="0" smtClean="0"/>
            </a:br>
            <a:endParaRPr lang="tr-TR" dirty="0"/>
          </a:p>
        </p:txBody>
      </p:sp>
      <p:pic>
        <p:nvPicPr>
          <p:cNvPr id="8194" name="Picture 2" descr="C:\Users\Asus\Desktop\ıremm\Menar-Jonban-1500x630.jpg"/>
          <p:cNvPicPr>
            <a:picLocks noChangeAspect="1" noChangeArrowheads="1"/>
          </p:cNvPicPr>
          <p:nvPr/>
        </p:nvPicPr>
        <p:blipFill>
          <a:blip r:embed="rId2"/>
          <a:srcRect/>
          <a:stretch>
            <a:fillRect/>
          </a:stretch>
        </p:blipFill>
        <p:spPr bwMode="auto">
          <a:xfrm>
            <a:off x="6027313" y="772732"/>
            <a:ext cx="5962917" cy="517730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87133" y="283335"/>
            <a:ext cx="9817480" cy="772733"/>
          </a:xfrm>
        </p:spPr>
        <p:txBody>
          <a:bodyPr>
            <a:normAutofit/>
          </a:bodyPr>
          <a:lstStyle/>
          <a:p>
            <a:r>
              <a:rPr lang="tr-TR" sz="4000" b="1" dirty="0" smtClean="0">
                <a:solidFill>
                  <a:srgbClr val="002060"/>
                </a:solidFill>
              </a:rPr>
              <a:t>         ISFAHAN LOCAL FOOD</a:t>
            </a:r>
            <a:endParaRPr lang="tr-TR" sz="4000" b="1" dirty="0">
              <a:solidFill>
                <a:srgbClr val="00206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837127" y="1738648"/>
            <a:ext cx="3528811" cy="1918952"/>
          </a:xfrm>
          <a:prstGeom prst="rect">
            <a:avLst/>
          </a:prstGeom>
          <a:noFill/>
          <a:ln w="9525">
            <a:noFill/>
            <a:miter lim="800000"/>
            <a:headEnd/>
            <a:tailEnd/>
          </a:ln>
          <a:effectLst/>
        </p:spPr>
      </p:pic>
      <p:sp>
        <p:nvSpPr>
          <p:cNvPr id="7" name="6 Dikdörtgen"/>
          <p:cNvSpPr/>
          <p:nvPr/>
        </p:nvSpPr>
        <p:spPr>
          <a:xfrm>
            <a:off x="1210615" y="1184856"/>
            <a:ext cx="2125014" cy="523220"/>
          </a:xfrm>
          <a:prstGeom prst="rect">
            <a:avLst/>
          </a:prstGeom>
          <a:solidFill>
            <a:schemeClr val="bg2"/>
          </a:solidFill>
        </p:spPr>
        <p:txBody>
          <a:bodyPr wrap="square">
            <a:spAutoFit/>
          </a:bodyPr>
          <a:lstStyle/>
          <a:p>
            <a:r>
              <a:rPr lang="tr-TR" sz="2800" b="1" dirty="0" smtClean="0">
                <a:solidFill>
                  <a:prstClr val="black"/>
                </a:solidFill>
              </a:rPr>
              <a:t>    </a:t>
            </a:r>
            <a:r>
              <a:rPr lang="tr-TR" sz="2800" b="1" dirty="0" smtClean="0">
                <a:solidFill>
                  <a:schemeClr val="accent4">
                    <a:lumMod val="50000"/>
                  </a:schemeClr>
                </a:solidFill>
              </a:rPr>
              <a:t>BERYAN</a:t>
            </a:r>
            <a:endParaRPr lang="tr-TR" sz="2800" b="1" dirty="0">
              <a:solidFill>
                <a:schemeClr val="accent4">
                  <a:lumMod val="50000"/>
                </a:schemeClr>
              </a:solidFill>
            </a:endParaRPr>
          </a:p>
        </p:txBody>
      </p:sp>
      <p:pic>
        <p:nvPicPr>
          <p:cNvPr id="1029" name="Picture 5"/>
          <p:cNvPicPr>
            <a:picLocks noChangeAspect="1" noChangeArrowheads="1"/>
          </p:cNvPicPr>
          <p:nvPr/>
        </p:nvPicPr>
        <p:blipFill>
          <a:blip r:embed="rId3"/>
          <a:srcRect/>
          <a:stretch>
            <a:fillRect/>
          </a:stretch>
        </p:blipFill>
        <p:spPr bwMode="auto">
          <a:xfrm>
            <a:off x="5826034" y="1670944"/>
            <a:ext cx="4976949" cy="2038907"/>
          </a:xfrm>
          <a:prstGeom prst="rect">
            <a:avLst/>
          </a:prstGeom>
          <a:noFill/>
          <a:ln w="9525">
            <a:noFill/>
            <a:miter lim="800000"/>
            <a:headEnd/>
            <a:tailEnd/>
          </a:ln>
          <a:effectLst/>
        </p:spPr>
      </p:pic>
      <p:sp>
        <p:nvSpPr>
          <p:cNvPr id="10" name="9 Dikdörtgen"/>
          <p:cNvSpPr/>
          <p:nvPr/>
        </p:nvSpPr>
        <p:spPr>
          <a:xfrm>
            <a:off x="6217920" y="1254034"/>
            <a:ext cx="3866606" cy="461665"/>
          </a:xfrm>
          <a:prstGeom prst="rect">
            <a:avLst/>
          </a:prstGeom>
        </p:spPr>
        <p:txBody>
          <a:bodyPr wrap="square">
            <a:spAutoFit/>
          </a:bodyPr>
          <a:lstStyle/>
          <a:p>
            <a:r>
              <a:rPr lang="tr-TR" sz="2400" b="1" dirty="0" smtClean="0"/>
              <a:t>              </a:t>
            </a:r>
            <a:r>
              <a:rPr lang="tr-TR" sz="2400" b="1" dirty="0" err="1" smtClean="0">
                <a:solidFill>
                  <a:schemeClr val="accent6">
                    <a:lumMod val="50000"/>
                  </a:schemeClr>
                </a:solidFill>
              </a:rPr>
              <a:t>Jeweled</a:t>
            </a:r>
            <a:r>
              <a:rPr lang="tr-TR" sz="2400" b="1" dirty="0" smtClean="0">
                <a:solidFill>
                  <a:schemeClr val="accent6">
                    <a:lumMod val="50000"/>
                  </a:schemeClr>
                </a:solidFill>
              </a:rPr>
              <a:t>   Rice</a:t>
            </a:r>
            <a:endParaRPr lang="tr-TR" sz="2400" b="1" dirty="0">
              <a:solidFill>
                <a:schemeClr val="accent6">
                  <a:lumMod val="50000"/>
                </a:schemeClr>
              </a:solidFill>
            </a:endParaRPr>
          </a:p>
        </p:txBody>
      </p:sp>
      <p:pic>
        <p:nvPicPr>
          <p:cNvPr id="1030" name="Picture 6"/>
          <p:cNvPicPr>
            <a:picLocks noChangeAspect="1" noChangeArrowheads="1"/>
          </p:cNvPicPr>
          <p:nvPr/>
        </p:nvPicPr>
        <p:blipFill>
          <a:blip r:embed="rId4"/>
          <a:srcRect/>
          <a:stretch>
            <a:fillRect/>
          </a:stretch>
        </p:blipFill>
        <p:spPr bwMode="auto">
          <a:xfrm>
            <a:off x="796834" y="4273187"/>
            <a:ext cx="3801292" cy="2362744"/>
          </a:xfrm>
          <a:prstGeom prst="rect">
            <a:avLst/>
          </a:prstGeom>
          <a:noFill/>
          <a:ln w="9525">
            <a:noFill/>
            <a:miter lim="800000"/>
            <a:headEnd/>
            <a:tailEnd/>
          </a:ln>
          <a:effectLst/>
        </p:spPr>
      </p:pic>
      <p:sp>
        <p:nvSpPr>
          <p:cNvPr id="13" name="12 Dikdörtgen"/>
          <p:cNvSpPr/>
          <p:nvPr/>
        </p:nvSpPr>
        <p:spPr>
          <a:xfrm rot="10800000" flipV="1">
            <a:off x="979714" y="3720154"/>
            <a:ext cx="2756263" cy="400110"/>
          </a:xfrm>
          <a:prstGeom prst="rect">
            <a:avLst/>
          </a:prstGeom>
        </p:spPr>
        <p:txBody>
          <a:bodyPr wrap="square">
            <a:spAutoFit/>
          </a:bodyPr>
          <a:lstStyle/>
          <a:p>
            <a:r>
              <a:rPr lang="tr-TR" sz="2000" b="1" dirty="0" smtClean="0"/>
              <a:t>       </a:t>
            </a:r>
            <a:r>
              <a:rPr lang="tr-TR" sz="2000" b="1" dirty="0" err="1" smtClean="0">
                <a:solidFill>
                  <a:schemeClr val="accent4">
                    <a:lumMod val="50000"/>
                  </a:schemeClr>
                </a:solidFill>
              </a:rPr>
              <a:t>Kaleh</a:t>
            </a:r>
            <a:r>
              <a:rPr lang="tr-TR" sz="2000" b="1" dirty="0" smtClean="0">
                <a:solidFill>
                  <a:schemeClr val="accent4">
                    <a:lumMod val="50000"/>
                  </a:schemeClr>
                </a:solidFill>
              </a:rPr>
              <a:t>-</a:t>
            </a:r>
            <a:r>
              <a:rPr lang="tr-TR" sz="2000" b="1" dirty="0" err="1" smtClean="0">
                <a:solidFill>
                  <a:schemeClr val="accent4">
                    <a:lumMod val="50000"/>
                  </a:schemeClr>
                </a:solidFill>
              </a:rPr>
              <a:t>Joosh</a:t>
            </a:r>
            <a:endParaRPr lang="tr-TR" sz="2000" b="1" dirty="0">
              <a:solidFill>
                <a:schemeClr val="accent4">
                  <a:lumMod val="50000"/>
                </a:schemeClr>
              </a:solidFill>
            </a:endParaRPr>
          </a:p>
        </p:txBody>
      </p:sp>
      <p:sp>
        <p:nvSpPr>
          <p:cNvPr id="14" name="13 Dikdörtgen"/>
          <p:cNvSpPr/>
          <p:nvPr/>
        </p:nvSpPr>
        <p:spPr>
          <a:xfrm>
            <a:off x="6613548" y="3923602"/>
            <a:ext cx="3562417" cy="461665"/>
          </a:xfrm>
          <a:prstGeom prst="rect">
            <a:avLst/>
          </a:prstGeom>
        </p:spPr>
        <p:txBody>
          <a:bodyPr wrap="square">
            <a:spAutoFit/>
          </a:bodyPr>
          <a:lstStyle/>
          <a:p>
            <a:r>
              <a:rPr lang="tr-TR" dirty="0" smtClean="0"/>
              <a:t>                </a:t>
            </a:r>
            <a:r>
              <a:rPr lang="tr-TR" sz="2400" b="1" dirty="0" err="1" smtClean="0">
                <a:solidFill>
                  <a:schemeClr val="accent4">
                    <a:lumMod val="50000"/>
                  </a:schemeClr>
                </a:solidFill>
              </a:rPr>
              <a:t>Eshkeneh</a:t>
            </a:r>
            <a:endParaRPr lang="tr-TR" sz="2400" b="1" dirty="0">
              <a:solidFill>
                <a:schemeClr val="accent4">
                  <a:lumMod val="50000"/>
                </a:schemeClr>
              </a:solidFill>
            </a:endParaRPr>
          </a:p>
        </p:txBody>
      </p:sp>
      <p:pic>
        <p:nvPicPr>
          <p:cNvPr id="1032" name="Picture 8"/>
          <p:cNvPicPr>
            <a:picLocks noChangeAspect="1" noChangeArrowheads="1"/>
          </p:cNvPicPr>
          <p:nvPr/>
        </p:nvPicPr>
        <p:blipFill>
          <a:blip r:embed="rId5"/>
          <a:srcRect/>
          <a:stretch>
            <a:fillRect/>
          </a:stretch>
        </p:blipFill>
        <p:spPr bwMode="auto">
          <a:xfrm>
            <a:off x="6065519" y="4402183"/>
            <a:ext cx="4489269" cy="2455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flipV="1">
            <a:off x="1828800" y="489397"/>
            <a:ext cx="9675813" cy="334852"/>
          </a:xfrm>
        </p:spPr>
        <p:txBody>
          <a:bodyPr>
            <a:normAutofit fontScale="90000"/>
          </a:bodyPr>
          <a:lstStyle/>
          <a:p>
            <a:endParaRPr lang="tr-TR" dirty="0"/>
          </a:p>
        </p:txBody>
      </p:sp>
      <p:sp>
        <p:nvSpPr>
          <p:cNvPr id="3" name="Alt Başlık 2"/>
          <p:cNvSpPr>
            <a:spLocks noGrp="1"/>
          </p:cNvSpPr>
          <p:nvPr>
            <p:ph type="subTitle" idx="1"/>
          </p:nvPr>
        </p:nvSpPr>
        <p:spPr>
          <a:xfrm>
            <a:off x="605307" y="2266682"/>
            <a:ext cx="5615189" cy="3142446"/>
          </a:xfrm>
        </p:spPr>
        <p:txBody>
          <a:bodyPr>
            <a:normAutofit/>
          </a:bodyPr>
          <a:lstStyle/>
          <a:p>
            <a:r>
              <a:rPr lang="tr-TR" sz="2400" b="1" i="1" dirty="0" smtClean="0">
                <a:solidFill>
                  <a:schemeClr val="tx1">
                    <a:lumMod val="95000"/>
                    <a:lumOff val="5000"/>
                  </a:schemeClr>
                </a:solidFill>
              </a:rPr>
              <a:t>Isfahan </a:t>
            </a:r>
            <a:r>
              <a:rPr lang="tr-TR" sz="2400" b="1" i="1" dirty="0" err="1" smtClean="0">
                <a:solidFill>
                  <a:schemeClr val="tx1">
                    <a:lumMod val="95000"/>
                    <a:lumOff val="5000"/>
                  </a:schemeClr>
                </a:solidFill>
              </a:rPr>
              <a:t>historically</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also</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rendered</a:t>
            </a:r>
            <a:r>
              <a:rPr lang="tr-TR" sz="2400" b="1" i="1" dirty="0" smtClean="0">
                <a:solidFill>
                  <a:schemeClr val="tx1">
                    <a:lumMod val="95000"/>
                    <a:lumOff val="5000"/>
                  </a:schemeClr>
                </a:solidFill>
              </a:rPr>
              <a:t> in </a:t>
            </a:r>
            <a:r>
              <a:rPr lang="tr-TR" sz="2400" b="1" i="1" dirty="0" err="1" smtClean="0">
                <a:solidFill>
                  <a:schemeClr val="tx1">
                    <a:lumMod val="95000"/>
                    <a:lumOff val="5000"/>
                  </a:schemeClr>
                </a:solidFill>
              </a:rPr>
              <a:t>English</a:t>
            </a:r>
            <a:r>
              <a:rPr lang="tr-TR" sz="2400" b="1" i="1" dirty="0" smtClean="0">
                <a:solidFill>
                  <a:schemeClr val="tx1">
                    <a:lumMod val="95000"/>
                    <a:lumOff val="5000"/>
                  </a:schemeClr>
                </a:solidFill>
              </a:rPr>
              <a:t> has </a:t>
            </a:r>
            <a:r>
              <a:rPr lang="tr-TR" sz="2400" b="1" i="1" dirty="0" err="1" smtClean="0">
                <a:solidFill>
                  <a:schemeClr val="tx1">
                    <a:lumMod val="95000"/>
                    <a:lumOff val="5000"/>
                  </a:schemeClr>
                </a:solidFill>
              </a:rPr>
              <a:t>Ispahan</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Sepahan</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Esfahan</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or</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Hispahan</a:t>
            </a:r>
            <a:r>
              <a:rPr lang="tr-TR" sz="2400" b="1" i="1" dirty="0" smtClean="0">
                <a:solidFill>
                  <a:schemeClr val="tx1">
                    <a:lumMod val="95000"/>
                    <a:lumOff val="5000"/>
                  </a:schemeClr>
                </a:solidFill>
              </a:rPr>
              <a:t>, is a </a:t>
            </a:r>
            <a:r>
              <a:rPr lang="tr-TR" sz="2400" b="1" i="1" dirty="0" err="1" smtClean="0">
                <a:solidFill>
                  <a:schemeClr val="tx1">
                    <a:lumMod val="95000"/>
                    <a:lumOff val="5000"/>
                  </a:schemeClr>
                </a:solidFill>
              </a:rPr>
              <a:t>city</a:t>
            </a:r>
            <a:r>
              <a:rPr lang="tr-TR" sz="2400" b="1" i="1" dirty="0" smtClean="0">
                <a:solidFill>
                  <a:schemeClr val="tx1">
                    <a:lumMod val="95000"/>
                    <a:lumOff val="5000"/>
                  </a:schemeClr>
                </a:solidFill>
              </a:rPr>
              <a:t> in Iran. It is </a:t>
            </a:r>
            <a:r>
              <a:rPr lang="tr-TR" sz="2400" b="1" i="1" dirty="0" err="1" smtClean="0">
                <a:solidFill>
                  <a:schemeClr val="tx1">
                    <a:lumMod val="95000"/>
                    <a:lumOff val="5000"/>
                  </a:schemeClr>
                </a:solidFill>
              </a:rPr>
              <a:t>located</a:t>
            </a:r>
            <a:r>
              <a:rPr lang="tr-TR" sz="2400" b="1" i="1" dirty="0" smtClean="0">
                <a:solidFill>
                  <a:schemeClr val="tx1">
                    <a:lumMod val="95000"/>
                    <a:lumOff val="5000"/>
                  </a:schemeClr>
                </a:solidFill>
              </a:rPr>
              <a:t> 406 km South </a:t>
            </a:r>
            <a:r>
              <a:rPr lang="tr-TR" sz="2400" b="1" i="1" dirty="0" err="1" smtClean="0">
                <a:solidFill>
                  <a:schemeClr val="tx1">
                    <a:lumMod val="95000"/>
                    <a:lumOff val="5000"/>
                  </a:schemeClr>
                </a:solidFill>
              </a:rPr>
              <a:t>Tehran</a:t>
            </a:r>
            <a:r>
              <a:rPr lang="tr-TR" sz="2400" b="1" i="1" dirty="0">
                <a:solidFill>
                  <a:schemeClr val="tx1">
                    <a:lumMod val="95000"/>
                    <a:lumOff val="5000"/>
                  </a:schemeClr>
                </a:solidFill>
              </a:rPr>
              <a:t>.</a:t>
            </a: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93983" y="824249"/>
            <a:ext cx="5306095" cy="5177306"/>
          </a:xfrm>
          <a:prstGeom prst="rect">
            <a:avLst/>
          </a:prstGeom>
        </p:spPr>
      </p:pic>
    </p:spTree>
    <p:extLst>
      <p:ext uri="{BB962C8B-B14F-4D97-AF65-F5344CB8AC3E}">
        <p14:creationId xmlns:p14="http://schemas.microsoft.com/office/powerpoint/2010/main" xmlns="" val="3707061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54925" y="1"/>
            <a:ext cx="9806441" cy="600890"/>
          </a:xfrm>
        </p:spPr>
        <p:txBody>
          <a:bodyPr>
            <a:normAutofit fontScale="90000"/>
          </a:bodyPr>
          <a:lstStyle/>
          <a:p>
            <a:r>
              <a:rPr lang="tr-TR" dirty="0" smtClean="0"/>
              <a:t>                   </a:t>
            </a:r>
            <a:r>
              <a:rPr lang="tr-TR" sz="4400" b="1" dirty="0" smtClean="0">
                <a:solidFill>
                  <a:schemeClr val="accent1">
                    <a:lumMod val="50000"/>
                  </a:schemeClr>
                </a:solidFill>
              </a:rPr>
              <a:t>REFERENCES</a:t>
            </a:r>
            <a:br>
              <a:rPr lang="tr-TR" sz="4400" b="1" dirty="0" smtClean="0">
                <a:solidFill>
                  <a:schemeClr val="accent1">
                    <a:lumMod val="50000"/>
                  </a:schemeClr>
                </a:solidFill>
              </a:rPr>
            </a:br>
            <a:endParaRPr lang="tr-TR" sz="4400" b="1" dirty="0">
              <a:solidFill>
                <a:schemeClr val="accent1">
                  <a:lumMod val="50000"/>
                </a:schemeClr>
              </a:solidFill>
            </a:endParaRPr>
          </a:p>
        </p:txBody>
      </p:sp>
      <p:sp>
        <p:nvSpPr>
          <p:cNvPr id="3" name="2 İçerik Yer Tutucusu"/>
          <p:cNvSpPr>
            <a:spLocks noGrp="1"/>
          </p:cNvSpPr>
          <p:nvPr>
            <p:ph idx="1"/>
          </p:nvPr>
        </p:nvSpPr>
        <p:spPr>
          <a:xfrm>
            <a:off x="0" y="587829"/>
            <a:ext cx="11543800" cy="6270171"/>
          </a:xfrm>
        </p:spPr>
        <p:txBody>
          <a:bodyPr>
            <a:noAutofit/>
          </a:bodyPr>
          <a:lstStyle/>
          <a:p>
            <a:pPr>
              <a:buNone/>
            </a:pPr>
            <a:r>
              <a:rPr lang="tr-TR" sz="1600" b="1" dirty="0" smtClean="0">
                <a:solidFill>
                  <a:schemeClr val="bg2">
                    <a:lumMod val="10000"/>
                  </a:schemeClr>
                </a:solidFill>
              </a:rPr>
              <a:t>   </a:t>
            </a:r>
            <a:r>
              <a:rPr lang="en-US" sz="1600" b="1" dirty="0" smtClean="0">
                <a:solidFill>
                  <a:schemeClr val="bg2">
                    <a:lumMod val="10000"/>
                  </a:schemeClr>
                </a:solidFill>
              </a:rPr>
              <a:t> http://www.daftlogic.com/downloads/kml/10102015-9mzrdauu.kml</a:t>
            </a:r>
          </a:p>
          <a:p>
            <a:r>
              <a:rPr lang="en-US" sz="1600" b="1" dirty="0" smtClean="0">
                <a:solidFill>
                  <a:schemeClr val="bg2">
                    <a:lumMod val="10000"/>
                  </a:schemeClr>
                </a:solidFill>
              </a:rPr>
              <a:t> https://www.amar.org.ir/english</a:t>
            </a:r>
          </a:p>
          <a:p>
            <a:r>
              <a:rPr lang="en-US" sz="1600" b="1" dirty="0" smtClean="0">
                <a:solidFill>
                  <a:schemeClr val="bg2">
                    <a:lumMod val="10000"/>
                  </a:schemeClr>
                </a:solidFill>
              </a:rPr>
              <a:t> </a:t>
            </a:r>
            <a:r>
              <a:rPr lang="en-US" sz="1600" b="1" i="1" dirty="0" smtClean="0">
                <a:solidFill>
                  <a:schemeClr val="bg2">
                    <a:lumMod val="10000"/>
                  </a:schemeClr>
                </a:solidFill>
              </a:rPr>
              <a:t>"Major Agglomerations of the World - Population Statistics and Maps". citypopulation.de. 13 September 2018. Archived from the original on 13 September 2018.</a:t>
            </a:r>
            <a:endParaRPr lang="en-US" sz="1600" b="1" dirty="0" smtClean="0">
              <a:solidFill>
                <a:schemeClr val="bg2">
                  <a:lumMod val="10000"/>
                </a:schemeClr>
              </a:solidFill>
            </a:endParaRPr>
          </a:p>
          <a:p>
            <a:r>
              <a:rPr lang="en-US" sz="1600" b="1" dirty="0" smtClean="0">
                <a:solidFill>
                  <a:schemeClr val="bg2">
                    <a:lumMod val="10000"/>
                  </a:schemeClr>
                </a:solidFill>
              </a:rPr>
              <a:t> </a:t>
            </a:r>
            <a:r>
              <a:rPr lang="en-US" sz="1600" b="1" i="1" dirty="0" smtClean="0">
                <a:solidFill>
                  <a:schemeClr val="bg2">
                    <a:lumMod val="10000"/>
                  </a:schemeClr>
                </a:solidFill>
              </a:rPr>
              <a:t>"Isfahan Climate - IRAN TRAVEL, TRIP TO IRAN". www.irangazette.com. Retrieved 24 February 2020.</a:t>
            </a:r>
            <a:endParaRPr lang="en-US" sz="1600" b="1" dirty="0" smtClean="0">
              <a:solidFill>
                <a:schemeClr val="bg2">
                  <a:lumMod val="10000"/>
                </a:schemeClr>
              </a:solidFill>
            </a:endParaRPr>
          </a:p>
          <a:p>
            <a:r>
              <a:rPr lang="en-US" sz="1600" b="1" dirty="0" smtClean="0">
                <a:solidFill>
                  <a:schemeClr val="bg2">
                    <a:lumMod val="10000"/>
                  </a:schemeClr>
                </a:solidFill>
              </a:rPr>
              <a:t> </a:t>
            </a:r>
            <a:r>
              <a:rPr lang="en-US" sz="1600" b="1" u="sng" dirty="0" smtClean="0">
                <a:solidFill>
                  <a:schemeClr val="bg2">
                    <a:lumMod val="10000"/>
                  </a:schemeClr>
                </a:solidFill>
              </a:rPr>
              <a:t>"Population of Cities in Iran (2018)." The population of the greater metropolitan area is 5.1 million (2016 Census).</a:t>
            </a:r>
            <a:endParaRPr lang="en-US" sz="1600" b="1" dirty="0" smtClean="0">
              <a:solidFill>
                <a:schemeClr val="bg2">
                  <a:lumMod val="10000"/>
                </a:schemeClr>
              </a:solidFill>
            </a:endParaRPr>
          </a:p>
          <a:p>
            <a:r>
              <a:rPr lang="en-US" sz="1600" b="1" i="1" dirty="0" smtClean="0">
                <a:solidFill>
                  <a:schemeClr val="bg2">
                    <a:lumMod val="10000"/>
                  </a:schemeClr>
                </a:solidFill>
              </a:rPr>
              <a:t>"Isfahan Is Half The World". New York Times. Retrieved 23 July2018.</a:t>
            </a:r>
            <a:endParaRPr lang="en-US" sz="1600" b="1" dirty="0" smtClean="0">
              <a:solidFill>
                <a:schemeClr val="bg2">
                  <a:lumMod val="10000"/>
                </a:schemeClr>
              </a:solidFill>
            </a:endParaRPr>
          </a:p>
          <a:p>
            <a:r>
              <a:rPr lang="en-US" sz="1600" b="1" i="1" dirty="0" smtClean="0">
                <a:solidFill>
                  <a:schemeClr val="bg2">
                    <a:lumMod val="10000"/>
                  </a:schemeClr>
                </a:solidFill>
              </a:rPr>
              <a:t>"Isfahan, Pre-Islamic-Period". </a:t>
            </a:r>
            <a:r>
              <a:rPr lang="en-US" sz="1600" b="1" i="1" dirty="0" err="1" smtClean="0">
                <a:solidFill>
                  <a:schemeClr val="bg2">
                    <a:lumMod val="10000"/>
                  </a:schemeClr>
                </a:solidFill>
              </a:rPr>
              <a:t>Encyclopædia</a:t>
            </a:r>
            <a:r>
              <a:rPr lang="en-US" sz="1600" b="1" i="1" dirty="0" smtClean="0">
                <a:solidFill>
                  <a:schemeClr val="bg2">
                    <a:lumMod val="10000"/>
                  </a:schemeClr>
                </a:solidFill>
              </a:rPr>
              <a:t> </a:t>
            </a:r>
            <a:r>
              <a:rPr lang="en-US" sz="1600" b="1" i="1" dirty="0" err="1" smtClean="0">
                <a:solidFill>
                  <a:schemeClr val="bg2">
                    <a:lumMod val="10000"/>
                  </a:schemeClr>
                </a:solidFill>
              </a:rPr>
              <a:t>Iranica</a:t>
            </a:r>
            <a:r>
              <a:rPr lang="en-US" sz="1600" b="1" i="1" dirty="0" smtClean="0">
                <a:solidFill>
                  <a:schemeClr val="bg2">
                    <a:lumMod val="10000"/>
                  </a:schemeClr>
                </a:solidFill>
              </a:rPr>
              <a:t>. 15 December 2006. Retrieved 31 December 2015.</a:t>
            </a:r>
            <a:endParaRPr lang="en-US" sz="1600" b="1" dirty="0" smtClean="0">
              <a:solidFill>
                <a:schemeClr val="bg2">
                  <a:lumMod val="10000"/>
                </a:schemeClr>
              </a:solidFill>
            </a:endParaRPr>
          </a:p>
          <a:p>
            <a:r>
              <a:rPr lang="en-US" sz="1600" b="1" dirty="0" err="1" smtClean="0">
                <a:solidFill>
                  <a:schemeClr val="bg2">
                    <a:lumMod val="10000"/>
                  </a:schemeClr>
                </a:solidFill>
              </a:rPr>
              <a:t>Strazny</a:t>
            </a:r>
            <a:r>
              <a:rPr lang="en-US" sz="1600" b="1" dirty="0" smtClean="0">
                <a:solidFill>
                  <a:schemeClr val="bg2">
                    <a:lumMod val="10000"/>
                  </a:schemeClr>
                </a:solidFill>
              </a:rPr>
              <a:t>, P. (2005). Encyclopedia of linguistics (p. 325). New York: Fitzroy Dearborn.</a:t>
            </a:r>
          </a:p>
          <a:p>
            <a:r>
              <a:rPr lang="en-US" sz="1600" b="1" dirty="0" smtClean="0">
                <a:solidFill>
                  <a:schemeClr val="bg2">
                    <a:lumMod val="10000"/>
                  </a:schemeClr>
                </a:solidFill>
              </a:rPr>
              <a:t> Iran: Provinces and Cities population statistics</a:t>
            </a:r>
          </a:p>
          <a:p>
            <a:r>
              <a:rPr lang="en-US" sz="1600" b="1" dirty="0" smtClean="0">
                <a:solidFill>
                  <a:schemeClr val="bg2">
                    <a:lumMod val="10000"/>
                  </a:schemeClr>
                </a:solidFill>
              </a:rPr>
              <a:t> Sacred Precincts: The Religious Architecture of Non-Muslim Communities Across the Islamic World, </a:t>
            </a:r>
            <a:r>
              <a:rPr lang="en-US" sz="1600" b="1" dirty="0" err="1" smtClean="0">
                <a:solidFill>
                  <a:schemeClr val="bg2">
                    <a:lumMod val="10000"/>
                  </a:schemeClr>
                </a:solidFill>
              </a:rPr>
              <a:t>Gharipour</a:t>
            </a:r>
            <a:r>
              <a:rPr lang="en-US" sz="1600" b="1" dirty="0" smtClean="0">
                <a:solidFill>
                  <a:schemeClr val="bg2">
                    <a:lumMod val="10000"/>
                  </a:schemeClr>
                </a:solidFill>
              </a:rPr>
              <a:t> Mohammad, BRILL, Nov 14, 2014, p. 179.</a:t>
            </a:r>
          </a:p>
          <a:p>
            <a:r>
              <a:rPr lang="en-US" sz="1600" b="1" dirty="0" smtClean="0">
                <a:solidFill>
                  <a:schemeClr val="bg2">
                    <a:lumMod val="10000"/>
                  </a:schemeClr>
                </a:solidFill>
              </a:rPr>
              <a:t> </a:t>
            </a:r>
            <a:r>
              <a:rPr lang="en-US" sz="1600" b="1" i="1" dirty="0" smtClean="0">
                <a:solidFill>
                  <a:schemeClr val="bg2">
                    <a:lumMod val="10000"/>
                  </a:schemeClr>
                </a:solidFill>
              </a:rPr>
              <a:t>"Archived copy". Archived from the original</a:t>
            </a:r>
            <a:r>
              <a:rPr lang="tr-TR" sz="1600" b="1" i="1" dirty="0" smtClean="0">
                <a:solidFill>
                  <a:schemeClr val="bg2">
                    <a:lumMod val="10000"/>
                  </a:schemeClr>
                </a:solidFill>
              </a:rPr>
              <a:t> </a:t>
            </a:r>
            <a:r>
              <a:rPr lang="en-US" sz="1600" b="1" i="1" dirty="0" smtClean="0">
                <a:solidFill>
                  <a:schemeClr val="bg2">
                    <a:lumMod val="10000"/>
                  </a:schemeClr>
                </a:solidFill>
              </a:rPr>
              <a:t>on 23 October 2013. Retrieved 15 July 2013.</a:t>
            </a:r>
            <a:endParaRPr lang="en-US" sz="1600" b="1" dirty="0" smtClean="0">
              <a:solidFill>
                <a:schemeClr val="bg2">
                  <a:lumMod val="10000"/>
                </a:schemeClr>
              </a:solidFill>
            </a:endParaRPr>
          </a:p>
          <a:p>
            <a:r>
              <a:rPr lang="tr-TR" sz="1600" b="1" dirty="0" smtClean="0">
                <a:solidFill>
                  <a:schemeClr val="bg2">
                    <a:lumMod val="10000"/>
                  </a:schemeClr>
                </a:solidFill>
              </a:rPr>
              <a:t> </a:t>
            </a:r>
            <a:r>
              <a:rPr lang="tr-TR" sz="1600" b="1" i="1" dirty="0" err="1" smtClean="0">
                <a:solidFill>
                  <a:schemeClr val="bg2">
                    <a:lumMod val="10000"/>
                  </a:schemeClr>
                </a:solidFill>
              </a:rPr>
              <a:t>Huff</a:t>
            </a:r>
            <a:r>
              <a:rPr lang="tr-TR" sz="1600" b="1" i="1" dirty="0" smtClean="0">
                <a:solidFill>
                  <a:schemeClr val="bg2">
                    <a:lumMod val="10000"/>
                  </a:schemeClr>
                </a:solidFill>
              </a:rPr>
              <a:t>, D. "ARCHITECTURE </a:t>
            </a:r>
            <a:r>
              <a:rPr lang="tr-TR" sz="1600" b="1" i="1" dirty="0" err="1" smtClean="0">
                <a:solidFill>
                  <a:schemeClr val="bg2">
                    <a:lumMod val="10000"/>
                  </a:schemeClr>
                </a:solidFill>
              </a:rPr>
              <a:t>iii</a:t>
            </a:r>
            <a:r>
              <a:rPr lang="tr-TR" sz="1600" b="1" i="1" dirty="0" smtClean="0">
                <a:solidFill>
                  <a:schemeClr val="bg2">
                    <a:lumMod val="10000"/>
                  </a:schemeClr>
                </a:solidFill>
              </a:rPr>
              <a:t>. </a:t>
            </a:r>
            <a:r>
              <a:rPr lang="tr-TR" sz="1600" b="1" i="1" dirty="0" err="1" smtClean="0">
                <a:solidFill>
                  <a:schemeClr val="bg2">
                    <a:lumMod val="10000"/>
                  </a:schemeClr>
                </a:solidFill>
              </a:rPr>
              <a:t>Sasanian</a:t>
            </a:r>
            <a:r>
              <a:rPr lang="tr-TR" sz="1600" b="1" i="1" dirty="0" smtClean="0">
                <a:solidFill>
                  <a:schemeClr val="bg2">
                    <a:lumMod val="10000"/>
                  </a:schemeClr>
                </a:solidFill>
              </a:rPr>
              <a:t> </a:t>
            </a:r>
            <a:r>
              <a:rPr lang="tr-TR" sz="1600" b="1" i="1" dirty="0" err="1" smtClean="0">
                <a:solidFill>
                  <a:schemeClr val="bg2">
                    <a:lumMod val="10000"/>
                  </a:schemeClr>
                </a:solidFill>
              </a:rPr>
              <a:t>Period</a:t>
            </a:r>
            <a:r>
              <a:rPr lang="tr-TR" sz="1600" b="1" i="1" dirty="0" smtClean="0">
                <a:solidFill>
                  <a:schemeClr val="bg2">
                    <a:lumMod val="10000"/>
                  </a:schemeClr>
                </a:solidFill>
              </a:rPr>
              <a:t> – </a:t>
            </a:r>
            <a:r>
              <a:rPr lang="tr-TR" sz="1600" b="1" i="1" dirty="0" err="1" smtClean="0">
                <a:solidFill>
                  <a:schemeClr val="bg2">
                    <a:lumMod val="10000"/>
                  </a:schemeClr>
                </a:solidFill>
              </a:rPr>
              <a:t>Encyclopaedia</a:t>
            </a:r>
            <a:r>
              <a:rPr lang="tr-TR" sz="1600" b="1" i="1" dirty="0" smtClean="0">
                <a:solidFill>
                  <a:schemeClr val="bg2">
                    <a:lumMod val="10000"/>
                  </a:schemeClr>
                </a:solidFill>
              </a:rPr>
              <a:t> </a:t>
            </a:r>
            <a:r>
              <a:rPr lang="tr-TR" sz="1600" b="1" i="1" dirty="0" err="1" smtClean="0">
                <a:solidFill>
                  <a:schemeClr val="bg2">
                    <a:lumMod val="10000"/>
                  </a:schemeClr>
                </a:solidFill>
              </a:rPr>
              <a:t>Iranica</a:t>
            </a:r>
            <a:r>
              <a:rPr lang="tr-TR" sz="1600" b="1" i="1" dirty="0" smtClean="0">
                <a:solidFill>
                  <a:schemeClr val="bg2">
                    <a:lumMod val="10000"/>
                  </a:schemeClr>
                </a:solidFill>
              </a:rPr>
              <a:t>". www.</a:t>
            </a:r>
            <a:r>
              <a:rPr lang="tr-TR" sz="1600" b="1" i="1" dirty="0" err="1" smtClean="0">
                <a:solidFill>
                  <a:schemeClr val="bg2">
                    <a:lumMod val="10000"/>
                  </a:schemeClr>
                </a:solidFill>
              </a:rPr>
              <a:t>iranicaonline</a:t>
            </a:r>
            <a:r>
              <a:rPr lang="tr-TR" sz="1600" b="1" i="1" dirty="0" smtClean="0">
                <a:solidFill>
                  <a:schemeClr val="bg2">
                    <a:lumMod val="10000"/>
                  </a:schemeClr>
                </a:solidFill>
              </a:rPr>
              <a:t>.org. </a:t>
            </a:r>
            <a:r>
              <a:rPr lang="tr-TR" sz="1600" b="1" i="1" dirty="0" err="1" smtClean="0">
                <a:solidFill>
                  <a:schemeClr val="bg2">
                    <a:lumMod val="10000"/>
                  </a:schemeClr>
                </a:solidFill>
              </a:rPr>
              <a:t>Encyclopaedia</a:t>
            </a:r>
            <a:r>
              <a:rPr lang="tr-TR" sz="1600" b="1" i="1" dirty="0" smtClean="0">
                <a:solidFill>
                  <a:schemeClr val="bg2">
                    <a:lumMod val="10000"/>
                  </a:schemeClr>
                </a:solidFill>
              </a:rPr>
              <a:t> </a:t>
            </a:r>
            <a:r>
              <a:rPr lang="tr-TR" sz="1600" b="1" i="1" dirty="0" err="1" smtClean="0">
                <a:solidFill>
                  <a:schemeClr val="bg2">
                    <a:lumMod val="10000"/>
                  </a:schemeClr>
                </a:solidFill>
              </a:rPr>
              <a:t>Iranica</a:t>
            </a:r>
            <a:r>
              <a:rPr lang="tr-TR" sz="1600" b="1" i="1" dirty="0" smtClean="0">
                <a:solidFill>
                  <a:schemeClr val="bg2">
                    <a:lumMod val="10000"/>
                  </a:schemeClr>
                </a:solidFill>
              </a:rPr>
              <a:t>. </a:t>
            </a:r>
            <a:r>
              <a:rPr lang="tr-TR" sz="1600" b="1" i="1" dirty="0" err="1" smtClean="0">
                <a:solidFill>
                  <a:schemeClr val="bg2">
                    <a:lumMod val="10000"/>
                  </a:schemeClr>
                </a:solidFill>
              </a:rPr>
              <a:t>Retrieved</a:t>
            </a:r>
            <a:r>
              <a:rPr lang="tr-TR" sz="1600" b="1" i="1" dirty="0" smtClean="0">
                <a:solidFill>
                  <a:schemeClr val="bg2">
                    <a:lumMod val="10000"/>
                  </a:schemeClr>
                </a:solidFill>
              </a:rPr>
              <a:t> 16 </a:t>
            </a:r>
            <a:r>
              <a:rPr lang="tr-TR" sz="1600" b="1" i="1" dirty="0" err="1" smtClean="0">
                <a:solidFill>
                  <a:schemeClr val="bg2">
                    <a:lumMod val="10000"/>
                  </a:schemeClr>
                </a:solidFill>
              </a:rPr>
              <a:t>March</a:t>
            </a:r>
            <a:r>
              <a:rPr lang="tr-TR" sz="1600" b="1" i="1" dirty="0" smtClean="0">
                <a:solidFill>
                  <a:schemeClr val="bg2">
                    <a:lumMod val="10000"/>
                  </a:schemeClr>
                </a:solidFill>
              </a:rPr>
              <a:t> 2019.</a:t>
            </a:r>
            <a:endParaRPr lang="tr-TR" sz="1600" b="1" dirty="0" smtClean="0">
              <a:solidFill>
                <a:schemeClr val="bg2">
                  <a:lumMod val="10000"/>
                </a:schemeClr>
              </a:solidFill>
            </a:endParaRPr>
          </a:p>
          <a:p>
            <a:r>
              <a:rPr lang="tr-TR" sz="1600" b="1" dirty="0" smtClean="0">
                <a:solidFill>
                  <a:schemeClr val="bg2">
                    <a:lumMod val="10000"/>
                  </a:schemeClr>
                </a:solidFill>
              </a:rPr>
              <a:t> </a:t>
            </a:r>
            <a:r>
              <a:rPr lang="tr-TR" sz="1600" b="1" i="1" u="sng" dirty="0" smtClean="0">
                <a:solidFill>
                  <a:schemeClr val="bg2">
                    <a:lumMod val="10000"/>
                  </a:schemeClr>
                </a:solidFill>
              </a:rPr>
              <a:t>"</a:t>
            </a:r>
            <a:r>
              <a:rPr lang="tr-TR" sz="1600" b="1" i="1" u="sng" dirty="0" err="1" smtClean="0">
                <a:solidFill>
                  <a:schemeClr val="bg2">
                    <a:lumMod val="10000"/>
                  </a:schemeClr>
                </a:solidFill>
              </a:rPr>
              <a:t>Britannica</a:t>
            </a:r>
            <a:r>
              <a:rPr lang="tr-TR" sz="1600" b="1" i="1" u="sng" dirty="0" smtClean="0">
                <a:solidFill>
                  <a:schemeClr val="bg2">
                    <a:lumMod val="10000"/>
                  </a:schemeClr>
                </a:solidFill>
              </a:rPr>
              <a:t>.com"</a:t>
            </a:r>
            <a:endParaRPr lang="tr-TR" sz="1600" b="1" dirty="0" smtClean="0">
              <a:solidFill>
                <a:schemeClr val="bg2">
                  <a:lumMod val="10000"/>
                </a:schemeClr>
              </a:solidFill>
            </a:endParaRPr>
          </a:p>
        </p:txBody>
      </p:sp>
      <p:sp>
        <p:nvSpPr>
          <p:cNvPr id="5" name="4 Dikdörtgen"/>
          <p:cNvSpPr/>
          <p:nvPr/>
        </p:nvSpPr>
        <p:spPr>
          <a:xfrm flipH="1">
            <a:off x="7053943" y="5940927"/>
            <a:ext cx="1750423" cy="646331"/>
          </a:xfrm>
          <a:prstGeom prst="rect">
            <a:avLst/>
          </a:prstGeom>
        </p:spPr>
        <p:txBody>
          <a:bodyPr wrap="square">
            <a:spAutoFit/>
          </a:bodyPr>
          <a:lstStyle/>
          <a:p>
            <a:r>
              <a:rPr lang="tr-TR" b="1" dirty="0" smtClean="0">
                <a:solidFill>
                  <a:srgbClr val="002060"/>
                </a:solidFill>
              </a:rPr>
              <a:t> İREM TANER 17070236                   </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2" y="4684426"/>
            <a:ext cx="8911687" cy="1280890"/>
          </a:xfrm>
        </p:spPr>
        <p:txBody>
          <a:bodyPr/>
          <a:lstStyle/>
          <a:p>
            <a:endParaRPr lang="tr-TR"/>
          </a:p>
        </p:txBody>
      </p:sp>
      <p:sp>
        <p:nvSpPr>
          <p:cNvPr id="3" name="İçerik Yer Tutucusu 2"/>
          <p:cNvSpPr>
            <a:spLocks noGrp="1"/>
          </p:cNvSpPr>
          <p:nvPr>
            <p:ph idx="1"/>
          </p:nvPr>
        </p:nvSpPr>
        <p:spPr>
          <a:xfrm>
            <a:off x="8659800" y="3627074"/>
            <a:ext cx="3256736" cy="2114704"/>
          </a:xfrm>
        </p:spPr>
        <p:txBody>
          <a:bodyPr/>
          <a:lstStyle/>
          <a:p>
            <a:r>
              <a:rPr lang="en-US" b="1" dirty="0">
                <a:solidFill>
                  <a:schemeClr val="accent4">
                    <a:lumMod val="50000"/>
                  </a:schemeClr>
                </a:solidFill>
              </a:rPr>
              <a:t>Nickname(s): </a:t>
            </a:r>
            <a:r>
              <a:rPr lang="en-US" b="1" i="1" dirty="0" err="1">
                <a:solidFill>
                  <a:schemeClr val="accent4">
                    <a:lumMod val="50000"/>
                  </a:schemeClr>
                </a:solidFill>
              </a:rPr>
              <a:t>Nesf</a:t>
            </a:r>
            <a:r>
              <a:rPr lang="en-US" b="1" i="1" dirty="0">
                <a:solidFill>
                  <a:schemeClr val="accent4">
                    <a:lumMod val="50000"/>
                  </a:schemeClr>
                </a:solidFill>
              </a:rPr>
              <a:t>-e </a:t>
            </a:r>
            <a:r>
              <a:rPr lang="en-US" b="1" i="1" dirty="0" err="1">
                <a:solidFill>
                  <a:schemeClr val="accent4">
                    <a:lumMod val="50000"/>
                  </a:schemeClr>
                </a:solidFill>
              </a:rPr>
              <a:t>Jahān</a:t>
            </a:r>
            <a:r>
              <a:rPr lang="en-US" b="1" dirty="0">
                <a:solidFill>
                  <a:schemeClr val="accent4">
                    <a:lumMod val="50000"/>
                  </a:schemeClr>
                </a:solidFill>
              </a:rPr>
              <a:t> (Half of the World</a:t>
            </a:r>
          </a:p>
          <a:p>
            <a:endParaRPr lang="tr-TR" dirty="0"/>
          </a:p>
        </p:txBody>
      </p:sp>
      <p:sp>
        <p:nvSpPr>
          <p:cNvPr id="4" name="Dikdörtgen 3"/>
          <p:cNvSpPr/>
          <p:nvPr/>
        </p:nvSpPr>
        <p:spPr>
          <a:xfrm>
            <a:off x="539320" y="130628"/>
            <a:ext cx="7405273" cy="6278642"/>
          </a:xfrm>
          <a:prstGeom prst="rect">
            <a:avLst/>
          </a:prstGeom>
        </p:spPr>
        <p:txBody>
          <a:bodyPr wrap="square">
            <a:spAutoFit/>
          </a:bodyPr>
          <a:lstStyle/>
          <a:p>
            <a:r>
              <a:rPr lang="en-US" sz="2400" b="1" dirty="0" smtClean="0"/>
              <a:t>Isfahan </a:t>
            </a:r>
            <a:r>
              <a:rPr lang="en-US" sz="2400" b="1" dirty="0"/>
              <a:t>flourished from 1050 to 1722, particularly in the 16th and 17th centuries under the </a:t>
            </a:r>
            <a:r>
              <a:rPr lang="tr-TR" sz="2400" b="1" dirty="0" err="1"/>
              <a:t>Savavıd</a:t>
            </a:r>
            <a:r>
              <a:rPr lang="tr-TR" sz="2400" b="1" dirty="0"/>
              <a:t> </a:t>
            </a:r>
            <a:r>
              <a:rPr lang="en-US" sz="2400" b="1" dirty="0"/>
              <a:t>dynasty when it became the capital of </a:t>
            </a:r>
            <a:r>
              <a:rPr lang="tr-TR" sz="2400" b="1" dirty="0"/>
              <a:t>PERSIA</a:t>
            </a:r>
            <a:r>
              <a:rPr lang="en-US" sz="2400" b="1" dirty="0"/>
              <a:t> for the second time in its history under Shah </a:t>
            </a:r>
            <a:r>
              <a:rPr lang="tr-TR" sz="2400" b="1" dirty="0"/>
              <a:t>Abbas </a:t>
            </a:r>
            <a:r>
              <a:rPr lang="en-US" sz="2400" b="1" dirty="0"/>
              <a:t>the</a:t>
            </a:r>
            <a:r>
              <a:rPr lang="tr-TR" sz="2400" b="1" dirty="0"/>
              <a:t> </a:t>
            </a:r>
            <a:r>
              <a:rPr lang="tr-TR" sz="2400" b="1" dirty="0" err="1"/>
              <a:t>great</a:t>
            </a:r>
            <a:r>
              <a:rPr lang="tr-TR" sz="2400" b="1" dirty="0"/>
              <a:t>.</a:t>
            </a:r>
            <a:r>
              <a:rPr lang="en-US" sz="2400" b="1" dirty="0"/>
              <a:t> Even today the city retains much of its past glory. It is famous for its </a:t>
            </a:r>
            <a:r>
              <a:rPr lang="en-US" sz="2400" b="1" dirty="0" err="1"/>
              <a:t>Perso</a:t>
            </a:r>
            <a:r>
              <a:rPr lang="en-US" sz="2400" b="1" dirty="0"/>
              <a:t>–Islamic architecture, grand boulevards, covered bridges, palaces, tiled mosques, and minarets. Isfahan also has many historical buildings, monuments, paintings and artefacts. The fame of Isfahan led to the Persian pun and proverb "</a:t>
            </a:r>
            <a:r>
              <a:rPr lang="en-US" sz="2400" b="1" i="1" dirty="0" err="1"/>
              <a:t>Esfahān</a:t>
            </a:r>
            <a:r>
              <a:rPr lang="en-US" sz="2400" b="1" i="1" dirty="0"/>
              <a:t> </a:t>
            </a:r>
            <a:r>
              <a:rPr lang="en-US" sz="2400" b="1" i="1" dirty="0" err="1"/>
              <a:t>nesf</a:t>
            </a:r>
            <a:r>
              <a:rPr lang="en-US" sz="2400" b="1" i="1" dirty="0"/>
              <a:t>-e- </a:t>
            </a:r>
            <a:r>
              <a:rPr lang="en-US" sz="2400" b="1" i="1" dirty="0" err="1"/>
              <a:t>jahān</a:t>
            </a:r>
            <a:r>
              <a:rPr lang="en-US" sz="2400" b="1" i="1" dirty="0"/>
              <a:t> </a:t>
            </a:r>
            <a:r>
              <a:rPr lang="en-US" sz="2400" b="1" i="1" dirty="0" err="1"/>
              <a:t>ast</a:t>
            </a:r>
            <a:r>
              <a:rPr lang="en-US" sz="2400" b="1" dirty="0"/>
              <a:t>": Isfahan is half (of) the world.</a:t>
            </a:r>
          </a:p>
          <a:p>
            <a:r>
              <a:rPr lang="tr-TR" sz="2400" b="1" dirty="0" err="1" smtClean="0"/>
              <a:t>Isf</a:t>
            </a:r>
            <a:r>
              <a:rPr lang="en-US" sz="2400" b="1" dirty="0" err="1" smtClean="0"/>
              <a:t>ahan</a:t>
            </a:r>
            <a:r>
              <a:rPr lang="en-US" sz="2400" b="1" dirty="0" smtClean="0"/>
              <a:t> </a:t>
            </a:r>
            <a:r>
              <a:rPr lang="en-US" sz="2400" b="1" dirty="0"/>
              <a:t>is an important city as it is located at the intersection of the two principal north–south and east–west routes that traverse Iran. </a:t>
            </a:r>
          </a:p>
          <a:p>
            <a:endParaRPr lang="en-US" b="1" dirty="0">
              <a:effectLst/>
            </a:endParaRPr>
          </a:p>
        </p:txBody>
      </p:sp>
      <p:pic>
        <p:nvPicPr>
          <p:cNvPr id="1026" name="Picture 2" descr="Official seal of Isfahan">
            <a:hlinkClick r:id="rId2" tooltip="Official seal of Isfahan"/>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V="1">
            <a:off x="8360230" y="130628"/>
            <a:ext cx="3645724" cy="3665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0192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328079" y="2514600"/>
            <a:ext cx="4176533" cy="2262781"/>
          </a:xfrm>
        </p:spPr>
        <p:txBody>
          <a:bodyPr/>
          <a:lstStyle/>
          <a:p>
            <a:endParaRPr lang="tr-TR" dirty="0"/>
          </a:p>
        </p:txBody>
      </p:sp>
      <p:sp>
        <p:nvSpPr>
          <p:cNvPr id="3" name="Alt Başlık 2"/>
          <p:cNvSpPr>
            <a:spLocks noGrp="1"/>
          </p:cNvSpPr>
          <p:nvPr>
            <p:ph type="subTitle" idx="1"/>
          </p:nvPr>
        </p:nvSpPr>
        <p:spPr>
          <a:xfrm>
            <a:off x="437882" y="2382592"/>
            <a:ext cx="5087155" cy="1893194"/>
          </a:xfrm>
        </p:spPr>
        <p:txBody>
          <a:bodyPr>
            <a:noAutofit/>
          </a:bodyPr>
          <a:lstStyle/>
          <a:p>
            <a:r>
              <a:rPr lang="tr-TR" sz="2400" b="1" i="1" dirty="0" smtClean="0">
                <a:solidFill>
                  <a:schemeClr val="tx1">
                    <a:lumMod val="95000"/>
                    <a:lumOff val="5000"/>
                  </a:schemeClr>
                </a:solidFill>
              </a:rPr>
              <a:t>Isfahan has a </a:t>
            </a:r>
            <a:r>
              <a:rPr lang="tr-TR" sz="2400" b="1" i="1" dirty="0" err="1" smtClean="0">
                <a:solidFill>
                  <a:schemeClr val="tx1">
                    <a:lumMod val="95000"/>
                    <a:lumOff val="5000"/>
                  </a:schemeClr>
                </a:solidFill>
              </a:rPr>
              <a:t>population</a:t>
            </a:r>
            <a:r>
              <a:rPr lang="tr-TR" sz="2400" b="1" i="1" dirty="0" smtClean="0">
                <a:solidFill>
                  <a:schemeClr val="tx1">
                    <a:lumMod val="95000"/>
                    <a:lumOff val="5000"/>
                  </a:schemeClr>
                </a:solidFill>
              </a:rPr>
              <a:t> of </a:t>
            </a:r>
            <a:r>
              <a:rPr lang="tr-TR" sz="2400" b="1" i="1" dirty="0" err="1" smtClean="0">
                <a:solidFill>
                  <a:schemeClr val="tx1">
                    <a:lumMod val="95000"/>
                    <a:lumOff val="5000"/>
                  </a:schemeClr>
                </a:solidFill>
              </a:rPr>
              <a:t>approximately</a:t>
            </a:r>
            <a:r>
              <a:rPr lang="tr-TR" sz="2400" b="1" i="1" dirty="0" smtClean="0">
                <a:solidFill>
                  <a:schemeClr val="tx1">
                    <a:lumMod val="95000"/>
                    <a:lumOff val="5000"/>
                  </a:schemeClr>
                </a:solidFill>
              </a:rPr>
              <a:t> 2.000.000 </a:t>
            </a:r>
            <a:r>
              <a:rPr lang="tr-TR" sz="2400" b="1" i="1" dirty="0" err="1" smtClean="0">
                <a:solidFill>
                  <a:schemeClr val="tx1">
                    <a:lumMod val="95000"/>
                    <a:lumOff val="5000"/>
                  </a:schemeClr>
                </a:solidFill>
              </a:rPr>
              <a:t>million</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making</a:t>
            </a:r>
            <a:r>
              <a:rPr lang="tr-TR" sz="2400" b="1" i="1" dirty="0" smtClean="0">
                <a:solidFill>
                  <a:schemeClr val="tx1">
                    <a:lumMod val="95000"/>
                    <a:lumOff val="5000"/>
                  </a:schemeClr>
                </a:solidFill>
              </a:rPr>
              <a:t> it </a:t>
            </a:r>
            <a:r>
              <a:rPr lang="tr-TR" sz="2400" b="1" i="1" dirty="0" err="1" smtClean="0">
                <a:solidFill>
                  <a:schemeClr val="tx1">
                    <a:lumMod val="95000"/>
                    <a:lumOff val="5000"/>
                  </a:schemeClr>
                </a:solidFill>
              </a:rPr>
              <a:t>the</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third</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largest</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city</a:t>
            </a:r>
            <a:r>
              <a:rPr lang="tr-TR" sz="2400" b="1" i="1" dirty="0" smtClean="0">
                <a:solidFill>
                  <a:schemeClr val="tx1">
                    <a:lumMod val="95000"/>
                    <a:lumOff val="5000"/>
                  </a:schemeClr>
                </a:solidFill>
              </a:rPr>
              <a:t> in Iran </a:t>
            </a:r>
            <a:r>
              <a:rPr lang="tr-TR" sz="2400" b="1" i="1" dirty="0" err="1" smtClean="0">
                <a:solidFill>
                  <a:schemeClr val="tx1">
                    <a:lumMod val="95000"/>
                    <a:lumOff val="5000"/>
                  </a:schemeClr>
                </a:solidFill>
              </a:rPr>
              <a:t>after</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Tehran</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and</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Mashhad</a:t>
            </a:r>
            <a:r>
              <a:rPr lang="tr-TR" sz="2400" b="1" i="1" dirty="0" smtClean="0">
                <a:solidFill>
                  <a:schemeClr val="tx1">
                    <a:lumMod val="95000"/>
                    <a:lumOff val="5000"/>
                  </a:schemeClr>
                </a:solidFill>
              </a:rPr>
              <a:t> , but </a:t>
            </a:r>
            <a:r>
              <a:rPr lang="tr-TR" sz="2400" b="1" i="1" dirty="0" err="1" smtClean="0">
                <a:solidFill>
                  <a:schemeClr val="tx1">
                    <a:lumMod val="95000"/>
                    <a:lumOff val="5000"/>
                  </a:schemeClr>
                </a:solidFill>
              </a:rPr>
              <a:t>once</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one</a:t>
            </a:r>
            <a:r>
              <a:rPr lang="tr-TR" sz="2400" b="1" i="1" dirty="0" smtClean="0">
                <a:solidFill>
                  <a:schemeClr val="tx1">
                    <a:lumMod val="95000"/>
                    <a:lumOff val="5000"/>
                  </a:schemeClr>
                </a:solidFill>
              </a:rPr>
              <a:t> of </a:t>
            </a:r>
            <a:r>
              <a:rPr lang="tr-TR" sz="2400" b="1" i="1" dirty="0" err="1" smtClean="0">
                <a:solidFill>
                  <a:schemeClr val="tx1">
                    <a:lumMod val="95000"/>
                    <a:lumOff val="5000"/>
                  </a:schemeClr>
                </a:solidFill>
              </a:rPr>
              <a:t>the</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largest</a:t>
            </a:r>
            <a:r>
              <a:rPr lang="tr-TR" sz="2400" b="1" i="1" dirty="0" smtClean="0">
                <a:solidFill>
                  <a:schemeClr val="tx1">
                    <a:lumMod val="95000"/>
                    <a:lumOff val="5000"/>
                  </a:schemeClr>
                </a:solidFill>
              </a:rPr>
              <a:t> </a:t>
            </a:r>
            <a:r>
              <a:rPr lang="tr-TR" sz="2400" b="1" i="1" dirty="0" err="1" smtClean="0">
                <a:solidFill>
                  <a:schemeClr val="tx1">
                    <a:lumMod val="95000"/>
                    <a:lumOff val="5000"/>
                  </a:schemeClr>
                </a:solidFill>
              </a:rPr>
              <a:t>city</a:t>
            </a:r>
            <a:r>
              <a:rPr lang="tr-TR" sz="2400" b="1" i="1" dirty="0" smtClean="0">
                <a:solidFill>
                  <a:schemeClr val="tx1">
                    <a:lumMod val="95000"/>
                    <a:lumOff val="5000"/>
                  </a:schemeClr>
                </a:solidFill>
              </a:rPr>
              <a:t> </a:t>
            </a:r>
            <a:r>
              <a:rPr lang="tr-TR" sz="2400" b="1" i="1" dirty="0" smtClean="0">
                <a:solidFill>
                  <a:schemeClr val="tx1">
                    <a:lumMod val="95000"/>
                    <a:lumOff val="5000"/>
                  </a:schemeClr>
                </a:solidFill>
              </a:rPr>
              <a:t>in </a:t>
            </a:r>
            <a:r>
              <a:rPr lang="tr-TR" sz="2400" b="1" i="1" dirty="0" err="1" smtClean="0">
                <a:solidFill>
                  <a:schemeClr val="tx1">
                    <a:lumMod val="95000"/>
                    <a:lumOff val="5000"/>
                  </a:schemeClr>
                </a:solidFill>
              </a:rPr>
              <a:t>the</a:t>
            </a:r>
            <a:r>
              <a:rPr lang="tr-TR" sz="2400" b="1" i="1" dirty="0" smtClean="0">
                <a:solidFill>
                  <a:schemeClr val="tx1">
                    <a:lumMod val="95000"/>
                    <a:lumOff val="5000"/>
                  </a:schemeClr>
                </a:solidFill>
              </a:rPr>
              <a:t> World.</a:t>
            </a:r>
            <a:endParaRPr lang="tr-TR" sz="2400" b="1" i="1" dirty="0">
              <a:solidFill>
                <a:schemeClr val="tx1">
                  <a:lumMod val="95000"/>
                  <a:lumOff val="5000"/>
                </a:schemeClr>
              </a:solidFill>
            </a:endParaRPr>
          </a:p>
        </p:txBody>
      </p:sp>
      <p:pic>
        <p:nvPicPr>
          <p:cNvPr id="1026" name="Picture 2" descr="C:\Users\Asus\Desktop\ıremm\images (1).jpeg"/>
          <p:cNvPicPr>
            <a:picLocks noChangeAspect="1" noChangeArrowheads="1"/>
          </p:cNvPicPr>
          <p:nvPr/>
        </p:nvPicPr>
        <p:blipFill>
          <a:blip r:embed="rId2"/>
          <a:srcRect/>
          <a:stretch>
            <a:fillRect/>
          </a:stretch>
        </p:blipFill>
        <p:spPr bwMode="auto">
          <a:xfrm>
            <a:off x="5458628" y="1232282"/>
            <a:ext cx="6457950" cy="4305300"/>
          </a:xfrm>
          <a:prstGeom prst="rect">
            <a:avLst/>
          </a:prstGeom>
          <a:noFill/>
        </p:spPr>
      </p:pic>
    </p:spTree>
    <p:extLst>
      <p:ext uri="{BB962C8B-B14F-4D97-AF65-F5344CB8AC3E}">
        <p14:creationId xmlns:p14="http://schemas.microsoft.com/office/powerpoint/2010/main" xmlns="" val="4273221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20382" y="2514600"/>
            <a:ext cx="6184230" cy="2262781"/>
          </a:xfrm>
        </p:spPr>
        <p:txBody>
          <a:bodyPr/>
          <a:lstStyle/>
          <a:p>
            <a:endParaRPr lang="tr-TR" dirty="0"/>
          </a:p>
        </p:txBody>
      </p:sp>
      <p:sp>
        <p:nvSpPr>
          <p:cNvPr id="3" name="Alt Başlık 2"/>
          <p:cNvSpPr>
            <a:spLocks noGrp="1"/>
          </p:cNvSpPr>
          <p:nvPr>
            <p:ph type="subTitle" idx="1"/>
          </p:nvPr>
        </p:nvSpPr>
        <p:spPr>
          <a:xfrm>
            <a:off x="476519" y="1433177"/>
            <a:ext cx="5254580" cy="3876541"/>
          </a:xfrm>
        </p:spPr>
        <p:txBody>
          <a:bodyPr>
            <a:noAutofit/>
          </a:bodyPr>
          <a:lstStyle/>
          <a:p>
            <a:r>
              <a:rPr lang="tr-TR" sz="2400" b="1" i="1" dirty="0" smtClean="0">
                <a:solidFill>
                  <a:schemeClr val="tx1"/>
                </a:solidFill>
              </a:rPr>
              <a:t>It is </a:t>
            </a:r>
            <a:r>
              <a:rPr lang="tr-TR" sz="2400" b="1" i="1" dirty="0" err="1" smtClean="0">
                <a:solidFill>
                  <a:schemeClr val="tx1"/>
                </a:solidFill>
              </a:rPr>
              <a:t>situated</a:t>
            </a:r>
            <a:r>
              <a:rPr lang="tr-TR" sz="2400" b="1" i="1" dirty="0" smtClean="0">
                <a:solidFill>
                  <a:schemeClr val="tx1"/>
                </a:solidFill>
              </a:rPr>
              <a:t> at 1,590 metres </a:t>
            </a:r>
            <a:r>
              <a:rPr lang="tr-TR" sz="2400" b="1" i="1" dirty="0" err="1" smtClean="0">
                <a:solidFill>
                  <a:schemeClr val="tx1"/>
                </a:solidFill>
              </a:rPr>
              <a:t>above</a:t>
            </a:r>
            <a:r>
              <a:rPr lang="tr-TR" sz="2400" b="1" i="1" dirty="0" smtClean="0">
                <a:solidFill>
                  <a:schemeClr val="tx1"/>
                </a:solidFill>
              </a:rPr>
              <a:t> </a:t>
            </a:r>
            <a:r>
              <a:rPr lang="tr-TR" sz="2400" b="1" i="1" dirty="0" err="1" smtClean="0">
                <a:solidFill>
                  <a:schemeClr val="tx1"/>
                </a:solidFill>
              </a:rPr>
              <a:t>sea</a:t>
            </a:r>
            <a:r>
              <a:rPr lang="tr-TR" sz="2400" b="1" i="1" dirty="0" smtClean="0">
                <a:solidFill>
                  <a:schemeClr val="tx1"/>
                </a:solidFill>
              </a:rPr>
              <a:t> </a:t>
            </a:r>
            <a:r>
              <a:rPr lang="tr-TR" sz="2400" b="1" i="1" dirty="0" err="1" smtClean="0">
                <a:solidFill>
                  <a:schemeClr val="tx1"/>
                </a:solidFill>
              </a:rPr>
              <a:t>level</a:t>
            </a:r>
            <a:r>
              <a:rPr lang="tr-TR" sz="2400" b="1" i="1" dirty="0" smtClean="0">
                <a:solidFill>
                  <a:schemeClr val="tx1"/>
                </a:solidFill>
              </a:rPr>
              <a:t> on </a:t>
            </a:r>
            <a:r>
              <a:rPr lang="tr-TR" sz="2400" b="1" i="1" dirty="0" err="1" smtClean="0">
                <a:solidFill>
                  <a:schemeClr val="tx1"/>
                </a:solidFill>
              </a:rPr>
              <a:t>the</a:t>
            </a:r>
            <a:r>
              <a:rPr lang="tr-TR" sz="2400" b="1" i="1" dirty="0" smtClean="0">
                <a:solidFill>
                  <a:schemeClr val="tx1"/>
                </a:solidFill>
              </a:rPr>
              <a:t> </a:t>
            </a:r>
            <a:r>
              <a:rPr lang="tr-TR" sz="2400" b="1" i="1" dirty="0" err="1" smtClean="0">
                <a:solidFill>
                  <a:schemeClr val="tx1"/>
                </a:solidFill>
              </a:rPr>
              <a:t>eastern</a:t>
            </a:r>
            <a:r>
              <a:rPr lang="tr-TR" sz="2400" b="1" i="1" dirty="0" smtClean="0">
                <a:solidFill>
                  <a:schemeClr val="tx1"/>
                </a:solidFill>
              </a:rPr>
              <a:t> </a:t>
            </a:r>
            <a:r>
              <a:rPr lang="tr-TR" sz="2400" b="1" i="1" dirty="0" err="1" smtClean="0">
                <a:solidFill>
                  <a:schemeClr val="tx1"/>
                </a:solidFill>
              </a:rPr>
              <a:t>side</a:t>
            </a:r>
            <a:r>
              <a:rPr lang="tr-TR" sz="2400" b="1" i="1" dirty="0" smtClean="0">
                <a:solidFill>
                  <a:schemeClr val="tx1"/>
                </a:solidFill>
              </a:rPr>
              <a:t> of </a:t>
            </a:r>
            <a:r>
              <a:rPr lang="tr-TR" sz="2400" b="1" i="1" dirty="0" err="1" smtClean="0">
                <a:solidFill>
                  <a:schemeClr val="tx1"/>
                </a:solidFill>
              </a:rPr>
              <a:t>the</a:t>
            </a:r>
            <a:r>
              <a:rPr lang="tr-TR" sz="2400" b="1" i="1" dirty="0" smtClean="0">
                <a:solidFill>
                  <a:schemeClr val="tx1"/>
                </a:solidFill>
              </a:rPr>
              <a:t> </a:t>
            </a:r>
            <a:r>
              <a:rPr lang="tr-TR" sz="2400" b="1" i="1" dirty="0" err="1" smtClean="0">
                <a:solidFill>
                  <a:schemeClr val="tx1"/>
                </a:solidFill>
              </a:rPr>
              <a:t>Zagros</a:t>
            </a:r>
            <a:r>
              <a:rPr lang="tr-TR" sz="2400" b="1" i="1" dirty="0" smtClean="0">
                <a:solidFill>
                  <a:schemeClr val="tx1"/>
                </a:solidFill>
              </a:rPr>
              <a:t> </a:t>
            </a:r>
            <a:r>
              <a:rPr lang="tr-TR" sz="2400" b="1" i="1" dirty="0" err="1" smtClean="0">
                <a:solidFill>
                  <a:schemeClr val="tx1"/>
                </a:solidFill>
              </a:rPr>
              <a:t>Mountains</a:t>
            </a:r>
            <a:r>
              <a:rPr lang="tr-TR" sz="2400" b="1" i="1" dirty="0" smtClean="0">
                <a:solidFill>
                  <a:schemeClr val="tx1"/>
                </a:solidFill>
              </a:rPr>
              <a:t>. Isfahan has an </a:t>
            </a:r>
            <a:r>
              <a:rPr lang="tr-TR" sz="2400" b="1" i="1" dirty="0" err="1" smtClean="0">
                <a:solidFill>
                  <a:schemeClr val="tx1"/>
                </a:solidFill>
              </a:rPr>
              <a:t>cold</a:t>
            </a:r>
            <a:r>
              <a:rPr lang="tr-TR" sz="2400" b="1" i="1" dirty="0" smtClean="0">
                <a:solidFill>
                  <a:schemeClr val="tx1"/>
                </a:solidFill>
              </a:rPr>
              <a:t> </a:t>
            </a:r>
            <a:r>
              <a:rPr lang="tr-TR" sz="2400" b="1" i="1" dirty="0" err="1" smtClean="0">
                <a:solidFill>
                  <a:schemeClr val="tx1"/>
                </a:solidFill>
              </a:rPr>
              <a:t>desert</a:t>
            </a:r>
            <a:r>
              <a:rPr lang="tr-TR" sz="2400" b="1" i="1" dirty="0" smtClean="0">
                <a:solidFill>
                  <a:schemeClr val="tx1"/>
                </a:solidFill>
              </a:rPr>
              <a:t> </a:t>
            </a:r>
            <a:r>
              <a:rPr lang="tr-TR" sz="2400" b="1" i="1" dirty="0" err="1" smtClean="0">
                <a:solidFill>
                  <a:schemeClr val="tx1"/>
                </a:solidFill>
              </a:rPr>
              <a:t>climate</a:t>
            </a:r>
            <a:r>
              <a:rPr lang="tr-TR" sz="2400" b="1" i="1" dirty="0" smtClean="0">
                <a:solidFill>
                  <a:schemeClr val="tx1"/>
                </a:solidFill>
              </a:rPr>
              <a:t>. </a:t>
            </a:r>
            <a:r>
              <a:rPr lang="tr-TR" sz="2400" b="1" i="1" dirty="0" err="1" smtClean="0">
                <a:solidFill>
                  <a:schemeClr val="tx1"/>
                </a:solidFill>
              </a:rPr>
              <a:t>Despite</a:t>
            </a:r>
            <a:r>
              <a:rPr lang="tr-TR" sz="2400" b="1" i="1" dirty="0" smtClean="0">
                <a:solidFill>
                  <a:schemeClr val="tx1"/>
                </a:solidFill>
              </a:rPr>
              <a:t> </a:t>
            </a:r>
            <a:r>
              <a:rPr lang="tr-TR" sz="2400" b="1" i="1" dirty="0" err="1" smtClean="0">
                <a:solidFill>
                  <a:schemeClr val="tx1"/>
                </a:solidFill>
              </a:rPr>
              <a:t>its</a:t>
            </a:r>
            <a:r>
              <a:rPr lang="tr-TR" sz="2400" b="1" i="1" dirty="0" smtClean="0">
                <a:solidFill>
                  <a:schemeClr val="tx1"/>
                </a:solidFill>
              </a:rPr>
              <a:t> </a:t>
            </a:r>
            <a:r>
              <a:rPr lang="tr-TR" sz="2400" b="1" i="1" dirty="0" err="1" smtClean="0">
                <a:solidFill>
                  <a:schemeClr val="tx1"/>
                </a:solidFill>
              </a:rPr>
              <a:t>altitude</a:t>
            </a:r>
            <a:r>
              <a:rPr lang="tr-TR" sz="2400" b="1" i="1" dirty="0" smtClean="0">
                <a:solidFill>
                  <a:schemeClr val="tx1"/>
                </a:solidFill>
              </a:rPr>
              <a:t> , Isfahan </a:t>
            </a:r>
            <a:r>
              <a:rPr lang="tr-TR" sz="2400" b="1" i="1" dirty="0" err="1" smtClean="0">
                <a:solidFill>
                  <a:schemeClr val="tx1"/>
                </a:solidFill>
              </a:rPr>
              <a:t>remains</a:t>
            </a:r>
            <a:r>
              <a:rPr lang="tr-TR" sz="2400" b="1" i="1" dirty="0" smtClean="0">
                <a:solidFill>
                  <a:schemeClr val="tx1"/>
                </a:solidFill>
              </a:rPr>
              <a:t> hot </a:t>
            </a:r>
            <a:r>
              <a:rPr lang="tr-TR" sz="2400" b="1" i="1" dirty="0" err="1" smtClean="0">
                <a:solidFill>
                  <a:schemeClr val="tx1"/>
                </a:solidFill>
              </a:rPr>
              <a:t>during</a:t>
            </a:r>
            <a:r>
              <a:rPr lang="tr-TR" sz="2400" b="1" i="1" dirty="0" smtClean="0">
                <a:solidFill>
                  <a:schemeClr val="tx1"/>
                </a:solidFill>
              </a:rPr>
              <a:t> </a:t>
            </a:r>
            <a:r>
              <a:rPr lang="tr-TR" sz="2400" b="1" i="1" dirty="0" err="1" smtClean="0">
                <a:solidFill>
                  <a:schemeClr val="tx1"/>
                </a:solidFill>
              </a:rPr>
              <a:t>the</a:t>
            </a:r>
            <a:r>
              <a:rPr lang="tr-TR" sz="2400" b="1" i="1" dirty="0" smtClean="0">
                <a:solidFill>
                  <a:schemeClr val="tx1"/>
                </a:solidFill>
              </a:rPr>
              <a:t> </a:t>
            </a:r>
            <a:r>
              <a:rPr lang="tr-TR" sz="2400" b="1" i="1" dirty="0" err="1" smtClean="0">
                <a:solidFill>
                  <a:schemeClr val="tx1"/>
                </a:solidFill>
              </a:rPr>
              <a:t>summer.However</a:t>
            </a:r>
            <a:r>
              <a:rPr lang="tr-TR" sz="2400" b="1" i="1" dirty="0" smtClean="0">
                <a:solidFill>
                  <a:schemeClr val="tx1"/>
                </a:solidFill>
              </a:rPr>
              <a:t> </a:t>
            </a:r>
            <a:r>
              <a:rPr lang="tr-TR" sz="2400" b="1" i="1" dirty="0" err="1" smtClean="0">
                <a:solidFill>
                  <a:schemeClr val="tx1"/>
                </a:solidFill>
              </a:rPr>
              <a:t>with</a:t>
            </a:r>
            <a:r>
              <a:rPr lang="tr-TR" sz="2400" b="1" i="1" dirty="0" smtClean="0">
                <a:solidFill>
                  <a:schemeClr val="tx1"/>
                </a:solidFill>
              </a:rPr>
              <a:t> </a:t>
            </a:r>
            <a:r>
              <a:rPr lang="tr-TR" sz="2400" b="1" i="1" dirty="0" err="1" smtClean="0">
                <a:solidFill>
                  <a:schemeClr val="tx1"/>
                </a:solidFill>
              </a:rPr>
              <a:t>low</a:t>
            </a:r>
            <a:r>
              <a:rPr lang="tr-TR" sz="2400" b="1" i="1" dirty="0" smtClean="0">
                <a:solidFill>
                  <a:schemeClr val="tx1"/>
                </a:solidFill>
              </a:rPr>
              <a:t> </a:t>
            </a:r>
            <a:r>
              <a:rPr lang="tr-TR" sz="2400" b="1" i="1" dirty="0" err="1" smtClean="0">
                <a:solidFill>
                  <a:schemeClr val="tx1"/>
                </a:solidFill>
              </a:rPr>
              <a:t>humidity</a:t>
            </a:r>
            <a:r>
              <a:rPr lang="tr-TR" sz="2400" b="1" i="1" dirty="0" smtClean="0">
                <a:solidFill>
                  <a:schemeClr val="tx1"/>
                </a:solidFill>
              </a:rPr>
              <a:t> </a:t>
            </a:r>
            <a:r>
              <a:rPr lang="tr-TR" sz="2400" b="1" i="1" dirty="0" err="1" smtClean="0">
                <a:solidFill>
                  <a:schemeClr val="tx1"/>
                </a:solidFill>
              </a:rPr>
              <a:t>and</a:t>
            </a:r>
            <a:r>
              <a:rPr lang="tr-TR" sz="2400" b="1" i="1" dirty="0" smtClean="0">
                <a:solidFill>
                  <a:schemeClr val="tx1"/>
                </a:solidFill>
              </a:rPr>
              <a:t> </a:t>
            </a:r>
            <a:r>
              <a:rPr lang="tr-TR" sz="2400" b="1" i="1" dirty="0" err="1" smtClean="0">
                <a:solidFill>
                  <a:schemeClr val="tx1"/>
                </a:solidFill>
              </a:rPr>
              <a:t>moderate</a:t>
            </a:r>
            <a:r>
              <a:rPr lang="tr-TR" sz="2400" b="1" i="1" dirty="0" smtClean="0">
                <a:solidFill>
                  <a:schemeClr val="tx1"/>
                </a:solidFill>
              </a:rPr>
              <a:t> </a:t>
            </a:r>
            <a:r>
              <a:rPr lang="tr-TR" sz="2400" b="1" i="1" dirty="0" err="1" smtClean="0">
                <a:solidFill>
                  <a:schemeClr val="tx1"/>
                </a:solidFill>
              </a:rPr>
              <a:t>temperatures</a:t>
            </a:r>
            <a:r>
              <a:rPr lang="tr-TR" sz="2400" b="1" i="1" dirty="0" smtClean="0">
                <a:solidFill>
                  <a:schemeClr val="tx1"/>
                </a:solidFill>
              </a:rPr>
              <a:t> at </a:t>
            </a:r>
            <a:r>
              <a:rPr lang="tr-TR" sz="2400" b="1" i="1" dirty="0" err="1" smtClean="0">
                <a:solidFill>
                  <a:schemeClr val="tx1"/>
                </a:solidFill>
              </a:rPr>
              <a:t>night</a:t>
            </a:r>
            <a:r>
              <a:rPr lang="tr-TR" sz="2400" b="1" i="1" dirty="0" smtClean="0">
                <a:solidFill>
                  <a:schemeClr val="tx1"/>
                </a:solidFill>
              </a:rPr>
              <a:t>, </a:t>
            </a:r>
            <a:r>
              <a:rPr lang="tr-TR" sz="2400" b="1" i="1" dirty="0" err="1" smtClean="0">
                <a:solidFill>
                  <a:schemeClr val="tx1"/>
                </a:solidFill>
              </a:rPr>
              <a:t>the</a:t>
            </a:r>
            <a:r>
              <a:rPr lang="tr-TR" sz="2400" b="1" i="1" dirty="0" smtClean="0">
                <a:solidFill>
                  <a:schemeClr val="tx1"/>
                </a:solidFill>
              </a:rPr>
              <a:t> </a:t>
            </a:r>
            <a:r>
              <a:rPr lang="tr-TR" sz="2400" b="1" i="1" dirty="0" err="1" smtClean="0">
                <a:solidFill>
                  <a:schemeClr val="tx1"/>
                </a:solidFill>
              </a:rPr>
              <a:t>climate</a:t>
            </a:r>
            <a:r>
              <a:rPr lang="tr-TR" sz="2400" b="1" i="1" dirty="0" smtClean="0">
                <a:solidFill>
                  <a:schemeClr val="tx1"/>
                </a:solidFill>
              </a:rPr>
              <a:t> is </a:t>
            </a:r>
            <a:r>
              <a:rPr lang="tr-TR" sz="2400" b="1" i="1" dirty="0" err="1" smtClean="0">
                <a:solidFill>
                  <a:schemeClr val="tx1"/>
                </a:solidFill>
              </a:rPr>
              <a:t>quiet</a:t>
            </a:r>
            <a:r>
              <a:rPr lang="tr-TR" sz="2400" b="1" i="1" dirty="0" smtClean="0">
                <a:solidFill>
                  <a:schemeClr val="tx1"/>
                </a:solidFill>
              </a:rPr>
              <a:t> </a:t>
            </a:r>
            <a:r>
              <a:rPr lang="tr-TR" sz="2400" b="1" i="1" dirty="0" err="1" smtClean="0">
                <a:solidFill>
                  <a:schemeClr val="tx1"/>
                </a:solidFill>
              </a:rPr>
              <a:t>pleased</a:t>
            </a:r>
            <a:r>
              <a:rPr lang="tr-TR" sz="2400" b="1" i="1" dirty="0" smtClean="0">
                <a:solidFill>
                  <a:schemeClr val="tx1"/>
                </a:solidFill>
              </a:rPr>
              <a:t>. </a:t>
            </a:r>
            <a:r>
              <a:rPr lang="tr-TR" sz="2400" b="1" i="1" dirty="0" err="1" smtClean="0">
                <a:solidFill>
                  <a:schemeClr val="tx1"/>
                </a:solidFill>
              </a:rPr>
              <a:t>During</a:t>
            </a:r>
            <a:r>
              <a:rPr lang="tr-TR" sz="2400" b="1" i="1" dirty="0" smtClean="0">
                <a:solidFill>
                  <a:schemeClr val="tx1"/>
                </a:solidFill>
              </a:rPr>
              <a:t> </a:t>
            </a:r>
            <a:r>
              <a:rPr lang="tr-TR" sz="2400" b="1" i="1" dirty="0" err="1" smtClean="0">
                <a:solidFill>
                  <a:schemeClr val="tx1"/>
                </a:solidFill>
              </a:rPr>
              <a:t>the</a:t>
            </a:r>
            <a:r>
              <a:rPr lang="tr-TR" sz="2400" b="1" i="1" dirty="0" smtClean="0">
                <a:solidFill>
                  <a:schemeClr val="tx1"/>
                </a:solidFill>
              </a:rPr>
              <a:t> </a:t>
            </a:r>
            <a:r>
              <a:rPr lang="tr-TR" sz="2400" b="1" i="1" dirty="0" err="1" smtClean="0">
                <a:solidFill>
                  <a:schemeClr val="tx1"/>
                </a:solidFill>
              </a:rPr>
              <a:t>winter</a:t>
            </a:r>
            <a:r>
              <a:rPr lang="tr-TR" sz="2400" b="1" i="1" dirty="0" smtClean="0">
                <a:solidFill>
                  <a:schemeClr val="tx1"/>
                </a:solidFill>
              </a:rPr>
              <a:t>, </a:t>
            </a:r>
            <a:r>
              <a:rPr lang="tr-TR" sz="2400" b="1" i="1" dirty="0" err="1" smtClean="0">
                <a:solidFill>
                  <a:schemeClr val="tx1"/>
                </a:solidFill>
              </a:rPr>
              <a:t>days</a:t>
            </a:r>
            <a:r>
              <a:rPr lang="tr-TR" sz="2400" b="1" i="1" dirty="0" smtClean="0">
                <a:solidFill>
                  <a:schemeClr val="tx1"/>
                </a:solidFill>
              </a:rPr>
              <a:t> </a:t>
            </a:r>
            <a:r>
              <a:rPr lang="tr-TR" sz="2400" b="1" i="1" dirty="0" err="1" smtClean="0">
                <a:solidFill>
                  <a:schemeClr val="tx1"/>
                </a:solidFill>
              </a:rPr>
              <a:t>are</a:t>
            </a:r>
            <a:r>
              <a:rPr lang="tr-TR" sz="2400" b="1" i="1" dirty="0" smtClean="0">
                <a:solidFill>
                  <a:schemeClr val="tx1"/>
                </a:solidFill>
              </a:rPr>
              <a:t> </a:t>
            </a:r>
            <a:r>
              <a:rPr lang="tr-TR" sz="2400" b="1" i="1" dirty="0" err="1" smtClean="0">
                <a:solidFill>
                  <a:schemeClr val="tx1"/>
                </a:solidFill>
              </a:rPr>
              <a:t>cool</a:t>
            </a:r>
            <a:r>
              <a:rPr lang="tr-TR" sz="2400" b="1" i="1" dirty="0" smtClean="0">
                <a:solidFill>
                  <a:schemeClr val="tx1"/>
                </a:solidFill>
              </a:rPr>
              <a:t> </a:t>
            </a:r>
            <a:r>
              <a:rPr lang="tr-TR" sz="2400" b="1" i="1" dirty="0" err="1" smtClean="0">
                <a:solidFill>
                  <a:schemeClr val="tx1"/>
                </a:solidFill>
              </a:rPr>
              <a:t>while</a:t>
            </a:r>
            <a:r>
              <a:rPr lang="tr-TR" sz="2400" b="1" i="1" dirty="0" smtClean="0">
                <a:solidFill>
                  <a:schemeClr val="tx1"/>
                </a:solidFill>
              </a:rPr>
              <a:t> </a:t>
            </a:r>
            <a:r>
              <a:rPr lang="tr-TR" sz="2400" b="1" i="1" dirty="0" err="1" smtClean="0">
                <a:solidFill>
                  <a:schemeClr val="tx1"/>
                </a:solidFill>
              </a:rPr>
              <a:t>night</a:t>
            </a:r>
            <a:r>
              <a:rPr lang="tr-TR" sz="2400" b="1" i="1" dirty="0" smtClean="0">
                <a:solidFill>
                  <a:schemeClr val="tx1"/>
                </a:solidFill>
              </a:rPr>
              <a:t> can be </a:t>
            </a:r>
            <a:r>
              <a:rPr lang="tr-TR" sz="2400" b="1" i="1" dirty="0" err="1" smtClean="0">
                <a:solidFill>
                  <a:schemeClr val="tx1"/>
                </a:solidFill>
              </a:rPr>
              <a:t>very</a:t>
            </a:r>
            <a:r>
              <a:rPr lang="tr-TR" sz="2400" b="1" i="1" dirty="0">
                <a:solidFill>
                  <a:schemeClr val="tx1"/>
                </a:solidFill>
              </a:rPr>
              <a:t> </a:t>
            </a:r>
            <a:r>
              <a:rPr lang="tr-TR" sz="2400" b="1" i="1" dirty="0" err="1" smtClean="0">
                <a:solidFill>
                  <a:schemeClr val="tx1"/>
                </a:solidFill>
              </a:rPr>
              <a:t>cold</a:t>
            </a:r>
            <a:r>
              <a:rPr lang="tr-TR" sz="2400" b="1" i="1" dirty="0" smtClean="0">
                <a:solidFill>
                  <a:schemeClr val="tx1"/>
                </a:solidFill>
              </a:rPr>
              <a:t>.</a:t>
            </a:r>
            <a:endParaRPr lang="tr-TR" sz="2400" b="1" i="1" dirty="0">
              <a:solidFill>
                <a:schemeClr val="tx1"/>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11403" y="1433177"/>
            <a:ext cx="6086004" cy="4171950"/>
          </a:xfrm>
          <a:prstGeom prst="rect">
            <a:avLst/>
          </a:prstGeom>
        </p:spPr>
      </p:pic>
    </p:spTree>
    <p:extLst>
      <p:ext uri="{BB962C8B-B14F-4D97-AF65-F5344CB8AC3E}">
        <p14:creationId xmlns:p14="http://schemas.microsoft.com/office/powerpoint/2010/main" xmlns="" val="414071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85009" y="95003"/>
            <a:ext cx="5807034" cy="380009"/>
          </a:xfrm>
        </p:spPr>
        <p:txBody>
          <a:bodyPr>
            <a:normAutofit fontScale="90000"/>
          </a:bodyPr>
          <a:lstStyle/>
          <a:p>
            <a:endParaRPr lang="tr-TR" dirty="0"/>
          </a:p>
        </p:txBody>
      </p:sp>
      <p:sp>
        <p:nvSpPr>
          <p:cNvPr id="3" name="Alt Başlık 2"/>
          <p:cNvSpPr>
            <a:spLocks noGrp="1"/>
          </p:cNvSpPr>
          <p:nvPr>
            <p:ph type="subTitle" idx="1"/>
          </p:nvPr>
        </p:nvSpPr>
        <p:spPr>
          <a:xfrm>
            <a:off x="261259" y="161614"/>
            <a:ext cx="6032664" cy="6365173"/>
          </a:xfrm>
        </p:spPr>
        <p:txBody>
          <a:bodyPr>
            <a:normAutofit/>
          </a:bodyPr>
          <a:lstStyle/>
          <a:p>
            <a:pPr algn="ctr"/>
            <a:r>
              <a:rPr lang="en-US" sz="2000" b="1" i="1" dirty="0" smtClean="0">
                <a:solidFill>
                  <a:schemeClr val="tx1">
                    <a:lumMod val="95000"/>
                    <a:lumOff val="5000"/>
                  </a:schemeClr>
                </a:solidFill>
              </a:rPr>
              <a:t>Isfahan</a:t>
            </a:r>
            <a:r>
              <a:rPr lang="en-US" sz="2000" b="1" i="1" dirty="0">
                <a:solidFill>
                  <a:schemeClr val="tx1">
                    <a:lumMod val="95000"/>
                    <a:lumOff val="5000"/>
                  </a:schemeClr>
                </a:solidFill>
              </a:rPr>
              <a:t>" is derived from Middle Persian </a:t>
            </a:r>
            <a:r>
              <a:rPr lang="en-US" sz="2000" b="1" i="1" dirty="0" err="1" smtClean="0">
                <a:solidFill>
                  <a:schemeClr val="tx1">
                    <a:lumMod val="95000"/>
                    <a:lumOff val="5000"/>
                  </a:schemeClr>
                </a:solidFill>
              </a:rPr>
              <a:t>Spahān.Spahān</a:t>
            </a:r>
            <a:r>
              <a:rPr lang="en-US" sz="2000" b="1" i="1" dirty="0" smtClean="0">
                <a:solidFill>
                  <a:schemeClr val="tx1">
                    <a:lumMod val="95000"/>
                    <a:lumOff val="5000"/>
                  </a:schemeClr>
                </a:solidFill>
              </a:rPr>
              <a:t> </a:t>
            </a:r>
            <a:r>
              <a:rPr lang="en-US" sz="2000" b="1" i="1" dirty="0">
                <a:solidFill>
                  <a:schemeClr val="tx1">
                    <a:lumMod val="95000"/>
                    <a:lumOff val="5000"/>
                  </a:schemeClr>
                </a:solidFill>
              </a:rPr>
              <a:t>is attested in various Middle Persian seals and inscriptions, including that of Zoroastrian Magi </a:t>
            </a:r>
            <a:r>
              <a:rPr lang="en-US" sz="2000" b="1" i="1" dirty="0" err="1">
                <a:solidFill>
                  <a:schemeClr val="tx1">
                    <a:lumMod val="95000"/>
                    <a:lumOff val="5000"/>
                  </a:schemeClr>
                </a:solidFill>
              </a:rPr>
              <a:t>Kartir</a:t>
            </a:r>
            <a:r>
              <a:rPr lang="en-US" sz="2000" b="1" i="1" dirty="0" smtClean="0">
                <a:solidFill>
                  <a:schemeClr val="tx1">
                    <a:lumMod val="95000"/>
                    <a:lumOff val="5000"/>
                  </a:schemeClr>
                </a:solidFill>
              </a:rPr>
              <a:t>, </a:t>
            </a:r>
            <a:r>
              <a:rPr lang="en-US" sz="2000" b="1" i="1" dirty="0">
                <a:solidFill>
                  <a:schemeClr val="tx1">
                    <a:lumMod val="95000"/>
                    <a:lumOff val="5000"/>
                  </a:schemeClr>
                </a:solidFill>
              </a:rPr>
              <a:t>and is also the Armenian name of the city (</a:t>
            </a:r>
            <a:r>
              <a:rPr lang="en-US" sz="2000" b="1" i="1" dirty="0" err="1">
                <a:solidFill>
                  <a:schemeClr val="tx1">
                    <a:lumMod val="95000"/>
                    <a:lumOff val="5000"/>
                  </a:schemeClr>
                </a:solidFill>
              </a:rPr>
              <a:t>Սպահան</a:t>
            </a:r>
            <a:r>
              <a:rPr lang="en-US" sz="2000" b="1" i="1" dirty="0">
                <a:solidFill>
                  <a:schemeClr val="tx1">
                    <a:lumMod val="95000"/>
                    <a:lumOff val="5000"/>
                  </a:schemeClr>
                </a:solidFill>
              </a:rPr>
              <a:t>). The present-day name is the Arabicized form of </a:t>
            </a:r>
            <a:r>
              <a:rPr lang="en-US" sz="2000" b="1" i="1" dirty="0" err="1">
                <a:solidFill>
                  <a:schemeClr val="tx1">
                    <a:lumMod val="95000"/>
                    <a:lumOff val="5000"/>
                  </a:schemeClr>
                </a:solidFill>
              </a:rPr>
              <a:t>Ispahan</a:t>
            </a:r>
            <a:r>
              <a:rPr lang="en-US" sz="2000" b="1" i="1" dirty="0">
                <a:solidFill>
                  <a:schemeClr val="tx1">
                    <a:lumMod val="95000"/>
                    <a:lumOff val="5000"/>
                  </a:schemeClr>
                </a:solidFill>
              </a:rPr>
              <a:t> (unlike Middle Persian, but similar to Spanish, New Persian does not allow initial consonant clusters </a:t>
            </a:r>
            <a:r>
              <a:rPr lang="tr-TR" sz="2000" b="1" i="1" dirty="0">
                <a:solidFill>
                  <a:schemeClr val="tx1">
                    <a:lumMod val="95000"/>
                    <a:lumOff val="5000"/>
                  </a:schemeClr>
                </a:solidFill>
              </a:rPr>
              <a:t>.</a:t>
            </a:r>
            <a:r>
              <a:rPr lang="en-US" sz="2000" b="1" i="1" dirty="0" smtClean="0">
                <a:solidFill>
                  <a:schemeClr val="tx1">
                    <a:lumMod val="95000"/>
                    <a:lumOff val="5000"/>
                  </a:schemeClr>
                </a:solidFill>
              </a:rPr>
              <a:t> </a:t>
            </a:r>
            <a:r>
              <a:rPr lang="en-US" sz="2000" b="1" i="1" dirty="0">
                <a:solidFill>
                  <a:schemeClr val="tx1">
                    <a:lumMod val="95000"/>
                    <a:lumOff val="5000"/>
                  </a:schemeClr>
                </a:solidFill>
              </a:rPr>
              <a:t>The region appears with the abbreviation GD (Southern Media) on Sasanian numismatics. In Ptolemy's </a:t>
            </a:r>
            <a:r>
              <a:rPr lang="en-US" sz="2000" b="1" i="1" dirty="0" err="1">
                <a:solidFill>
                  <a:schemeClr val="tx1">
                    <a:lumMod val="95000"/>
                    <a:lumOff val="5000"/>
                  </a:schemeClr>
                </a:solidFill>
              </a:rPr>
              <a:t>Geographia</a:t>
            </a:r>
            <a:r>
              <a:rPr lang="en-US" sz="2000" b="1" i="1" dirty="0">
                <a:solidFill>
                  <a:schemeClr val="tx1">
                    <a:lumMod val="95000"/>
                    <a:lumOff val="5000"/>
                  </a:schemeClr>
                </a:solidFill>
              </a:rPr>
              <a:t> it appears as </a:t>
            </a:r>
            <a:r>
              <a:rPr lang="en-US" sz="2000" b="1" i="1" dirty="0" err="1">
                <a:solidFill>
                  <a:schemeClr val="tx1">
                    <a:lumMod val="95000"/>
                    <a:lumOff val="5000"/>
                  </a:schemeClr>
                </a:solidFill>
              </a:rPr>
              <a:t>Aspadana</a:t>
            </a:r>
            <a:r>
              <a:rPr lang="en-US" sz="2000" b="1" i="1" dirty="0">
                <a:solidFill>
                  <a:schemeClr val="tx1">
                    <a:lumMod val="95000"/>
                    <a:lumOff val="5000"/>
                  </a:schemeClr>
                </a:solidFill>
              </a:rPr>
              <a:t>, translating to "place of gathering for the army". It is believed that </a:t>
            </a:r>
            <a:r>
              <a:rPr lang="en-US" sz="2000" b="1" i="1" dirty="0" err="1">
                <a:solidFill>
                  <a:schemeClr val="tx1">
                    <a:lumMod val="95000"/>
                    <a:lumOff val="5000"/>
                  </a:schemeClr>
                </a:solidFill>
              </a:rPr>
              <a:t>Spahān</a:t>
            </a:r>
            <a:r>
              <a:rPr lang="en-US" sz="2000" b="1" i="1" dirty="0">
                <a:solidFill>
                  <a:schemeClr val="tx1">
                    <a:lumMod val="95000"/>
                    <a:lumOff val="5000"/>
                  </a:schemeClr>
                </a:solidFill>
              </a:rPr>
              <a:t> derives from </a:t>
            </a:r>
            <a:r>
              <a:rPr lang="en-US" sz="2000" b="1" i="1" dirty="0" err="1">
                <a:solidFill>
                  <a:schemeClr val="tx1">
                    <a:lumMod val="95000"/>
                    <a:lumOff val="5000"/>
                  </a:schemeClr>
                </a:solidFill>
              </a:rPr>
              <a:t>spādānām</a:t>
            </a:r>
            <a:r>
              <a:rPr lang="en-US" sz="2000" b="1" i="1" dirty="0">
                <a:solidFill>
                  <a:schemeClr val="tx1">
                    <a:lumMod val="95000"/>
                    <a:lumOff val="5000"/>
                  </a:schemeClr>
                </a:solidFill>
              </a:rPr>
              <a:t> "the armies", Old Persian plural of </a:t>
            </a:r>
            <a:r>
              <a:rPr lang="en-US" sz="2000" b="1" i="1" dirty="0" err="1">
                <a:solidFill>
                  <a:schemeClr val="tx1">
                    <a:lumMod val="95000"/>
                    <a:lumOff val="5000"/>
                  </a:schemeClr>
                </a:solidFill>
              </a:rPr>
              <a:t>spāda</a:t>
            </a:r>
            <a:r>
              <a:rPr lang="en-US" sz="2000" b="1" i="1" dirty="0">
                <a:solidFill>
                  <a:schemeClr val="tx1">
                    <a:lumMod val="95000"/>
                    <a:lumOff val="5000"/>
                  </a:schemeClr>
                </a:solidFill>
              </a:rPr>
              <a:t> (from which derives </a:t>
            </a:r>
            <a:r>
              <a:rPr lang="en-US" sz="2000" b="1" i="1" dirty="0" err="1">
                <a:solidFill>
                  <a:schemeClr val="tx1">
                    <a:lumMod val="95000"/>
                    <a:lumOff val="5000"/>
                  </a:schemeClr>
                </a:solidFill>
              </a:rPr>
              <a:t>spāh</a:t>
            </a:r>
            <a:r>
              <a:rPr lang="en-US" sz="2000" b="1" i="1" dirty="0">
                <a:solidFill>
                  <a:schemeClr val="tx1">
                    <a:lumMod val="95000"/>
                    <a:lumOff val="5000"/>
                  </a:schemeClr>
                </a:solidFill>
              </a:rPr>
              <a:t> 'army' and </a:t>
            </a:r>
            <a:r>
              <a:rPr lang="en-US" sz="2000" b="1" i="1" dirty="0" err="1">
                <a:solidFill>
                  <a:schemeClr val="tx1">
                    <a:lumMod val="95000"/>
                    <a:lumOff val="5000"/>
                  </a:schemeClr>
                </a:solidFill>
              </a:rPr>
              <a:t>spahi</a:t>
            </a:r>
            <a:r>
              <a:rPr lang="en-US" sz="2000" b="1" i="1" dirty="0">
                <a:solidFill>
                  <a:schemeClr val="tx1">
                    <a:lumMod val="95000"/>
                    <a:lumOff val="5000"/>
                  </a:schemeClr>
                </a:solidFill>
              </a:rPr>
              <a:t> (soldier – lit. of the </a:t>
            </a:r>
            <a:r>
              <a:rPr lang="tr-TR" sz="2000" b="1" i="1" dirty="0" err="1" smtClean="0">
                <a:solidFill>
                  <a:schemeClr val="tx1">
                    <a:lumMod val="95000"/>
                    <a:lumOff val="5000"/>
                  </a:schemeClr>
                </a:solidFill>
              </a:rPr>
              <a:t>army</a:t>
            </a:r>
            <a:r>
              <a:rPr lang="tr-TR" sz="2000" b="1" i="1" dirty="0" smtClean="0">
                <a:solidFill>
                  <a:schemeClr val="tx1">
                    <a:lumMod val="95000"/>
                    <a:lumOff val="5000"/>
                  </a:schemeClr>
                </a:solidFill>
              </a:rPr>
              <a:t> </a:t>
            </a:r>
            <a:r>
              <a:rPr lang="tr-TR" sz="2000" b="1" i="1" dirty="0">
                <a:solidFill>
                  <a:schemeClr val="tx1">
                    <a:lumMod val="95000"/>
                    <a:lumOff val="5000"/>
                  </a:schemeClr>
                </a:solidFill>
              </a:rPr>
              <a:t>i</a:t>
            </a:r>
            <a:r>
              <a:rPr lang="tr-TR" sz="2000" b="1" i="1" dirty="0" smtClean="0">
                <a:solidFill>
                  <a:schemeClr val="tx1">
                    <a:lumMod val="95000"/>
                    <a:lumOff val="5000"/>
                  </a:schemeClr>
                </a:solidFill>
              </a:rPr>
              <a:t>n </a:t>
            </a:r>
            <a:r>
              <a:rPr lang="tr-TR" sz="2000" b="1" i="1" dirty="0" err="1" smtClean="0">
                <a:solidFill>
                  <a:schemeClr val="tx1">
                    <a:lumMod val="95000"/>
                    <a:lumOff val="5000"/>
                  </a:schemeClr>
                </a:solidFill>
              </a:rPr>
              <a:t>the</a:t>
            </a:r>
            <a:r>
              <a:rPr lang="en-US" sz="2000" b="1" i="1" dirty="0" smtClean="0">
                <a:solidFill>
                  <a:schemeClr val="tx1">
                    <a:lumMod val="95000"/>
                    <a:lumOff val="5000"/>
                  </a:schemeClr>
                </a:solidFill>
              </a:rPr>
              <a:t> </a:t>
            </a:r>
            <a:r>
              <a:rPr lang="en-US" sz="2000" b="1" i="1" dirty="0">
                <a:solidFill>
                  <a:schemeClr val="tx1">
                    <a:lumMod val="95000"/>
                    <a:lumOff val="5000"/>
                  </a:schemeClr>
                </a:solidFill>
              </a:rPr>
              <a:t>Middle Persian</a:t>
            </a:r>
            <a:r>
              <a:rPr lang="en-US" b="1" i="1" dirty="0">
                <a:solidFill>
                  <a:schemeClr val="tx1">
                    <a:lumMod val="95000"/>
                    <a:lumOff val="5000"/>
                  </a:schemeClr>
                </a:solidFill>
              </a:rPr>
              <a:t>).  </a:t>
            </a:r>
            <a:endParaRPr lang="tr-TR" b="1" i="1" dirty="0">
              <a:solidFill>
                <a:schemeClr val="tx1">
                  <a:lumMod val="95000"/>
                  <a:lumOff val="5000"/>
                </a:scheme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45234" y="95003"/>
            <a:ext cx="5051961" cy="3028207"/>
          </a:xfrm>
          <a:prstGeom prst="rect">
            <a:avLst/>
          </a:prstGeom>
        </p:spPr>
      </p:pic>
      <p:pic>
        <p:nvPicPr>
          <p:cNvPr id="2050" name="Picture 2" descr="Isfahan">
            <a:hlinkClick r:id="rId3" tooltip="Isfahan"/>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45234" y="3348842"/>
            <a:ext cx="5051961" cy="3177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647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49181" y="0"/>
            <a:ext cx="8915399" cy="831273"/>
          </a:xfrm>
        </p:spPr>
        <p:txBody>
          <a:bodyPr>
            <a:normAutofit fontScale="90000"/>
          </a:bodyPr>
          <a:lstStyle/>
          <a:p>
            <a:r>
              <a:rPr lang="tr-TR" b="1" dirty="0" smtClean="0">
                <a:solidFill>
                  <a:schemeClr val="accent5"/>
                </a:solidFill>
              </a:rPr>
              <a:t>        </a:t>
            </a:r>
            <a:r>
              <a:rPr lang="tr-TR" b="1" dirty="0" err="1" smtClean="0">
                <a:solidFill>
                  <a:schemeClr val="accent5"/>
                </a:solidFill>
              </a:rPr>
              <a:t>Zoroastrian</a:t>
            </a:r>
            <a:r>
              <a:rPr lang="tr-TR" b="1" dirty="0" smtClean="0">
                <a:solidFill>
                  <a:schemeClr val="accent5"/>
                </a:solidFill>
              </a:rPr>
              <a:t> </a:t>
            </a:r>
            <a:r>
              <a:rPr lang="tr-TR" b="1" dirty="0" err="1">
                <a:solidFill>
                  <a:schemeClr val="accent5"/>
                </a:solidFill>
              </a:rPr>
              <a:t>era</a:t>
            </a:r>
            <a:endParaRPr lang="tr-TR" dirty="0">
              <a:solidFill>
                <a:schemeClr val="accent5"/>
              </a:solidFill>
            </a:endParaRPr>
          </a:p>
        </p:txBody>
      </p:sp>
      <p:sp>
        <p:nvSpPr>
          <p:cNvPr id="3" name="Alt Başlık 2"/>
          <p:cNvSpPr>
            <a:spLocks noGrp="1"/>
          </p:cNvSpPr>
          <p:nvPr>
            <p:ph type="subTitle" idx="1"/>
          </p:nvPr>
        </p:nvSpPr>
        <p:spPr>
          <a:xfrm>
            <a:off x="570409" y="938151"/>
            <a:ext cx="11005456" cy="4845132"/>
          </a:xfrm>
        </p:spPr>
        <p:txBody>
          <a:bodyPr>
            <a:normAutofit/>
          </a:bodyPr>
          <a:lstStyle/>
          <a:p>
            <a:r>
              <a:rPr lang="en-US" b="1" dirty="0">
                <a:solidFill>
                  <a:schemeClr val="bg2">
                    <a:lumMod val="10000"/>
                  </a:schemeClr>
                </a:solidFill>
              </a:rPr>
              <a:t>Under Median rule, this commercial </a:t>
            </a:r>
            <a:r>
              <a:rPr lang="en-US" b="1" dirty="0" err="1">
                <a:solidFill>
                  <a:schemeClr val="bg2">
                    <a:lumMod val="10000"/>
                  </a:schemeClr>
                </a:solidFill>
              </a:rPr>
              <a:t>entrepôt</a:t>
            </a:r>
            <a:r>
              <a:rPr lang="en-US" b="1" dirty="0">
                <a:solidFill>
                  <a:schemeClr val="bg2">
                    <a:lumMod val="10000"/>
                  </a:schemeClr>
                </a:solidFill>
              </a:rPr>
              <a:t> began to show signs of a more sedentary urbanism, steadily growing into a noteworthy regional </a:t>
            </a:r>
            <a:r>
              <a:rPr lang="en-US" b="1" dirty="0" err="1">
                <a:solidFill>
                  <a:schemeClr val="bg2">
                    <a:lumMod val="10000"/>
                  </a:schemeClr>
                </a:solidFill>
              </a:rPr>
              <a:t>centre</a:t>
            </a:r>
            <a:r>
              <a:rPr lang="en-US" b="1" dirty="0">
                <a:solidFill>
                  <a:schemeClr val="bg2">
                    <a:lumMod val="10000"/>
                  </a:schemeClr>
                </a:solidFill>
              </a:rPr>
              <a:t> that benefited from the exceptionally fertile soil on the banks of the </a:t>
            </a:r>
            <a:r>
              <a:rPr lang="en-US" b="1" dirty="0" err="1">
                <a:solidFill>
                  <a:schemeClr val="bg2">
                    <a:lumMod val="10000"/>
                  </a:schemeClr>
                </a:solidFill>
              </a:rPr>
              <a:t>Zayandehrud</a:t>
            </a:r>
            <a:r>
              <a:rPr lang="en-US" b="1" dirty="0">
                <a:solidFill>
                  <a:schemeClr val="bg2">
                    <a:lumMod val="10000"/>
                  </a:schemeClr>
                </a:solidFill>
              </a:rPr>
              <a:t> River in a region called </a:t>
            </a:r>
            <a:r>
              <a:rPr lang="en-US" b="1" dirty="0" err="1">
                <a:solidFill>
                  <a:schemeClr val="bg2">
                    <a:lumMod val="10000"/>
                  </a:schemeClr>
                </a:solidFill>
              </a:rPr>
              <a:t>Aspandana</a:t>
            </a:r>
            <a:r>
              <a:rPr lang="en-US" b="1" dirty="0">
                <a:solidFill>
                  <a:schemeClr val="bg2">
                    <a:lumMod val="10000"/>
                  </a:schemeClr>
                </a:solidFill>
              </a:rPr>
              <a:t> or </a:t>
            </a:r>
            <a:r>
              <a:rPr lang="en-US" b="1" dirty="0" err="1">
                <a:solidFill>
                  <a:schemeClr val="bg2">
                    <a:lumMod val="10000"/>
                  </a:schemeClr>
                </a:solidFill>
              </a:rPr>
              <a:t>Ispandana</a:t>
            </a:r>
            <a:r>
              <a:rPr lang="en-US" b="1" dirty="0">
                <a:solidFill>
                  <a:schemeClr val="bg2">
                    <a:lumMod val="10000"/>
                  </a:schemeClr>
                </a:solidFill>
              </a:rPr>
              <a:t>. </a:t>
            </a:r>
            <a:r>
              <a:rPr lang="en-US" b="1" dirty="0" smtClean="0">
                <a:solidFill>
                  <a:schemeClr val="bg2">
                    <a:lumMod val="10000"/>
                  </a:schemeClr>
                </a:solidFill>
              </a:rPr>
              <a:t>An </a:t>
            </a:r>
            <a:r>
              <a:rPr lang="en-US" b="1" dirty="0">
                <a:solidFill>
                  <a:schemeClr val="bg2">
                    <a:lumMod val="10000"/>
                  </a:schemeClr>
                </a:solidFill>
              </a:rPr>
              <a:t>ancient artifact from Isfahan City Center </a:t>
            </a:r>
            <a:r>
              <a:rPr lang="en-US" b="1" dirty="0" smtClean="0">
                <a:solidFill>
                  <a:schemeClr val="bg2">
                    <a:lumMod val="10000"/>
                  </a:schemeClr>
                </a:solidFill>
              </a:rPr>
              <a:t>museum</a:t>
            </a:r>
            <a:r>
              <a:rPr lang="tr-TR" b="1" dirty="0" smtClean="0">
                <a:solidFill>
                  <a:schemeClr val="bg2">
                    <a:lumMod val="10000"/>
                  </a:schemeClr>
                </a:solidFill>
              </a:rPr>
              <a:t>.</a:t>
            </a:r>
            <a:r>
              <a:rPr lang="en-US" b="1" dirty="0" smtClean="0">
                <a:solidFill>
                  <a:schemeClr val="bg2">
                    <a:lumMod val="10000"/>
                  </a:schemeClr>
                </a:solidFill>
              </a:rPr>
              <a:t>Once </a:t>
            </a:r>
            <a:r>
              <a:rPr lang="en-US" b="1" dirty="0">
                <a:solidFill>
                  <a:schemeClr val="bg2">
                    <a:lumMod val="10000"/>
                  </a:schemeClr>
                </a:solidFill>
              </a:rPr>
              <a:t>Cyrus the Great (reg. 559–529 BCE) had unified Persian and Median lands into the </a:t>
            </a:r>
            <a:r>
              <a:rPr lang="en-US" b="1" dirty="0" err="1">
                <a:solidFill>
                  <a:schemeClr val="bg2">
                    <a:lumMod val="10000"/>
                  </a:schemeClr>
                </a:solidFill>
              </a:rPr>
              <a:t>Achaemenid</a:t>
            </a:r>
            <a:r>
              <a:rPr lang="en-US" b="1" dirty="0">
                <a:solidFill>
                  <a:schemeClr val="bg2">
                    <a:lumMod val="10000"/>
                  </a:schemeClr>
                </a:solidFill>
              </a:rPr>
              <a:t> </a:t>
            </a:r>
            <a:r>
              <a:rPr lang="tr-TR" b="1" dirty="0" smtClean="0">
                <a:solidFill>
                  <a:schemeClr val="bg2">
                    <a:lumMod val="10000"/>
                  </a:schemeClr>
                </a:solidFill>
              </a:rPr>
              <a:t> </a:t>
            </a:r>
            <a:r>
              <a:rPr lang="en-US" b="1" dirty="0" smtClean="0">
                <a:solidFill>
                  <a:schemeClr val="bg2">
                    <a:lumMod val="10000"/>
                  </a:schemeClr>
                </a:solidFill>
              </a:rPr>
              <a:t>Empire </a:t>
            </a:r>
            <a:r>
              <a:rPr lang="en-US" b="1" dirty="0">
                <a:solidFill>
                  <a:schemeClr val="bg2">
                    <a:lumMod val="10000"/>
                  </a:schemeClr>
                </a:solidFill>
              </a:rPr>
              <a:t>(648–330 BCE), the religiously and ethnically diverse city of Isfahan became an early example of the </a:t>
            </a:r>
            <a:r>
              <a:rPr lang="tr-TR" b="1" dirty="0" smtClean="0">
                <a:solidFill>
                  <a:schemeClr val="bg2">
                    <a:lumMod val="10000"/>
                  </a:schemeClr>
                </a:solidFill>
              </a:rPr>
              <a:t> </a:t>
            </a:r>
            <a:r>
              <a:rPr lang="en-US" b="1" dirty="0" smtClean="0">
                <a:solidFill>
                  <a:schemeClr val="bg2">
                    <a:lumMod val="10000"/>
                  </a:schemeClr>
                </a:solidFill>
              </a:rPr>
              <a:t>king's </a:t>
            </a:r>
            <a:r>
              <a:rPr lang="en-US" b="1" dirty="0">
                <a:solidFill>
                  <a:schemeClr val="bg2">
                    <a:lumMod val="10000"/>
                  </a:schemeClr>
                </a:solidFill>
              </a:rPr>
              <a:t>fabled </a:t>
            </a:r>
            <a:r>
              <a:rPr lang="tr-TR" b="1" dirty="0" smtClean="0">
                <a:solidFill>
                  <a:schemeClr val="bg2">
                    <a:lumMod val="10000"/>
                  </a:schemeClr>
                </a:solidFill>
              </a:rPr>
              <a:t> </a:t>
            </a:r>
            <a:r>
              <a:rPr lang="en-US" b="1" dirty="0" smtClean="0">
                <a:solidFill>
                  <a:schemeClr val="bg2">
                    <a:lumMod val="10000"/>
                  </a:schemeClr>
                </a:solidFill>
              </a:rPr>
              <a:t>religious </a:t>
            </a:r>
            <a:r>
              <a:rPr lang="en-US" b="1" dirty="0">
                <a:solidFill>
                  <a:schemeClr val="bg2">
                    <a:lumMod val="10000"/>
                  </a:schemeClr>
                </a:solidFill>
              </a:rPr>
              <a:t>tolerance. It was Cyrus who, having just taken Babylon, made an edict in 538 BCE, declaring that the Jews in Babylon could return to Jerusalem (see Ezra </a:t>
            </a:r>
            <a:r>
              <a:rPr lang="en-US" b="1" dirty="0" err="1">
                <a:solidFill>
                  <a:schemeClr val="bg2">
                    <a:lumMod val="10000"/>
                  </a:schemeClr>
                </a:solidFill>
              </a:rPr>
              <a:t>ch.</a:t>
            </a:r>
            <a:r>
              <a:rPr lang="en-US" b="1" dirty="0">
                <a:solidFill>
                  <a:schemeClr val="bg2">
                    <a:lumMod val="10000"/>
                  </a:schemeClr>
                </a:solidFill>
              </a:rPr>
              <a:t> 1). Now it seems that some of these freed Jews settled in Isfahan instead of returning to their homeland. The 10th-century Persian historian Ibn al-</a:t>
            </a:r>
            <a:r>
              <a:rPr lang="en-US" b="1" dirty="0" err="1">
                <a:solidFill>
                  <a:schemeClr val="bg2">
                    <a:lumMod val="10000"/>
                  </a:schemeClr>
                </a:solidFill>
              </a:rPr>
              <a:t>Faqih</a:t>
            </a:r>
            <a:r>
              <a:rPr lang="en-US" b="1" dirty="0">
                <a:solidFill>
                  <a:schemeClr val="bg2">
                    <a:lumMod val="10000"/>
                  </a:schemeClr>
                </a:solidFill>
              </a:rPr>
              <a:t> wrote:</a:t>
            </a:r>
          </a:p>
          <a:p>
            <a:r>
              <a:rPr lang="en-US" b="1" dirty="0" smtClean="0">
                <a:solidFill>
                  <a:schemeClr val="bg2">
                    <a:lumMod val="10000"/>
                  </a:schemeClr>
                </a:solidFill>
              </a:rPr>
              <a:t>"</a:t>
            </a:r>
            <a:r>
              <a:rPr lang="en-US" b="1" dirty="0">
                <a:solidFill>
                  <a:schemeClr val="bg2">
                    <a:lumMod val="10000"/>
                  </a:schemeClr>
                </a:solidFill>
              </a:rPr>
              <a:t>When the Jews </a:t>
            </a:r>
            <a:r>
              <a:rPr lang="en-US" b="1" dirty="0" smtClean="0">
                <a:solidFill>
                  <a:schemeClr val="bg2">
                    <a:lumMod val="10000"/>
                  </a:schemeClr>
                </a:solidFill>
              </a:rPr>
              <a:t>emigrated</a:t>
            </a:r>
            <a:r>
              <a:rPr lang="tr-TR" b="1" dirty="0" smtClean="0">
                <a:solidFill>
                  <a:schemeClr val="bg2">
                    <a:lumMod val="10000"/>
                  </a:schemeClr>
                </a:solidFill>
              </a:rPr>
              <a:t> </a:t>
            </a:r>
            <a:r>
              <a:rPr lang="en-US" b="1" dirty="0" smtClean="0">
                <a:solidFill>
                  <a:schemeClr val="bg2">
                    <a:lumMod val="10000"/>
                  </a:schemeClr>
                </a:solidFill>
              </a:rPr>
              <a:t> </a:t>
            </a:r>
            <a:r>
              <a:rPr lang="en-US" b="1" dirty="0">
                <a:solidFill>
                  <a:schemeClr val="bg2">
                    <a:lumMod val="10000"/>
                  </a:schemeClr>
                </a:solidFill>
              </a:rPr>
              <a:t>from Jerusalem, fleeing </a:t>
            </a:r>
            <a:r>
              <a:rPr lang="tr-TR" b="1" dirty="0" smtClean="0">
                <a:solidFill>
                  <a:schemeClr val="bg2">
                    <a:lumMod val="10000"/>
                  </a:schemeClr>
                </a:solidFill>
              </a:rPr>
              <a:t> </a:t>
            </a:r>
            <a:r>
              <a:rPr lang="en-US" b="1" dirty="0" smtClean="0">
                <a:solidFill>
                  <a:schemeClr val="bg2">
                    <a:lumMod val="10000"/>
                  </a:schemeClr>
                </a:solidFill>
              </a:rPr>
              <a:t>from </a:t>
            </a:r>
            <a:r>
              <a:rPr lang="en-US" b="1" dirty="0">
                <a:solidFill>
                  <a:schemeClr val="bg2">
                    <a:lumMod val="10000"/>
                  </a:schemeClr>
                </a:solidFill>
              </a:rPr>
              <a:t>Nebuchadnezzar, they carried with them a sample of the water and soil of Jerusalem. They did not settle down anywhere or in any city without examining the water and the soil of each place. They did all along until they </a:t>
            </a:r>
            <a:r>
              <a:rPr lang="tr-TR" b="1" dirty="0" smtClean="0">
                <a:solidFill>
                  <a:schemeClr val="bg2">
                    <a:lumMod val="10000"/>
                  </a:schemeClr>
                </a:solidFill>
              </a:rPr>
              <a:t> </a:t>
            </a:r>
            <a:r>
              <a:rPr lang="en-US" b="1" dirty="0" smtClean="0">
                <a:solidFill>
                  <a:schemeClr val="bg2">
                    <a:lumMod val="10000"/>
                  </a:schemeClr>
                </a:solidFill>
              </a:rPr>
              <a:t>reached </a:t>
            </a:r>
            <a:r>
              <a:rPr lang="en-US" b="1" dirty="0">
                <a:solidFill>
                  <a:schemeClr val="bg2">
                    <a:lumMod val="10000"/>
                  </a:schemeClr>
                </a:solidFill>
              </a:rPr>
              <a:t>the city of Isfahan. There </a:t>
            </a:r>
            <a:r>
              <a:rPr lang="en-US" b="1" dirty="0" smtClean="0">
                <a:solidFill>
                  <a:schemeClr val="bg2">
                    <a:lumMod val="10000"/>
                  </a:schemeClr>
                </a:solidFill>
              </a:rPr>
              <a:t>they</a:t>
            </a:r>
            <a:r>
              <a:rPr lang="tr-TR" b="1" dirty="0" smtClean="0">
                <a:solidFill>
                  <a:schemeClr val="bg2">
                    <a:lumMod val="10000"/>
                  </a:schemeClr>
                </a:solidFill>
              </a:rPr>
              <a:t> </a:t>
            </a:r>
            <a:r>
              <a:rPr lang="en-US" b="1" dirty="0" smtClean="0">
                <a:solidFill>
                  <a:schemeClr val="bg2">
                    <a:lumMod val="10000"/>
                  </a:schemeClr>
                </a:solidFill>
              </a:rPr>
              <a:t> </a:t>
            </a:r>
            <a:r>
              <a:rPr lang="en-US" b="1" dirty="0">
                <a:solidFill>
                  <a:schemeClr val="bg2">
                    <a:lumMod val="10000"/>
                  </a:schemeClr>
                </a:solidFill>
              </a:rPr>
              <a:t>rested, examined the water and soil and found that both resembled Jerusalem. </a:t>
            </a:r>
            <a:r>
              <a:rPr lang="en-US" b="1" dirty="0" smtClean="0">
                <a:solidFill>
                  <a:schemeClr val="bg2">
                    <a:lumMod val="10000"/>
                  </a:schemeClr>
                </a:solidFill>
              </a:rPr>
              <a:t>There</a:t>
            </a:r>
            <a:r>
              <a:rPr lang="tr-TR" b="1" dirty="0" smtClean="0">
                <a:solidFill>
                  <a:schemeClr val="bg2">
                    <a:lumMod val="10000"/>
                  </a:schemeClr>
                </a:solidFill>
              </a:rPr>
              <a:t> </a:t>
            </a:r>
            <a:r>
              <a:rPr lang="en-US" b="1" dirty="0" smtClean="0">
                <a:solidFill>
                  <a:schemeClr val="bg2">
                    <a:lumMod val="10000"/>
                  </a:schemeClr>
                </a:solidFill>
              </a:rPr>
              <a:t>upon </a:t>
            </a:r>
            <a:r>
              <a:rPr lang="en-US" b="1" dirty="0">
                <a:solidFill>
                  <a:schemeClr val="bg2">
                    <a:lumMod val="10000"/>
                  </a:schemeClr>
                </a:solidFill>
              </a:rPr>
              <a:t>they settled there, cultivated the soil, raised children and grandchildren, and today the name of this settlement is </a:t>
            </a:r>
            <a:r>
              <a:rPr lang="en-US" b="1" dirty="0" err="1">
                <a:solidFill>
                  <a:schemeClr val="bg2">
                    <a:lumMod val="10000"/>
                  </a:schemeClr>
                </a:solidFill>
              </a:rPr>
              <a:t>Yahudia</a:t>
            </a:r>
            <a:r>
              <a:rPr lang="en-US" b="1" dirty="0" smtClean="0">
                <a:solidFill>
                  <a:schemeClr val="bg2">
                    <a:lumMod val="10000"/>
                  </a:schemeClr>
                </a:solidFill>
              </a:rPr>
              <a:t>."</a:t>
            </a:r>
            <a:endParaRPr lang="en-US" b="1" dirty="0">
              <a:solidFill>
                <a:schemeClr val="bg2">
                  <a:lumMod val="10000"/>
                </a:schemeClr>
              </a:solidFill>
            </a:endParaRPr>
          </a:p>
          <a:p>
            <a:endParaRPr lang="tr-TR" dirty="0"/>
          </a:p>
        </p:txBody>
      </p:sp>
    </p:spTree>
    <p:extLst>
      <p:ext uri="{BB962C8B-B14F-4D97-AF65-F5344CB8AC3E}">
        <p14:creationId xmlns:p14="http://schemas.microsoft.com/office/powerpoint/2010/main" xmlns="" val="299036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110349" y="-546264"/>
            <a:ext cx="7093527" cy="6970815"/>
          </a:xfrm>
        </p:spPr>
        <p:txBody>
          <a:bodyPr>
            <a:normAutofit/>
          </a:bodyPr>
          <a:lstStyle/>
          <a:p>
            <a:r>
              <a:rPr lang="en-US" sz="1600" b="1" dirty="0"/>
              <a:t>The Parthians in the period 250–226 BCE continued the tradition of tolerance after the fall of the </a:t>
            </a:r>
            <a:r>
              <a:rPr lang="en-US" sz="1600" b="1" dirty="0" err="1"/>
              <a:t>Achaemenids</a:t>
            </a:r>
            <a:r>
              <a:rPr lang="en-US" sz="1600" b="1" dirty="0"/>
              <a:t>, fostering the Hellenistic dimension within Iranian culture and the political </a:t>
            </a:r>
            <a:r>
              <a:rPr lang="en-US" sz="1600" b="1" dirty="0" err="1"/>
              <a:t>organisation</a:t>
            </a:r>
            <a:r>
              <a:rPr lang="en-US" sz="1600" b="1" dirty="0"/>
              <a:t> introduced by Alexander the Great's invading armies. Under the Parthians, Arsacid governors administered the provinces of the nation from Isfahan, and the city's urban development accelerated to accommodate the needs of a capital city. </a:t>
            </a:r>
            <a:br>
              <a:rPr lang="en-US" sz="1600" b="1" dirty="0"/>
            </a:br>
            <a:r>
              <a:rPr lang="en-US" sz="1600" b="1" dirty="0" smtClean="0"/>
              <a:t>Isfahan </a:t>
            </a:r>
            <a:r>
              <a:rPr lang="en-US" sz="1600" b="1" dirty="0"/>
              <a:t>at the end of the 6th century (top), consisting of two separate areas of Sassanid Jay and Jewish </a:t>
            </a:r>
            <a:r>
              <a:rPr lang="en-US" sz="1600" b="1" dirty="0" err="1"/>
              <a:t>Yahudia</a:t>
            </a:r>
            <a:r>
              <a:rPr lang="en-US" sz="1600" b="1" dirty="0"/>
              <a:t>. At 11th century (bottom), these two areas are completely merged.</a:t>
            </a:r>
            <a:br>
              <a:rPr lang="en-US" sz="1600" b="1" dirty="0"/>
            </a:br>
            <a:r>
              <a:rPr lang="en-US" sz="1600" b="1" dirty="0"/>
              <a:t>The next empire to rule Persia, the </a:t>
            </a:r>
            <a:r>
              <a:rPr lang="en-US" sz="1600" b="1" dirty="0" err="1"/>
              <a:t>Sassanids</a:t>
            </a:r>
            <a:r>
              <a:rPr lang="en-US" sz="1600" b="1" dirty="0"/>
              <a:t> (226–652 CE), presided over massive changes in their realm, instituting sweeping agricultural reform and reviving Iranian culture and the Zoroastrian religion. Both the city and region were then called by the name </a:t>
            </a:r>
            <a:r>
              <a:rPr lang="en-US" sz="1600" b="1" dirty="0" err="1"/>
              <a:t>Aspahan</a:t>
            </a:r>
            <a:r>
              <a:rPr lang="en-US" sz="1600" b="1" dirty="0"/>
              <a:t> or </a:t>
            </a:r>
            <a:r>
              <a:rPr lang="en-US" sz="1600" b="1" dirty="0" err="1"/>
              <a:t>Spahan</a:t>
            </a:r>
            <a:r>
              <a:rPr lang="en-US" sz="1600" b="1" dirty="0"/>
              <a:t>. The city was governed by a group called the </a:t>
            </a:r>
            <a:r>
              <a:rPr lang="en-US" sz="1600" b="1" dirty="0" err="1"/>
              <a:t>Espoohrans</a:t>
            </a:r>
            <a:r>
              <a:rPr lang="en-US" sz="1600" b="1" dirty="0"/>
              <a:t>, who came from seven noble and important Iranian royal families. Extant foundations of some Sassanid-era bridges in Isfahan suggest that the Sasanian kings were fond of ambitious urban planning projects. While Isfahan's political importance declined during the period, many Sassanid princes would study statecraft in the city, and its military role developed rapidly. Its strategic location at the intersection of the ancient roads to Susa and Persepolis made it an ideal candidate to house a standing army, ready to march against Constantinople at </a:t>
            </a:r>
            <a:r>
              <a:rPr lang="en-US" sz="1600" b="1" dirty="0" smtClean="0"/>
              <a:t>any</a:t>
            </a:r>
            <a:r>
              <a:rPr lang="tr-TR" sz="1600" b="1" dirty="0" smtClean="0"/>
              <a:t> moment.</a:t>
            </a:r>
            <a:r>
              <a:rPr lang="en-US" sz="1600" b="1" dirty="0"/>
              <a:t/>
            </a:r>
            <a:br>
              <a:rPr lang="en-US" sz="1600" b="1" dirty="0"/>
            </a:br>
            <a:endParaRPr lang="tr-TR" sz="1600" b="1" dirty="0"/>
          </a:p>
        </p:txBody>
      </p:sp>
      <p:sp>
        <p:nvSpPr>
          <p:cNvPr id="3" name="Alt Başlık 2"/>
          <p:cNvSpPr>
            <a:spLocks noGrp="1"/>
          </p:cNvSpPr>
          <p:nvPr>
            <p:ph type="subTitle" idx="1"/>
          </p:nvPr>
        </p:nvSpPr>
        <p:spPr>
          <a:xfrm flipH="1">
            <a:off x="534388" y="5712032"/>
            <a:ext cx="4061361" cy="712520"/>
          </a:xfrm>
        </p:spPr>
        <p:txBody>
          <a:bodyPr/>
          <a:lstStyle/>
          <a:p>
            <a:r>
              <a:rPr lang="en-US" b="1" dirty="0">
                <a:solidFill>
                  <a:schemeClr val="tx1">
                    <a:lumMod val="95000"/>
                    <a:lumOff val="5000"/>
                  </a:schemeClr>
                </a:solidFill>
              </a:rPr>
              <a:t>An ancient artifact from Isfahan City Center museum</a:t>
            </a:r>
            <a:endParaRPr lang="tr-TR" b="1" dirty="0">
              <a:solidFill>
                <a:schemeClr val="tx1">
                  <a:lumMod val="95000"/>
                  <a:lumOff val="5000"/>
                </a:schemeClr>
              </a:solidFill>
            </a:endParaRPr>
          </a:p>
        </p:txBody>
      </p:sp>
      <p:pic>
        <p:nvPicPr>
          <p:cNvPr id="4" name="Resim 3"/>
          <p:cNvPicPr>
            <a:picLocks noChangeAspect="1"/>
          </p:cNvPicPr>
          <p:nvPr/>
        </p:nvPicPr>
        <p:blipFill>
          <a:blip r:embed="rId2"/>
          <a:stretch>
            <a:fillRect/>
          </a:stretch>
        </p:blipFill>
        <p:spPr>
          <a:xfrm>
            <a:off x="342645" y="336560"/>
            <a:ext cx="4510405" cy="5205166"/>
          </a:xfrm>
          <a:prstGeom prst="rect">
            <a:avLst/>
          </a:prstGeom>
        </p:spPr>
      </p:pic>
    </p:spTree>
    <p:extLst>
      <p:ext uri="{BB962C8B-B14F-4D97-AF65-F5344CB8AC3E}">
        <p14:creationId xmlns:p14="http://schemas.microsoft.com/office/powerpoint/2010/main" xmlns="" val="1343061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78826" y="0"/>
            <a:ext cx="7647709" cy="1033153"/>
          </a:xfrm>
        </p:spPr>
        <p:txBody>
          <a:bodyPr/>
          <a:lstStyle/>
          <a:p>
            <a:r>
              <a:rPr lang="tr-TR" b="1" dirty="0" smtClean="0">
                <a:solidFill>
                  <a:schemeClr val="accent5"/>
                </a:solidFill>
              </a:rPr>
              <a:t>     </a:t>
            </a:r>
            <a:r>
              <a:rPr lang="tr-TR" b="1" dirty="0" err="1" smtClean="0">
                <a:solidFill>
                  <a:schemeClr val="accent5"/>
                </a:solidFill>
              </a:rPr>
              <a:t>Islamic</a:t>
            </a:r>
            <a:r>
              <a:rPr lang="tr-TR" b="1" dirty="0" smtClean="0">
                <a:solidFill>
                  <a:schemeClr val="accent5"/>
                </a:solidFill>
              </a:rPr>
              <a:t> </a:t>
            </a:r>
            <a:r>
              <a:rPr lang="tr-TR" b="1" dirty="0" err="1">
                <a:solidFill>
                  <a:schemeClr val="accent5"/>
                </a:solidFill>
              </a:rPr>
              <a:t>E</a:t>
            </a:r>
            <a:r>
              <a:rPr lang="tr-TR" b="1" dirty="0" err="1" smtClean="0">
                <a:solidFill>
                  <a:schemeClr val="accent5"/>
                </a:solidFill>
              </a:rPr>
              <a:t>ra</a:t>
            </a:r>
            <a:endParaRPr lang="tr-TR" dirty="0">
              <a:solidFill>
                <a:schemeClr val="accent5"/>
              </a:solidFill>
            </a:endParaRPr>
          </a:p>
        </p:txBody>
      </p:sp>
      <p:sp>
        <p:nvSpPr>
          <p:cNvPr id="3" name="Alt Başlık 2"/>
          <p:cNvSpPr>
            <a:spLocks noGrp="1"/>
          </p:cNvSpPr>
          <p:nvPr>
            <p:ph type="subTitle" idx="1"/>
          </p:nvPr>
        </p:nvSpPr>
        <p:spPr>
          <a:xfrm>
            <a:off x="475405" y="4290491"/>
            <a:ext cx="11269291" cy="1611545"/>
          </a:xfrm>
        </p:spPr>
        <p:txBody>
          <a:bodyPr/>
          <a:lstStyle/>
          <a:p>
            <a:r>
              <a:rPr lang="en-US" b="1" dirty="0">
                <a:solidFill>
                  <a:schemeClr val="bg2">
                    <a:lumMod val="10000"/>
                  </a:schemeClr>
                </a:solidFill>
              </a:rPr>
              <a:t>In 1387, Isfahan surrendered to the </a:t>
            </a:r>
            <a:r>
              <a:rPr lang="en-US" b="1" dirty="0" err="1">
                <a:solidFill>
                  <a:schemeClr val="bg2">
                    <a:lumMod val="10000"/>
                  </a:schemeClr>
                </a:solidFill>
              </a:rPr>
              <a:t>Turko</a:t>
            </a:r>
            <a:r>
              <a:rPr lang="en-US" b="1" dirty="0">
                <a:solidFill>
                  <a:schemeClr val="bg2">
                    <a:lumMod val="10000"/>
                  </a:schemeClr>
                </a:solidFill>
              </a:rPr>
              <a:t>-Mongol warlord </a:t>
            </a:r>
            <a:r>
              <a:rPr lang="en-US" b="1" dirty="0" err="1">
                <a:solidFill>
                  <a:schemeClr val="bg2">
                    <a:lumMod val="10000"/>
                  </a:schemeClr>
                </a:solidFill>
                <a:hlinkClick r:id="rId2" tooltip="Timur"/>
              </a:rPr>
              <a:t>Timur</a:t>
            </a:r>
            <a:r>
              <a:rPr lang="en-US" b="1" dirty="0">
                <a:solidFill>
                  <a:schemeClr val="bg2">
                    <a:lumMod val="10000"/>
                  </a:schemeClr>
                </a:solidFill>
              </a:rPr>
              <a:t>. Initially treated with relative mercy, the city revolted against </a:t>
            </a:r>
            <a:r>
              <a:rPr lang="en-US" b="1" dirty="0" err="1">
                <a:solidFill>
                  <a:schemeClr val="bg2">
                    <a:lumMod val="10000"/>
                  </a:schemeClr>
                </a:solidFill>
              </a:rPr>
              <a:t>Timur's</a:t>
            </a:r>
            <a:r>
              <a:rPr lang="en-US" b="1" dirty="0">
                <a:solidFill>
                  <a:schemeClr val="bg2">
                    <a:lumMod val="10000"/>
                  </a:schemeClr>
                </a:solidFill>
              </a:rPr>
              <a:t> punitive taxes by killing the tax collectors and some of </a:t>
            </a:r>
            <a:r>
              <a:rPr lang="en-US" b="1" dirty="0" err="1">
                <a:solidFill>
                  <a:schemeClr val="bg2">
                    <a:lumMod val="10000"/>
                  </a:schemeClr>
                </a:solidFill>
              </a:rPr>
              <a:t>Timur's</a:t>
            </a:r>
            <a:r>
              <a:rPr lang="en-US" b="1" dirty="0">
                <a:solidFill>
                  <a:schemeClr val="bg2">
                    <a:lumMod val="10000"/>
                  </a:schemeClr>
                </a:solidFill>
              </a:rPr>
              <a:t> soldiers. In retribution, </a:t>
            </a:r>
            <a:r>
              <a:rPr lang="en-US" b="1" dirty="0" err="1">
                <a:solidFill>
                  <a:schemeClr val="bg2">
                    <a:lumMod val="10000"/>
                  </a:schemeClr>
                </a:solidFill>
              </a:rPr>
              <a:t>Timur</a:t>
            </a:r>
            <a:r>
              <a:rPr lang="en-US" b="1" dirty="0">
                <a:solidFill>
                  <a:schemeClr val="bg2">
                    <a:lumMod val="10000"/>
                  </a:schemeClr>
                </a:solidFill>
              </a:rPr>
              <a:t> ordered the massacre of the city residents and his soldiers killed a reported 70,000 citizens. An eye-witness counted more than 28 towers, each constructed of about 1,500 heads</a:t>
            </a:r>
            <a:r>
              <a:rPr lang="en-US" b="1" dirty="0" smtClean="0">
                <a:solidFill>
                  <a:schemeClr val="bg2">
                    <a:lumMod val="10000"/>
                  </a:schemeClr>
                </a:solidFill>
              </a:rPr>
              <a:t>.</a:t>
            </a:r>
            <a:endParaRPr lang="tr-TR" b="1" dirty="0">
              <a:solidFill>
                <a:schemeClr val="bg2">
                  <a:lumMod val="10000"/>
                </a:schemeClr>
              </a:solidFill>
            </a:endParaRPr>
          </a:p>
        </p:txBody>
      </p:sp>
      <p:sp>
        <p:nvSpPr>
          <p:cNvPr id="4" name="Dikdörtgen 3"/>
          <p:cNvSpPr/>
          <p:nvPr/>
        </p:nvSpPr>
        <p:spPr>
          <a:xfrm>
            <a:off x="356260" y="1140031"/>
            <a:ext cx="11835740" cy="1754326"/>
          </a:xfrm>
          <a:prstGeom prst="rect">
            <a:avLst/>
          </a:prstGeom>
        </p:spPr>
        <p:txBody>
          <a:bodyPr wrap="square">
            <a:spAutoFit/>
          </a:bodyPr>
          <a:lstStyle/>
          <a:p>
            <a:r>
              <a:rPr lang="en-US" b="1" dirty="0"/>
              <a:t>When the Arabs captured Isfahan in 642, they made it the capital of </a:t>
            </a:r>
            <a:r>
              <a:rPr lang="en-US" b="1" dirty="0">
                <a:hlinkClick r:id="rId3" tooltip="Al-Jibal"/>
              </a:rPr>
              <a:t>al-</a:t>
            </a:r>
            <a:r>
              <a:rPr lang="en-US" b="1" dirty="0" err="1">
                <a:hlinkClick r:id="rId3" tooltip="Al-Jibal"/>
              </a:rPr>
              <a:t>Jibal</a:t>
            </a:r>
            <a:r>
              <a:rPr lang="en-US" b="1" dirty="0"/>
              <a:t> ("the Mountains") province, an area that covered much of </a:t>
            </a:r>
            <a:r>
              <a:rPr lang="en-US" b="1" dirty="0" smtClean="0"/>
              <a:t>ancient</a:t>
            </a:r>
            <a:r>
              <a:rPr lang="tr-TR" b="1" dirty="0" smtClean="0"/>
              <a:t> </a:t>
            </a:r>
            <a:r>
              <a:rPr lang="en-US" b="1" dirty="0" smtClean="0"/>
              <a:t> </a:t>
            </a:r>
            <a:r>
              <a:rPr lang="en-US" b="1" dirty="0"/>
              <a:t>Media. Isfahan grew prosperous under the Persian </a:t>
            </a:r>
            <a:r>
              <a:rPr lang="en-US" b="1" dirty="0" err="1">
                <a:hlinkClick r:id="rId4" tooltip="Buyid"/>
              </a:rPr>
              <a:t>Buyid</a:t>
            </a:r>
            <a:r>
              <a:rPr lang="en-US" b="1" dirty="0"/>
              <a:t> (</a:t>
            </a:r>
            <a:r>
              <a:rPr lang="en-US" b="1" dirty="0" err="1"/>
              <a:t>Buwayhid</a:t>
            </a:r>
            <a:r>
              <a:rPr lang="en-US" b="1" dirty="0"/>
              <a:t>) dynasty, which rose to power and ruled much of Iran when the temporal authority of the Abbasid caliphs waned in the 10th century. The Turkish conqueror and founder of the </a:t>
            </a:r>
            <a:r>
              <a:rPr lang="en-US" b="1" dirty="0">
                <a:hlinkClick r:id="rId5" tooltip="Seljuq dynasty"/>
              </a:rPr>
              <a:t>Seljuq dynasty</a:t>
            </a:r>
            <a:r>
              <a:rPr lang="en-US" b="1" dirty="0"/>
              <a:t>, </a:t>
            </a:r>
            <a:r>
              <a:rPr lang="en-US" b="1" dirty="0" err="1">
                <a:hlinkClick r:id="rId6" tooltip="Tughril"/>
              </a:rPr>
              <a:t>Toghril</a:t>
            </a:r>
            <a:r>
              <a:rPr lang="en-US" b="1" dirty="0">
                <a:hlinkClick r:id="rId6" tooltip="Tughril"/>
              </a:rPr>
              <a:t> Beg</a:t>
            </a:r>
            <a:r>
              <a:rPr lang="en-US" b="1" dirty="0"/>
              <a:t>, made Isfahan the capital of his domains in the mid-11th century; but it was under his grandson </a:t>
            </a:r>
            <a:r>
              <a:rPr lang="en-US" b="1" dirty="0">
                <a:hlinkClick r:id="rId7" tooltip="Malik-Shah I"/>
              </a:rPr>
              <a:t>Malik-Shah I</a:t>
            </a:r>
            <a:r>
              <a:rPr lang="en-US" b="1" dirty="0"/>
              <a:t> (r. 1073–92) that the city grew in size and </a:t>
            </a:r>
            <a:r>
              <a:rPr lang="en-US" b="1" dirty="0" err="1"/>
              <a:t>splendour</a:t>
            </a:r>
            <a:r>
              <a:rPr lang="en-US" b="1" dirty="0"/>
              <a:t>.</a:t>
            </a:r>
            <a:endParaRPr lang="tr-TR" b="1" dirty="0"/>
          </a:p>
        </p:txBody>
      </p:sp>
      <p:sp>
        <p:nvSpPr>
          <p:cNvPr id="5" name="Dikdörtgen 4"/>
          <p:cNvSpPr/>
          <p:nvPr/>
        </p:nvSpPr>
        <p:spPr>
          <a:xfrm>
            <a:off x="356260" y="3001235"/>
            <a:ext cx="11388436" cy="923330"/>
          </a:xfrm>
          <a:prstGeom prst="rect">
            <a:avLst/>
          </a:prstGeom>
        </p:spPr>
        <p:txBody>
          <a:bodyPr wrap="square">
            <a:spAutoFit/>
          </a:bodyPr>
          <a:lstStyle/>
          <a:p>
            <a:r>
              <a:rPr lang="en-US" b="1" dirty="0"/>
              <a:t>After the fall of the Seljuqs (c. 1200), Isfahan temporarily declined and was eclipsed by other Iranian cities such as </a:t>
            </a:r>
            <a:r>
              <a:rPr lang="en-US" b="1" dirty="0">
                <a:hlinkClick r:id="rId8" tooltip="Tabriz"/>
              </a:rPr>
              <a:t>Tabriz</a:t>
            </a:r>
            <a:r>
              <a:rPr lang="en-US" b="1" dirty="0"/>
              <a:t> and </a:t>
            </a:r>
            <a:r>
              <a:rPr lang="en-US" b="1" dirty="0">
                <a:hlinkClick r:id="rId9" tooltip="Qazvin"/>
              </a:rPr>
              <a:t>Qazvin</a:t>
            </a:r>
            <a:r>
              <a:rPr lang="en-US" b="1" dirty="0"/>
              <a:t>. During his visit in 1327, </a:t>
            </a:r>
            <a:r>
              <a:rPr lang="en-US" b="1" dirty="0">
                <a:hlinkClick r:id="rId10" tooltip="Ibn Battuta"/>
              </a:rPr>
              <a:t>Ibn Battuta</a:t>
            </a:r>
            <a:r>
              <a:rPr lang="en-US" b="1" dirty="0"/>
              <a:t> noted that "The city of Isfahan is one of the largest and fairest of cities, but it is now in ruins for the greater part</a:t>
            </a:r>
            <a:r>
              <a:rPr lang="en-US" b="1" dirty="0" smtClean="0"/>
              <a:t>."</a:t>
            </a:r>
            <a:endParaRPr lang="tr-TR" b="1" dirty="0"/>
          </a:p>
        </p:txBody>
      </p:sp>
    </p:spTree>
    <p:extLst>
      <p:ext uri="{BB962C8B-B14F-4D97-AF65-F5344CB8AC3E}">
        <p14:creationId xmlns:p14="http://schemas.microsoft.com/office/powerpoint/2010/main" xmlns="" val="98453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TM02892315[[fn=Duman]]</Template>
  <TotalTime>467</TotalTime>
  <Words>2371</Words>
  <Application>Microsoft Office PowerPoint</Application>
  <PresentationFormat>Özel</PresentationFormat>
  <Paragraphs>77</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Duman</vt:lpstr>
      <vt:lpstr>            ISFAHAN</vt:lpstr>
      <vt:lpstr>Slayt 2</vt:lpstr>
      <vt:lpstr>Slayt 3</vt:lpstr>
      <vt:lpstr>Slayt 4</vt:lpstr>
      <vt:lpstr>Slayt 5</vt:lpstr>
      <vt:lpstr>Slayt 6</vt:lpstr>
      <vt:lpstr>        Zoroastrian era</vt:lpstr>
      <vt:lpstr>The Parthians in the period 250–226 BCE continued the tradition of tolerance after the fall of the Achaemenids, fostering the Hellenistic dimension within Iranian culture and the political organisation introduced by Alexander the Great's invading armies. Under the Parthians, Arsacid governors administered the provinces of the nation from Isfahan, and the city's urban development accelerated to accommodate the needs of a capital city.  Isfahan at the end of the 6th century (top), consisting of two separate areas of Sassanid Jay and Jewish Yahudia. At 11th century (bottom), these two areas are completely merged. The next empire to rule Persia, the Sassanids (226–652 CE), presided over massive changes in their realm, instituting sweeping agricultural reform and reviving Iranian culture and the Zoroastrian religion. Both the city and region were then called by the name Aspahan or Spahan. The city was governed by a group called the Espoohrans, who came from seven noble and important Iranian royal families. Extant foundations of some Sassanid-era bridges in Isfahan suggest that the Sasanian kings were fond of ambitious urban planning projects. While Isfahan's political importance declined during the period, many Sassanid princes would study statecraft in the city, and its military role developed rapidly. Its strategic location at the intersection of the ancient roads to Susa and Persepolis made it an ideal candidate to house a standing army, ready to march against Constantinople at any moment. </vt:lpstr>
      <vt:lpstr>     Islamic Era</vt:lpstr>
      <vt:lpstr>    SAFAVID PERIOD</vt:lpstr>
      <vt:lpstr>         Modern Age</vt:lpstr>
      <vt:lpstr>MAIN PLACES IN ISFAHAN</vt:lpstr>
      <vt:lpstr>NAQSHE JAHAN SQUARE AND ITS MONUMENTS </vt:lpstr>
      <vt:lpstr>    JAME MOSQUE OF ISFAHAN</vt:lpstr>
      <vt:lpstr>              KHAJU BRIDGE</vt:lpstr>
      <vt:lpstr>               SI-O-SE-POL BRIDGE </vt:lpstr>
      <vt:lpstr>    CHEHEL SOTOUN PALACE  </vt:lpstr>
      <vt:lpstr>               MENAR JONBAN </vt:lpstr>
      <vt:lpstr>         ISFAHAN LOCAL FOOD</vt:lpstr>
      <vt:lpstr>                   REFERENCES </vt:lpstr>
    </vt:vector>
  </TitlesOfParts>
  <Company>NouS/TncTR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ISFAHAN</dc:title>
  <dc:creator>Casper</dc:creator>
  <cp:lastModifiedBy>Windows Kullanıcısı</cp:lastModifiedBy>
  <cp:revision>46</cp:revision>
  <dcterms:created xsi:type="dcterms:W3CDTF">2020-03-08T12:21:18Z</dcterms:created>
  <dcterms:modified xsi:type="dcterms:W3CDTF">2020-03-31T17:22:01Z</dcterms:modified>
</cp:coreProperties>
</file>