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13"/>
  </p:notesMasterIdLst>
  <p:sldIdLst>
    <p:sldId id="263" r:id="rId2"/>
    <p:sldId id="264" r:id="rId3"/>
    <p:sldId id="265" r:id="rId4"/>
    <p:sldId id="266" r:id="rId5"/>
    <p:sldId id="267" r:id="rId6"/>
    <p:sldId id="268" r:id="rId7"/>
    <p:sldId id="269" r:id="rId8"/>
    <p:sldId id="270" r:id="rId9"/>
    <p:sldId id="271" r:id="rId10"/>
    <p:sldId id="272" r:id="rId11"/>
    <p:sldId id="273" r:id="rId1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2" d="100"/>
          <a:sy n="72" d="100"/>
        </p:scale>
        <p:origin x="660" y="6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 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BEC50BB-BAC8-482D-94F2-ABA67D2C78DE}" type="datetimeFigureOut">
              <a:rPr lang="en-US" smtClean="0"/>
              <a:t>2/6/2018</a:t>
            </a:fld>
            <a:endParaRPr lang="en-US"/>
          </a:p>
        </p:txBody>
      </p:sp>
      <p:sp>
        <p:nvSpPr>
          <p:cNvPr id="4" name="Slayt Resmi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6" name="Alt 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1E1EC1E-D4A6-4B13-9B44-4D75766163D0}" type="slidenum">
              <a:rPr lang="en-US" smtClean="0"/>
              <a:t>‹#›</a:t>
            </a:fld>
            <a:endParaRPr lang="en-US"/>
          </a:p>
        </p:txBody>
      </p:sp>
    </p:spTree>
    <p:extLst>
      <p:ext uri="{BB962C8B-B14F-4D97-AF65-F5344CB8AC3E}">
        <p14:creationId xmlns:p14="http://schemas.microsoft.com/office/powerpoint/2010/main" val="215705020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1 Slayt Görüntüsü Yer Tutucusu">
            <a:extLst>
              <a:ext uri="{FF2B5EF4-FFF2-40B4-BE49-F238E27FC236}">
                <a16:creationId xmlns:a16="http://schemas.microsoft.com/office/drawing/2014/main" id="{43072BC8-956D-4D68-9F14-7410F3DD4EBE}"/>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 name="2 Not Yer Tutucusu">
            <a:extLst>
              <a:ext uri="{FF2B5EF4-FFF2-40B4-BE49-F238E27FC236}">
                <a16:creationId xmlns:a16="http://schemas.microsoft.com/office/drawing/2014/main" id="{09891F12-873F-4C0A-8D68-078949B4337A}"/>
              </a:ext>
            </a:extLst>
          </p:cNvPr>
          <p:cNvSpPr>
            <a:spLocks noGrp="1"/>
          </p:cNvSpPr>
          <p:nvPr>
            <p:ph type="body" idx="1"/>
          </p:nvPr>
        </p:nvSpPr>
        <p:spPr/>
        <p:txBody>
          <a:bodyPr>
            <a:normAutofit fontScale="92500" lnSpcReduction="10000"/>
          </a:bodyPr>
          <a:lstStyle/>
          <a:p>
            <a:pPr eaLnBrk="1" fontAlgn="auto" hangingPunct="1">
              <a:spcBef>
                <a:spcPts val="0"/>
              </a:spcBef>
              <a:spcAft>
                <a:spcPts val="0"/>
              </a:spcAft>
              <a:defRPr/>
            </a:pPr>
            <a:r>
              <a:rPr lang="tr-TR" dirty="0"/>
              <a:t>Nitel araştırma yapılırken araştırmacıdan beklenen yalnızca veri toplamak ve verileri sunmak değil, bulguları bilimsel bir titizlik ile tanımlamak, yorumlamak ve araştırmaya ilişkin birtakım çalışmalarda bulunması gerekliliğidir.</a:t>
            </a:r>
          </a:p>
          <a:p>
            <a:pPr eaLnBrk="1" fontAlgn="auto" hangingPunct="1">
              <a:spcBef>
                <a:spcPts val="0"/>
              </a:spcBef>
              <a:spcAft>
                <a:spcPts val="0"/>
              </a:spcAft>
              <a:defRPr/>
            </a:pPr>
            <a:r>
              <a:rPr lang="tr-TR" dirty="0"/>
              <a:t> </a:t>
            </a:r>
            <a:r>
              <a:rPr lang="tr-TR" b="1" dirty="0"/>
              <a:t>Akla yatkınlık:</a:t>
            </a:r>
            <a:r>
              <a:rPr lang="tr-TR" dirty="0"/>
              <a:t> Bilimsel araştırma alana yenilikler ve katkı getirir ve devamlı, birikimlidir. Her araştırma bir öncekinden bir şeyler alırken bir sonraki için ise temel hazırlar. Bu yüzden yapılan çalışmalar, yorumlar ve raporlama alan yazına uygun ve alan yazından destek alır nitelikte olmalıdır. Buradaki amaç sadece alan yazını desteklemek değil, yeni bilgi ile eski bilginin çatışmasını sağlamak ve farklı bir bakış açısı da oluşturmaktır. Bu nedenle araştırmanın var olan alan yazın ile ilişkilendirilmesi ve sonuçların alan yazın çerçevesinde tartışılması önerilir.</a:t>
            </a:r>
          </a:p>
          <a:p>
            <a:pPr eaLnBrk="1" fontAlgn="auto" hangingPunct="1">
              <a:spcBef>
                <a:spcPts val="0"/>
              </a:spcBef>
              <a:spcAft>
                <a:spcPts val="0"/>
              </a:spcAft>
              <a:defRPr/>
            </a:pPr>
            <a:r>
              <a:rPr lang="tr-TR" b="1" dirty="0"/>
              <a:t>Bireylerin Deneyimlerine Uygunluk:</a:t>
            </a:r>
            <a:r>
              <a:rPr lang="tr-TR" dirty="0"/>
              <a:t> Araştırma raporları alandaki uygulayıcıların deneyimleri açısından anlamlı olmalıdır. Yapılan çalışmada sonundaki raporlaştırma o alandaki kişilerin deneyimlerine hitap etmelidir. Örneğin Bilişin teknolojileri öğretmenleri hakkında yapılan bir çalışmada eğer araştırmanın raporu öğretmenler açısından anlamsız ve ilişkisiz bulunuyorsa, bu durum araştırmanın yazılışı ve sunuluşunda bir yetersizlik var demektir. İyi bir araştırma raporu, araştırmacı ya da uygulayıcı olması önemli değil, alandaki kişilere hitap eder, onların deneyimleri açısından anlamlıdır ve yeni bakış açıları kazandırır.</a:t>
            </a:r>
          </a:p>
          <a:p>
            <a:pPr eaLnBrk="1" fontAlgn="auto" hangingPunct="1">
              <a:spcBef>
                <a:spcPts val="0"/>
              </a:spcBef>
              <a:spcAft>
                <a:spcPts val="0"/>
              </a:spcAft>
              <a:defRPr/>
            </a:pPr>
            <a:r>
              <a:rPr lang="tr-TR" b="1" dirty="0"/>
              <a:t>İnandırıcılık: </a:t>
            </a:r>
            <a:r>
              <a:rPr lang="tr-TR" dirty="0"/>
              <a:t>İnandırıcılık; araştırmacının kendi konumunu açık bir şekilde ortaya koyması ile başlar ve toplanan verilere sadık kalınarak sonuçlara, yorumlara ve çıkarımlara ulaşılması ile son bulur. Bu açıdan bakıldığında araştırma raporunda yer alan anlatımlar inandırıcılık açısından gerekçeleri ile sunulmalıdır. Gerekçeleri ile verilmeyen bilgiler, araştırmacının öznel yargılarından öteye geçemez ve inandırıcılığını kaybeder.</a:t>
            </a:r>
            <a:r>
              <a:rPr lang="tr-TR" b="1" dirty="0"/>
              <a:t> </a:t>
            </a:r>
            <a:endParaRPr lang="tr-TR" dirty="0"/>
          </a:p>
        </p:txBody>
      </p:sp>
      <p:sp>
        <p:nvSpPr>
          <p:cNvPr id="38916" name="3 Slayt Numarası Yer Tutucusu">
            <a:extLst>
              <a:ext uri="{FF2B5EF4-FFF2-40B4-BE49-F238E27FC236}">
                <a16:creationId xmlns:a16="http://schemas.microsoft.com/office/drawing/2014/main" id="{C9FCAA73-665B-4CF4-951D-8E8201725144}"/>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3B94673E-7DA7-4E5F-A0E1-A423AEAB5180}" type="slidenum">
              <a:rPr lang="tr-TR" altLang="en-US"/>
              <a:pPr eaLnBrk="1" hangingPunct="1"/>
              <a:t>2</a:t>
            </a:fld>
            <a:endParaRPr lang="tr-TR" altLang="en-US"/>
          </a:p>
        </p:txBody>
      </p:sp>
    </p:spTree>
    <p:extLst>
      <p:ext uri="{BB962C8B-B14F-4D97-AF65-F5344CB8AC3E}">
        <p14:creationId xmlns:p14="http://schemas.microsoft.com/office/powerpoint/2010/main" val="306446674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1 Slayt Görüntüsü Yer Tutucusu">
            <a:extLst>
              <a:ext uri="{FF2B5EF4-FFF2-40B4-BE49-F238E27FC236}">
                <a16:creationId xmlns:a16="http://schemas.microsoft.com/office/drawing/2014/main" id="{CB477907-9F0F-45B4-995E-8D53A1814519}"/>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9939" name="2 Not Yer Tutucusu">
            <a:extLst>
              <a:ext uri="{FF2B5EF4-FFF2-40B4-BE49-F238E27FC236}">
                <a16:creationId xmlns:a16="http://schemas.microsoft.com/office/drawing/2014/main" id="{B87D302D-38FE-4503-8CA8-EDB8E4F74F3B}"/>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tr-TR" altLang="en-US" b="1"/>
              <a:t>Önem: </a:t>
            </a:r>
            <a:r>
              <a:rPr lang="tr-TR" altLang="en-US"/>
              <a:t>Bilimsel araştırmalar kendinden sonraki araştırmalar ve uygulamalara ilişkin çıkarımlar ortaya koyar. Bu durumlara yeterli miktarda yer verilmeyen bir çalışmanın önemi konusunda okuyucuyu kuşkuya düşürebilir. Bu nedenle araştırma raporu yazılırken giriş bölümünde araştırmanın olası önemi yazılmalı ve alan yazın ile desteklenmelidir.</a:t>
            </a:r>
            <a:r>
              <a:rPr lang="tr-TR" altLang="en-US" b="1"/>
              <a:t> </a:t>
            </a:r>
            <a:endParaRPr lang="tr-TR" altLang="en-US"/>
          </a:p>
          <a:p>
            <a:pPr eaLnBrk="1" hangingPunct="1">
              <a:spcBef>
                <a:spcPct val="0"/>
              </a:spcBef>
            </a:pPr>
            <a:r>
              <a:rPr lang="tr-TR" altLang="en-US" b="1"/>
              <a:t>Okunurluk:</a:t>
            </a:r>
            <a:r>
              <a:rPr lang="tr-TR" altLang="en-US"/>
              <a:t> Sadece bilimsel bir yazıda değil, geniş kitlilere hitap eden her yazının okunurluğu önemlidir. Bilimsel çalışmalar raporlaştırılırken mantıklı, akıcı ve acık bir dille yazılmalıdır. Okuyucu raporu okurken zorlanmamalı, bölümler arasında geri dönüş ve ileri gidişlerde güçlük yaşamamalıdır. Baştan sona mantıklı ve akıcı bir sıra ile yazım gerçekleştirilmeli, mantıklı bağlar kurulmalıdır. Bütün bu koşulların sağlanması için araştırmacı hitap edeceği kitleyi bilmeli, zor okunmayan yazım ve cümle yapılırı kullanmamalı, anlaşılmayacak ve aşırı teknik kelimelerden kaçınılmalıdır. </a:t>
            </a:r>
          </a:p>
          <a:p>
            <a:pPr eaLnBrk="1" hangingPunct="1">
              <a:spcBef>
                <a:spcPct val="0"/>
              </a:spcBef>
            </a:pPr>
            <a:endParaRPr lang="tr-TR" altLang="en-US"/>
          </a:p>
          <a:p>
            <a:pPr eaLnBrk="1" hangingPunct="1">
              <a:spcBef>
                <a:spcPct val="0"/>
              </a:spcBef>
            </a:pPr>
            <a:endParaRPr lang="tr-TR" altLang="en-US"/>
          </a:p>
        </p:txBody>
      </p:sp>
      <p:sp>
        <p:nvSpPr>
          <p:cNvPr id="39940" name="3 Slayt Numarası Yer Tutucusu">
            <a:extLst>
              <a:ext uri="{FF2B5EF4-FFF2-40B4-BE49-F238E27FC236}">
                <a16:creationId xmlns:a16="http://schemas.microsoft.com/office/drawing/2014/main" id="{7BB3E2D9-3A01-4E52-B7F6-57C78744F720}"/>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C655B72F-DFB0-440C-BFA7-B3FF6AE4D06F}" type="slidenum">
              <a:rPr lang="tr-TR" altLang="en-US"/>
              <a:pPr eaLnBrk="1" hangingPunct="1"/>
              <a:t>3</a:t>
            </a:fld>
            <a:endParaRPr lang="tr-TR" altLang="en-US"/>
          </a:p>
        </p:txBody>
      </p:sp>
    </p:spTree>
    <p:extLst>
      <p:ext uri="{BB962C8B-B14F-4D97-AF65-F5344CB8AC3E}">
        <p14:creationId xmlns:p14="http://schemas.microsoft.com/office/powerpoint/2010/main" val="279067638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tr-TR"/>
              <a:t>Asıl başlık stilini düzenlemek için tıklayın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2/6/2018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tr-TR"/>
              <a:t>Asıl başlık stilini düzenlemek için tıklayın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B61BEF0D-F0BB-DE4B-95CE-6DB70DBA9567}" type="datetimeFigureOut">
              <a:rPr lang="en-US" dirty="0"/>
              <a:pPr/>
              <a:t>2/6/2018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a:t>Asıl başlık stilini düzenlemek için tıklayın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B61BEF0D-F0BB-DE4B-95CE-6DB70DBA9567}" type="datetimeFigureOut">
              <a:rPr lang="en-US" dirty="0"/>
              <a:pPr/>
              <a:t>2/6/2018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tr-TR"/>
              <a:t>Asıl başlık stilini düzenlemek için tıklayın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a:t>
            </a:r>
          </a:p>
        </p:txBody>
      </p:sp>
      <p:sp>
        <p:nvSpPr>
          <p:cNvPr id="5" name="Date Placeholder 4"/>
          <p:cNvSpPr>
            <a:spLocks noGrp="1"/>
          </p:cNvSpPr>
          <p:nvPr>
            <p:ph type="dt" sz="half" idx="10"/>
          </p:nvPr>
        </p:nvSpPr>
        <p:spPr/>
        <p:txBody>
          <a:bodyPr/>
          <a:lstStyle/>
          <a:p>
            <a:fld id="{B61BEF0D-F0BB-DE4B-95CE-6DB70DBA9567}" type="datetimeFigureOut">
              <a:rPr lang="en-US" dirty="0"/>
              <a:pPr/>
              <a:t>2/6/2018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a:t>Asıl başlık stilini düzenlemek için tıklayın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a:t>
            </a:r>
          </a:p>
        </p:txBody>
      </p:sp>
      <p:sp>
        <p:nvSpPr>
          <p:cNvPr id="5" name="Date Placeholder 4"/>
          <p:cNvSpPr>
            <a:spLocks noGrp="1"/>
          </p:cNvSpPr>
          <p:nvPr>
            <p:ph type="dt" sz="half" idx="10"/>
          </p:nvPr>
        </p:nvSpPr>
        <p:spPr/>
        <p:txBody>
          <a:bodyPr/>
          <a:lstStyle/>
          <a:p>
            <a:fld id="{B61BEF0D-F0BB-DE4B-95CE-6DB70DBA9567}" type="datetimeFigureOut">
              <a:rPr lang="en-US" dirty="0"/>
              <a:pPr/>
              <a:t>2/6/2018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tr-TR"/>
              <a:t>Asıl başlık stilini düzenlemek için tıklayın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a:t>
            </a:r>
          </a:p>
        </p:txBody>
      </p:sp>
      <p:sp>
        <p:nvSpPr>
          <p:cNvPr id="5" name="Date Placeholder 4"/>
          <p:cNvSpPr>
            <a:spLocks noGrp="1"/>
          </p:cNvSpPr>
          <p:nvPr>
            <p:ph type="dt" sz="half" idx="10"/>
          </p:nvPr>
        </p:nvSpPr>
        <p:spPr/>
        <p:txBody>
          <a:bodyPr/>
          <a:lstStyle/>
          <a:p>
            <a:fld id="{B61BEF0D-F0BB-DE4B-95CE-6DB70DBA9567}" type="datetimeFigureOut">
              <a:rPr lang="en-US" dirty="0"/>
              <a:pPr/>
              <a:t>2/6/2018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Vertical Text Placeholder 2"/>
          <p:cNvSpPr>
            <a:spLocks noGrp="1"/>
          </p:cNvSpPr>
          <p:nvPr>
            <p:ph type="body" orient="vert" idx="1"/>
          </p:nvPr>
        </p:nvSpPr>
        <p:spPr/>
        <p:txBody>
          <a:bodyPr vert="eaVert" ancho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2/6/2018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2/6/2018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tr-TR"/>
              <a:t>Asıl başlık stilini düzenlemek için tıklayın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2/6/2018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tr-TR"/>
              <a:t>Asıl başlık stilini düzenlemek için tıklayın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B61BEF0D-F0BB-DE4B-95CE-6DB70DBA9567}" type="datetimeFigureOut">
              <a:rPr lang="en-US" dirty="0"/>
              <a:pPr/>
              <a:t>2/6/2018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2/6/2018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a:t>Asıl başlık stilini düzenlemek için tıklayın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2/6/2018</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2/6/2018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2/6/2018</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tr-TR"/>
              <a:t>Asıl başlık stilini düzenlemek için tıklayın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B61BEF0D-F0BB-DE4B-95CE-6DB70DBA9567}" type="datetimeFigureOut">
              <a:rPr lang="en-US" dirty="0"/>
              <a:pPr/>
              <a:t>2/6/2018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simgeye tıklayın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B61BEF0D-F0BB-DE4B-95CE-6DB70DBA9567}" type="datetimeFigureOut">
              <a:rPr lang="en-US" dirty="0"/>
              <a:pPr/>
              <a:t>2/6/2018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2/6/2018</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2" r:id="rId12"/>
    <p:sldLayoutId id="2147483663" r:id="rId13"/>
    <p:sldLayoutId id="2147483664" r:id="rId14"/>
    <p:sldLayoutId id="2147483658" r:id="rId15"/>
    <p:sldLayoutId id="2147483659"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9C3D2DBE-7839-4C2E-813F-29470D31131E}"/>
              </a:ext>
            </a:extLst>
          </p:cNvPr>
          <p:cNvSpPr>
            <a:spLocks noGrp="1"/>
          </p:cNvSpPr>
          <p:nvPr>
            <p:ph type="title"/>
          </p:nvPr>
        </p:nvSpPr>
        <p:spPr/>
        <p:txBody>
          <a:bodyPr/>
          <a:lstStyle/>
          <a:p>
            <a:endParaRPr lang="en-US"/>
          </a:p>
        </p:txBody>
      </p:sp>
      <p:sp>
        <p:nvSpPr>
          <p:cNvPr id="3" name="İçerik Yer Tutucusu 2">
            <a:extLst>
              <a:ext uri="{FF2B5EF4-FFF2-40B4-BE49-F238E27FC236}">
                <a16:creationId xmlns:a16="http://schemas.microsoft.com/office/drawing/2014/main" id="{CCDABDA9-A497-40D4-A506-786FDF66235D}"/>
              </a:ext>
            </a:extLst>
          </p:cNvPr>
          <p:cNvSpPr>
            <a:spLocks noGrp="1"/>
          </p:cNvSpPr>
          <p:nvPr>
            <p:ph idx="1"/>
          </p:nvPr>
        </p:nvSpPr>
        <p:spPr/>
        <p:txBody>
          <a:bodyPr>
            <a:normAutofit/>
          </a:bodyPr>
          <a:lstStyle/>
          <a:p>
            <a:pPr marL="0" indent="0" algn="ctr">
              <a:buNone/>
            </a:pPr>
            <a:r>
              <a:rPr lang="tr-TR" altLang="en-US" sz="2800" b="1" dirty="0"/>
              <a:t>Nitel Araştırmalarda, Bulgular, Sonuç ve </a:t>
            </a:r>
            <a:r>
              <a:rPr lang="tr-TR" altLang="en-US" sz="2800" b="1"/>
              <a:t>Öneriler Bölümü</a:t>
            </a:r>
            <a:br>
              <a:rPr lang="tr-TR" altLang="en-US" sz="2800" dirty="0"/>
            </a:br>
            <a:endParaRPr lang="en-US" sz="2800" b="1" dirty="0"/>
          </a:p>
        </p:txBody>
      </p:sp>
    </p:spTree>
    <p:extLst>
      <p:ext uri="{BB962C8B-B14F-4D97-AF65-F5344CB8AC3E}">
        <p14:creationId xmlns:p14="http://schemas.microsoft.com/office/powerpoint/2010/main" val="405996554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AAD9125F-304B-4BC2-9FEA-C3C43F400780}"/>
              </a:ext>
            </a:extLst>
          </p:cNvPr>
          <p:cNvSpPr>
            <a:spLocks noGrp="1"/>
          </p:cNvSpPr>
          <p:nvPr>
            <p:ph type="title"/>
          </p:nvPr>
        </p:nvSpPr>
        <p:spPr/>
        <p:txBody>
          <a:bodyPr/>
          <a:lstStyle/>
          <a:p>
            <a:r>
              <a:rPr lang="tr-TR" dirty="0"/>
              <a:t>Bulguların Yazılması</a:t>
            </a:r>
            <a:endParaRPr lang="en-US" dirty="0"/>
          </a:p>
        </p:txBody>
      </p:sp>
      <p:sp>
        <p:nvSpPr>
          <p:cNvPr id="3" name="İçerik Yer Tutucusu 2">
            <a:extLst>
              <a:ext uri="{FF2B5EF4-FFF2-40B4-BE49-F238E27FC236}">
                <a16:creationId xmlns:a16="http://schemas.microsoft.com/office/drawing/2014/main" id="{7644A2CE-815F-4074-9845-26659F12D16E}"/>
              </a:ext>
            </a:extLst>
          </p:cNvPr>
          <p:cNvSpPr>
            <a:spLocks noGrp="1"/>
          </p:cNvSpPr>
          <p:nvPr>
            <p:ph idx="1"/>
          </p:nvPr>
        </p:nvSpPr>
        <p:spPr/>
        <p:txBody>
          <a:bodyPr>
            <a:normAutofit/>
          </a:bodyPr>
          <a:lstStyle/>
          <a:p>
            <a:pPr>
              <a:spcBef>
                <a:spcPct val="0"/>
              </a:spcBef>
              <a:buFontTx/>
              <a:buChar char="•"/>
            </a:pPr>
            <a:r>
              <a:rPr lang="tr-TR" altLang="en-US" sz="2400" dirty="0"/>
              <a:t>Nitel araştırmalar, araştırma sorusunun belirlenmesinden analiz aşamalarına kadar tüm aşamalarda esneklik taşıyan bir yapı sergilemektedir. Bu nedenle “örnek” olarak nitelenebilecek bir formatın sunulması çok olası değildir.</a:t>
            </a:r>
          </a:p>
          <a:p>
            <a:pPr>
              <a:spcBef>
                <a:spcPct val="0"/>
              </a:spcBef>
              <a:buFontTx/>
              <a:buChar char="•"/>
            </a:pPr>
            <a:endParaRPr lang="tr-TR" altLang="en-US" sz="2400" dirty="0"/>
          </a:p>
          <a:p>
            <a:pPr>
              <a:spcBef>
                <a:spcPct val="0"/>
              </a:spcBef>
              <a:buFontTx/>
              <a:buChar char="•"/>
            </a:pPr>
            <a:r>
              <a:rPr lang="tr-TR" altLang="en-US" sz="2400" dirty="0"/>
              <a:t>Nitel araştırmada bulguların </a:t>
            </a:r>
            <a:r>
              <a:rPr lang="tr-TR" altLang="en-US" sz="2400" dirty="0" err="1"/>
              <a:t>genellenmesi</a:t>
            </a:r>
            <a:r>
              <a:rPr lang="tr-TR" altLang="en-US" sz="2400" dirty="0"/>
              <a:t> zordur. </a:t>
            </a:r>
          </a:p>
          <a:p>
            <a:pPr>
              <a:spcBef>
                <a:spcPct val="0"/>
              </a:spcBef>
              <a:buFontTx/>
              <a:buChar char="•"/>
            </a:pPr>
            <a:endParaRPr lang="tr-TR" altLang="en-US" sz="2400" dirty="0"/>
          </a:p>
          <a:p>
            <a:pPr>
              <a:spcBef>
                <a:spcPct val="0"/>
              </a:spcBef>
              <a:buFontTx/>
              <a:buChar char="•"/>
            </a:pPr>
            <a:r>
              <a:rPr lang="tr-TR" altLang="en-US" sz="2400" dirty="0"/>
              <a:t>Yazılı yanıtlardan ya da doküman örneklerinden kesitler sunulacaksa orijinalliği </a:t>
            </a:r>
            <a:r>
              <a:rPr lang="tr-TR" altLang="en-US" sz="2400" dirty="0" err="1"/>
              <a:t>bozulmaksınızın</a:t>
            </a:r>
            <a:r>
              <a:rPr lang="tr-TR" altLang="en-US" sz="2400" dirty="0"/>
              <a:t> sunulmalıdır</a:t>
            </a:r>
          </a:p>
          <a:p>
            <a:pPr>
              <a:spcBef>
                <a:spcPct val="0"/>
              </a:spcBef>
              <a:buFontTx/>
              <a:buChar char="•"/>
            </a:pPr>
            <a:endParaRPr lang="en-US" sz="2400" dirty="0"/>
          </a:p>
        </p:txBody>
      </p:sp>
    </p:spTree>
    <p:extLst>
      <p:ext uri="{BB962C8B-B14F-4D97-AF65-F5344CB8AC3E}">
        <p14:creationId xmlns:p14="http://schemas.microsoft.com/office/powerpoint/2010/main" val="31436648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BB3A3C56-6217-4837-8069-1E00BC7B2246}"/>
              </a:ext>
            </a:extLst>
          </p:cNvPr>
          <p:cNvSpPr>
            <a:spLocks noGrp="1"/>
          </p:cNvSpPr>
          <p:nvPr>
            <p:ph type="title"/>
          </p:nvPr>
        </p:nvSpPr>
        <p:spPr/>
        <p:txBody>
          <a:bodyPr/>
          <a:lstStyle/>
          <a:p>
            <a:r>
              <a:rPr lang="tr-TR" dirty="0"/>
              <a:t>Kaynaklar</a:t>
            </a:r>
            <a:endParaRPr lang="en-US" dirty="0"/>
          </a:p>
        </p:txBody>
      </p:sp>
      <p:sp>
        <p:nvSpPr>
          <p:cNvPr id="3" name="İçerik Yer Tutucusu 2">
            <a:extLst>
              <a:ext uri="{FF2B5EF4-FFF2-40B4-BE49-F238E27FC236}">
                <a16:creationId xmlns:a16="http://schemas.microsoft.com/office/drawing/2014/main" id="{11CB802F-4BE6-49CF-AD79-BBD9CE5EE1F4}"/>
              </a:ext>
            </a:extLst>
          </p:cNvPr>
          <p:cNvSpPr>
            <a:spLocks noGrp="1"/>
          </p:cNvSpPr>
          <p:nvPr>
            <p:ph idx="1"/>
          </p:nvPr>
        </p:nvSpPr>
        <p:spPr/>
        <p:txBody>
          <a:bodyPr/>
          <a:lstStyle/>
          <a:p>
            <a:r>
              <a:rPr lang="tr-TR" altLang="en-US" dirty="0" err="1"/>
              <a:t>Altheide</a:t>
            </a:r>
            <a:r>
              <a:rPr lang="tr-TR" altLang="en-US" dirty="0"/>
              <a:t>, D.L. ve Johnson, J.M. ( 1998) </a:t>
            </a:r>
            <a:r>
              <a:rPr lang="tr-TR" altLang="en-US" dirty="0" err="1"/>
              <a:t>Criteria</a:t>
            </a:r>
            <a:r>
              <a:rPr lang="tr-TR" altLang="en-US" dirty="0"/>
              <a:t> </a:t>
            </a:r>
            <a:r>
              <a:rPr lang="tr-TR" altLang="en-US" dirty="0" err="1"/>
              <a:t>For</a:t>
            </a:r>
            <a:r>
              <a:rPr lang="tr-TR" altLang="en-US" dirty="0"/>
              <a:t> </a:t>
            </a:r>
            <a:r>
              <a:rPr lang="tr-TR" altLang="en-US" dirty="0" err="1"/>
              <a:t>Assesing</a:t>
            </a:r>
            <a:r>
              <a:rPr lang="tr-TR" altLang="en-US" dirty="0"/>
              <a:t> </a:t>
            </a:r>
            <a:r>
              <a:rPr lang="tr-TR" altLang="en-US" dirty="0" err="1"/>
              <a:t>İnterpretive</a:t>
            </a:r>
            <a:r>
              <a:rPr lang="tr-TR" altLang="en-US" dirty="0"/>
              <a:t> </a:t>
            </a:r>
            <a:r>
              <a:rPr lang="tr-TR" altLang="en-US" dirty="0" err="1"/>
              <a:t>Validity</a:t>
            </a:r>
            <a:r>
              <a:rPr lang="tr-TR" altLang="en-US" dirty="0"/>
              <a:t> İn </a:t>
            </a:r>
            <a:r>
              <a:rPr lang="tr-TR" altLang="en-US" dirty="0" err="1"/>
              <a:t>Qualitative</a:t>
            </a:r>
            <a:r>
              <a:rPr lang="tr-TR" altLang="en-US" dirty="0"/>
              <a:t> </a:t>
            </a:r>
            <a:r>
              <a:rPr lang="tr-TR" altLang="en-US" dirty="0" err="1"/>
              <a:t>Research</a:t>
            </a:r>
            <a:r>
              <a:rPr lang="tr-TR" altLang="en-US" dirty="0"/>
              <a:t>.</a:t>
            </a:r>
          </a:p>
          <a:p>
            <a:r>
              <a:rPr lang="tr-TR" altLang="en-US" dirty="0" err="1"/>
              <a:t>Cropley</a:t>
            </a:r>
            <a:r>
              <a:rPr lang="tr-TR" altLang="en-US" dirty="0"/>
              <a:t>, A.(2002). </a:t>
            </a:r>
            <a:r>
              <a:rPr lang="tr-TR" altLang="en-US" dirty="0" err="1"/>
              <a:t>Qalitative</a:t>
            </a:r>
            <a:r>
              <a:rPr lang="tr-TR" altLang="en-US" dirty="0"/>
              <a:t> </a:t>
            </a:r>
            <a:r>
              <a:rPr lang="tr-TR" altLang="en-US" dirty="0" err="1"/>
              <a:t>research</a:t>
            </a:r>
            <a:r>
              <a:rPr lang="tr-TR" altLang="en-US" dirty="0"/>
              <a:t> </a:t>
            </a:r>
            <a:r>
              <a:rPr lang="tr-TR" altLang="en-US" dirty="0" err="1"/>
              <a:t>methods</a:t>
            </a:r>
            <a:r>
              <a:rPr lang="tr-TR" altLang="en-US" dirty="0"/>
              <a:t>: An </a:t>
            </a:r>
            <a:r>
              <a:rPr lang="tr-TR" altLang="en-US" dirty="0" err="1"/>
              <a:t>introducayion</a:t>
            </a:r>
            <a:r>
              <a:rPr lang="tr-TR" altLang="en-US" dirty="0"/>
              <a:t> </a:t>
            </a:r>
            <a:r>
              <a:rPr lang="tr-TR" altLang="en-US" dirty="0" err="1"/>
              <a:t>for</a:t>
            </a:r>
            <a:r>
              <a:rPr lang="tr-TR" altLang="en-US" dirty="0"/>
              <a:t> </a:t>
            </a:r>
            <a:r>
              <a:rPr lang="tr-TR" altLang="en-US" dirty="0" err="1"/>
              <a:t>students</a:t>
            </a:r>
            <a:r>
              <a:rPr lang="tr-TR" altLang="en-US" dirty="0"/>
              <a:t> of </a:t>
            </a:r>
            <a:r>
              <a:rPr lang="tr-TR" altLang="en-US" dirty="0" err="1"/>
              <a:t>psychology</a:t>
            </a:r>
            <a:r>
              <a:rPr lang="tr-TR" altLang="en-US" dirty="0"/>
              <a:t> </a:t>
            </a:r>
            <a:r>
              <a:rPr lang="tr-TR" altLang="en-US" dirty="0" err="1"/>
              <a:t>and</a:t>
            </a:r>
            <a:r>
              <a:rPr lang="tr-TR" altLang="en-US" dirty="0"/>
              <a:t> </a:t>
            </a:r>
            <a:r>
              <a:rPr lang="tr-TR" altLang="en-US" dirty="0" err="1"/>
              <a:t>education</a:t>
            </a:r>
            <a:r>
              <a:rPr lang="tr-TR" altLang="en-US" dirty="0"/>
              <a:t>. </a:t>
            </a:r>
            <a:r>
              <a:rPr lang="tr-TR" altLang="en-US" dirty="0" err="1"/>
              <a:t>Universty</a:t>
            </a:r>
            <a:r>
              <a:rPr lang="tr-TR" altLang="en-US" dirty="0"/>
              <a:t> of </a:t>
            </a:r>
            <a:r>
              <a:rPr lang="tr-TR" altLang="en-US" dirty="0" err="1"/>
              <a:t>Latvia</a:t>
            </a:r>
            <a:endParaRPr lang="tr-TR" altLang="en-US" dirty="0"/>
          </a:p>
          <a:p>
            <a:r>
              <a:rPr lang="tr-TR" altLang="en-US" dirty="0" err="1"/>
              <a:t>Neuman</a:t>
            </a:r>
            <a:r>
              <a:rPr lang="tr-TR" altLang="en-US" dirty="0"/>
              <a:t>, W. L. (2006). Toplumsal Araştırma Yöntemleri: Nitel ve Nicel Yaklaşımlar. (Çev. </a:t>
            </a:r>
            <a:r>
              <a:rPr lang="tr-TR" altLang="en-US" dirty="0" err="1"/>
              <a:t>S.Özge</a:t>
            </a:r>
            <a:r>
              <a:rPr lang="tr-TR" altLang="en-US" dirty="0"/>
              <a:t>). İstanbul: Yayın Odası Yayınları.</a:t>
            </a:r>
          </a:p>
          <a:p>
            <a:r>
              <a:rPr lang="tr-TR" altLang="en-US" dirty="0" err="1"/>
              <a:t>Patton</a:t>
            </a:r>
            <a:r>
              <a:rPr lang="tr-TR" altLang="en-US" dirty="0"/>
              <a:t>, M. Q. (2002). </a:t>
            </a:r>
            <a:r>
              <a:rPr lang="tr-TR" altLang="en-US" dirty="0" err="1"/>
              <a:t>Qualitative</a:t>
            </a:r>
            <a:r>
              <a:rPr lang="tr-TR" altLang="en-US" dirty="0"/>
              <a:t> </a:t>
            </a:r>
            <a:r>
              <a:rPr lang="tr-TR" altLang="en-US" dirty="0" err="1"/>
              <a:t>Research</a:t>
            </a:r>
            <a:r>
              <a:rPr lang="tr-TR" altLang="en-US" dirty="0"/>
              <a:t> &amp; Evaluation </a:t>
            </a:r>
            <a:r>
              <a:rPr lang="tr-TR" altLang="en-US" dirty="0" err="1"/>
              <a:t>Methods</a:t>
            </a:r>
            <a:r>
              <a:rPr lang="tr-TR" altLang="en-US" dirty="0"/>
              <a:t>. 3rd.ed. USA: </a:t>
            </a:r>
            <a:r>
              <a:rPr lang="tr-TR" altLang="en-US" dirty="0" err="1"/>
              <a:t>SagePublication</a:t>
            </a:r>
            <a:endParaRPr lang="tr-TR" altLang="en-US" dirty="0"/>
          </a:p>
          <a:p>
            <a:r>
              <a:rPr lang="tr-TR" altLang="en-US" dirty="0" err="1"/>
              <a:t>Peshkin</a:t>
            </a:r>
            <a:r>
              <a:rPr lang="tr-TR" altLang="en-US" dirty="0"/>
              <a:t>, A. (1993). </a:t>
            </a:r>
            <a:r>
              <a:rPr lang="tr-TR" altLang="en-US" dirty="0" err="1"/>
              <a:t>The</a:t>
            </a:r>
            <a:r>
              <a:rPr lang="tr-TR" altLang="en-US" dirty="0"/>
              <a:t> </a:t>
            </a:r>
            <a:r>
              <a:rPr lang="tr-TR" altLang="en-US" dirty="0" err="1"/>
              <a:t>Goodness</a:t>
            </a:r>
            <a:r>
              <a:rPr lang="tr-TR" altLang="en-US" dirty="0"/>
              <a:t> of </a:t>
            </a:r>
            <a:r>
              <a:rPr lang="tr-TR" altLang="en-US" dirty="0" err="1"/>
              <a:t>Qualitative</a:t>
            </a:r>
            <a:r>
              <a:rPr lang="tr-TR" altLang="en-US" dirty="0"/>
              <a:t> </a:t>
            </a:r>
            <a:r>
              <a:rPr lang="tr-TR" altLang="en-US" dirty="0" err="1"/>
              <a:t>Research</a:t>
            </a:r>
            <a:r>
              <a:rPr lang="tr-TR" altLang="en-US" dirty="0"/>
              <a:t>, </a:t>
            </a:r>
            <a:r>
              <a:rPr lang="tr-TR" altLang="en-US" i="1" dirty="0" err="1"/>
              <a:t>Educational</a:t>
            </a:r>
            <a:r>
              <a:rPr lang="tr-TR" altLang="en-US" i="1" dirty="0"/>
              <a:t> </a:t>
            </a:r>
            <a:r>
              <a:rPr lang="tr-TR" altLang="en-US" i="1" dirty="0" err="1"/>
              <a:t>Researcher</a:t>
            </a:r>
            <a:r>
              <a:rPr lang="tr-TR" altLang="en-US" dirty="0"/>
              <a:t>,  </a:t>
            </a:r>
            <a:r>
              <a:rPr lang="tr-TR" altLang="en-US" i="1" dirty="0"/>
              <a:t>3</a:t>
            </a:r>
            <a:r>
              <a:rPr lang="tr-TR" altLang="en-US" dirty="0"/>
              <a:t>, </a:t>
            </a:r>
            <a:r>
              <a:rPr lang="tr-TR" altLang="en-US" dirty="0" err="1"/>
              <a:t>pp</a:t>
            </a:r>
            <a:r>
              <a:rPr lang="tr-TR" altLang="en-US" dirty="0"/>
              <a:t>. 23-29</a:t>
            </a:r>
          </a:p>
          <a:p>
            <a:endParaRPr lang="en-US" dirty="0"/>
          </a:p>
        </p:txBody>
      </p:sp>
    </p:spTree>
    <p:extLst>
      <p:ext uri="{BB962C8B-B14F-4D97-AF65-F5344CB8AC3E}">
        <p14:creationId xmlns:p14="http://schemas.microsoft.com/office/powerpoint/2010/main" val="25059283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1 Başlık">
            <a:extLst>
              <a:ext uri="{FF2B5EF4-FFF2-40B4-BE49-F238E27FC236}">
                <a16:creationId xmlns:a16="http://schemas.microsoft.com/office/drawing/2014/main" id="{A9D792DD-DD3E-4CAB-83F6-8DACD20086C4}"/>
              </a:ext>
            </a:extLst>
          </p:cNvPr>
          <p:cNvSpPr>
            <a:spLocks noGrp="1"/>
          </p:cNvSpPr>
          <p:nvPr>
            <p:ph type="title"/>
          </p:nvPr>
        </p:nvSpPr>
        <p:spPr>
          <a:xfrm>
            <a:off x="1847849" y="71439"/>
            <a:ext cx="9800811" cy="1412875"/>
          </a:xfrm>
        </p:spPr>
        <p:txBody>
          <a:bodyPr/>
          <a:lstStyle/>
          <a:p>
            <a:pPr eaLnBrk="1" hangingPunct="1"/>
            <a:r>
              <a:rPr lang="tr-TR" altLang="en-US" sz="3200" dirty="0">
                <a:solidFill>
                  <a:schemeClr val="tx1">
                    <a:lumMod val="95000"/>
                    <a:lumOff val="5000"/>
                  </a:schemeClr>
                </a:solidFill>
              </a:rPr>
              <a:t>Verilerin </a:t>
            </a:r>
            <a:r>
              <a:rPr lang="tr-TR" altLang="en-US" sz="3200" dirty="0" err="1">
                <a:solidFill>
                  <a:schemeClr val="tx1">
                    <a:lumMod val="95000"/>
                    <a:lumOff val="5000"/>
                  </a:schemeClr>
                </a:solidFill>
              </a:rPr>
              <a:t>Raporlaştırılmasında</a:t>
            </a:r>
            <a:r>
              <a:rPr lang="tr-TR" altLang="en-US" sz="3200" dirty="0">
                <a:solidFill>
                  <a:schemeClr val="tx1">
                    <a:lumMod val="95000"/>
                    <a:lumOff val="5000"/>
                  </a:schemeClr>
                </a:solidFill>
              </a:rPr>
              <a:t> Dikkat Edilmesi Gerekenler</a:t>
            </a:r>
            <a:br>
              <a:rPr lang="tr-TR" altLang="en-US" sz="3200" dirty="0">
                <a:solidFill>
                  <a:schemeClr val="bg1"/>
                </a:solidFill>
              </a:rPr>
            </a:br>
            <a:r>
              <a:rPr lang="tr-TR" altLang="en-US" sz="2000" dirty="0">
                <a:solidFill>
                  <a:schemeClr val="tx1"/>
                </a:solidFill>
              </a:rPr>
              <a:t>(</a:t>
            </a:r>
            <a:r>
              <a:rPr lang="tr-TR" altLang="en-US" sz="2000" dirty="0" err="1">
                <a:solidFill>
                  <a:schemeClr val="tx1"/>
                </a:solidFill>
              </a:rPr>
              <a:t>Altheide</a:t>
            </a:r>
            <a:r>
              <a:rPr lang="tr-TR" altLang="en-US" sz="2000" dirty="0">
                <a:solidFill>
                  <a:schemeClr val="tx1"/>
                </a:solidFill>
              </a:rPr>
              <a:t> ve Johnson, 1998)</a:t>
            </a:r>
            <a:r>
              <a:rPr lang="tr-TR" altLang="en-US" sz="2000" dirty="0">
                <a:solidFill>
                  <a:schemeClr val="bg1"/>
                </a:solidFill>
              </a:rPr>
              <a:t>) </a:t>
            </a:r>
          </a:p>
        </p:txBody>
      </p:sp>
      <p:sp>
        <p:nvSpPr>
          <p:cNvPr id="3" name="2 İçerik Yer Tutucusu">
            <a:extLst>
              <a:ext uri="{FF2B5EF4-FFF2-40B4-BE49-F238E27FC236}">
                <a16:creationId xmlns:a16="http://schemas.microsoft.com/office/drawing/2014/main" id="{5131E500-E3B2-4EA8-84D3-F9B3DB7AFBE5}"/>
              </a:ext>
            </a:extLst>
          </p:cNvPr>
          <p:cNvSpPr>
            <a:spLocks noGrp="1"/>
          </p:cNvSpPr>
          <p:nvPr>
            <p:ph idx="1"/>
          </p:nvPr>
        </p:nvSpPr>
        <p:spPr>
          <a:xfrm>
            <a:off x="1638299" y="1934817"/>
            <a:ext cx="9800811" cy="3777622"/>
          </a:xfrm>
        </p:spPr>
        <p:txBody>
          <a:bodyPr/>
          <a:lstStyle/>
          <a:p>
            <a:pPr eaLnBrk="1" hangingPunct="1"/>
            <a:endParaRPr lang="tr-TR" altLang="en-US" b="1" dirty="0"/>
          </a:p>
          <a:p>
            <a:r>
              <a:rPr lang="tr-TR" altLang="en-US" sz="2000" b="1" dirty="0"/>
              <a:t>Akla yatkınlık : </a:t>
            </a:r>
            <a:r>
              <a:rPr lang="tr-TR" altLang="en-US" sz="2000" dirty="0"/>
              <a:t>Y</a:t>
            </a:r>
            <a:r>
              <a:rPr lang="tr-TR" sz="2000" dirty="0"/>
              <a:t>apılan çalışmalar, yorumlar ve raporlama alan yazına uygun ve alan yazından destek alır nitelikte olmalıdır</a:t>
            </a:r>
            <a:endParaRPr lang="tr-TR" altLang="en-US" sz="2000" b="1" dirty="0"/>
          </a:p>
          <a:p>
            <a:pPr eaLnBrk="1" hangingPunct="1"/>
            <a:endParaRPr lang="tr-TR" altLang="en-US" sz="2000" b="1" dirty="0"/>
          </a:p>
          <a:p>
            <a:r>
              <a:rPr lang="tr-TR" altLang="en-US" sz="2000" b="1" dirty="0"/>
              <a:t>Bireylerin Deneyimlerine Uygunluk: </a:t>
            </a:r>
            <a:r>
              <a:rPr lang="tr-TR" sz="2000" dirty="0"/>
              <a:t>Yapılan çalışmada sonundaki </a:t>
            </a:r>
            <a:r>
              <a:rPr lang="tr-TR" sz="2000" dirty="0" err="1"/>
              <a:t>raporlaştırma</a:t>
            </a:r>
            <a:r>
              <a:rPr lang="tr-TR" sz="2000" dirty="0"/>
              <a:t> o alandaki kişilerin deneyimlerine hitap etmelidir.</a:t>
            </a:r>
            <a:endParaRPr lang="tr-TR" altLang="en-US" sz="2000" b="1" dirty="0"/>
          </a:p>
          <a:p>
            <a:pPr eaLnBrk="1" hangingPunct="1"/>
            <a:endParaRPr lang="tr-TR" altLang="en-US" sz="2000" b="1" dirty="0"/>
          </a:p>
          <a:p>
            <a:r>
              <a:rPr lang="tr-TR" altLang="en-US" sz="2000" b="1" dirty="0"/>
              <a:t>İnandırıcılık: </a:t>
            </a:r>
            <a:r>
              <a:rPr lang="tr-TR" sz="2000" dirty="0"/>
              <a:t>araştırma raporunda yer alan anlatımlar inandırıcılık açısından gerekçeleri ile sunulmalıdır. Gerekçeleri ile verilmeyen bilgiler, araştırmacının öznel yargılarından öteye geçemez ve inandırıcılığını kaybeder.</a:t>
            </a:r>
            <a:r>
              <a:rPr lang="tr-TR" sz="2000" b="1" dirty="0"/>
              <a:t> </a:t>
            </a:r>
            <a:endParaRPr lang="tr-TR" altLang="en-US" sz="2000" b="1" dirty="0"/>
          </a:p>
        </p:txBody>
      </p:sp>
    </p:spTree>
    <p:extLst>
      <p:ext uri="{BB962C8B-B14F-4D97-AF65-F5344CB8AC3E}">
        <p14:creationId xmlns:p14="http://schemas.microsoft.com/office/powerpoint/2010/main" val="1955214985"/>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anim calcmode="lin" valueType="num">
                                      <p:cBhvr additive="base">
                                        <p:cTn id="13"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anim calcmode="lin" valueType="num">
                                      <p:cBhvr additive="base">
                                        <p:cTn id="19"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9" name="Rectangle 3">
            <a:extLst>
              <a:ext uri="{FF2B5EF4-FFF2-40B4-BE49-F238E27FC236}">
                <a16:creationId xmlns:a16="http://schemas.microsoft.com/office/drawing/2014/main" id="{4F224E73-34EA-4FC2-B6A2-30B65A2BD749}"/>
              </a:ext>
            </a:extLst>
          </p:cNvPr>
          <p:cNvSpPr>
            <a:spLocks noGrp="1" noChangeArrowheads="1"/>
          </p:cNvSpPr>
          <p:nvPr>
            <p:ph type="body" idx="1"/>
          </p:nvPr>
        </p:nvSpPr>
        <p:spPr>
          <a:xfrm>
            <a:off x="1981200" y="1855788"/>
            <a:ext cx="9746974" cy="4525962"/>
          </a:xfrm>
        </p:spPr>
        <p:txBody>
          <a:bodyPr>
            <a:normAutofit/>
          </a:bodyPr>
          <a:lstStyle/>
          <a:p>
            <a:r>
              <a:rPr lang="tr-TR" altLang="en-US" sz="2400" b="1" dirty="0"/>
              <a:t>Önem:</a:t>
            </a:r>
            <a:r>
              <a:rPr lang="tr-TR" altLang="en-US" sz="2400" dirty="0"/>
              <a:t> Araştırma raporu yazılırken giriş bölümünde araştırmanın olası önemi yazılmalı ve alan yazın ile desteklenmelidir.</a:t>
            </a:r>
            <a:r>
              <a:rPr lang="tr-TR" altLang="en-US" sz="2400" b="1" dirty="0"/>
              <a:t> </a:t>
            </a:r>
          </a:p>
          <a:p>
            <a:pPr eaLnBrk="1" hangingPunct="1"/>
            <a:endParaRPr lang="tr-TR" altLang="en-US" sz="2400" b="1" dirty="0"/>
          </a:p>
          <a:p>
            <a:r>
              <a:rPr lang="tr-TR" altLang="en-US" sz="2400" b="1" dirty="0"/>
              <a:t>Okunurluk: </a:t>
            </a:r>
            <a:r>
              <a:rPr lang="tr-TR" altLang="en-US" sz="2400" dirty="0"/>
              <a:t>Bilimsel çalışmalar </a:t>
            </a:r>
            <a:r>
              <a:rPr lang="tr-TR" altLang="en-US" sz="2400" dirty="0" err="1"/>
              <a:t>raporlaştırılırken</a:t>
            </a:r>
            <a:r>
              <a:rPr lang="tr-TR" altLang="en-US" sz="2400" dirty="0"/>
              <a:t> mantıklı, akıcı ve acık bir dille yazılmalıdır. Okuyucu raporu okurken zorlanmamalı, bölümler arasında geri dönüş ve ileri gidişlerde güçlük yaşamamalıdır. Baştan sona mantıklı ve akıcı bir sıra ile yazım gerçekleştirilmeli, mantıklı bağlar kurulmalıdır</a:t>
            </a:r>
            <a:endParaRPr lang="tr-TR" altLang="en-US" sz="2400" b="1" dirty="0"/>
          </a:p>
        </p:txBody>
      </p:sp>
      <p:sp>
        <p:nvSpPr>
          <p:cNvPr id="4099" name="1 Başlık">
            <a:extLst>
              <a:ext uri="{FF2B5EF4-FFF2-40B4-BE49-F238E27FC236}">
                <a16:creationId xmlns:a16="http://schemas.microsoft.com/office/drawing/2014/main" id="{399F3E89-F42F-4EF6-969F-078B12403590}"/>
              </a:ext>
            </a:extLst>
          </p:cNvPr>
          <p:cNvSpPr>
            <a:spLocks noGrp="1"/>
          </p:cNvSpPr>
          <p:nvPr>
            <p:ph type="title"/>
          </p:nvPr>
        </p:nvSpPr>
        <p:spPr>
          <a:xfrm>
            <a:off x="1497496" y="71439"/>
            <a:ext cx="10694504" cy="1412875"/>
          </a:xfrm>
        </p:spPr>
        <p:txBody>
          <a:bodyPr>
            <a:normAutofit/>
          </a:bodyPr>
          <a:lstStyle/>
          <a:p>
            <a:pPr eaLnBrk="1" hangingPunct="1"/>
            <a:r>
              <a:rPr lang="tr-TR" altLang="en-US" sz="3200" dirty="0">
                <a:solidFill>
                  <a:schemeClr val="tx1">
                    <a:lumMod val="95000"/>
                    <a:lumOff val="5000"/>
                  </a:schemeClr>
                </a:solidFill>
              </a:rPr>
              <a:t>Verilerin </a:t>
            </a:r>
            <a:r>
              <a:rPr lang="tr-TR" altLang="en-US" sz="3200" dirty="0" err="1">
                <a:solidFill>
                  <a:schemeClr val="tx1">
                    <a:lumMod val="95000"/>
                    <a:lumOff val="5000"/>
                  </a:schemeClr>
                </a:solidFill>
              </a:rPr>
              <a:t>Raporlaştırılmasında</a:t>
            </a:r>
            <a:r>
              <a:rPr lang="tr-TR" altLang="en-US" sz="3200" dirty="0">
                <a:solidFill>
                  <a:schemeClr val="tx1">
                    <a:lumMod val="95000"/>
                    <a:lumOff val="5000"/>
                  </a:schemeClr>
                </a:solidFill>
              </a:rPr>
              <a:t> Dikkat Edilmesi Gerekenler </a:t>
            </a:r>
            <a:r>
              <a:rPr lang="tr-TR" altLang="en-US" sz="3200" dirty="0">
                <a:solidFill>
                  <a:schemeClr val="tx1"/>
                </a:solidFill>
              </a:rPr>
              <a:t>( </a:t>
            </a:r>
            <a:r>
              <a:rPr lang="tr-TR" altLang="en-US" sz="3200" dirty="0" err="1">
                <a:solidFill>
                  <a:schemeClr val="tx1"/>
                </a:solidFill>
              </a:rPr>
              <a:t>Cropley</a:t>
            </a:r>
            <a:r>
              <a:rPr lang="tr-TR" altLang="en-US" sz="3200" dirty="0">
                <a:solidFill>
                  <a:schemeClr val="tx1"/>
                </a:solidFill>
              </a:rPr>
              <a:t>, 2002</a:t>
            </a:r>
            <a:r>
              <a:rPr lang="tr-TR" altLang="en-US" sz="3200" dirty="0">
                <a:solidFill>
                  <a:schemeClr val="tx1">
                    <a:lumMod val="95000"/>
                    <a:lumOff val="5000"/>
                  </a:schemeClr>
                </a:solidFill>
              </a:rPr>
              <a:t>) </a:t>
            </a:r>
          </a:p>
        </p:txBody>
      </p:sp>
    </p:spTree>
    <p:extLst>
      <p:ext uri="{BB962C8B-B14F-4D97-AF65-F5344CB8AC3E}">
        <p14:creationId xmlns:p14="http://schemas.microsoft.com/office/powerpoint/2010/main" val="4088134234"/>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106499">
                                            <p:txEl>
                                              <p:pRg st="0" end="0"/>
                                            </p:txEl>
                                          </p:spTgt>
                                        </p:tgtEl>
                                        <p:attrNameLst>
                                          <p:attrName>style.visibility</p:attrName>
                                        </p:attrNameLst>
                                      </p:cBhvr>
                                      <p:to>
                                        <p:strVal val="visible"/>
                                      </p:to>
                                    </p:set>
                                    <p:anim calcmode="lin" valueType="num">
                                      <p:cBhvr additive="base">
                                        <p:cTn id="7" dur="500" fill="hold"/>
                                        <p:tgtEl>
                                          <p:spTgt spid="106499">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06499">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106499">
                                            <p:txEl>
                                              <p:pRg st="2" end="2"/>
                                            </p:txEl>
                                          </p:spTgt>
                                        </p:tgtEl>
                                        <p:attrNameLst>
                                          <p:attrName>style.visibility</p:attrName>
                                        </p:attrNameLst>
                                      </p:cBhvr>
                                      <p:to>
                                        <p:strVal val="visible"/>
                                      </p:to>
                                    </p:set>
                                    <p:anim calcmode="lin" valueType="num">
                                      <p:cBhvr additive="base">
                                        <p:cTn id="13" dur="500" fill="hold"/>
                                        <p:tgtEl>
                                          <p:spTgt spid="106499">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06499">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2CF8CA5E-767E-412A-9D1A-86987B2FCF8C}"/>
              </a:ext>
            </a:extLst>
          </p:cNvPr>
          <p:cNvSpPr>
            <a:spLocks noGrp="1"/>
          </p:cNvSpPr>
          <p:nvPr>
            <p:ph type="title"/>
          </p:nvPr>
        </p:nvSpPr>
        <p:spPr>
          <a:xfrm>
            <a:off x="1921565" y="610858"/>
            <a:ext cx="9463777" cy="1280890"/>
          </a:xfrm>
        </p:spPr>
        <p:txBody>
          <a:bodyPr>
            <a:noAutofit/>
          </a:bodyPr>
          <a:lstStyle/>
          <a:p>
            <a:r>
              <a:rPr lang="tr-TR" altLang="en-US" sz="2800" b="1" dirty="0">
                <a:solidFill>
                  <a:schemeClr val="tx1">
                    <a:lumMod val="95000"/>
                    <a:lumOff val="5000"/>
                  </a:schemeClr>
                </a:solidFill>
              </a:rPr>
              <a:t>Nitel Araştırmada Analiz Süreçleri Analiz Kategorileri</a:t>
            </a:r>
            <a:br>
              <a:rPr lang="tr-TR" altLang="en-US" sz="2800" dirty="0">
                <a:solidFill>
                  <a:schemeClr val="tx1">
                    <a:lumMod val="95000"/>
                    <a:lumOff val="5000"/>
                  </a:schemeClr>
                </a:solidFill>
              </a:rPr>
            </a:br>
            <a:r>
              <a:rPr lang="tr-TR" altLang="en-US" sz="2800" b="1" dirty="0">
                <a:solidFill>
                  <a:schemeClr val="tx1">
                    <a:lumMod val="95000"/>
                    <a:lumOff val="5000"/>
                  </a:schemeClr>
                </a:solidFill>
              </a:rPr>
              <a:t>Çıktılar için Alt Kategoriler </a:t>
            </a:r>
            <a:r>
              <a:rPr lang="tr-TR" altLang="en-US" sz="2800" dirty="0">
                <a:solidFill>
                  <a:schemeClr val="tx1">
                    <a:lumMod val="95000"/>
                    <a:lumOff val="5000"/>
                  </a:schemeClr>
                </a:solidFill>
              </a:rPr>
              <a:t>(</a:t>
            </a:r>
            <a:r>
              <a:rPr lang="tr-TR" altLang="en-US" sz="2800" dirty="0" err="1">
                <a:solidFill>
                  <a:schemeClr val="tx1">
                    <a:lumMod val="95000"/>
                    <a:lumOff val="5000"/>
                  </a:schemeClr>
                </a:solidFill>
              </a:rPr>
              <a:t>Peshkin</a:t>
            </a:r>
            <a:r>
              <a:rPr lang="tr-TR" altLang="en-US" sz="2800" dirty="0">
                <a:solidFill>
                  <a:schemeClr val="tx1">
                    <a:lumMod val="95000"/>
                    <a:lumOff val="5000"/>
                  </a:schemeClr>
                </a:solidFill>
              </a:rPr>
              <a:t>, 1993)</a:t>
            </a:r>
            <a:br>
              <a:rPr lang="tr-TR" altLang="en-US" sz="2800" dirty="0">
                <a:solidFill>
                  <a:schemeClr val="tx1">
                    <a:lumMod val="95000"/>
                    <a:lumOff val="5000"/>
                  </a:schemeClr>
                </a:solidFill>
              </a:rPr>
            </a:br>
            <a:endParaRPr lang="en-US" sz="2800" dirty="0">
              <a:solidFill>
                <a:schemeClr val="tx1">
                  <a:lumMod val="95000"/>
                  <a:lumOff val="5000"/>
                </a:schemeClr>
              </a:solidFill>
            </a:endParaRPr>
          </a:p>
        </p:txBody>
      </p:sp>
      <p:sp>
        <p:nvSpPr>
          <p:cNvPr id="3" name="İçerik Yer Tutucusu 2">
            <a:extLst>
              <a:ext uri="{FF2B5EF4-FFF2-40B4-BE49-F238E27FC236}">
                <a16:creationId xmlns:a16="http://schemas.microsoft.com/office/drawing/2014/main" id="{6D441C1F-8868-4322-B0D4-C0CDEF8A32E8}"/>
              </a:ext>
            </a:extLst>
          </p:cNvPr>
          <p:cNvSpPr>
            <a:spLocks noGrp="1"/>
          </p:cNvSpPr>
          <p:nvPr>
            <p:ph idx="1"/>
          </p:nvPr>
        </p:nvSpPr>
        <p:spPr>
          <a:xfrm>
            <a:off x="1921565" y="2647122"/>
            <a:ext cx="8915400" cy="3777622"/>
          </a:xfrm>
        </p:spPr>
        <p:txBody>
          <a:bodyPr/>
          <a:lstStyle/>
          <a:p>
            <a:r>
              <a:rPr lang="tr-TR" altLang="en-US" sz="2400" dirty="0"/>
              <a:t>Analiz sürecine ilk olarak elde edilen verilerin betimlenmesi başlanır. Bu süreçte insanlar, ilişkiler, süreçler, ortam ve durumlar, sistemler ve ya insanlar betimlenebilir.  Betimlemenin doğru ve açık yapılması bir sonraki süreçte yer alan yorum aşamasının daha kolay ve anlaşılır haline gelmesi açısından önemlidir. </a:t>
            </a:r>
          </a:p>
          <a:p>
            <a:endParaRPr lang="en-US" dirty="0"/>
          </a:p>
        </p:txBody>
      </p:sp>
    </p:spTree>
    <p:extLst>
      <p:ext uri="{BB962C8B-B14F-4D97-AF65-F5344CB8AC3E}">
        <p14:creationId xmlns:p14="http://schemas.microsoft.com/office/powerpoint/2010/main" val="124143495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E3F4F9C8-C118-41DF-8D02-0A59C4A6C774}"/>
              </a:ext>
            </a:extLst>
          </p:cNvPr>
          <p:cNvSpPr>
            <a:spLocks noGrp="1"/>
          </p:cNvSpPr>
          <p:nvPr>
            <p:ph type="title"/>
          </p:nvPr>
        </p:nvSpPr>
        <p:spPr>
          <a:xfrm>
            <a:off x="2345635" y="624110"/>
            <a:ext cx="9158977" cy="1280890"/>
          </a:xfrm>
        </p:spPr>
        <p:txBody>
          <a:bodyPr>
            <a:normAutofit fontScale="90000"/>
          </a:bodyPr>
          <a:lstStyle/>
          <a:p>
            <a:r>
              <a:rPr lang="tr-TR" altLang="en-US" b="1" dirty="0">
                <a:solidFill>
                  <a:schemeClr val="tx1">
                    <a:lumMod val="95000"/>
                    <a:lumOff val="5000"/>
                  </a:schemeClr>
                </a:solidFill>
              </a:rPr>
              <a:t>Nitel Araştırmada Analiz Süreçleri Analiz Kategorileri Çıktılar için Alt Kategoriler </a:t>
            </a:r>
            <a:r>
              <a:rPr lang="tr-TR" altLang="en-US" dirty="0">
                <a:solidFill>
                  <a:schemeClr val="tx1">
                    <a:lumMod val="95000"/>
                    <a:lumOff val="5000"/>
                  </a:schemeClr>
                </a:solidFill>
              </a:rPr>
              <a:t>(</a:t>
            </a:r>
            <a:r>
              <a:rPr lang="tr-TR" altLang="en-US" dirty="0" err="1">
                <a:solidFill>
                  <a:schemeClr val="tx1">
                    <a:lumMod val="95000"/>
                    <a:lumOff val="5000"/>
                  </a:schemeClr>
                </a:solidFill>
              </a:rPr>
              <a:t>Peshkin</a:t>
            </a:r>
            <a:r>
              <a:rPr lang="tr-TR" altLang="en-US" dirty="0">
                <a:solidFill>
                  <a:schemeClr val="tx1">
                    <a:lumMod val="95000"/>
                    <a:lumOff val="5000"/>
                  </a:schemeClr>
                </a:solidFill>
              </a:rPr>
              <a:t>, 1993)</a:t>
            </a:r>
            <a:br>
              <a:rPr lang="tr-TR" altLang="en-US" dirty="0">
                <a:solidFill>
                  <a:schemeClr val="tx1">
                    <a:lumMod val="95000"/>
                    <a:lumOff val="5000"/>
                  </a:schemeClr>
                </a:solidFill>
              </a:rPr>
            </a:br>
            <a:br>
              <a:rPr lang="tr-TR" sz="2000" kern="0" dirty="0">
                <a:solidFill>
                  <a:schemeClr val="bg1"/>
                </a:solidFill>
              </a:rPr>
            </a:br>
            <a:br>
              <a:rPr lang="tr-TR" sz="2400" kern="0" dirty="0">
                <a:solidFill>
                  <a:schemeClr val="bg1"/>
                </a:solidFill>
              </a:rPr>
            </a:br>
            <a:endParaRPr lang="en-US" dirty="0"/>
          </a:p>
        </p:txBody>
      </p:sp>
      <p:sp>
        <p:nvSpPr>
          <p:cNvPr id="3" name="İçerik Yer Tutucusu 2">
            <a:extLst>
              <a:ext uri="{FF2B5EF4-FFF2-40B4-BE49-F238E27FC236}">
                <a16:creationId xmlns:a16="http://schemas.microsoft.com/office/drawing/2014/main" id="{897D4FC6-F881-4875-9BF8-B68DAE75BA05}"/>
              </a:ext>
            </a:extLst>
          </p:cNvPr>
          <p:cNvSpPr>
            <a:spLocks noGrp="1"/>
          </p:cNvSpPr>
          <p:nvPr>
            <p:ph idx="1"/>
          </p:nvPr>
        </p:nvSpPr>
        <p:spPr>
          <a:xfrm>
            <a:off x="2589212" y="2120348"/>
            <a:ext cx="8915400" cy="3777622"/>
          </a:xfrm>
        </p:spPr>
        <p:txBody>
          <a:bodyPr/>
          <a:lstStyle/>
          <a:p>
            <a:endParaRPr lang="tr-TR" b="1" dirty="0"/>
          </a:p>
          <a:p>
            <a:endParaRPr lang="tr-TR" b="1" dirty="0"/>
          </a:p>
          <a:p>
            <a:r>
              <a:rPr lang="tr-TR" sz="2400" b="1" dirty="0"/>
              <a:t>Doğrulama: </a:t>
            </a:r>
            <a:r>
              <a:rPr lang="tr-TR" altLang="en-US" sz="2400" dirty="0"/>
              <a:t>Analiz sürecindeki doğrulama kısmı da çalışma sonucunda oluşan yorumların çeşitli Kaynaklar ile desteklenmesi ve bir varsayım, kuram ya da genellemeye varabilme işidir. </a:t>
            </a:r>
            <a:endParaRPr lang="tr-TR" sz="2400" b="1" dirty="0"/>
          </a:p>
          <a:p>
            <a:endParaRPr lang="en-US" dirty="0"/>
          </a:p>
        </p:txBody>
      </p:sp>
    </p:spTree>
    <p:extLst>
      <p:ext uri="{BB962C8B-B14F-4D97-AF65-F5344CB8AC3E}">
        <p14:creationId xmlns:p14="http://schemas.microsoft.com/office/powerpoint/2010/main" val="203472957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6A7BF8A8-89F7-4B94-81BB-C50137B52679}"/>
              </a:ext>
            </a:extLst>
          </p:cNvPr>
          <p:cNvSpPr>
            <a:spLocks noGrp="1"/>
          </p:cNvSpPr>
          <p:nvPr>
            <p:ph type="title"/>
          </p:nvPr>
        </p:nvSpPr>
        <p:spPr/>
        <p:txBody>
          <a:bodyPr>
            <a:normAutofit fontScale="90000"/>
          </a:bodyPr>
          <a:lstStyle/>
          <a:p>
            <a:r>
              <a:rPr lang="tr-TR" altLang="en-US" b="1" dirty="0">
                <a:solidFill>
                  <a:schemeClr val="tx1">
                    <a:lumMod val="95000"/>
                    <a:lumOff val="5000"/>
                  </a:schemeClr>
                </a:solidFill>
              </a:rPr>
              <a:t>Nitel Araştırmada Analiz Süreçleri Analiz Kategorileri Çıktılar için Alt Kategoriler </a:t>
            </a:r>
            <a:r>
              <a:rPr lang="tr-TR" altLang="en-US" dirty="0">
                <a:solidFill>
                  <a:schemeClr val="tx1">
                    <a:lumMod val="95000"/>
                    <a:lumOff val="5000"/>
                  </a:schemeClr>
                </a:solidFill>
              </a:rPr>
              <a:t>(</a:t>
            </a:r>
            <a:r>
              <a:rPr lang="tr-TR" altLang="en-US" dirty="0" err="1">
                <a:solidFill>
                  <a:schemeClr val="tx1">
                    <a:lumMod val="95000"/>
                    <a:lumOff val="5000"/>
                  </a:schemeClr>
                </a:solidFill>
              </a:rPr>
              <a:t>Peshkin</a:t>
            </a:r>
            <a:r>
              <a:rPr lang="tr-TR" altLang="en-US" dirty="0">
                <a:solidFill>
                  <a:schemeClr val="tx1">
                    <a:lumMod val="95000"/>
                    <a:lumOff val="5000"/>
                  </a:schemeClr>
                </a:solidFill>
              </a:rPr>
              <a:t>, 1993)</a:t>
            </a:r>
            <a:br>
              <a:rPr lang="tr-TR" altLang="en-US" dirty="0">
                <a:solidFill>
                  <a:schemeClr val="tx1">
                    <a:lumMod val="95000"/>
                    <a:lumOff val="5000"/>
                  </a:schemeClr>
                </a:solidFill>
              </a:rPr>
            </a:br>
            <a:br>
              <a:rPr lang="tr-TR" sz="2000" kern="0" dirty="0">
                <a:solidFill>
                  <a:schemeClr val="bg1"/>
                </a:solidFill>
              </a:rPr>
            </a:br>
            <a:endParaRPr lang="en-US" dirty="0"/>
          </a:p>
        </p:txBody>
      </p:sp>
      <p:sp>
        <p:nvSpPr>
          <p:cNvPr id="3" name="İçerik Yer Tutucusu 2">
            <a:extLst>
              <a:ext uri="{FF2B5EF4-FFF2-40B4-BE49-F238E27FC236}">
                <a16:creationId xmlns:a16="http://schemas.microsoft.com/office/drawing/2014/main" id="{DA3E27D3-7380-4CA0-8A4F-DE5F5FEE6DC5}"/>
              </a:ext>
            </a:extLst>
          </p:cNvPr>
          <p:cNvSpPr>
            <a:spLocks noGrp="1"/>
          </p:cNvSpPr>
          <p:nvPr>
            <p:ph idx="1"/>
          </p:nvPr>
        </p:nvSpPr>
        <p:spPr>
          <a:xfrm>
            <a:off x="2496447" y="2676939"/>
            <a:ext cx="8915400" cy="3777622"/>
          </a:xfrm>
        </p:spPr>
        <p:txBody>
          <a:bodyPr>
            <a:normAutofit/>
          </a:bodyPr>
          <a:lstStyle/>
          <a:p>
            <a:pPr marL="0" indent="0">
              <a:buNone/>
            </a:pPr>
            <a:r>
              <a:rPr lang="tr-TR" altLang="en-US" sz="2400" b="1" dirty="0"/>
              <a:t>Yorum</a:t>
            </a:r>
            <a:endParaRPr lang="tr-TR" altLang="en-US" sz="2400" dirty="0"/>
          </a:p>
          <a:p>
            <a:r>
              <a:rPr lang="tr-TR" altLang="en-US" sz="2400" dirty="0"/>
              <a:t>Genellemeleri açıklama ya da ortaya çıkarma</a:t>
            </a:r>
          </a:p>
          <a:p>
            <a:r>
              <a:rPr lang="tr-TR" altLang="en-US" sz="2400" dirty="0"/>
              <a:t>Yeni kavramlar ortaya çıkartma</a:t>
            </a:r>
          </a:p>
          <a:p>
            <a:r>
              <a:rPr lang="tr-TR" altLang="en-US" sz="2400" dirty="0"/>
              <a:t>Mevcut kavramları açıklama, genişletme</a:t>
            </a:r>
          </a:p>
          <a:p>
            <a:r>
              <a:rPr lang="tr-TR" altLang="en-US" sz="2400" dirty="0"/>
              <a:t>Karmaşıklığı anlama ya da açıklama</a:t>
            </a:r>
          </a:p>
          <a:p>
            <a:r>
              <a:rPr lang="tr-TR" altLang="en-US" sz="2400" dirty="0"/>
              <a:t>Kuram geliştirme </a:t>
            </a:r>
          </a:p>
          <a:p>
            <a:endParaRPr lang="en-US" dirty="0"/>
          </a:p>
        </p:txBody>
      </p:sp>
    </p:spTree>
    <p:extLst>
      <p:ext uri="{BB962C8B-B14F-4D97-AF65-F5344CB8AC3E}">
        <p14:creationId xmlns:p14="http://schemas.microsoft.com/office/powerpoint/2010/main" val="403845891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28C1BD9E-9601-4D8B-A435-C4E549707D2B}"/>
              </a:ext>
            </a:extLst>
          </p:cNvPr>
          <p:cNvSpPr>
            <a:spLocks noGrp="1"/>
          </p:cNvSpPr>
          <p:nvPr>
            <p:ph type="title"/>
          </p:nvPr>
        </p:nvSpPr>
        <p:spPr/>
        <p:txBody>
          <a:bodyPr>
            <a:normAutofit fontScale="90000"/>
          </a:bodyPr>
          <a:lstStyle/>
          <a:p>
            <a:r>
              <a:rPr lang="tr-TR" altLang="en-US" b="1" dirty="0">
                <a:solidFill>
                  <a:schemeClr val="tx1">
                    <a:lumMod val="95000"/>
                    <a:lumOff val="5000"/>
                  </a:schemeClr>
                </a:solidFill>
              </a:rPr>
              <a:t>Nitel Araştırmada Analiz Süreçleri Analiz Kategorileri Çıktılar için Alt Kategoriler </a:t>
            </a:r>
            <a:r>
              <a:rPr lang="tr-TR" altLang="en-US" dirty="0">
                <a:solidFill>
                  <a:schemeClr val="tx1">
                    <a:lumMod val="95000"/>
                    <a:lumOff val="5000"/>
                  </a:schemeClr>
                </a:solidFill>
              </a:rPr>
              <a:t>(</a:t>
            </a:r>
            <a:r>
              <a:rPr lang="tr-TR" altLang="en-US" dirty="0" err="1">
                <a:solidFill>
                  <a:schemeClr val="tx1">
                    <a:lumMod val="95000"/>
                    <a:lumOff val="5000"/>
                  </a:schemeClr>
                </a:solidFill>
              </a:rPr>
              <a:t>Peshkin</a:t>
            </a:r>
            <a:r>
              <a:rPr lang="tr-TR" altLang="en-US" dirty="0">
                <a:solidFill>
                  <a:schemeClr val="tx1">
                    <a:lumMod val="95000"/>
                    <a:lumOff val="5000"/>
                  </a:schemeClr>
                </a:solidFill>
              </a:rPr>
              <a:t>, 1993)</a:t>
            </a:r>
            <a:endParaRPr lang="en-US" dirty="0"/>
          </a:p>
        </p:txBody>
      </p:sp>
      <p:sp>
        <p:nvSpPr>
          <p:cNvPr id="3" name="İçerik Yer Tutucusu 2">
            <a:extLst>
              <a:ext uri="{FF2B5EF4-FFF2-40B4-BE49-F238E27FC236}">
                <a16:creationId xmlns:a16="http://schemas.microsoft.com/office/drawing/2014/main" id="{D232B5DF-828A-4383-8DF1-9F9493FE0A30}"/>
              </a:ext>
            </a:extLst>
          </p:cNvPr>
          <p:cNvSpPr>
            <a:spLocks noGrp="1"/>
          </p:cNvSpPr>
          <p:nvPr>
            <p:ph idx="1"/>
          </p:nvPr>
        </p:nvSpPr>
        <p:spPr/>
        <p:txBody>
          <a:bodyPr/>
          <a:lstStyle/>
          <a:p>
            <a:pPr marL="0" indent="0">
              <a:buNone/>
            </a:pPr>
            <a:r>
              <a:rPr lang="tr-TR" altLang="en-US" b="1" dirty="0"/>
              <a:t> </a:t>
            </a:r>
            <a:endParaRPr lang="tr-TR" altLang="en-US" dirty="0"/>
          </a:p>
          <a:p>
            <a:r>
              <a:rPr lang="tr-TR" altLang="en-US" sz="2400" b="1" dirty="0"/>
              <a:t>Değerlendirme : </a:t>
            </a:r>
            <a:r>
              <a:rPr lang="tr-TR" altLang="en-US" sz="2400" dirty="0"/>
              <a:t>Yapılan çalışmaların işe vuruk bir şekilde ifade edilebilmesini ifade eder: Politikaya ve uygulamaya yönelik öneriler verilir.</a:t>
            </a:r>
          </a:p>
          <a:p>
            <a:pPr>
              <a:buNone/>
            </a:pPr>
            <a:r>
              <a:rPr lang="tr-TR" altLang="en-US" dirty="0"/>
              <a:t>						</a:t>
            </a:r>
            <a:endParaRPr lang="en-US" dirty="0"/>
          </a:p>
        </p:txBody>
      </p:sp>
    </p:spTree>
    <p:extLst>
      <p:ext uri="{BB962C8B-B14F-4D97-AF65-F5344CB8AC3E}">
        <p14:creationId xmlns:p14="http://schemas.microsoft.com/office/powerpoint/2010/main" val="274493788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167191FA-609E-49FB-91D1-A7956E6278D5}"/>
              </a:ext>
            </a:extLst>
          </p:cNvPr>
          <p:cNvSpPr>
            <a:spLocks noGrp="1"/>
          </p:cNvSpPr>
          <p:nvPr>
            <p:ph type="title"/>
          </p:nvPr>
        </p:nvSpPr>
        <p:spPr/>
        <p:txBody>
          <a:bodyPr/>
          <a:lstStyle/>
          <a:p>
            <a:r>
              <a:rPr lang="tr-TR" dirty="0"/>
              <a:t>Bulguların Yazılması</a:t>
            </a:r>
            <a:endParaRPr lang="en-US" dirty="0"/>
          </a:p>
        </p:txBody>
      </p:sp>
      <p:sp>
        <p:nvSpPr>
          <p:cNvPr id="4" name="2 İçerik Yer Tutucusu">
            <a:extLst>
              <a:ext uri="{FF2B5EF4-FFF2-40B4-BE49-F238E27FC236}">
                <a16:creationId xmlns:a16="http://schemas.microsoft.com/office/drawing/2014/main" id="{CA6612F8-AF41-4533-B66B-6862FC5B02F5}"/>
              </a:ext>
            </a:extLst>
          </p:cNvPr>
          <p:cNvSpPr>
            <a:spLocks noGrp="1"/>
          </p:cNvSpPr>
          <p:nvPr>
            <p:ph idx="1"/>
          </p:nvPr>
        </p:nvSpPr>
        <p:spPr>
          <a:xfrm>
            <a:off x="2019368" y="1540189"/>
            <a:ext cx="8915400" cy="3777622"/>
          </a:xfrm>
        </p:spPr>
        <p:txBody>
          <a:bodyPr>
            <a:normAutofit fontScale="92500" lnSpcReduction="10000"/>
          </a:bodyPr>
          <a:lstStyle/>
          <a:p>
            <a:pPr eaLnBrk="1" hangingPunct="1"/>
            <a:endParaRPr lang="tr-TR" altLang="en-US" sz="2800" dirty="0"/>
          </a:p>
          <a:p>
            <a:pPr eaLnBrk="1" hangingPunct="1"/>
            <a:endParaRPr lang="tr-TR" altLang="en-US" sz="2800" dirty="0"/>
          </a:p>
          <a:p>
            <a:pPr eaLnBrk="1" hangingPunct="1"/>
            <a:r>
              <a:rPr lang="tr-TR" altLang="en-US" sz="2800" dirty="0"/>
              <a:t>“Nitel araştırmalar verileri bulgulara dönüştürür. Bu dönüşüm için herhangi bir formül yoktur. Nitel araştırmalar için rehber olabilir ama herhangi bir reçete yoktur ve yönlendirme yapılabilir fakat son nokta her bir araştırma için tektir, biriciktir. İyi bir nitel araştırma zor elde edilir bu nedenle değerlidir (</a:t>
            </a:r>
            <a:r>
              <a:rPr lang="tr-TR" altLang="en-US" sz="2800" dirty="0" err="1"/>
              <a:t>Patton</a:t>
            </a:r>
            <a:r>
              <a:rPr lang="tr-TR" altLang="en-US" sz="2800" dirty="0"/>
              <a:t>, 2002). “</a:t>
            </a:r>
          </a:p>
        </p:txBody>
      </p:sp>
    </p:spTree>
    <p:extLst>
      <p:ext uri="{BB962C8B-B14F-4D97-AF65-F5344CB8AC3E}">
        <p14:creationId xmlns:p14="http://schemas.microsoft.com/office/powerpoint/2010/main" val="378263062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88C44C7E-A36D-498B-9B64-3B34E5A56D17}"/>
              </a:ext>
            </a:extLst>
          </p:cNvPr>
          <p:cNvSpPr>
            <a:spLocks noGrp="1"/>
          </p:cNvSpPr>
          <p:nvPr>
            <p:ph type="title"/>
          </p:nvPr>
        </p:nvSpPr>
        <p:spPr/>
        <p:txBody>
          <a:bodyPr/>
          <a:lstStyle/>
          <a:p>
            <a:r>
              <a:rPr lang="tr-TR" dirty="0"/>
              <a:t>Bulguların Yazılması</a:t>
            </a:r>
            <a:endParaRPr lang="en-US" dirty="0"/>
          </a:p>
        </p:txBody>
      </p:sp>
      <p:sp>
        <p:nvSpPr>
          <p:cNvPr id="3" name="İçerik Yer Tutucusu 2">
            <a:extLst>
              <a:ext uri="{FF2B5EF4-FFF2-40B4-BE49-F238E27FC236}">
                <a16:creationId xmlns:a16="http://schemas.microsoft.com/office/drawing/2014/main" id="{751E2680-2BF1-4145-A024-D190826A30EB}"/>
              </a:ext>
            </a:extLst>
          </p:cNvPr>
          <p:cNvSpPr>
            <a:spLocks noGrp="1"/>
          </p:cNvSpPr>
          <p:nvPr>
            <p:ph idx="1"/>
          </p:nvPr>
        </p:nvSpPr>
        <p:spPr/>
        <p:txBody>
          <a:bodyPr/>
          <a:lstStyle/>
          <a:p>
            <a:endParaRPr lang="tr-TR" altLang="en-US" sz="2400" dirty="0"/>
          </a:p>
          <a:p>
            <a:r>
              <a:rPr lang="tr-TR" altLang="en-US" sz="2400" dirty="0"/>
              <a:t>“Nicel araştırma raporlarına göre nitel araştırma raporu yazmak daha zordur. Çünkü daha az kuralı vardır ve daha az yapılandırılmıştır. Nicel raporlarda, hipotez ve kanıt mantıksal olarak yoğun bir şekilde verilirken, nitel araştırma raporları daha uzun olur. Çünkü, elde edilen  verinin miktarı ve ayrıntısı oldukça fazladır bu verilerin analizi ve </a:t>
            </a:r>
            <a:r>
              <a:rPr lang="tr-TR" altLang="en-US" sz="2400" dirty="0" err="1"/>
              <a:t>raporlaştırılması</a:t>
            </a:r>
            <a:r>
              <a:rPr lang="tr-TR" altLang="en-US" sz="2400" dirty="0"/>
              <a:t> da ayrıntılı olur (</a:t>
            </a:r>
            <a:r>
              <a:rPr lang="tr-TR" altLang="en-US" sz="2400" dirty="0" err="1"/>
              <a:t>Neuman</a:t>
            </a:r>
            <a:r>
              <a:rPr lang="tr-TR" altLang="en-US" sz="2400" dirty="0"/>
              <a:t>, 2006). “</a:t>
            </a:r>
          </a:p>
          <a:p>
            <a:endParaRPr lang="en-US" dirty="0"/>
          </a:p>
        </p:txBody>
      </p:sp>
    </p:spTree>
    <p:extLst>
      <p:ext uri="{BB962C8B-B14F-4D97-AF65-F5344CB8AC3E}">
        <p14:creationId xmlns:p14="http://schemas.microsoft.com/office/powerpoint/2010/main" val="3454704915"/>
      </p:ext>
    </p:extLst>
  </p:cSld>
  <p:clrMapOvr>
    <a:masterClrMapping/>
  </p:clrMapOvr>
</p:sld>
</file>

<file path=ppt/theme/theme1.xml><?xml version="1.0" encoding="utf-8"?>
<a:theme xmlns:a="http://schemas.openxmlformats.org/drawingml/2006/main" name="Duman">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Wisp</Template>
  <TotalTime>51</TotalTime>
  <Words>979</Words>
  <Application>Microsoft Office PowerPoint</Application>
  <PresentationFormat>Geniş ekran</PresentationFormat>
  <Paragraphs>56</Paragraphs>
  <Slides>11</Slides>
  <Notes>2</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11</vt:i4>
      </vt:variant>
    </vt:vector>
  </HeadingPairs>
  <TitlesOfParts>
    <vt:vector size="16" baseType="lpstr">
      <vt:lpstr>Arial</vt:lpstr>
      <vt:lpstr>Calibri</vt:lpstr>
      <vt:lpstr>Century Gothic</vt:lpstr>
      <vt:lpstr>Wingdings 3</vt:lpstr>
      <vt:lpstr>Duman</vt:lpstr>
      <vt:lpstr>PowerPoint Sunusu</vt:lpstr>
      <vt:lpstr>Verilerin Raporlaştırılmasında Dikkat Edilmesi Gerekenler (Altheide ve Johnson, 1998)) </vt:lpstr>
      <vt:lpstr>Verilerin Raporlaştırılmasında Dikkat Edilmesi Gerekenler ( Cropley, 2002) </vt:lpstr>
      <vt:lpstr>Nitel Araştırmada Analiz Süreçleri Analiz Kategorileri Çıktılar için Alt Kategoriler (Peshkin, 1993) </vt:lpstr>
      <vt:lpstr>Nitel Araştırmada Analiz Süreçleri Analiz Kategorileri Çıktılar için Alt Kategoriler (Peshkin, 1993)   </vt:lpstr>
      <vt:lpstr>Nitel Araştırmada Analiz Süreçleri Analiz Kategorileri Çıktılar için Alt Kategoriler (Peshkin, 1993)  </vt:lpstr>
      <vt:lpstr>Nitel Araştırmada Analiz Süreçleri Analiz Kategorileri Çıktılar için Alt Kategoriler (Peshkin, 1993)</vt:lpstr>
      <vt:lpstr>Bulguların Yazılması</vt:lpstr>
      <vt:lpstr>Bulguların Yazılması</vt:lpstr>
      <vt:lpstr>Bulguların Yazılması</vt:lpstr>
      <vt:lpstr>Kaynaklar</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Bilim, Bilim Felsefesi, Bilimsel Araştırma ve Paradigmaları, Pozitivist Paradigma, Postpozitivist Paradigma</dc:title>
  <dc:creator>noname</dc:creator>
  <cp:lastModifiedBy>noname</cp:lastModifiedBy>
  <cp:revision>13</cp:revision>
  <dcterms:created xsi:type="dcterms:W3CDTF">2018-02-06T08:59:46Z</dcterms:created>
  <dcterms:modified xsi:type="dcterms:W3CDTF">2018-02-06T09:52:33Z</dcterms:modified>
</cp:coreProperties>
</file>