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76" r:id="rId4"/>
    <p:sldId id="257" r:id="rId5"/>
    <p:sldId id="258" r:id="rId6"/>
    <p:sldId id="259" r:id="rId7"/>
    <p:sldId id="260" r:id="rId8"/>
    <p:sldId id="261" r:id="rId9"/>
    <p:sldId id="262" r:id="rId10"/>
    <p:sldId id="263" r:id="rId11"/>
    <p:sldId id="264" r:id="rId12"/>
    <p:sldId id="265" r:id="rId13"/>
    <p:sldId id="271" r:id="rId14"/>
    <p:sldId id="266" r:id="rId15"/>
    <p:sldId id="267" r:id="rId16"/>
    <p:sldId id="268" r:id="rId17"/>
    <p:sldId id="269" r:id="rId18"/>
    <p:sldId id="270" r:id="rId19"/>
    <p:sldId id="27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1292487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2067658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2173156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1894493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3359808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2705392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368523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4144672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3660177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3582843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18B2F81-7D29-4FD7-AB2D-F017735E9F62}"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1769065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8B2F81-7D29-4FD7-AB2D-F017735E9F62}" type="datetimeFigureOut">
              <a:rPr lang="tr-TR" smtClean="0"/>
              <a:pPr/>
              <a:t>01.02.2018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84B878-B895-4441-B5B2-61E90750876A}" type="slidenum">
              <a:rPr lang="tr-TR" smtClean="0"/>
              <a:pPr/>
              <a:t>‹#›</a:t>
            </a:fld>
            <a:endParaRPr lang="tr-TR"/>
          </a:p>
        </p:txBody>
      </p:sp>
    </p:spTree>
    <p:extLst>
      <p:ext uri="{BB962C8B-B14F-4D97-AF65-F5344CB8AC3E}">
        <p14:creationId xmlns="" xmlns:p14="http://schemas.microsoft.com/office/powerpoint/2010/main" val="3894411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a:t/>
            </a:r>
            <a:br>
              <a:rPr lang="tr-TR" dirty="0"/>
            </a:br>
            <a:r>
              <a:rPr lang="tr-TR" dirty="0"/>
              <a:t> BİLİMSEL ARAŞTIRMA YÖNTEMLERİ</a:t>
            </a:r>
          </a:p>
        </p:txBody>
      </p:sp>
      <p:sp>
        <p:nvSpPr>
          <p:cNvPr id="3" name="Alt Başlık 2"/>
          <p:cNvSpPr>
            <a:spLocks noGrp="1"/>
          </p:cNvSpPr>
          <p:nvPr>
            <p:ph type="subTitle" idx="1"/>
          </p:nvPr>
        </p:nvSpPr>
        <p:spPr/>
        <p:txBody>
          <a:bodyPr/>
          <a:lstStyle/>
          <a:p>
            <a:endParaRPr lang="tr-TR" dirty="0"/>
          </a:p>
          <a:p>
            <a:r>
              <a:rPr lang="tr-TR" dirty="0"/>
              <a:t> Son-Arka Bölüm </a:t>
            </a:r>
            <a:endParaRPr lang="tr-TR" dirty="0" smtClean="0"/>
          </a:p>
          <a:p>
            <a:r>
              <a:rPr lang="tr-TR" dirty="0" smtClean="0"/>
              <a:t>Yrd.</a:t>
            </a:r>
            <a:r>
              <a:rPr lang="tr-TR" dirty="0" err="1" smtClean="0"/>
              <a:t>Doç.Dr</a:t>
            </a:r>
            <a:r>
              <a:rPr lang="tr-TR" smtClean="0"/>
              <a:t>.Hamide Deniz GÜLLEROĞLU</a:t>
            </a:r>
            <a:endParaRPr lang="tr-TR" dirty="0"/>
          </a:p>
          <a:p>
            <a:endParaRPr lang="tr-TR" dirty="0"/>
          </a:p>
        </p:txBody>
      </p:sp>
    </p:spTree>
    <p:extLst>
      <p:ext uri="{BB962C8B-B14F-4D97-AF65-F5344CB8AC3E}">
        <p14:creationId xmlns="" xmlns:p14="http://schemas.microsoft.com/office/powerpoint/2010/main" val="30369174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Kaynaklar</a:t>
            </a:r>
            <a:endParaRPr lang="tr-TR" dirty="0"/>
          </a:p>
        </p:txBody>
      </p:sp>
      <p:sp>
        <p:nvSpPr>
          <p:cNvPr id="3" name="İçerik Yer Tutucusu 2"/>
          <p:cNvSpPr>
            <a:spLocks noGrp="1"/>
          </p:cNvSpPr>
          <p:nvPr>
            <p:ph idx="1"/>
          </p:nvPr>
        </p:nvSpPr>
        <p:spPr/>
        <p:txBody>
          <a:bodyPr/>
          <a:lstStyle/>
          <a:p>
            <a:endParaRPr lang="tr-TR" dirty="0"/>
          </a:p>
          <a:p>
            <a:pPr algn="just"/>
            <a:r>
              <a:rPr lang="tr-TR" sz="3600" dirty="0"/>
              <a:t>Çalışmada kullanılan kaynakların tamamı kaynaklar listesinde yer almalı ve kaynaklar listesindeki kaynaklara da metin içinde mutlaka atıf yapılmalıdır. Kaynaklar listesi az ve öz olmalı, yapılan araştırmayı destekleyen önemli kaynaklara yer verilmelidir. </a:t>
            </a:r>
          </a:p>
          <a:p>
            <a:endParaRPr lang="tr-TR" dirty="0"/>
          </a:p>
        </p:txBody>
      </p:sp>
    </p:spTree>
    <p:extLst>
      <p:ext uri="{BB962C8B-B14F-4D97-AF65-F5344CB8AC3E}">
        <p14:creationId xmlns="" xmlns:p14="http://schemas.microsoft.com/office/powerpoint/2010/main" val="3478639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Satır aralıkları</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sz="3200" b="1" dirty="0"/>
              <a:t>Satırbaşı</a:t>
            </a:r>
            <a:endParaRPr lang="tr-TR" sz="3200" dirty="0"/>
          </a:p>
          <a:p>
            <a:pPr algn="just"/>
            <a:r>
              <a:rPr lang="tr-TR" sz="3200" dirty="0"/>
              <a:t>Araştırma raporlarında satırbaşı için bırakılan boşluk, çoğun, yedi (7) harf enidir (Karasar, </a:t>
            </a:r>
            <a:r>
              <a:rPr lang="tr-TR" sz="3200" dirty="0" smtClean="0"/>
              <a:t>2016). </a:t>
            </a:r>
            <a:endParaRPr lang="tr-TR" sz="3200" dirty="0"/>
          </a:p>
          <a:p>
            <a:pPr algn="just"/>
            <a:r>
              <a:rPr lang="tr-TR" sz="3200" b="1" dirty="0"/>
              <a:t>Sayfa Ayarlarının Düzenlenmesi</a:t>
            </a:r>
            <a:endParaRPr lang="tr-TR" sz="3200" dirty="0"/>
          </a:p>
          <a:p>
            <a:pPr algn="just"/>
            <a:r>
              <a:rPr lang="tr-TR" sz="3200" i="1" dirty="0" smtClean="0"/>
              <a:t>Kağıt </a:t>
            </a:r>
            <a:r>
              <a:rPr lang="tr-TR" sz="3200" i="1" dirty="0"/>
              <a:t>ve Yazı Tipi:</a:t>
            </a:r>
            <a:r>
              <a:rPr lang="tr-TR" sz="3200" dirty="0"/>
              <a:t>Çalışma kağıdın tek tarafına yerleşecek şekilde düzenlenmelidir. Yazılar genellikle 12 punto Times Roman ya da 12 punto Courier yazı tipleri tercih edilmelidir (Büyüköztürk ve diğer., 2008).</a:t>
            </a:r>
          </a:p>
          <a:p>
            <a:pPr algn="just"/>
            <a:r>
              <a:rPr lang="tr-TR" sz="3200" i="1" dirty="0" smtClean="0"/>
              <a:t>Satır </a:t>
            </a:r>
            <a:r>
              <a:rPr lang="tr-TR" sz="3200" i="1" dirty="0"/>
              <a:t>Aralıkları:</a:t>
            </a:r>
            <a:r>
              <a:rPr lang="tr-TR" sz="3200" dirty="0"/>
              <a:t>Hazırlanan yazının tamamında çift satır aralığı kullanılmalıdır (Büyüköztürk ve diğer., 2008). </a:t>
            </a:r>
          </a:p>
          <a:p>
            <a:endParaRPr lang="tr-TR" dirty="0" smtClean="0"/>
          </a:p>
          <a:p>
            <a:endParaRPr lang="tr-TR" dirty="0"/>
          </a:p>
        </p:txBody>
      </p:sp>
    </p:spTree>
    <p:extLst>
      <p:ext uri="{BB962C8B-B14F-4D97-AF65-F5344CB8AC3E}">
        <p14:creationId xmlns="" xmlns:p14="http://schemas.microsoft.com/office/powerpoint/2010/main" val="2329683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Başlık </a:t>
            </a:r>
            <a:r>
              <a:rPr lang="tr-TR" dirty="0" smtClean="0"/>
              <a:t>düzeyi</a:t>
            </a:r>
            <a:endParaRPr lang="tr-TR" dirty="0"/>
          </a:p>
        </p:txBody>
      </p:sp>
      <p:pic>
        <p:nvPicPr>
          <p:cNvPr id="4" name="İçerik Yer Tutucusu 3"/>
          <p:cNvPicPr>
            <a:picLocks noGrp="1" noChangeAspect="1"/>
          </p:cNvPicPr>
          <p:nvPr>
            <p:ph idx="1"/>
          </p:nvPr>
        </p:nvPicPr>
        <p:blipFill>
          <a:blip r:embed="rId2" cstate="print"/>
          <a:stretch>
            <a:fillRect/>
          </a:stretch>
        </p:blipFill>
        <p:spPr>
          <a:xfrm>
            <a:off x="838200" y="1832502"/>
            <a:ext cx="10515600" cy="4337583"/>
          </a:xfrm>
          <a:prstGeom prst="rect">
            <a:avLst/>
          </a:prstGeom>
        </p:spPr>
      </p:pic>
    </p:spTree>
    <p:extLst>
      <p:ext uri="{BB962C8B-B14F-4D97-AF65-F5344CB8AC3E}">
        <p14:creationId xmlns="" xmlns:p14="http://schemas.microsoft.com/office/powerpoint/2010/main" val="1324488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Başlık düzeyi örneği</a:t>
            </a:r>
            <a:endParaRPr lang="tr-TR" dirty="0"/>
          </a:p>
        </p:txBody>
      </p:sp>
      <p:pic>
        <p:nvPicPr>
          <p:cNvPr id="6" name="İçerik Yer Tutucusu 5"/>
          <p:cNvPicPr>
            <a:picLocks noGrp="1" noChangeAspect="1"/>
          </p:cNvPicPr>
          <p:nvPr>
            <p:ph idx="1"/>
          </p:nvPr>
        </p:nvPicPr>
        <p:blipFill>
          <a:blip r:embed="rId2" cstate="print"/>
          <a:stretch>
            <a:fillRect/>
          </a:stretch>
        </p:blipFill>
        <p:spPr>
          <a:xfrm>
            <a:off x="1480458" y="2072345"/>
            <a:ext cx="10790639" cy="3213758"/>
          </a:xfrm>
          <a:prstGeom prst="rect">
            <a:avLst/>
          </a:prstGeom>
        </p:spPr>
      </p:pic>
      <p:sp>
        <p:nvSpPr>
          <p:cNvPr id="7" name="Sağ Ok 6"/>
          <p:cNvSpPr/>
          <p:nvPr/>
        </p:nvSpPr>
        <p:spPr>
          <a:xfrm>
            <a:off x="452846" y="2072345"/>
            <a:ext cx="2220686" cy="522515"/>
          </a:xfrm>
          <a:prstGeom prst="rightArrow">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Birinci Düzey</a:t>
            </a:r>
            <a:endParaRPr lang="tr-TR" dirty="0">
              <a:solidFill>
                <a:schemeClr val="tx1"/>
              </a:solidFill>
            </a:endParaRPr>
          </a:p>
        </p:txBody>
      </p:sp>
      <p:sp>
        <p:nvSpPr>
          <p:cNvPr id="9" name="Sağ Ok 8"/>
          <p:cNvSpPr/>
          <p:nvPr/>
        </p:nvSpPr>
        <p:spPr>
          <a:xfrm>
            <a:off x="452846" y="2778976"/>
            <a:ext cx="1994263" cy="562999"/>
          </a:xfrm>
          <a:prstGeom prst="rightArrow">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İkinci Düzey</a:t>
            </a:r>
            <a:endParaRPr lang="tr-TR" dirty="0">
              <a:solidFill>
                <a:schemeClr val="tx1"/>
              </a:solidFill>
            </a:endParaRPr>
          </a:p>
        </p:txBody>
      </p:sp>
      <p:sp>
        <p:nvSpPr>
          <p:cNvPr id="10" name="Sağ Ok 9"/>
          <p:cNvSpPr/>
          <p:nvPr/>
        </p:nvSpPr>
        <p:spPr>
          <a:xfrm>
            <a:off x="370115" y="3491843"/>
            <a:ext cx="2220686" cy="522515"/>
          </a:xfrm>
          <a:prstGeom prst="rightArrow">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Üçüncü</a:t>
            </a:r>
            <a:r>
              <a:rPr lang="tr-TR" dirty="0" smtClean="0"/>
              <a:t> </a:t>
            </a:r>
            <a:r>
              <a:rPr lang="tr-TR" dirty="0" smtClean="0">
                <a:solidFill>
                  <a:schemeClr val="tx1"/>
                </a:solidFill>
              </a:rPr>
              <a:t>Düzey</a:t>
            </a:r>
            <a:endParaRPr lang="tr-TR" dirty="0">
              <a:solidFill>
                <a:schemeClr val="tx1"/>
              </a:solidFill>
            </a:endParaRPr>
          </a:p>
        </p:txBody>
      </p:sp>
      <p:sp>
        <p:nvSpPr>
          <p:cNvPr id="11" name="Sağ Ok 10"/>
          <p:cNvSpPr/>
          <p:nvPr/>
        </p:nvSpPr>
        <p:spPr>
          <a:xfrm>
            <a:off x="370115" y="4332221"/>
            <a:ext cx="2220686" cy="522515"/>
          </a:xfrm>
          <a:prstGeom prst="rightArrow">
            <a:avLst/>
          </a:prstGeom>
          <a:solidFill>
            <a:schemeClr val="accent4">
              <a:lumMod val="40000"/>
              <a:lumOff val="60000"/>
            </a:schemeClr>
          </a:solidFill>
          <a:ln>
            <a:solidFill>
              <a:schemeClr val="accent4">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solidFill>
                  <a:schemeClr val="tx1"/>
                </a:solidFill>
              </a:rPr>
              <a:t>Dördüncü</a:t>
            </a:r>
            <a:r>
              <a:rPr lang="tr-TR" dirty="0" smtClean="0"/>
              <a:t> </a:t>
            </a:r>
            <a:r>
              <a:rPr lang="tr-TR" dirty="0" smtClean="0">
                <a:solidFill>
                  <a:schemeClr val="tx1"/>
                </a:solidFill>
              </a:rPr>
              <a:t>Düzey</a:t>
            </a:r>
            <a:endParaRPr lang="tr-TR" dirty="0">
              <a:solidFill>
                <a:schemeClr val="tx1"/>
              </a:solidFill>
            </a:endParaRPr>
          </a:p>
        </p:txBody>
      </p:sp>
    </p:spTree>
    <p:extLst>
      <p:ext uri="{BB962C8B-B14F-4D97-AF65-F5344CB8AC3E}">
        <p14:creationId xmlns="" xmlns:p14="http://schemas.microsoft.com/office/powerpoint/2010/main" val="999354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Sayılar:</a:t>
            </a:r>
            <a:r>
              <a:rPr lang="tr-TR" dirty="0" smtClean="0"/>
              <a:t/>
            </a:r>
            <a:br>
              <a:rPr lang="tr-TR" dirty="0" smtClean="0"/>
            </a:br>
            <a:endParaRPr lang="tr-TR" dirty="0"/>
          </a:p>
        </p:txBody>
      </p:sp>
      <p:sp>
        <p:nvSpPr>
          <p:cNvPr id="3" name="İçerik Yer Tutucusu 2"/>
          <p:cNvSpPr>
            <a:spLocks noGrp="1"/>
          </p:cNvSpPr>
          <p:nvPr>
            <p:ph idx="1"/>
          </p:nvPr>
        </p:nvSpPr>
        <p:spPr/>
        <p:txBody>
          <a:bodyPr/>
          <a:lstStyle/>
          <a:p>
            <a:r>
              <a:rPr lang="tr-TR" sz="3200" dirty="0" smtClean="0"/>
              <a:t>APA </a:t>
            </a:r>
            <a:r>
              <a:rPr lang="tr-TR" sz="3200" dirty="0"/>
              <a:t>stilinin genel kuralına göre 10 ve 10’un üzerindeki sayılar rakam ile, 10’un altındaki sayılar ise yazı ile ifade edilmelidir (Büyüköztürk ve diğer., 2008</a:t>
            </a:r>
            <a:r>
              <a:rPr lang="tr-TR" sz="3200" dirty="0" smtClean="0"/>
              <a:t>).</a:t>
            </a:r>
            <a:endParaRPr lang="tr-TR" sz="3200" dirty="0"/>
          </a:p>
          <a:p>
            <a:r>
              <a:rPr lang="tr-TR" sz="3200" dirty="0"/>
              <a:t>İstatistiksel ve Matematiksel Gösterimler</a:t>
            </a:r>
          </a:p>
          <a:p>
            <a:r>
              <a:rPr lang="tr-TR" sz="3200" dirty="0" smtClean="0"/>
              <a:t>Bulgulara </a:t>
            </a:r>
            <a:r>
              <a:rPr lang="tr-TR" sz="3200" dirty="0"/>
              <a:t>ilişkin istatistikler raporlaştırılırken (örn. t testi, F testi, ki-kare testi) okuyucuların yapılan analizleri tam olarak anlamalarını sağlayacak yeterli bilgilerin ve analiz sonuçlarına ilişkin uygun açıklamaların verilmesi gerekir.</a:t>
            </a:r>
          </a:p>
          <a:p>
            <a:endParaRPr lang="tr-TR" dirty="0"/>
          </a:p>
        </p:txBody>
      </p:sp>
    </p:spTree>
    <p:extLst>
      <p:ext uri="{BB962C8B-B14F-4D97-AF65-F5344CB8AC3E}">
        <p14:creationId xmlns="" xmlns:p14="http://schemas.microsoft.com/office/powerpoint/2010/main" val="1978030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a:t>Metin İçinde Kaynak Gösterme </a:t>
            </a:r>
            <a:endParaRPr lang="tr-TR" dirty="0"/>
          </a:p>
        </p:txBody>
      </p:sp>
      <p:sp>
        <p:nvSpPr>
          <p:cNvPr id="3" name="İçerik Yer Tutucusu 2"/>
          <p:cNvSpPr>
            <a:spLocks noGrp="1"/>
          </p:cNvSpPr>
          <p:nvPr>
            <p:ph idx="1"/>
          </p:nvPr>
        </p:nvSpPr>
        <p:spPr/>
        <p:txBody>
          <a:bodyPr/>
          <a:lstStyle/>
          <a:p>
            <a:pPr marL="0" indent="0">
              <a:buNone/>
            </a:pPr>
            <a:endParaRPr lang="tr-TR" dirty="0"/>
          </a:p>
          <a:p>
            <a:r>
              <a:rPr lang="tr-TR" dirty="0"/>
              <a:t>Metin içinde genel bir referans söz konusuysa ve metnin bütününe gönderme yapılıyorsa (yazarın soyadı, yıl) yazmak yeterlidir. Örneğin (Öztürk, 2004). </a:t>
            </a:r>
          </a:p>
          <a:p>
            <a:endParaRPr lang="tr-TR" dirty="0"/>
          </a:p>
          <a:p>
            <a:r>
              <a:rPr lang="tr-TR" dirty="0"/>
              <a:t>Belirli bir sayfadan alıntı yapılmış ya da ilgili fikirler belirli bir kısımdan alınmışsa kaynak, sayfasıyla birlikte şu şekilde yazılır: (Köker, 1998, s. 42). </a:t>
            </a:r>
          </a:p>
          <a:p>
            <a:endParaRPr lang="tr-TR" dirty="0"/>
          </a:p>
        </p:txBody>
      </p:sp>
    </p:spTree>
    <p:extLst>
      <p:ext uri="{BB962C8B-B14F-4D97-AF65-F5344CB8AC3E}">
        <p14:creationId xmlns="" xmlns:p14="http://schemas.microsoft.com/office/powerpoint/2010/main" val="35391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Metin İçinde Kaynak Gösterme </a:t>
            </a:r>
            <a:endParaRPr lang="tr-TR" dirty="0"/>
          </a:p>
        </p:txBody>
      </p:sp>
      <p:sp>
        <p:nvSpPr>
          <p:cNvPr id="3" name="İçerik Yer Tutucusu 2"/>
          <p:cNvSpPr>
            <a:spLocks noGrp="1"/>
          </p:cNvSpPr>
          <p:nvPr>
            <p:ph idx="1"/>
          </p:nvPr>
        </p:nvSpPr>
        <p:spPr/>
        <p:txBody>
          <a:bodyPr/>
          <a:lstStyle/>
          <a:p>
            <a:endParaRPr lang="tr-TR" dirty="0"/>
          </a:p>
          <a:p>
            <a:r>
              <a:rPr lang="tr-TR" dirty="0"/>
              <a:t>Bir yazarın aynı tarihli eserleri şu şekilde yazılır: (Zizek, 2009a) ve (Zizek, 2009b). </a:t>
            </a:r>
          </a:p>
          <a:p>
            <a:endParaRPr lang="tr-TR" dirty="0"/>
          </a:p>
          <a:p>
            <a:r>
              <a:rPr lang="tr-TR" dirty="0"/>
              <a:t>Yazar sayısı üç ile beş arasında ise, ilk göndermede tüm isimler yazılır, daha sonra sadece ilk yazarı belitmek yeterlidir. Örneğin, kaynak ilk geçtiğinde (Kejanlıoğlu, Adaklı&amp; Çelenk, 2004) sonraki geçişinde (Kejanlıoğlu vd., 2004) olarak yer alır. </a:t>
            </a:r>
          </a:p>
          <a:p>
            <a:endParaRPr lang="tr-TR" dirty="0" smtClean="0"/>
          </a:p>
          <a:p>
            <a:endParaRPr lang="tr-TR" dirty="0"/>
          </a:p>
        </p:txBody>
      </p:sp>
    </p:spTree>
    <p:extLst>
      <p:ext uri="{BB962C8B-B14F-4D97-AF65-F5344CB8AC3E}">
        <p14:creationId xmlns="" xmlns:p14="http://schemas.microsoft.com/office/powerpoint/2010/main" val="1574242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dirty="0" smtClean="0"/>
              <a:t>Metin İçinde Kaynak Gösterme </a:t>
            </a:r>
            <a:endParaRPr lang="tr-TR" dirty="0"/>
          </a:p>
        </p:txBody>
      </p:sp>
      <p:sp>
        <p:nvSpPr>
          <p:cNvPr id="3" name="İçerik Yer Tutucusu 2"/>
          <p:cNvSpPr>
            <a:spLocks noGrp="1"/>
          </p:cNvSpPr>
          <p:nvPr>
            <p:ph idx="1"/>
          </p:nvPr>
        </p:nvSpPr>
        <p:spPr/>
        <p:txBody>
          <a:bodyPr/>
          <a:lstStyle/>
          <a:p>
            <a:endParaRPr lang="tr-TR" dirty="0"/>
          </a:p>
          <a:p>
            <a:r>
              <a:rPr lang="tr-TR" dirty="0"/>
              <a:t>Metin içinde iki yazarlı bir kaynak belirtiliyorsa her seferinde iki yazarın adı da belirtilir; ikiden fazla yazarlı eser ise ilk kullanımda hepsi, sonraki kullanımda sadece ilk yazar belirtilir. Örneğin: </a:t>
            </a:r>
          </a:p>
          <a:p>
            <a:r>
              <a:rPr lang="tr-TR" dirty="0"/>
              <a:t>Gregory, Agar, Lock ve Harris (2007), özel sektörün bilimle ilgilenmesinin yeni bir tür halkla ilişkiler çalışması biçimi olduğunu öne sürmektedirler. (…) Gregory vd. bu yolla firmaların kendi şöhretlerini koruduklarını ileri sürmektedirler (2007, s.212). </a:t>
            </a:r>
          </a:p>
        </p:txBody>
      </p:sp>
    </p:spTree>
    <p:extLst>
      <p:ext uri="{BB962C8B-B14F-4D97-AF65-F5344CB8AC3E}">
        <p14:creationId xmlns="" xmlns:p14="http://schemas.microsoft.com/office/powerpoint/2010/main" val="1306676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i="1" smtClean="0"/>
              <a:t>Metin İçinde Kaynak Gösterme </a:t>
            </a:r>
            <a:endParaRPr lang="tr-TR" dirty="0"/>
          </a:p>
        </p:txBody>
      </p:sp>
      <p:sp>
        <p:nvSpPr>
          <p:cNvPr id="3" name="İçerik Yer Tutucusu 2"/>
          <p:cNvSpPr>
            <a:spLocks noGrp="1"/>
          </p:cNvSpPr>
          <p:nvPr>
            <p:ph idx="1"/>
          </p:nvPr>
        </p:nvSpPr>
        <p:spPr>
          <a:xfrm>
            <a:off x="883920" y="1825625"/>
            <a:ext cx="10515600" cy="4351338"/>
          </a:xfrm>
        </p:spPr>
        <p:txBody>
          <a:bodyPr>
            <a:normAutofit fontScale="70000" lnSpcReduction="20000"/>
          </a:bodyPr>
          <a:lstStyle/>
          <a:p>
            <a:pPr>
              <a:lnSpc>
                <a:spcPct val="220000"/>
              </a:lnSpc>
            </a:pPr>
            <a:r>
              <a:rPr lang="tr-TR" dirty="0" smtClean="0"/>
              <a:t>Metin </a:t>
            </a:r>
            <a:r>
              <a:rPr lang="tr-TR" dirty="0"/>
              <a:t>içinde 40 sözcükten uzun alıntılar içeriden, tek veya sık satır aralığı vererek, ana metinden daha küçük bir puntoyla (10 veya 11 punto), italik olmadan, tırnaksız yazılır. Örneğin: </a:t>
            </a:r>
          </a:p>
          <a:p>
            <a:pPr>
              <a:lnSpc>
                <a:spcPct val="220000"/>
              </a:lnSpc>
            </a:pPr>
            <a:r>
              <a:rPr lang="tr-TR" dirty="0"/>
              <a:t>Bu geçmiş Stuart Hall‟e göre (1998), </a:t>
            </a:r>
            <a:endParaRPr lang="tr-TR" dirty="0" smtClean="0"/>
          </a:p>
          <a:p>
            <a:pPr>
              <a:lnSpc>
                <a:spcPct val="150000"/>
              </a:lnSpc>
            </a:pPr>
            <a:endParaRPr lang="tr-TR" dirty="0"/>
          </a:p>
          <a:p>
            <a:pPr marL="0" indent="0" algn="just">
              <a:lnSpc>
                <a:spcPct val="110000"/>
              </a:lnSpc>
              <a:buNone/>
            </a:pPr>
            <a:r>
              <a:rPr lang="tr-TR" dirty="0" smtClean="0"/>
              <a:t>	(…) </a:t>
            </a:r>
            <a:r>
              <a:rPr lang="tr-TR" dirty="0"/>
              <a:t>her zaman yeniden anlatılır, yeniden keşfedilir, yeniden yaratılır. </a:t>
            </a:r>
            <a:r>
              <a:rPr lang="tr-TR" dirty="0" smtClean="0"/>
              <a:t>	Geçmişin 	anlatılaştırılması </a:t>
            </a:r>
            <a:r>
              <a:rPr lang="tr-TR" dirty="0"/>
              <a:t>gerekir. Geçmişlerimize, tam anlamıyla gerçek bir </a:t>
            </a:r>
            <a:r>
              <a:rPr lang="tr-TR" dirty="0" smtClean="0"/>
              <a:t>	olgu </a:t>
            </a:r>
            <a:r>
              <a:rPr lang="tr-TR" dirty="0"/>
              <a:t>olarak değil, </a:t>
            </a:r>
            <a:r>
              <a:rPr lang="tr-TR" dirty="0" smtClean="0"/>
              <a:t>	tarih </a:t>
            </a:r>
            <a:r>
              <a:rPr lang="tr-TR" dirty="0"/>
              <a:t>aracılığıyla, bellek aracılığıyla, arzu aracılığıyla </a:t>
            </a:r>
            <a:r>
              <a:rPr lang="tr-TR" dirty="0" smtClean="0"/>
              <a:t>gideriz. Benliklerimizin </a:t>
            </a:r>
            <a:r>
              <a:rPr lang="tr-TR" dirty="0"/>
              <a:t>ve </a:t>
            </a:r>
            <a:r>
              <a:rPr lang="tr-TR" dirty="0" smtClean="0"/>
              <a:t>	tarihlerimizin </a:t>
            </a:r>
            <a:r>
              <a:rPr lang="tr-TR" dirty="0"/>
              <a:t>anlatılaştırılması ise hep sonradan yapılır (s.83) </a:t>
            </a:r>
          </a:p>
        </p:txBody>
      </p:sp>
    </p:spTree>
    <p:extLst>
      <p:ext uri="{BB962C8B-B14F-4D97-AF65-F5344CB8AC3E}">
        <p14:creationId xmlns="" xmlns:p14="http://schemas.microsoft.com/office/powerpoint/2010/main" val="34202922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graphicFrame>
        <p:nvGraphicFramePr>
          <p:cNvPr id="5" name="İçerik Yer Tutucusu 4"/>
          <p:cNvGraphicFramePr>
            <a:graphicFrameLocks noGrp="1"/>
          </p:cNvGraphicFramePr>
          <p:nvPr>
            <p:ph idx="1"/>
            <p:extLst/>
          </p:nvPr>
        </p:nvGraphicFramePr>
        <p:xfrm>
          <a:off x="838200" y="1690688"/>
          <a:ext cx="10429461" cy="4621695"/>
        </p:xfrm>
        <a:graphic>
          <a:graphicData uri="http://schemas.openxmlformats.org/drawingml/2006/table">
            <a:tbl>
              <a:tblPr>
                <a:tableStyleId>{5C22544A-7EE6-4342-B048-85BDC9FD1C3A}</a:tableStyleId>
              </a:tblPr>
              <a:tblGrid>
                <a:gridCol w="10429461">
                  <a:extLst>
                    <a:ext uri="{9D8B030D-6E8A-4147-A177-3AD203B41FA5}">
                      <a16:colId xmlns="" xmlns:a16="http://schemas.microsoft.com/office/drawing/2014/main" val="3208745498"/>
                    </a:ext>
                  </a:extLst>
                </a:gridCol>
              </a:tblGrid>
              <a:tr h="4621695">
                <a:tc>
                  <a:txBody>
                    <a:bodyPr/>
                    <a:lstStyle/>
                    <a:p>
                      <a:pPr algn="just">
                        <a:spcAft>
                          <a:spcPts val="0"/>
                        </a:spcAft>
                      </a:pPr>
                      <a:endParaRPr lang="tr-TR" sz="2400" dirty="0" smtClean="0">
                        <a:solidFill>
                          <a:srgbClr val="000000"/>
                        </a:solidFill>
                        <a:effectLst/>
                        <a:latin typeface="Arial" panose="020B0604020202020204" pitchFamily="34" charset="0"/>
                        <a:ea typeface="Calibri" panose="020F0502020204030204" pitchFamily="34" charset="0"/>
                      </a:endParaRPr>
                    </a:p>
                    <a:p>
                      <a:r>
                        <a:rPr lang="tr-TR" sz="2400" dirty="0" smtClean="0">
                          <a:latin typeface="Times New Roman" panose="02020603050405020304" pitchFamily="18" charset="0"/>
                          <a:cs typeface="Times New Roman" panose="02020603050405020304" pitchFamily="18" charset="0"/>
                        </a:rPr>
                        <a:t>Büyüköztürk, Ş., Çakmak, E.K.,  Akgün, Ö.E., Karadeniz, Ş.  ve 	Demirel, F. (2008). </a:t>
                      </a:r>
                      <a:r>
                        <a:rPr lang="tr-TR" sz="2400" i="1" dirty="0" smtClean="0">
                          <a:latin typeface="Times New Roman" panose="02020603050405020304" pitchFamily="18" charset="0"/>
                          <a:cs typeface="Times New Roman" panose="02020603050405020304" pitchFamily="18" charset="0"/>
                        </a:rPr>
                        <a:t>Bilimsel Araştırma Yöntemleri</a:t>
                      </a:r>
                      <a:r>
                        <a:rPr lang="tr-TR" sz="2400" dirty="0" smtClean="0">
                          <a:latin typeface="Times New Roman" panose="02020603050405020304" pitchFamily="18" charset="0"/>
                          <a:cs typeface="Times New Roman" panose="02020603050405020304" pitchFamily="18" charset="0"/>
                        </a:rPr>
                        <a:t>. 	Ankara:Pegem.</a:t>
                      </a:r>
                    </a:p>
                    <a:p>
                      <a:endParaRPr lang="tr-TR" sz="2400" dirty="0" smtClean="0">
                        <a:latin typeface="Times New Roman" panose="02020603050405020304" pitchFamily="18" charset="0"/>
                        <a:cs typeface="Times New Roman" panose="02020603050405020304" pitchFamily="18" charset="0"/>
                      </a:endParaRPr>
                    </a:p>
                    <a:p>
                      <a:r>
                        <a:rPr lang="tr-TR" sz="2400" dirty="0" smtClean="0">
                          <a:latin typeface="Times New Roman" panose="02020603050405020304" pitchFamily="18" charset="0"/>
                          <a:cs typeface="Times New Roman" panose="02020603050405020304" pitchFamily="18" charset="0"/>
                        </a:rPr>
                        <a:t>Karasar, N. (2016). </a:t>
                      </a:r>
                      <a:r>
                        <a:rPr lang="tr-TR" sz="2400" i="1" dirty="0" smtClean="0">
                          <a:latin typeface="Times New Roman" panose="02020603050405020304" pitchFamily="18" charset="0"/>
                          <a:cs typeface="Times New Roman" panose="02020603050405020304" pitchFamily="18" charset="0"/>
                        </a:rPr>
                        <a:t>Bilimsel Araştırma Yöntemleri </a:t>
                      </a:r>
                      <a:r>
                        <a:rPr lang="tr-TR" sz="2400" dirty="0" smtClean="0">
                          <a:latin typeface="Times New Roman" panose="02020603050405020304" pitchFamily="18" charset="0"/>
                          <a:cs typeface="Times New Roman" panose="02020603050405020304" pitchFamily="18" charset="0"/>
                        </a:rPr>
                        <a:t>(31. Baskı). 	Ankara: Nobel Akademik</a:t>
                      </a:r>
                    </a:p>
                    <a:p>
                      <a:pPr algn="just">
                        <a:spcAft>
                          <a:spcPts val="0"/>
                        </a:spcAft>
                      </a:pPr>
                      <a:endParaRPr lang="tr-TR" sz="24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Tx/>
                        <a:buNone/>
                        <a:tabLst/>
                        <a:defRPr/>
                      </a:pPr>
                      <a:r>
                        <a:rPr lang="tr-TR" sz="2400" dirty="0" smtClean="0">
                          <a:effectLst/>
                          <a:latin typeface="Times New Roman" panose="02020603050405020304" pitchFamily="18" charset="0"/>
                          <a:cs typeface="Times New Roman" panose="02020603050405020304" pitchFamily="18" charset="0"/>
                        </a:rPr>
                        <a:t>Kumar, R. </a:t>
                      </a:r>
                      <a:r>
                        <a:rPr lang="tr-TR" sz="2400" smtClean="0">
                          <a:effectLst/>
                          <a:latin typeface="Times New Roman" panose="02020603050405020304" pitchFamily="18" charset="0"/>
                          <a:cs typeface="Times New Roman" panose="02020603050405020304" pitchFamily="18" charset="0"/>
                        </a:rPr>
                        <a:t>(2011). </a:t>
                      </a:r>
                      <a:r>
                        <a:rPr lang="tr-TR" sz="2400" i="1" dirty="0" smtClean="0">
                          <a:effectLst/>
                          <a:latin typeface="Times New Roman" panose="02020603050405020304" pitchFamily="18" charset="0"/>
                          <a:cs typeface="Times New Roman" panose="02020603050405020304" pitchFamily="18" charset="0"/>
                        </a:rPr>
                        <a:t>Araştırma Yöntemleri - Yeni Başlayanlar İçin Adım Adım</a:t>
                      </a:r>
                    </a:p>
                    <a:p>
                      <a:pPr marL="0" marR="0" indent="0" algn="just" defTabSz="914400" rtl="0" eaLnBrk="1" fontAlgn="auto" latinLnBrk="0" hangingPunct="1">
                        <a:lnSpc>
                          <a:spcPct val="100000"/>
                        </a:lnSpc>
                        <a:spcBef>
                          <a:spcPts val="0"/>
                        </a:spcBef>
                        <a:spcAft>
                          <a:spcPts val="0"/>
                        </a:spcAft>
                        <a:buClrTx/>
                        <a:buSzTx/>
                        <a:buFontTx/>
                        <a:buNone/>
                        <a:tabLst/>
                        <a:defRPr/>
                      </a:pPr>
                      <a:r>
                        <a:rPr lang="tr-TR" sz="2400" i="1" dirty="0" smtClean="0">
                          <a:effectLst/>
                          <a:latin typeface="Times New Roman" panose="02020603050405020304" pitchFamily="18" charset="0"/>
                          <a:cs typeface="Times New Roman" panose="02020603050405020304" pitchFamily="18" charset="0"/>
                        </a:rPr>
                        <a:t> Araştırma Rehber</a:t>
                      </a:r>
                      <a:r>
                        <a:rPr lang="tr-TR" sz="2400" dirty="0" smtClean="0">
                          <a:effectLst/>
                          <a:latin typeface="Times New Roman" panose="02020603050405020304" pitchFamily="18" charset="0"/>
                          <a:cs typeface="Times New Roman" panose="02020603050405020304" pitchFamily="18" charset="0"/>
                        </a:rPr>
                        <a:t>i. Ankara: Edge Akademi. Ömay, Ç.(Ed.). Çevirenler: Çokluk, Ö., Şekercioğlu, G. ve Atak, H.</a:t>
                      </a:r>
                    </a:p>
                    <a:p>
                      <a:pPr algn="just">
                        <a:spcAft>
                          <a:spcPts val="0"/>
                        </a:spcAft>
                      </a:pPr>
                      <a:endParaRPr lang="tr-TR" sz="1200" dirty="0">
                        <a:solidFill>
                          <a:srgbClr val="000000"/>
                        </a:solidFill>
                        <a:effectLst/>
                        <a:latin typeface="Arial" panose="020B0604020202020204" pitchFamily="34" charset="0"/>
                        <a:ea typeface="Calibri" panose="020F0502020204030204" pitchFamily="34" charset="0"/>
                      </a:endParaRPr>
                    </a:p>
                  </a:txBody>
                  <a:tcPr marL="68580" marR="68580" marT="0" marB="0"/>
                </a:tc>
                <a:extLst>
                  <a:ext uri="{0D108BD9-81ED-4DB2-BD59-A6C34878D82A}">
                    <a16:rowId xmlns="" xmlns:a16="http://schemas.microsoft.com/office/drawing/2014/main" val="4049771123"/>
                  </a:ext>
                </a:extLst>
              </a:tr>
            </a:tbl>
          </a:graphicData>
        </a:graphic>
      </p:graphicFrame>
    </p:spTree>
    <p:extLst>
      <p:ext uri="{BB962C8B-B14F-4D97-AF65-F5344CB8AC3E}">
        <p14:creationId xmlns="" xmlns:p14="http://schemas.microsoft.com/office/powerpoint/2010/main" val="3075744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Nicel Araştırma Süreci</a:t>
            </a:r>
            <a:endParaRPr lang="tr-TR" sz="3600" b="1" dirty="0"/>
          </a:p>
        </p:txBody>
      </p:sp>
      <p:sp>
        <p:nvSpPr>
          <p:cNvPr id="3" name="İçerik Yer Tutucusu 2"/>
          <p:cNvSpPr>
            <a:spLocks noGrp="1"/>
          </p:cNvSpPr>
          <p:nvPr>
            <p:ph idx="1"/>
          </p:nvPr>
        </p:nvSpPr>
        <p:spPr/>
        <p:txBody>
          <a:bodyPr/>
          <a:lstStyle/>
          <a:p>
            <a:r>
              <a:rPr lang="tr-TR" dirty="0" smtClean="0"/>
              <a:t>Bölüm I: Giriş</a:t>
            </a:r>
          </a:p>
          <a:p>
            <a:endParaRPr lang="tr-TR" dirty="0" smtClean="0"/>
          </a:p>
          <a:p>
            <a:r>
              <a:rPr lang="tr-TR" dirty="0" smtClean="0"/>
              <a:t>Bölüm II: Yöntem</a:t>
            </a:r>
          </a:p>
          <a:p>
            <a:endParaRPr lang="tr-TR" dirty="0" smtClean="0"/>
          </a:p>
          <a:p>
            <a:r>
              <a:rPr lang="tr-TR" dirty="0" smtClean="0"/>
              <a:t>Bölüm III: Bulgular ve Yorumlar</a:t>
            </a:r>
          </a:p>
          <a:p>
            <a:endParaRPr lang="tr-TR" dirty="0" smtClean="0"/>
          </a:p>
          <a:p>
            <a:r>
              <a:rPr lang="tr-TR" dirty="0" smtClean="0"/>
              <a:t>Bölüm IV: Sonuç ve Öneriler</a:t>
            </a:r>
            <a:endParaRPr lang="tr-TR" dirty="0"/>
          </a:p>
        </p:txBody>
      </p:sp>
    </p:spTree>
    <p:extLst>
      <p:ext uri="{BB962C8B-B14F-4D97-AF65-F5344CB8AC3E}">
        <p14:creationId xmlns:p14="http://schemas.microsoft.com/office/powerpoint/2010/main" xmlns="" val="74624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62708" y="351693"/>
            <a:ext cx="10791092" cy="1338996"/>
          </a:xfrm>
        </p:spPr>
        <p:txBody>
          <a:bodyPr>
            <a:normAutofit/>
          </a:bodyPr>
          <a:lstStyle/>
          <a:p>
            <a:pPr algn="ctr"/>
            <a:r>
              <a:rPr lang="tr-TR" sz="3200" b="1" dirty="0" smtClean="0"/>
              <a:t>Nicel Araştırma Süreci Basamakları</a:t>
            </a:r>
            <a:endParaRPr lang="tr-TR" sz="3200" b="1" dirty="0"/>
          </a:p>
        </p:txBody>
      </p:sp>
      <p:sp>
        <p:nvSpPr>
          <p:cNvPr id="3" name="2 İçerik Yer Tutucusu"/>
          <p:cNvSpPr>
            <a:spLocks noGrp="1"/>
          </p:cNvSpPr>
          <p:nvPr>
            <p:ph idx="1"/>
          </p:nvPr>
        </p:nvSpPr>
        <p:spPr>
          <a:xfrm>
            <a:off x="295422" y="1786597"/>
            <a:ext cx="11058378" cy="4390366"/>
          </a:xfrm>
        </p:spPr>
        <p:txBody>
          <a:bodyPr>
            <a:normAutofit/>
          </a:bodyPr>
          <a:lstStyle/>
          <a:p>
            <a:r>
              <a:rPr lang="tr-TR" dirty="0" smtClean="0"/>
              <a:t>Araştırma probleminin oluşturulması</a:t>
            </a:r>
          </a:p>
          <a:p>
            <a:r>
              <a:rPr lang="tr-TR" dirty="0" smtClean="0"/>
              <a:t>Araştırma Deseninin Oluşturulması </a:t>
            </a:r>
          </a:p>
          <a:p>
            <a:pPr marL="228600" lvl="1">
              <a:spcBef>
                <a:spcPts val="1000"/>
              </a:spcBef>
            </a:pPr>
            <a:r>
              <a:rPr lang="tr-TR" sz="2800" dirty="0" smtClean="0"/>
              <a:t>Veri Toplamak İçin Ölçme Aracı Geliştirme</a:t>
            </a:r>
          </a:p>
          <a:p>
            <a:pPr marL="228600" lvl="1">
              <a:spcBef>
                <a:spcPts val="1000"/>
              </a:spcBef>
            </a:pPr>
            <a:r>
              <a:rPr lang="tr-TR" sz="2800" dirty="0" smtClean="0"/>
              <a:t>Örneklem Seçimi</a:t>
            </a:r>
          </a:p>
          <a:p>
            <a:pPr marL="228600" lvl="1">
              <a:spcBef>
                <a:spcPts val="1000"/>
              </a:spcBef>
            </a:pPr>
            <a:r>
              <a:rPr lang="tr-TR" sz="2800" dirty="0" smtClean="0"/>
              <a:t>Araştırma Önerisinin Yazılması</a:t>
            </a:r>
          </a:p>
          <a:p>
            <a:pPr marL="228600" lvl="1">
              <a:spcBef>
                <a:spcPts val="1000"/>
              </a:spcBef>
            </a:pPr>
            <a:r>
              <a:rPr lang="tr-TR" sz="2800" dirty="0" smtClean="0"/>
              <a:t>Veri Toplama</a:t>
            </a:r>
          </a:p>
          <a:p>
            <a:pPr marL="228600" lvl="1">
              <a:spcBef>
                <a:spcPts val="1000"/>
              </a:spcBef>
            </a:pPr>
            <a:r>
              <a:rPr lang="tr-TR" sz="2800" dirty="0" smtClean="0"/>
              <a:t>Veri İşleme ve Sunma</a:t>
            </a:r>
          </a:p>
          <a:p>
            <a:pPr marL="228600" lvl="1">
              <a:spcBef>
                <a:spcPts val="1000"/>
              </a:spcBef>
            </a:pPr>
            <a:r>
              <a:rPr lang="tr-TR" sz="2800" dirty="0" smtClean="0"/>
              <a:t>Araştırma Raporunun Yazılması                                                 </a:t>
            </a:r>
            <a:r>
              <a:rPr lang="tr-TR" sz="1800" dirty="0" smtClean="0"/>
              <a:t>Kumar(2011)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Raporlaştırma-Arka </a:t>
            </a:r>
            <a:r>
              <a:rPr lang="tr-TR" b="1" dirty="0"/>
              <a:t>Bölüm</a:t>
            </a:r>
            <a:endParaRPr lang="tr-TR" dirty="0"/>
          </a:p>
        </p:txBody>
      </p:sp>
      <p:sp>
        <p:nvSpPr>
          <p:cNvPr id="3" name="İçerik Yer Tutucusu 2"/>
          <p:cNvSpPr>
            <a:spLocks noGrp="1"/>
          </p:cNvSpPr>
          <p:nvPr>
            <p:ph idx="1"/>
          </p:nvPr>
        </p:nvSpPr>
        <p:spPr/>
        <p:txBody>
          <a:bodyPr>
            <a:normAutofit/>
          </a:bodyPr>
          <a:lstStyle/>
          <a:p>
            <a:endParaRPr lang="tr-TR" sz="4000" dirty="0"/>
          </a:p>
          <a:p>
            <a:r>
              <a:rPr lang="tr-TR" sz="4000" dirty="0"/>
              <a:t>Raporda, önce, metnin bir uzantısı olan ekler, sonra, ekleri de içerecek kaynakça yer alır. Eklerin hazırlanması ve rapora yerleştirilmelerinde uyulması gereken bazı içerik ve biçim kuralları vardır (Karasar, </a:t>
            </a:r>
            <a:r>
              <a:rPr lang="tr-TR" sz="4000" dirty="0" smtClean="0"/>
              <a:t>2016).</a:t>
            </a:r>
            <a:endParaRPr lang="tr-TR" sz="4000" dirty="0"/>
          </a:p>
          <a:p>
            <a:endParaRPr lang="tr-TR" dirty="0" smtClean="0"/>
          </a:p>
          <a:p>
            <a:endParaRPr lang="tr-TR" dirty="0"/>
          </a:p>
          <a:p>
            <a:endParaRPr lang="tr-TR" dirty="0"/>
          </a:p>
        </p:txBody>
      </p:sp>
    </p:spTree>
    <p:extLst>
      <p:ext uri="{BB962C8B-B14F-4D97-AF65-F5344CB8AC3E}">
        <p14:creationId xmlns="" xmlns:p14="http://schemas.microsoft.com/office/powerpoint/2010/main" val="3489451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Arka Bölüm</a:t>
            </a:r>
            <a:endParaRPr lang="tr-TR" dirty="0"/>
          </a:p>
        </p:txBody>
      </p:sp>
      <p:sp>
        <p:nvSpPr>
          <p:cNvPr id="3" name="İçerik Yer Tutucusu 2"/>
          <p:cNvSpPr>
            <a:spLocks noGrp="1"/>
          </p:cNvSpPr>
          <p:nvPr>
            <p:ph idx="1"/>
          </p:nvPr>
        </p:nvSpPr>
        <p:spPr/>
        <p:txBody>
          <a:bodyPr>
            <a:noAutofit/>
          </a:bodyPr>
          <a:lstStyle/>
          <a:p>
            <a:pPr algn="just"/>
            <a:r>
              <a:rPr lang="tr-TR" sz="3200" dirty="0" smtClean="0"/>
              <a:t>Rapor metni bittikten sonra, içindekiler sayfası gibi, bir ekler sayfası düzenlenir. Bu sayfada, bölüm başlığı olarak Ekler, ek numaralarının bulunacağı sol sütuna Ek, sayfa numaralarının yazılacağı sağ sütuna da Sayfa yazılarak, ekler sıralanır. </a:t>
            </a:r>
            <a:endParaRPr lang="tr-TR" sz="3200" dirty="0"/>
          </a:p>
          <a:p>
            <a:pPr algn="just"/>
            <a:r>
              <a:rPr lang="tr-TR" sz="3200" dirty="0" smtClean="0"/>
              <a:t>Her </a:t>
            </a:r>
            <a:r>
              <a:rPr lang="tr-TR" sz="3200" dirty="0"/>
              <a:t>ek, genellikle, ayrı bir sayfa olarak verilir ve sayfa ortalanarak yerleştirilir.</a:t>
            </a:r>
          </a:p>
          <a:p>
            <a:pPr algn="just"/>
            <a:r>
              <a:rPr lang="tr-TR" sz="3200" dirty="0" smtClean="0"/>
              <a:t>Şekil</a:t>
            </a:r>
            <a:r>
              <a:rPr lang="tr-TR" sz="3200" dirty="0"/>
              <a:t>, çizelge ve öteki belgeler, kendi normal biçimleri içinde verilir.</a:t>
            </a:r>
          </a:p>
          <a:p>
            <a:pPr algn="just"/>
            <a:r>
              <a:rPr lang="tr-TR" sz="3200" dirty="0" smtClean="0"/>
              <a:t>Her </a:t>
            </a:r>
            <a:r>
              <a:rPr lang="tr-TR" sz="3200" dirty="0"/>
              <a:t>Ek'e ayrı bir numara ve ad verilir. </a:t>
            </a:r>
          </a:p>
        </p:txBody>
      </p:sp>
    </p:spTree>
    <p:extLst>
      <p:ext uri="{BB962C8B-B14F-4D97-AF65-F5344CB8AC3E}">
        <p14:creationId xmlns="" xmlns:p14="http://schemas.microsoft.com/office/powerpoint/2010/main" val="664583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Arka Bölüm</a:t>
            </a:r>
            <a:endParaRPr lang="tr-TR" dirty="0"/>
          </a:p>
        </p:txBody>
      </p:sp>
      <p:sp>
        <p:nvSpPr>
          <p:cNvPr id="3" name="İçerik Yer Tutucusu 2"/>
          <p:cNvSpPr>
            <a:spLocks noGrp="1"/>
          </p:cNvSpPr>
          <p:nvPr>
            <p:ph idx="1"/>
          </p:nvPr>
        </p:nvSpPr>
        <p:spPr/>
        <p:txBody>
          <a:bodyPr/>
          <a:lstStyle/>
          <a:p>
            <a:pPr algn="just"/>
            <a:endParaRPr lang="tr-TR" dirty="0"/>
          </a:p>
          <a:p>
            <a:pPr algn="just"/>
            <a:r>
              <a:rPr lang="tr-TR" sz="3600" dirty="0"/>
              <a:t>Ekler, bir materyalin çalışmanın gövde kısmında detaylı olarak verilmesinin uygun olmayacağı ve dikkati dağıtacağı durumlarda oldukça yararlıdır. </a:t>
            </a:r>
          </a:p>
        </p:txBody>
      </p:sp>
    </p:spTree>
    <p:extLst>
      <p:ext uri="{BB962C8B-B14F-4D97-AF65-F5344CB8AC3E}">
        <p14:creationId xmlns="" xmlns:p14="http://schemas.microsoft.com/office/powerpoint/2010/main" val="3725091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Arka Bölüm</a:t>
            </a:r>
            <a:endParaRPr lang="tr-TR" dirty="0"/>
          </a:p>
        </p:txBody>
      </p:sp>
      <p:sp>
        <p:nvSpPr>
          <p:cNvPr id="3" name="İçerik Yer Tutucusu 2"/>
          <p:cNvSpPr>
            <a:spLocks noGrp="1"/>
          </p:cNvSpPr>
          <p:nvPr>
            <p:ph idx="1"/>
          </p:nvPr>
        </p:nvSpPr>
        <p:spPr/>
        <p:txBody>
          <a:bodyPr/>
          <a:lstStyle/>
          <a:p>
            <a:pPr algn="just"/>
            <a:endParaRPr lang="tr-TR" dirty="0"/>
          </a:p>
          <a:p>
            <a:pPr algn="just"/>
            <a:r>
              <a:rPr lang="tr-TR" dirty="0"/>
              <a:t>Bilimin </a:t>
            </a:r>
            <a:r>
              <a:rPr lang="tr-TR" dirty="0" smtClean="0"/>
              <a:t>birikimliliği ile </a:t>
            </a:r>
            <a:r>
              <a:rPr lang="tr-TR" dirty="0"/>
              <a:t>bilimsel yöntemin açık seçikliği altıncı basamağın eklenmesini gerektirir.</a:t>
            </a:r>
          </a:p>
          <a:p>
            <a:pPr algn="just"/>
            <a:r>
              <a:rPr lang="tr-TR" dirty="0" smtClean="0"/>
              <a:t>Raporlaştırma</a:t>
            </a:r>
            <a:r>
              <a:rPr lang="tr-TR" dirty="0"/>
              <a:t>; araştırmayı tüm süreç ve sonuçlarıyla kaydetmedir.</a:t>
            </a:r>
          </a:p>
          <a:p>
            <a:pPr algn="just"/>
            <a:r>
              <a:rPr lang="tr-TR" dirty="0" smtClean="0"/>
              <a:t>Araştırma </a:t>
            </a:r>
            <a:r>
              <a:rPr lang="tr-TR" dirty="0"/>
              <a:t>raporunun temel amacı, araştırma ile varılan sonucu “başkalarına” duyurarak bilgide </a:t>
            </a:r>
            <a:r>
              <a:rPr lang="tr-TR" i="1" dirty="0"/>
              <a:t>birikimi</a:t>
            </a:r>
            <a:r>
              <a:rPr lang="tr-TR" dirty="0"/>
              <a:t>ve </a:t>
            </a:r>
            <a:r>
              <a:rPr lang="tr-TR" i="1" dirty="0"/>
              <a:t>denetlenebilirliği(açıklığı)</a:t>
            </a:r>
            <a:r>
              <a:rPr lang="tr-TR" dirty="0"/>
              <a:t>sağlamaktır (Karasar, </a:t>
            </a:r>
            <a:r>
              <a:rPr lang="tr-TR" dirty="0" smtClean="0"/>
              <a:t>2016). </a:t>
            </a:r>
            <a:endParaRPr lang="tr-TR" dirty="0"/>
          </a:p>
          <a:p>
            <a:endParaRPr lang="tr-TR" dirty="0"/>
          </a:p>
        </p:txBody>
      </p:sp>
    </p:spTree>
    <p:extLst>
      <p:ext uri="{BB962C8B-B14F-4D97-AF65-F5344CB8AC3E}">
        <p14:creationId xmlns="" xmlns:p14="http://schemas.microsoft.com/office/powerpoint/2010/main" val="211323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İçerik</a:t>
            </a:r>
            <a:endParaRPr lang="tr-TR" dirty="0"/>
          </a:p>
        </p:txBody>
      </p:sp>
      <p:sp>
        <p:nvSpPr>
          <p:cNvPr id="3" name="İçerik Yer Tutucusu 2"/>
          <p:cNvSpPr>
            <a:spLocks noGrp="1"/>
          </p:cNvSpPr>
          <p:nvPr>
            <p:ph idx="1"/>
          </p:nvPr>
        </p:nvSpPr>
        <p:spPr/>
        <p:txBody>
          <a:bodyPr/>
          <a:lstStyle/>
          <a:p>
            <a:r>
              <a:rPr lang="tr-TR" sz="3600" dirty="0" smtClean="0"/>
              <a:t>Bir </a:t>
            </a:r>
            <a:r>
              <a:rPr lang="tr-TR" sz="3600" dirty="0"/>
              <a:t>araştırmanın raporlaştırılmasında, içeriğin üç ana ilkeyi karşılaması istenir. Bunlar:</a:t>
            </a:r>
          </a:p>
          <a:p>
            <a:r>
              <a:rPr lang="tr-TR" sz="3600" dirty="0" smtClean="0"/>
              <a:t> </a:t>
            </a:r>
            <a:r>
              <a:rPr lang="tr-TR" sz="3600" dirty="0"/>
              <a:t>Öz, fakat yeterince ayrıntı</a:t>
            </a:r>
          </a:p>
          <a:p>
            <a:r>
              <a:rPr lang="tr-TR" sz="3600" dirty="0" smtClean="0"/>
              <a:t>Okuyucuya </a:t>
            </a:r>
            <a:r>
              <a:rPr lang="tr-TR" sz="3600" dirty="0"/>
              <a:t>bağımsız yorum ve yargıda bulunabilme olanağı ve </a:t>
            </a:r>
          </a:p>
          <a:p>
            <a:r>
              <a:rPr lang="tr-TR" sz="3600" dirty="0" smtClean="0"/>
              <a:t>Yazarın </a:t>
            </a:r>
            <a:r>
              <a:rPr lang="tr-TR" sz="3600" dirty="0"/>
              <a:t>kendi yorum, yargı ve önerilerinde açıklıktır (Karasar, </a:t>
            </a:r>
            <a:r>
              <a:rPr lang="tr-TR" sz="3600" dirty="0" smtClean="0"/>
              <a:t>2016). </a:t>
            </a:r>
            <a:endParaRPr lang="tr-TR" sz="3600" dirty="0"/>
          </a:p>
        </p:txBody>
      </p:sp>
    </p:spTree>
    <p:extLst>
      <p:ext uri="{BB962C8B-B14F-4D97-AF65-F5344CB8AC3E}">
        <p14:creationId xmlns="" xmlns:p14="http://schemas.microsoft.com/office/powerpoint/2010/main" val="2968320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Rapor Biçimi</a:t>
            </a:r>
            <a:r>
              <a:rPr lang="tr-TR" dirty="0" smtClean="0"/>
              <a:t/>
            </a:r>
            <a:br>
              <a:rPr lang="tr-TR" dirty="0" smtClean="0"/>
            </a:br>
            <a:endParaRPr lang="tr-TR" dirty="0"/>
          </a:p>
        </p:txBody>
      </p:sp>
      <p:sp>
        <p:nvSpPr>
          <p:cNvPr id="3" name="İçerik Yer Tutucusu 2"/>
          <p:cNvSpPr>
            <a:spLocks noGrp="1"/>
          </p:cNvSpPr>
          <p:nvPr>
            <p:ph idx="1"/>
          </p:nvPr>
        </p:nvSpPr>
        <p:spPr/>
        <p:txBody>
          <a:bodyPr/>
          <a:lstStyle/>
          <a:p>
            <a:endParaRPr lang="tr-TR" dirty="0"/>
          </a:p>
          <a:p>
            <a:r>
              <a:rPr lang="tr-TR" dirty="0" smtClean="0"/>
              <a:t>Karasar’a </a:t>
            </a:r>
            <a:r>
              <a:rPr lang="tr-TR" dirty="0"/>
              <a:t>(</a:t>
            </a:r>
            <a:r>
              <a:rPr lang="tr-TR" dirty="0" smtClean="0"/>
              <a:t>2016) </a:t>
            </a:r>
            <a:r>
              <a:rPr lang="tr-TR" dirty="0"/>
              <a:t>göre, araştırma raporlarında biçim, en az şu dört ana ilkeye uymalıdır:</a:t>
            </a:r>
          </a:p>
          <a:p>
            <a:r>
              <a:rPr lang="tr-TR" dirty="0"/>
              <a:t>1. Yalınlık</a:t>
            </a:r>
          </a:p>
          <a:p>
            <a:r>
              <a:rPr lang="tr-TR" dirty="0"/>
              <a:t>2. Mantığa uygunluk</a:t>
            </a:r>
          </a:p>
          <a:p>
            <a:r>
              <a:rPr lang="tr-TR" dirty="0"/>
              <a:t>3. Denge</a:t>
            </a:r>
          </a:p>
          <a:p>
            <a:r>
              <a:rPr lang="tr-TR" dirty="0"/>
              <a:t>4. </a:t>
            </a:r>
            <a:r>
              <a:rPr lang="tr-TR" dirty="0" smtClean="0"/>
              <a:t>Bir örneklik </a:t>
            </a:r>
            <a:endParaRPr lang="tr-TR" dirty="0"/>
          </a:p>
        </p:txBody>
      </p:sp>
    </p:spTree>
    <p:extLst>
      <p:ext uri="{BB962C8B-B14F-4D97-AF65-F5344CB8AC3E}">
        <p14:creationId xmlns="" xmlns:p14="http://schemas.microsoft.com/office/powerpoint/2010/main" val="38224617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787</Words>
  <Application>Microsoft Office PowerPoint</Application>
  <PresentationFormat>Özel</PresentationFormat>
  <Paragraphs>96</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  BİLİMSEL ARAŞTIRMA YÖNTEMLERİ</vt:lpstr>
      <vt:lpstr>Nicel Araştırma Süreci</vt:lpstr>
      <vt:lpstr>Nicel Araştırma Süreci Basamakları</vt:lpstr>
      <vt:lpstr>Raporlaştırma-Arka Bölüm</vt:lpstr>
      <vt:lpstr>Arka Bölüm</vt:lpstr>
      <vt:lpstr>Arka Bölüm</vt:lpstr>
      <vt:lpstr>Arka Bölüm</vt:lpstr>
      <vt:lpstr>İçerik</vt:lpstr>
      <vt:lpstr>Rapor Biçimi </vt:lpstr>
      <vt:lpstr>Kaynaklar</vt:lpstr>
      <vt:lpstr>Satır aralıkları</vt:lpstr>
      <vt:lpstr>Başlık düzeyi</vt:lpstr>
      <vt:lpstr>Başlık düzeyi örneği</vt:lpstr>
      <vt:lpstr>Sayılar: </vt:lpstr>
      <vt:lpstr>Metin İçinde Kaynak Gösterme </vt:lpstr>
      <vt:lpstr>Metin İçinde Kaynak Gösterme </vt:lpstr>
      <vt:lpstr>Metin İçinde Kaynak Gösterme </vt:lpstr>
      <vt:lpstr>Metin İçinde Kaynak Gösterme </vt:lpstr>
      <vt:lpstr>Kaynakça</vt:lpstr>
    </vt:vector>
  </TitlesOfParts>
  <Company>SilentAll Team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BİLİMSEL ARAŞTIRMA YÖNTEMLERİ</dc:title>
  <dc:creator>arzu</dc:creator>
  <cp:lastModifiedBy>ebru</cp:lastModifiedBy>
  <cp:revision>11</cp:revision>
  <dcterms:created xsi:type="dcterms:W3CDTF">2018-01-29T10:23:52Z</dcterms:created>
  <dcterms:modified xsi:type="dcterms:W3CDTF">2018-01-31T22:09:22Z</dcterms:modified>
</cp:coreProperties>
</file>