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74" r:id="rId5"/>
    <p:sldId id="276" r:id="rId6"/>
    <p:sldId id="261" r:id="rId7"/>
    <p:sldId id="263" r:id="rId8"/>
    <p:sldId id="266" r:id="rId9"/>
    <p:sldId id="278" r:id="rId10"/>
    <p:sldId id="267" r:id="rId11"/>
    <p:sldId id="288" r:id="rId12"/>
    <p:sldId id="269" r:id="rId13"/>
    <p:sldId id="279" r:id="rId14"/>
    <p:sldId id="280" r:id="rId15"/>
    <p:sldId id="271" r:id="rId16"/>
    <p:sldId id="273" r:id="rId17"/>
    <p:sldId id="283" r:id="rId18"/>
    <p:sldId id="281" r:id="rId19"/>
    <p:sldId id="282" r:id="rId20"/>
    <p:sldId id="289"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6</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467544" y="1628800"/>
            <a:ext cx="813690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Faktör arzı, normal bir ürünün arz eğrisinden farklıdır. Çünkü bir takım sınırlılıklar söz konusudur. Örneğin toprak milli ekonomi açısından miktarı çoğaltılamayan kıt bir kaynaktır. Sermaye artışı ise, sermaye birikimi sağlayan tasarruf arzı ile mümkündür.  Dolayısıyla belirli dönem için ekonominin tümü açısından ele alındığında arz esneklikleri çok düşüktür.</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271)</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11" name="10 Düz Bağlayıcı"/>
          <p:cNvCxnSpPr/>
          <p:nvPr/>
        </p:nvCxnSpPr>
        <p:spPr>
          <a:xfrm>
            <a:off x="198748" y="2132856"/>
            <a:ext cx="0" cy="2520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198748" y="4653136"/>
            <a:ext cx="27363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13 Metin kutusu"/>
          <p:cNvSpPr txBox="1"/>
          <p:nvPr/>
        </p:nvSpPr>
        <p:spPr>
          <a:xfrm>
            <a:off x="95454" y="1700808"/>
            <a:ext cx="319318" cy="369332"/>
          </a:xfrm>
          <a:prstGeom prst="rect">
            <a:avLst/>
          </a:prstGeom>
          <a:noFill/>
        </p:spPr>
        <p:txBody>
          <a:bodyPr wrap="none" rtlCol="0">
            <a:spAutoFit/>
          </a:bodyPr>
          <a:lstStyle/>
          <a:p>
            <a:r>
              <a:rPr lang="tr-TR" dirty="0" smtClean="0"/>
              <a:t>P</a:t>
            </a:r>
            <a:endParaRPr lang="tr-TR" dirty="0"/>
          </a:p>
        </p:txBody>
      </p:sp>
      <p:sp>
        <p:nvSpPr>
          <p:cNvPr id="15" name="14 Metin kutusu"/>
          <p:cNvSpPr txBox="1"/>
          <p:nvPr/>
        </p:nvSpPr>
        <p:spPr>
          <a:xfrm>
            <a:off x="2555776" y="4653136"/>
            <a:ext cx="370614" cy="369332"/>
          </a:xfrm>
          <a:prstGeom prst="rect">
            <a:avLst/>
          </a:prstGeom>
          <a:noFill/>
        </p:spPr>
        <p:txBody>
          <a:bodyPr wrap="none" rtlCol="0">
            <a:spAutoFit/>
          </a:bodyPr>
          <a:lstStyle/>
          <a:p>
            <a:r>
              <a:rPr lang="tr-TR" dirty="0" smtClean="0"/>
              <a:t>Q</a:t>
            </a:r>
            <a:endParaRPr lang="tr-TR" dirty="0"/>
          </a:p>
        </p:txBody>
      </p:sp>
      <p:cxnSp>
        <p:nvCxnSpPr>
          <p:cNvPr id="16" name="15 Düz Bağlayıcı"/>
          <p:cNvCxnSpPr/>
          <p:nvPr/>
        </p:nvCxnSpPr>
        <p:spPr>
          <a:xfrm>
            <a:off x="3163126" y="2132856"/>
            <a:ext cx="0" cy="2520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3163126" y="4653136"/>
            <a:ext cx="27363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17 Metin kutusu"/>
          <p:cNvSpPr txBox="1"/>
          <p:nvPr/>
        </p:nvSpPr>
        <p:spPr>
          <a:xfrm>
            <a:off x="3059832" y="1700808"/>
            <a:ext cx="319318" cy="369332"/>
          </a:xfrm>
          <a:prstGeom prst="rect">
            <a:avLst/>
          </a:prstGeom>
          <a:noFill/>
        </p:spPr>
        <p:txBody>
          <a:bodyPr wrap="none" rtlCol="0">
            <a:spAutoFit/>
          </a:bodyPr>
          <a:lstStyle/>
          <a:p>
            <a:r>
              <a:rPr lang="tr-TR" dirty="0" smtClean="0"/>
              <a:t>P</a:t>
            </a:r>
            <a:endParaRPr lang="tr-TR" dirty="0"/>
          </a:p>
        </p:txBody>
      </p:sp>
      <p:sp>
        <p:nvSpPr>
          <p:cNvPr id="19" name="18 Metin kutusu"/>
          <p:cNvSpPr txBox="1"/>
          <p:nvPr/>
        </p:nvSpPr>
        <p:spPr>
          <a:xfrm>
            <a:off x="5520154" y="4725144"/>
            <a:ext cx="370614" cy="369332"/>
          </a:xfrm>
          <a:prstGeom prst="rect">
            <a:avLst/>
          </a:prstGeom>
          <a:noFill/>
        </p:spPr>
        <p:txBody>
          <a:bodyPr wrap="none" rtlCol="0">
            <a:spAutoFit/>
          </a:bodyPr>
          <a:lstStyle/>
          <a:p>
            <a:r>
              <a:rPr lang="tr-TR" dirty="0" smtClean="0"/>
              <a:t>Q</a:t>
            </a:r>
            <a:endParaRPr lang="tr-TR" dirty="0"/>
          </a:p>
        </p:txBody>
      </p:sp>
      <p:cxnSp>
        <p:nvCxnSpPr>
          <p:cNvPr id="21" name="20 Düz Bağlayıcı"/>
          <p:cNvCxnSpPr/>
          <p:nvPr/>
        </p:nvCxnSpPr>
        <p:spPr>
          <a:xfrm>
            <a:off x="198748" y="3140968"/>
            <a:ext cx="244827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2" name="21 Metin kutusu"/>
          <p:cNvSpPr txBox="1"/>
          <p:nvPr/>
        </p:nvSpPr>
        <p:spPr>
          <a:xfrm>
            <a:off x="2051720" y="2780928"/>
            <a:ext cx="610232" cy="369332"/>
          </a:xfrm>
          <a:prstGeom prst="rect">
            <a:avLst/>
          </a:prstGeom>
          <a:noFill/>
        </p:spPr>
        <p:txBody>
          <a:bodyPr wrap="none" rtlCol="0">
            <a:spAutoFit/>
          </a:bodyPr>
          <a:lstStyle/>
          <a:p>
            <a:r>
              <a:rPr lang="tr-TR" dirty="0" smtClean="0"/>
              <a:t>AFC</a:t>
            </a:r>
            <a:endParaRPr lang="tr-TR" dirty="0"/>
          </a:p>
        </p:txBody>
      </p:sp>
      <p:cxnSp>
        <p:nvCxnSpPr>
          <p:cNvPr id="24" name="23 Düz Bağlayıcı"/>
          <p:cNvCxnSpPr/>
          <p:nvPr/>
        </p:nvCxnSpPr>
        <p:spPr>
          <a:xfrm>
            <a:off x="3142414" y="3573016"/>
            <a:ext cx="108012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6" name="Text Box 3"/>
          <p:cNvSpPr txBox="1">
            <a:spLocks noChangeArrowheads="1"/>
          </p:cNvSpPr>
          <p:nvPr/>
        </p:nvSpPr>
        <p:spPr bwMode="auto">
          <a:xfrm>
            <a:off x="270756" y="5009401"/>
            <a:ext cx="2736304" cy="456472"/>
          </a:xfrm>
          <a:prstGeom prst="rect">
            <a:avLst/>
          </a:prstGeom>
          <a:noFill/>
          <a:ln w="9525">
            <a:noFill/>
            <a:miter lim="800000"/>
            <a:headEnd/>
            <a:tailEnd/>
          </a:ln>
        </p:spPr>
        <p:txBody>
          <a:bodyPr wrap="square">
            <a:spAutoFit/>
          </a:bodyPr>
          <a:lstStyle/>
          <a:p>
            <a:pPr algn="ctr">
              <a:lnSpc>
                <a:spcPct val="150000"/>
              </a:lnSpc>
            </a:pPr>
            <a:r>
              <a:rPr lang="tr-TR" b="1" dirty="0" smtClean="0">
                <a:latin typeface="Cambria" pitchFamily="18" charset="0"/>
              </a:rPr>
              <a:t>Firma</a:t>
            </a:r>
          </a:p>
        </p:txBody>
      </p:sp>
      <p:sp>
        <p:nvSpPr>
          <p:cNvPr id="28" name="Text Box 3"/>
          <p:cNvSpPr txBox="1">
            <a:spLocks noChangeArrowheads="1"/>
          </p:cNvSpPr>
          <p:nvPr/>
        </p:nvSpPr>
        <p:spPr bwMode="auto">
          <a:xfrm>
            <a:off x="3286430" y="5013176"/>
            <a:ext cx="2736304" cy="456472"/>
          </a:xfrm>
          <a:prstGeom prst="rect">
            <a:avLst/>
          </a:prstGeom>
          <a:noFill/>
          <a:ln w="9525">
            <a:noFill/>
            <a:miter lim="800000"/>
            <a:headEnd/>
            <a:tailEnd/>
          </a:ln>
        </p:spPr>
        <p:txBody>
          <a:bodyPr wrap="square">
            <a:spAutoFit/>
          </a:bodyPr>
          <a:lstStyle/>
          <a:p>
            <a:pPr algn="ctr">
              <a:lnSpc>
                <a:spcPct val="150000"/>
              </a:lnSpc>
            </a:pPr>
            <a:r>
              <a:rPr lang="tr-TR" b="1" dirty="0" smtClean="0">
                <a:latin typeface="Cambria" pitchFamily="18" charset="0"/>
              </a:rPr>
              <a:t>Endüstri</a:t>
            </a:r>
          </a:p>
        </p:txBody>
      </p:sp>
      <p:cxnSp>
        <p:nvCxnSpPr>
          <p:cNvPr id="23" name="22 Düz Bağlayıcı"/>
          <p:cNvCxnSpPr/>
          <p:nvPr/>
        </p:nvCxnSpPr>
        <p:spPr>
          <a:xfrm>
            <a:off x="630796" y="2420888"/>
            <a:ext cx="936104" cy="15841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28 Metin kutusu"/>
          <p:cNvSpPr txBox="1"/>
          <p:nvPr/>
        </p:nvSpPr>
        <p:spPr>
          <a:xfrm>
            <a:off x="1412310" y="4077072"/>
            <a:ext cx="364202" cy="369332"/>
          </a:xfrm>
          <a:prstGeom prst="rect">
            <a:avLst/>
          </a:prstGeom>
          <a:noFill/>
        </p:spPr>
        <p:txBody>
          <a:bodyPr wrap="none" rtlCol="0">
            <a:spAutoFit/>
          </a:bodyPr>
          <a:lstStyle/>
          <a:p>
            <a:r>
              <a:rPr lang="tr-TR" dirty="0" smtClean="0"/>
              <a:t>d</a:t>
            </a:r>
            <a:r>
              <a:rPr lang="tr-TR" baseline="-25000" dirty="0" smtClean="0"/>
              <a:t>1</a:t>
            </a:r>
            <a:endParaRPr lang="tr-TR" dirty="0"/>
          </a:p>
        </p:txBody>
      </p:sp>
      <p:cxnSp>
        <p:nvCxnSpPr>
          <p:cNvPr id="30" name="29 Düz Bağlayıcı"/>
          <p:cNvCxnSpPr/>
          <p:nvPr/>
        </p:nvCxnSpPr>
        <p:spPr>
          <a:xfrm>
            <a:off x="1206860" y="2420888"/>
            <a:ext cx="936104" cy="15841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30 Metin kutusu"/>
          <p:cNvSpPr txBox="1"/>
          <p:nvPr/>
        </p:nvSpPr>
        <p:spPr>
          <a:xfrm>
            <a:off x="1994786" y="4077072"/>
            <a:ext cx="391454" cy="369332"/>
          </a:xfrm>
          <a:prstGeom prst="rect">
            <a:avLst/>
          </a:prstGeom>
          <a:noFill/>
        </p:spPr>
        <p:txBody>
          <a:bodyPr wrap="none" rtlCol="0">
            <a:spAutoFit/>
          </a:bodyPr>
          <a:lstStyle/>
          <a:p>
            <a:r>
              <a:rPr lang="tr-TR" dirty="0" smtClean="0"/>
              <a:t>d</a:t>
            </a:r>
            <a:r>
              <a:rPr lang="tr-TR" baseline="-25000" dirty="0" smtClean="0"/>
              <a:t>2</a:t>
            </a:r>
            <a:endParaRPr lang="tr-TR" dirty="0"/>
          </a:p>
        </p:txBody>
      </p:sp>
      <p:cxnSp>
        <p:nvCxnSpPr>
          <p:cNvPr id="37" name="36 Düz Bağlayıcı"/>
          <p:cNvCxnSpPr/>
          <p:nvPr/>
        </p:nvCxnSpPr>
        <p:spPr>
          <a:xfrm flipV="1">
            <a:off x="4222534" y="2564904"/>
            <a:ext cx="1512168" cy="100811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8" name="37 Metin kutusu"/>
          <p:cNvSpPr txBox="1"/>
          <p:nvPr/>
        </p:nvSpPr>
        <p:spPr>
          <a:xfrm>
            <a:off x="5703288" y="2204864"/>
            <a:ext cx="320922" cy="369332"/>
          </a:xfrm>
          <a:prstGeom prst="rect">
            <a:avLst/>
          </a:prstGeom>
          <a:noFill/>
        </p:spPr>
        <p:txBody>
          <a:bodyPr wrap="none" rtlCol="0">
            <a:spAutoFit/>
          </a:bodyPr>
          <a:lstStyle/>
          <a:p>
            <a:r>
              <a:rPr lang="tr-TR" dirty="0" smtClean="0"/>
              <a:t>s</a:t>
            </a:r>
            <a:r>
              <a:rPr lang="tr-TR" baseline="-25000" dirty="0" smtClean="0"/>
              <a:t>i</a:t>
            </a:r>
            <a:endParaRPr lang="tr-TR" dirty="0"/>
          </a:p>
        </p:txBody>
      </p:sp>
      <p:cxnSp>
        <p:nvCxnSpPr>
          <p:cNvPr id="39" name="38 Düz Bağlayıcı"/>
          <p:cNvCxnSpPr/>
          <p:nvPr/>
        </p:nvCxnSpPr>
        <p:spPr>
          <a:xfrm>
            <a:off x="3646470" y="2573288"/>
            <a:ext cx="936104" cy="15841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39 Düz Bağlayıcı"/>
          <p:cNvCxnSpPr/>
          <p:nvPr/>
        </p:nvCxnSpPr>
        <p:spPr>
          <a:xfrm>
            <a:off x="4078518" y="2204864"/>
            <a:ext cx="936104" cy="15841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40 Düz Bağlayıcı"/>
          <p:cNvCxnSpPr/>
          <p:nvPr/>
        </p:nvCxnSpPr>
        <p:spPr>
          <a:xfrm>
            <a:off x="4582574" y="1916832"/>
            <a:ext cx="936104" cy="1584176"/>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42" name="41 Metin kutusu"/>
          <p:cNvSpPr txBox="1"/>
          <p:nvPr/>
        </p:nvSpPr>
        <p:spPr>
          <a:xfrm>
            <a:off x="4434396" y="4229472"/>
            <a:ext cx="364202" cy="369332"/>
          </a:xfrm>
          <a:prstGeom prst="rect">
            <a:avLst/>
          </a:prstGeom>
          <a:noFill/>
        </p:spPr>
        <p:txBody>
          <a:bodyPr wrap="none" rtlCol="0">
            <a:spAutoFit/>
          </a:bodyPr>
          <a:lstStyle/>
          <a:p>
            <a:r>
              <a:rPr lang="tr-TR" dirty="0" smtClean="0"/>
              <a:t>d</a:t>
            </a:r>
            <a:r>
              <a:rPr lang="tr-TR" baseline="-25000" dirty="0" smtClean="0"/>
              <a:t>1</a:t>
            </a:r>
            <a:endParaRPr lang="tr-TR" dirty="0"/>
          </a:p>
        </p:txBody>
      </p:sp>
      <p:sp>
        <p:nvSpPr>
          <p:cNvPr id="43" name="42 Metin kutusu"/>
          <p:cNvSpPr txBox="1"/>
          <p:nvPr/>
        </p:nvSpPr>
        <p:spPr>
          <a:xfrm>
            <a:off x="4870606" y="3861048"/>
            <a:ext cx="391454" cy="369332"/>
          </a:xfrm>
          <a:prstGeom prst="rect">
            <a:avLst/>
          </a:prstGeom>
          <a:noFill/>
        </p:spPr>
        <p:txBody>
          <a:bodyPr wrap="none" rtlCol="0">
            <a:spAutoFit/>
          </a:bodyPr>
          <a:lstStyle/>
          <a:p>
            <a:r>
              <a:rPr lang="tr-TR" dirty="0" smtClean="0"/>
              <a:t>d</a:t>
            </a:r>
            <a:r>
              <a:rPr lang="tr-TR" baseline="-25000" dirty="0" smtClean="0"/>
              <a:t>2</a:t>
            </a:r>
            <a:endParaRPr lang="tr-TR" dirty="0"/>
          </a:p>
        </p:txBody>
      </p:sp>
      <p:sp>
        <p:nvSpPr>
          <p:cNvPr id="44" name="43 Metin kutusu"/>
          <p:cNvSpPr txBox="1"/>
          <p:nvPr/>
        </p:nvSpPr>
        <p:spPr>
          <a:xfrm>
            <a:off x="5374662" y="3573016"/>
            <a:ext cx="386644" cy="369332"/>
          </a:xfrm>
          <a:prstGeom prst="rect">
            <a:avLst/>
          </a:prstGeom>
          <a:noFill/>
        </p:spPr>
        <p:txBody>
          <a:bodyPr wrap="none" rtlCol="0">
            <a:spAutoFit/>
          </a:bodyPr>
          <a:lstStyle/>
          <a:p>
            <a:r>
              <a:rPr lang="tr-TR" dirty="0" smtClean="0"/>
              <a:t>d</a:t>
            </a:r>
            <a:r>
              <a:rPr lang="tr-TR" baseline="-25000" dirty="0" smtClean="0"/>
              <a:t>3</a:t>
            </a:r>
            <a:endParaRPr lang="tr-TR" dirty="0"/>
          </a:p>
        </p:txBody>
      </p:sp>
      <p:cxnSp>
        <p:nvCxnSpPr>
          <p:cNvPr id="45" name="44 Düz Bağlayıcı"/>
          <p:cNvCxnSpPr/>
          <p:nvPr/>
        </p:nvCxnSpPr>
        <p:spPr>
          <a:xfrm>
            <a:off x="6187462" y="2132856"/>
            <a:ext cx="0" cy="2520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45 Düz Bağlayıcı"/>
          <p:cNvCxnSpPr/>
          <p:nvPr/>
        </p:nvCxnSpPr>
        <p:spPr>
          <a:xfrm>
            <a:off x="6187462" y="4653136"/>
            <a:ext cx="27363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46 Metin kutusu"/>
          <p:cNvSpPr txBox="1"/>
          <p:nvPr/>
        </p:nvSpPr>
        <p:spPr>
          <a:xfrm>
            <a:off x="6084168" y="1700808"/>
            <a:ext cx="319318" cy="369332"/>
          </a:xfrm>
          <a:prstGeom prst="rect">
            <a:avLst/>
          </a:prstGeom>
          <a:noFill/>
        </p:spPr>
        <p:txBody>
          <a:bodyPr wrap="none" rtlCol="0">
            <a:spAutoFit/>
          </a:bodyPr>
          <a:lstStyle/>
          <a:p>
            <a:r>
              <a:rPr lang="tr-TR" dirty="0" smtClean="0"/>
              <a:t>P</a:t>
            </a:r>
            <a:endParaRPr lang="tr-TR" dirty="0"/>
          </a:p>
        </p:txBody>
      </p:sp>
      <p:sp>
        <p:nvSpPr>
          <p:cNvPr id="48" name="47 Metin kutusu"/>
          <p:cNvSpPr txBox="1"/>
          <p:nvPr/>
        </p:nvSpPr>
        <p:spPr>
          <a:xfrm>
            <a:off x="8532440" y="4715852"/>
            <a:ext cx="370614" cy="369332"/>
          </a:xfrm>
          <a:prstGeom prst="rect">
            <a:avLst/>
          </a:prstGeom>
          <a:noFill/>
        </p:spPr>
        <p:txBody>
          <a:bodyPr wrap="none" rtlCol="0">
            <a:spAutoFit/>
          </a:bodyPr>
          <a:lstStyle/>
          <a:p>
            <a:r>
              <a:rPr lang="tr-TR" dirty="0" smtClean="0"/>
              <a:t>Q</a:t>
            </a:r>
            <a:endParaRPr lang="tr-TR" dirty="0"/>
          </a:p>
        </p:txBody>
      </p:sp>
      <p:sp>
        <p:nvSpPr>
          <p:cNvPr id="50" name="Text Box 3"/>
          <p:cNvSpPr txBox="1">
            <a:spLocks noChangeArrowheads="1"/>
          </p:cNvSpPr>
          <p:nvPr/>
        </p:nvSpPr>
        <p:spPr bwMode="auto">
          <a:xfrm>
            <a:off x="6300192" y="5013176"/>
            <a:ext cx="2736304" cy="456472"/>
          </a:xfrm>
          <a:prstGeom prst="rect">
            <a:avLst/>
          </a:prstGeom>
          <a:noFill/>
          <a:ln w="9525">
            <a:noFill/>
            <a:miter lim="800000"/>
            <a:headEnd/>
            <a:tailEnd/>
          </a:ln>
        </p:spPr>
        <p:txBody>
          <a:bodyPr wrap="square">
            <a:spAutoFit/>
          </a:bodyPr>
          <a:lstStyle/>
          <a:p>
            <a:pPr algn="ctr">
              <a:lnSpc>
                <a:spcPct val="150000"/>
              </a:lnSpc>
            </a:pPr>
            <a:r>
              <a:rPr lang="tr-TR" b="1" dirty="0" smtClean="0">
                <a:latin typeface="Cambria" pitchFamily="18" charset="0"/>
              </a:rPr>
              <a:t>Ekonominin Tümü</a:t>
            </a:r>
          </a:p>
        </p:txBody>
      </p:sp>
      <p:cxnSp>
        <p:nvCxnSpPr>
          <p:cNvPr id="51" name="50 Düz Bağlayıcı"/>
          <p:cNvCxnSpPr>
            <a:endCxn id="52" idx="2"/>
          </p:cNvCxnSpPr>
          <p:nvPr/>
        </p:nvCxnSpPr>
        <p:spPr>
          <a:xfrm flipH="1" flipV="1">
            <a:off x="7723907" y="1638092"/>
            <a:ext cx="16445" cy="301504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2" name="51 Metin kutusu"/>
          <p:cNvSpPr txBox="1"/>
          <p:nvPr/>
        </p:nvSpPr>
        <p:spPr>
          <a:xfrm>
            <a:off x="7563446" y="1268760"/>
            <a:ext cx="320922" cy="369332"/>
          </a:xfrm>
          <a:prstGeom prst="rect">
            <a:avLst/>
          </a:prstGeom>
          <a:noFill/>
        </p:spPr>
        <p:txBody>
          <a:bodyPr wrap="none" rtlCol="0">
            <a:spAutoFit/>
          </a:bodyPr>
          <a:lstStyle/>
          <a:p>
            <a:r>
              <a:rPr lang="tr-TR" dirty="0" smtClean="0"/>
              <a:t>s</a:t>
            </a:r>
            <a:r>
              <a:rPr lang="tr-TR" baseline="-25000" dirty="0" smtClean="0"/>
              <a:t>i</a:t>
            </a:r>
            <a:endParaRPr lang="tr-TR" dirty="0"/>
          </a:p>
        </p:txBody>
      </p:sp>
      <p:cxnSp>
        <p:nvCxnSpPr>
          <p:cNvPr id="53" name="52 Düz Bağlayıcı"/>
          <p:cNvCxnSpPr/>
          <p:nvPr/>
        </p:nvCxnSpPr>
        <p:spPr>
          <a:xfrm>
            <a:off x="6876256" y="2924944"/>
            <a:ext cx="1368152" cy="144016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4" name="53 Düz Bağlayıcı"/>
          <p:cNvCxnSpPr/>
          <p:nvPr/>
        </p:nvCxnSpPr>
        <p:spPr>
          <a:xfrm>
            <a:off x="6876256" y="2276872"/>
            <a:ext cx="1296144" cy="144016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54 Düz Bağlayıcı"/>
          <p:cNvCxnSpPr/>
          <p:nvPr/>
        </p:nvCxnSpPr>
        <p:spPr>
          <a:xfrm>
            <a:off x="7164288" y="1844824"/>
            <a:ext cx="1152128" cy="1296144"/>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56" name="55 Metin kutusu"/>
          <p:cNvSpPr txBox="1"/>
          <p:nvPr/>
        </p:nvSpPr>
        <p:spPr>
          <a:xfrm>
            <a:off x="8240246" y="4229472"/>
            <a:ext cx="364202" cy="369332"/>
          </a:xfrm>
          <a:prstGeom prst="rect">
            <a:avLst/>
          </a:prstGeom>
          <a:noFill/>
        </p:spPr>
        <p:txBody>
          <a:bodyPr wrap="none" rtlCol="0">
            <a:spAutoFit/>
          </a:bodyPr>
          <a:lstStyle/>
          <a:p>
            <a:r>
              <a:rPr lang="tr-TR" dirty="0" smtClean="0"/>
              <a:t>d</a:t>
            </a:r>
            <a:r>
              <a:rPr lang="tr-TR" baseline="-25000" dirty="0" smtClean="0"/>
              <a:t>1</a:t>
            </a:r>
            <a:endParaRPr lang="tr-TR" dirty="0"/>
          </a:p>
        </p:txBody>
      </p:sp>
      <p:sp>
        <p:nvSpPr>
          <p:cNvPr id="57" name="56 Metin kutusu"/>
          <p:cNvSpPr txBox="1"/>
          <p:nvPr/>
        </p:nvSpPr>
        <p:spPr>
          <a:xfrm>
            <a:off x="8140986" y="3717032"/>
            <a:ext cx="391454" cy="369332"/>
          </a:xfrm>
          <a:prstGeom prst="rect">
            <a:avLst/>
          </a:prstGeom>
          <a:noFill/>
        </p:spPr>
        <p:txBody>
          <a:bodyPr wrap="none" rtlCol="0">
            <a:spAutoFit/>
          </a:bodyPr>
          <a:lstStyle/>
          <a:p>
            <a:r>
              <a:rPr lang="tr-TR" dirty="0" smtClean="0"/>
              <a:t>d</a:t>
            </a:r>
            <a:r>
              <a:rPr lang="tr-TR" baseline="-25000" dirty="0" smtClean="0"/>
              <a:t>2</a:t>
            </a:r>
            <a:endParaRPr lang="tr-TR" dirty="0"/>
          </a:p>
        </p:txBody>
      </p:sp>
      <p:sp>
        <p:nvSpPr>
          <p:cNvPr id="58" name="57 Metin kutusu"/>
          <p:cNvSpPr txBox="1"/>
          <p:nvPr/>
        </p:nvSpPr>
        <p:spPr>
          <a:xfrm>
            <a:off x="8244408" y="3212976"/>
            <a:ext cx="386644" cy="369332"/>
          </a:xfrm>
          <a:prstGeom prst="rect">
            <a:avLst/>
          </a:prstGeom>
          <a:noFill/>
        </p:spPr>
        <p:txBody>
          <a:bodyPr wrap="none" rtlCol="0">
            <a:spAutoFit/>
          </a:bodyPr>
          <a:lstStyle/>
          <a:p>
            <a:r>
              <a:rPr lang="tr-TR" dirty="0" smtClean="0"/>
              <a:t>d</a:t>
            </a:r>
            <a:r>
              <a:rPr lang="tr-TR" baseline="-25000" dirty="0" smtClean="0"/>
              <a:t>3</a:t>
            </a:r>
            <a:endParaRPr lang="tr-TR" dirty="0"/>
          </a:p>
        </p:txBody>
      </p:sp>
      <p:sp>
        <p:nvSpPr>
          <p:cNvPr id="71" name="70 Metin kutusu"/>
          <p:cNvSpPr txBox="1"/>
          <p:nvPr/>
        </p:nvSpPr>
        <p:spPr>
          <a:xfrm>
            <a:off x="1691680" y="6228020"/>
            <a:ext cx="6294608" cy="369332"/>
          </a:xfrm>
          <a:prstGeom prst="rect">
            <a:avLst/>
          </a:prstGeom>
          <a:noFill/>
        </p:spPr>
        <p:txBody>
          <a:bodyPr wrap="none" rtlCol="0">
            <a:spAutoFit/>
          </a:bodyPr>
          <a:lstStyle/>
          <a:p>
            <a:r>
              <a:rPr lang="tr-TR" dirty="0" smtClean="0"/>
              <a:t>Faktör Arzının Firma, Endüstri ve Ekonomi Açısından farkları</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611560" y="2204864"/>
            <a:ext cx="8136904" cy="334777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Faktör piyasalarında tam ve mükemmel rekabet koşullarının sağlanması oldukça güçtür. Çünkü faktörlerin aynı nitelikleri taşıması ve hepsinin bir örnek olması çoğunlukla söz konusu olmaz. Bir toprak parçası ile diğeri, bir işçinin kabiliyetleri ile diğerinin kabiliyetleri arasında kalitatif farklar bulunması normaldir. (</a:t>
            </a:r>
            <a:r>
              <a:rPr lang="tr-TR" sz="2400" dirty="0" err="1" smtClean="0">
                <a:latin typeface="Cambria" pitchFamily="18" charset="0"/>
              </a:rPr>
              <a:t>Üstünel</a:t>
            </a:r>
            <a:r>
              <a:rPr lang="tr-TR" sz="2400" dirty="0" smtClean="0">
                <a:latin typeface="Cambria" pitchFamily="18" charset="0"/>
              </a:rPr>
              <a:t>, 1988: 281)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539552" y="1700808"/>
            <a:ext cx="813690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 Ekonomide Ücret Düzeyini Etkileyen Faktörler</a:t>
            </a:r>
          </a:p>
          <a:p>
            <a:pPr>
              <a:lnSpc>
                <a:spcPct val="150000"/>
              </a:lnSpc>
            </a:pPr>
            <a:r>
              <a:rPr lang="tr-TR" sz="2400" dirty="0" smtClean="0">
                <a:latin typeface="Cambria" pitchFamily="18" charset="0"/>
              </a:rPr>
              <a:t>1. Kalifiye işgücü miktarı,</a:t>
            </a:r>
          </a:p>
          <a:p>
            <a:pPr>
              <a:lnSpc>
                <a:spcPct val="150000"/>
              </a:lnSpc>
            </a:pPr>
            <a:r>
              <a:rPr lang="tr-TR" sz="2400" dirty="0" smtClean="0">
                <a:latin typeface="Cambria" pitchFamily="18" charset="0"/>
              </a:rPr>
              <a:t>2. Sendikalılaşma oranı ve sendikaların yaptırım gücü,</a:t>
            </a:r>
          </a:p>
          <a:p>
            <a:pPr>
              <a:lnSpc>
                <a:spcPct val="150000"/>
              </a:lnSpc>
            </a:pPr>
            <a:r>
              <a:rPr lang="tr-TR" sz="2400" dirty="0" smtClean="0">
                <a:latin typeface="Cambria" pitchFamily="18" charset="0"/>
              </a:rPr>
              <a:t>3. Ekonomide verimlilik düzeyi,</a:t>
            </a:r>
          </a:p>
          <a:p>
            <a:pPr>
              <a:lnSpc>
                <a:spcPct val="150000"/>
              </a:lnSpc>
            </a:pPr>
            <a:r>
              <a:rPr lang="tr-TR" sz="2400" dirty="0" smtClean="0">
                <a:latin typeface="Cambria" pitchFamily="18" charset="0"/>
              </a:rPr>
              <a:t>4. Ülkenin milli gelir düzeyi,</a:t>
            </a:r>
          </a:p>
          <a:p>
            <a:pPr>
              <a:lnSpc>
                <a:spcPct val="150000"/>
              </a:lnSpc>
            </a:pPr>
            <a:r>
              <a:rPr lang="tr-TR" sz="2400" dirty="0" smtClean="0">
                <a:latin typeface="Cambria" pitchFamily="18" charset="0"/>
              </a:rPr>
              <a:t>5. Eğitimin kalitesi,</a:t>
            </a:r>
          </a:p>
          <a:p>
            <a:pPr>
              <a:lnSpc>
                <a:spcPct val="150000"/>
              </a:lnSpc>
            </a:pPr>
            <a:r>
              <a:rPr lang="tr-TR" sz="2400" dirty="0" smtClean="0">
                <a:latin typeface="Cambria" pitchFamily="18" charset="0"/>
              </a:rPr>
              <a:t>6. Emekle ilgili yasal düzenlemeler.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539552" y="1700808"/>
            <a:ext cx="813690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Ücretleri Yükseltmenin Yolları;</a:t>
            </a:r>
          </a:p>
          <a:p>
            <a:pPr>
              <a:lnSpc>
                <a:spcPct val="150000"/>
              </a:lnSpc>
            </a:pPr>
            <a:r>
              <a:rPr lang="tr-TR" sz="2400" dirty="0" smtClean="0">
                <a:latin typeface="Cambria" pitchFamily="18" charset="0"/>
              </a:rPr>
              <a:t>1. Emek arzının kısılması,</a:t>
            </a:r>
          </a:p>
          <a:p>
            <a:pPr>
              <a:lnSpc>
                <a:spcPct val="150000"/>
              </a:lnSpc>
            </a:pPr>
            <a:r>
              <a:rPr lang="tr-TR" sz="2400" dirty="0" smtClean="0">
                <a:latin typeface="Cambria" pitchFamily="18" charset="0"/>
              </a:rPr>
              <a:t>2. Standart ücret hadlerinin yükseltilmesi,</a:t>
            </a:r>
          </a:p>
          <a:p>
            <a:pPr>
              <a:lnSpc>
                <a:spcPct val="150000"/>
              </a:lnSpc>
            </a:pPr>
            <a:r>
              <a:rPr lang="tr-TR" sz="2400" dirty="0" smtClean="0">
                <a:latin typeface="Cambria" pitchFamily="18" charset="0"/>
              </a:rPr>
              <a:t>3. İşgücü talebinin yükselmesini sağlamak,</a:t>
            </a:r>
          </a:p>
          <a:p>
            <a:pPr>
              <a:lnSpc>
                <a:spcPct val="150000"/>
              </a:lnSpc>
            </a:pPr>
            <a:r>
              <a:rPr lang="tr-TR" sz="2400" dirty="0" smtClean="0">
                <a:latin typeface="Cambria" pitchFamily="18" charset="0"/>
              </a:rPr>
              <a:t>4. </a:t>
            </a:r>
            <a:r>
              <a:rPr lang="tr-TR" sz="2400" dirty="0" err="1" smtClean="0">
                <a:latin typeface="Cambria" pitchFamily="18" charset="0"/>
              </a:rPr>
              <a:t>Monopsonist</a:t>
            </a:r>
            <a:r>
              <a:rPr lang="tr-TR" sz="2400" dirty="0" smtClean="0">
                <a:latin typeface="Cambria" pitchFamily="18" charset="0"/>
              </a:rPr>
              <a:t> sömürüyü önlemek.</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301)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323528" y="2060848"/>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İki Temel Gelir Grubu Söz konusudur;</a:t>
            </a:r>
          </a:p>
          <a:p>
            <a:pPr>
              <a:lnSpc>
                <a:spcPct val="150000"/>
              </a:lnSpc>
            </a:pPr>
            <a:r>
              <a:rPr lang="tr-TR" sz="2400" dirty="0" smtClean="0">
                <a:latin typeface="Cambria" pitchFamily="18" charset="0"/>
              </a:rPr>
              <a:t>1. Üretime emekleri ile katılanların payı olan emek gelirleri,</a:t>
            </a:r>
          </a:p>
          <a:p>
            <a:pPr>
              <a:lnSpc>
                <a:spcPct val="150000"/>
              </a:lnSpc>
            </a:pPr>
            <a:r>
              <a:rPr lang="tr-TR" sz="2400" dirty="0" smtClean="0">
                <a:latin typeface="Cambria" pitchFamily="18" charset="0"/>
              </a:rPr>
              <a:t>2. Üretime toprak, sermaye ve firmaları ile katılanların payı olan mülk gelirleri</a:t>
            </a:r>
          </a:p>
          <a:p>
            <a:pPr>
              <a:lnSpc>
                <a:spcPct val="150000"/>
              </a:lnSpc>
            </a:pPr>
            <a:r>
              <a:rPr lang="tr-TR" sz="2400" dirty="0" smtClean="0">
                <a:latin typeface="Cambria" pitchFamily="18" charset="0"/>
              </a:rPr>
              <a:t>	a. Toprak sahibinin geliri- Rant</a:t>
            </a:r>
          </a:p>
          <a:p>
            <a:pPr>
              <a:lnSpc>
                <a:spcPct val="150000"/>
              </a:lnSpc>
            </a:pPr>
            <a:r>
              <a:rPr lang="tr-TR" sz="2400" dirty="0" smtClean="0">
                <a:latin typeface="Cambria" pitchFamily="18" charset="0"/>
              </a:rPr>
              <a:t>	b. Sermaye sahibinin geliri- Faiz</a:t>
            </a:r>
          </a:p>
          <a:p>
            <a:pPr>
              <a:lnSpc>
                <a:spcPct val="150000"/>
              </a:lnSpc>
            </a:pPr>
            <a:r>
              <a:rPr lang="tr-TR" sz="2400" dirty="0" smtClean="0">
                <a:latin typeface="Cambria" pitchFamily="18" charset="0"/>
              </a:rPr>
              <a:t>	c. Firma sahibinin geliri- Kâr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1700808"/>
            <a:ext cx="828092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Toprağın Ekonomik Olarak Önemli Özellikleri</a:t>
            </a:r>
          </a:p>
          <a:p>
            <a:pPr>
              <a:lnSpc>
                <a:spcPct val="150000"/>
              </a:lnSpc>
            </a:pPr>
            <a:r>
              <a:rPr lang="tr-TR" sz="2400" dirty="0" smtClean="0">
                <a:latin typeface="Cambria" pitchFamily="18" charset="0"/>
              </a:rPr>
              <a:t>1. Toprak miktar bakımından sınırlıdır, yani kıt bir kaynaktır.</a:t>
            </a:r>
          </a:p>
          <a:p>
            <a:pPr>
              <a:lnSpc>
                <a:spcPct val="150000"/>
              </a:lnSpc>
            </a:pPr>
            <a:r>
              <a:rPr lang="tr-TR" sz="2400" dirty="0" smtClean="0">
                <a:latin typeface="Cambria" pitchFamily="18" charset="0"/>
              </a:rPr>
              <a:t>2. Başka yere taşınması imkansızdır, neredeyse ancak orada üretime katılabilir.</a:t>
            </a:r>
          </a:p>
          <a:p>
            <a:pPr>
              <a:lnSpc>
                <a:spcPct val="150000"/>
              </a:lnSpc>
            </a:pPr>
            <a:r>
              <a:rPr lang="tr-TR" sz="2400" dirty="0" smtClean="0">
                <a:latin typeface="Cambria" pitchFamily="18" charset="0"/>
              </a:rPr>
              <a:t>3. Çoğaltılmaları mümkün değildir. Arz miktarı diğer faktörler gibi değişmez.</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395536" y="1484784"/>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Başlıca Rant Türleri</a:t>
            </a:r>
          </a:p>
          <a:p>
            <a:pPr>
              <a:lnSpc>
                <a:spcPct val="150000"/>
              </a:lnSpc>
            </a:pPr>
            <a:r>
              <a:rPr lang="tr-TR" sz="2400" dirty="0" smtClean="0">
                <a:latin typeface="Cambria" pitchFamily="18" charset="0"/>
              </a:rPr>
              <a:t>1. Diferansiyel rant; topraklar arasındaki nitelik farklarından ,  ya da pazara uzaklık farklarından doğan ranta denir. </a:t>
            </a:r>
          </a:p>
          <a:p>
            <a:pPr>
              <a:lnSpc>
                <a:spcPct val="150000"/>
              </a:lnSpc>
            </a:pPr>
            <a:r>
              <a:rPr lang="tr-TR" sz="2400" dirty="0" smtClean="0">
                <a:latin typeface="Cambria" pitchFamily="18" charset="0"/>
              </a:rPr>
              <a:t>2. Şehir rantı; şehirleşmeye bağlı olarak toprağın kullanım biçiminden doğan ranttır.</a:t>
            </a:r>
          </a:p>
          <a:p>
            <a:pPr>
              <a:lnSpc>
                <a:spcPct val="150000"/>
              </a:lnSpc>
            </a:pPr>
            <a:r>
              <a:rPr lang="tr-TR" sz="2400" dirty="0" smtClean="0">
                <a:latin typeface="Cambria" pitchFamily="18" charset="0"/>
              </a:rPr>
              <a:t>3. Rant benzeri kazanç. Örneğin sınırlandırılmış taksi plakası nedeniyle plakanın fiyatının gereğinden fazla artması.</a:t>
            </a:r>
          </a:p>
          <a:p>
            <a:pPr>
              <a:lnSpc>
                <a:spcPct val="150000"/>
              </a:lnSpc>
            </a:pPr>
            <a:r>
              <a:rPr lang="tr-TR" sz="2400" dirty="0" smtClean="0">
                <a:latin typeface="Cambria" pitchFamily="18" charset="0"/>
              </a:rPr>
              <a:t>(Parmaksız, 2000: 197)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1700808"/>
            <a:ext cx="828092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Faiz;</a:t>
            </a:r>
          </a:p>
          <a:p>
            <a:pPr>
              <a:lnSpc>
                <a:spcPct val="150000"/>
              </a:lnSpc>
            </a:pPr>
            <a:r>
              <a:rPr lang="tr-TR" sz="2400" dirty="0" smtClean="0">
                <a:latin typeface="Cambria" pitchFamily="18" charset="0"/>
              </a:rPr>
              <a:t>Yatırım, bir diğer ifadeyle sermaye mallarına ya da stoklarına yapılacak ilaveler genellikle önce likit sermaye sağlanmasını gerektirir.  Bir oran şeklinde ifade olunan faiz, likit sermayeye ödenen fiyattır. </a:t>
            </a:r>
          </a:p>
          <a:p>
            <a:pPr>
              <a:lnSpc>
                <a:spcPct val="150000"/>
              </a:lnSpc>
            </a:pPr>
            <a:r>
              <a:rPr lang="tr-TR" sz="2400" dirty="0" smtClean="0">
                <a:latin typeface="Cambria" pitchFamily="18" charset="0"/>
              </a:rPr>
              <a:t>(Parmaksız, 2000: 197)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1916832"/>
            <a:ext cx="8280920"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Girişimcinin üretimden aldığı pay bir artık bakiye niteliğindedir.  Girişimcinin diğer üretim faktörlerine ödediği paydan  artakalan kısım kendi payıdır.  Bu nedenle girişim riskli bir iştir. Girişimciyi böyle bir üretim faaliyetine iten neden, geleceğe dönük tahmin ve beklentilerdir. Eğer diğer faktörlere ödenen paradan sonra fark kalıyorsa bu fark kârdır.</a:t>
            </a:r>
          </a:p>
          <a:p>
            <a:pPr>
              <a:lnSpc>
                <a:spcPct val="150000"/>
              </a:lnSpc>
            </a:pPr>
            <a:r>
              <a:rPr lang="tr-TR" sz="2400" dirty="0" smtClean="0">
                <a:latin typeface="Cambria" pitchFamily="18" charset="0"/>
              </a:rPr>
              <a:t>(Parmaksız, 2000: 198)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560840" cy="3323987"/>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1. Üretim faktörlerinin fiyatlandırılması</a:t>
            </a:r>
          </a:p>
          <a:p>
            <a:pPr>
              <a:lnSpc>
                <a:spcPct val="150000"/>
              </a:lnSpc>
            </a:pPr>
            <a:r>
              <a:rPr lang="tr-TR" sz="2800" dirty="0" smtClean="0">
                <a:latin typeface="Cambria" pitchFamily="18" charset="0"/>
                <a:ea typeface="Cambria" pitchFamily="18" charset="0"/>
              </a:rPr>
              <a:t>2. Emek gelirleri: ücretler</a:t>
            </a:r>
          </a:p>
          <a:p>
            <a:pPr>
              <a:lnSpc>
                <a:spcPct val="150000"/>
              </a:lnSpc>
            </a:pPr>
            <a:r>
              <a:rPr lang="tr-TR" sz="2800" dirty="0" smtClean="0">
                <a:latin typeface="Cambria" pitchFamily="18" charset="0"/>
                <a:ea typeface="Cambria" pitchFamily="18" charset="0"/>
              </a:rPr>
              <a:t>3. </a:t>
            </a:r>
            <a:r>
              <a:rPr lang="de-DE" sz="2800" dirty="0" err="1" smtClean="0">
                <a:latin typeface="Cambria" pitchFamily="18" charset="0"/>
                <a:ea typeface="Cambria" pitchFamily="18" charset="0"/>
              </a:rPr>
              <a:t>Mülk</a:t>
            </a:r>
            <a:r>
              <a:rPr lang="de-DE" sz="2800" dirty="0" smtClean="0">
                <a:latin typeface="Cambria" pitchFamily="18" charset="0"/>
                <a:ea typeface="Cambria" pitchFamily="18" charset="0"/>
              </a:rPr>
              <a:t> </a:t>
            </a:r>
            <a:r>
              <a:rPr lang="de-DE" sz="2800" dirty="0" err="1" smtClean="0">
                <a:latin typeface="Cambria" pitchFamily="18" charset="0"/>
                <a:ea typeface="Cambria" pitchFamily="18" charset="0"/>
              </a:rPr>
              <a:t>gelirleri</a:t>
            </a:r>
            <a:r>
              <a:rPr lang="de-DE" sz="2800" dirty="0" smtClean="0">
                <a:latin typeface="Cambria" pitchFamily="18" charset="0"/>
                <a:ea typeface="Cambria" pitchFamily="18" charset="0"/>
              </a:rPr>
              <a:t>: </a:t>
            </a:r>
            <a:r>
              <a:rPr lang="de-DE" sz="2800" dirty="0" err="1" smtClean="0">
                <a:latin typeface="Cambria" pitchFamily="18" charset="0"/>
                <a:ea typeface="Cambria" pitchFamily="18" charset="0"/>
              </a:rPr>
              <a:t>rant</a:t>
            </a:r>
            <a:r>
              <a:rPr lang="de-DE" sz="2800" dirty="0" smtClean="0">
                <a:latin typeface="Cambria" pitchFamily="18" charset="0"/>
                <a:ea typeface="Cambria" pitchFamily="18" charset="0"/>
              </a:rPr>
              <a:t>, </a:t>
            </a:r>
            <a:r>
              <a:rPr lang="de-DE" sz="2800" dirty="0" err="1" smtClean="0">
                <a:latin typeface="Cambria" pitchFamily="18" charset="0"/>
                <a:ea typeface="Cambria" pitchFamily="18" charset="0"/>
              </a:rPr>
              <a:t>faiz</a:t>
            </a:r>
            <a:r>
              <a:rPr lang="de-DE" sz="2800" dirty="0" smtClean="0">
                <a:latin typeface="Cambria" pitchFamily="18" charset="0"/>
                <a:ea typeface="Cambria" pitchFamily="18" charset="0"/>
              </a:rPr>
              <a:t>, </a:t>
            </a:r>
            <a:r>
              <a:rPr lang="de-DE" sz="2800" dirty="0" err="1" smtClean="0">
                <a:latin typeface="Cambria" pitchFamily="18" charset="0"/>
                <a:ea typeface="Cambria" pitchFamily="18" charset="0"/>
              </a:rPr>
              <a:t>kar</a:t>
            </a:r>
            <a:endParaRPr lang="tr-TR" sz="2800" dirty="0" smtClean="0">
              <a:latin typeface="Cambria" pitchFamily="18" charset="0"/>
              <a:ea typeface="Cambria" pitchFamily="18" charset="0"/>
            </a:endParaRPr>
          </a:p>
          <a:p>
            <a:pPr>
              <a:lnSpc>
                <a:spcPct val="150000"/>
              </a:lnSpc>
            </a:pPr>
            <a:r>
              <a:rPr lang="tr-TR" sz="2800" dirty="0" smtClean="0">
                <a:latin typeface="Cambria" pitchFamily="18" charset="0"/>
                <a:ea typeface="Cambria" pitchFamily="18" charset="0"/>
              </a:rPr>
              <a:t> konuları yer almaktadır.</a:t>
            </a:r>
            <a:endParaRPr lang="tr-TR" sz="2800" dirty="0">
              <a:latin typeface="Cambria" pitchFamily="18" charset="0"/>
              <a:ea typeface="Cambr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395536" y="1340768"/>
            <a:ext cx="8496944" cy="5262979"/>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Bir toplumda gelir </a:t>
            </a:r>
            <a:r>
              <a:rPr lang="tr-TR" sz="2800" dirty="0" err="1" smtClean="0">
                <a:latin typeface="Cambria" pitchFamily="18" charset="0"/>
                <a:ea typeface="Cambria" pitchFamily="18" charset="0"/>
              </a:rPr>
              <a:t>bölüşümünün</a:t>
            </a:r>
            <a:r>
              <a:rPr lang="tr-TR" sz="2800" dirty="0" smtClean="0">
                <a:latin typeface="Cambria" pitchFamily="18" charset="0"/>
                <a:ea typeface="Cambria" pitchFamily="18" charset="0"/>
              </a:rPr>
              <a:t> nasıl cereyan ettiğini incelemek, her üretim faktörüne düşen payın ne kadar olacağı konusunda kimin, hangi ilkelere göre karar verdiğini ya da hangi temel güçlerin bu payların büyüklüğünü etkilediğini araştırmak, bölüşüm teorisinin konusudur. Ekonominin hem mikro hem makro boyutlarıyla ilgili bir konudur. </a:t>
            </a:r>
          </a:p>
          <a:p>
            <a:pPr>
              <a:lnSpc>
                <a:spcPct val="150000"/>
              </a:lnSpc>
            </a:pPr>
            <a:r>
              <a:rPr lang="tr-TR" sz="2800" dirty="0" smtClean="0">
                <a:latin typeface="Cambria" pitchFamily="18" charset="0"/>
                <a:ea typeface="Cambria" pitchFamily="18" charset="0"/>
              </a:rPr>
              <a:t>(</a:t>
            </a:r>
            <a:r>
              <a:rPr lang="tr-TR" sz="2800" dirty="0" err="1" smtClean="0">
                <a:latin typeface="Cambria" pitchFamily="18" charset="0"/>
              </a:rPr>
              <a:t>Üstünel</a:t>
            </a:r>
            <a:r>
              <a:rPr lang="tr-TR" sz="2800" dirty="0" smtClean="0">
                <a:latin typeface="Cambria" pitchFamily="18" charset="0"/>
              </a:rPr>
              <a:t>, 1988: 257)</a:t>
            </a:r>
            <a:endParaRPr lang="tr-TR" sz="2800" dirty="0">
              <a:latin typeface="Cambria" pitchFamily="18" charset="0"/>
              <a:ea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916832"/>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Gelir Bölüşümü;</a:t>
            </a:r>
          </a:p>
          <a:p>
            <a:pPr>
              <a:lnSpc>
                <a:spcPct val="150000"/>
              </a:lnSpc>
            </a:pPr>
            <a:r>
              <a:rPr lang="tr-TR" sz="2400" dirty="0" smtClean="0">
                <a:latin typeface="Cambria" pitchFamily="18" charset="0"/>
              </a:rPr>
              <a:t>1. Toprak sahibinin aldığı rant geliri</a:t>
            </a:r>
          </a:p>
          <a:p>
            <a:pPr>
              <a:lnSpc>
                <a:spcPct val="150000"/>
              </a:lnSpc>
            </a:pPr>
            <a:r>
              <a:rPr lang="tr-TR" sz="2400" dirty="0" smtClean="0">
                <a:latin typeface="Cambria" pitchFamily="18" charset="0"/>
              </a:rPr>
              <a:t>2. Sermaye sahibinin aldığı faiz geliri</a:t>
            </a:r>
          </a:p>
          <a:p>
            <a:pPr>
              <a:lnSpc>
                <a:spcPct val="150000"/>
              </a:lnSpc>
            </a:pPr>
            <a:r>
              <a:rPr lang="tr-TR" sz="2400" dirty="0" smtClean="0">
                <a:latin typeface="Cambria" pitchFamily="18" charset="0"/>
              </a:rPr>
              <a:t>3. Emek sahibinin aldığı ücret geliri</a:t>
            </a:r>
          </a:p>
          <a:p>
            <a:pPr>
              <a:lnSpc>
                <a:spcPct val="150000"/>
              </a:lnSpc>
            </a:pPr>
            <a:r>
              <a:rPr lang="tr-TR" sz="2400" dirty="0" smtClean="0">
                <a:latin typeface="Cambria" pitchFamily="18" charset="0"/>
              </a:rPr>
              <a:t>4. Teşebbüs unsuru ve onun payı olan kâr </a:t>
            </a:r>
          </a:p>
          <a:p>
            <a:pPr>
              <a:lnSpc>
                <a:spcPct val="150000"/>
              </a:lnSpc>
            </a:pPr>
            <a:r>
              <a:rPr lang="tr-TR" sz="2400" dirty="0" smtClean="0">
                <a:latin typeface="Cambria" pitchFamily="18" charset="0"/>
              </a:rPr>
              <a:t> </a:t>
            </a: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257)</a:t>
            </a:r>
            <a:endParaRPr lang="tr-TR" sz="2400" dirty="0">
              <a:latin typeface="Cambria" pitchFamily="18" charset="0"/>
            </a:endParaRPr>
          </a:p>
        </p:txBody>
      </p:sp>
      <p:sp>
        <p:nvSpPr>
          <p:cNvPr id="5" name="4 Sağ Ayraç"/>
          <p:cNvSpPr/>
          <p:nvPr/>
        </p:nvSpPr>
        <p:spPr>
          <a:xfrm>
            <a:off x="5940152" y="2564904"/>
            <a:ext cx="360040" cy="1512168"/>
          </a:xfrm>
          <a:prstGeom prst="rightBrace">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5 Dikdörtgen"/>
          <p:cNvSpPr/>
          <p:nvPr/>
        </p:nvSpPr>
        <p:spPr>
          <a:xfrm>
            <a:off x="6444208" y="3068960"/>
            <a:ext cx="1894621" cy="456472"/>
          </a:xfrm>
          <a:prstGeom prst="rect">
            <a:avLst/>
          </a:prstGeom>
        </p:spPr>
        <p:txBody>
          <a:bodyPr wrap="none">
            <a:spAutoFit/>
          </a:bodyPr>
          <a:lstStyle/>
          <a:p>
            <a:pPr>
              <a:lnSpc>
                <a:spcPct val="150000"/>
              </a:lnSpc>
            </a:pPr>
            <a:r>
              <a:rPr lang="tr-TR" dirty="0" smtClean="0">
                <a:latin typeface="Cambria" pitchFamily="18" charset="0"/>
                <a:ea typeface="Cambria" pitchFamily="18" charset="0"/>
              </a:rPr>
              <a:t>Klasik iktisatçılar</a:t>
            </a:r>
            <a:endParaRPr lang="tr-TR" dirty="0">
              <a:latin typeface="Cambria" pitchFamily="18" charset="0"/>
              <a:ea typeface="Cambria" pitchFamily="18" charset="0"/>
            </a:endParaRPr>
          </a:p>
        </p:txBody>
      </p:sp>
      <p:sp>
        <p:nvSpPr>
          <p:cNvPr id="7" name="6 Sağ Ayraç"/>
          <p:cNvSpPr/>
          <p:nvPr/>
        </p:nvSpPr>
        <p:spPr>
          <a:xfrm>
            <a:off x="6012160" y="4221088"/>
            <a:ext cx="144016" cy="432048"/>
          </a:xfrm>
          <a:prstGeom prst="rightBrace">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6372200" y="4196664"/>
            <a:ext cx="2362698" cy="456472"/>
          </a:xfrm>
          <a:prstGeom prst="rect">
            <a:avLst/>
          </a:prstGeom>
        </p:spPr>
        <p:txBody>
          <a:bodyPr wrap="none">
            <a:spAutoFit/>
          </a:bodyPr>
          <a:lstStyle/>
          <a:p>
            <a:pPr>
              <a:lnSpc>
                <a:spcPct val="150000"/>
              </a:lnSpc>
            </a:pPr>
            <a:r>
              <a:rPr lang="tr-TR" dirty="0" err="1" smtClean="0">
                <a:latin typeface="Cambria" pitchFamily="18" charset="0"/>
                <a:ea typeface="Cambria" pitchFamily="18" charset="0"/>
              </a:rPr>
              <a:t>Neo</a:t>
            </a:r>
            <a:r>
              <a:rPr lang="tr-TR" dirty="0" smtClean="0">
                <a:latin typeface="Cambria" pitchFamily="18" charset="0"/>
                <a:ea typeface="Cambria" pitchFamily="18" charset="0"/>
              </a:rPr>
              <a:t>-Klasik iktisatçılar</a:t>
            </a:r>
            <a:endParaRPr lang="tr-TR" dirty="0">
              <a:latin typeface="Cambria" pitchFamily="18" charset="0"/>
              <a:ea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546914"/>
            <a:ext cx="8640960"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Ulusal gelirlerin aileler arasındaki bölüşümü hemen her toplumda, piramit benzeri bir dağılım göstermektedir. Piramidin tepesinde o toplumun en yüksek gelir seviyesine ulaşmış birkaç aile, piramidin tabanına yani daha düşük gelir grubuna inildikçe daha çok sayıda aile bulunmaktadır. Buna gelir dağılımında </a:t>
            </a:r>
            <a:r>
              <a:rPr lang="tr-TR" sz="2400" b="1" dirty="0" err="1" smtClean="0">
                <a:latin typeface="Cambria" pitchFamily="18" charset="0"/>
              </a:rPr>
              <a:t>Pareto</a:t>
            </a:r>
            <a:r>
              <a:rPr lang="tr-TR" sz="2400" b="1" dirty="0" smtClean="0">
                <a:latin typeface="Cambria" pitchFamily="18" charset="0"/>
              </a:rPr>
              <a:t> kanunu</a:t>
            </a:r>
            <a:r>
              <a:rPr lang="tr-TR" sz="2400" dirty="0" smtClean="0">
                <a:latin typeface="Cambria" pitchFamily="18" charset="0"/>
              </a:rPr>
              <a:t> adı verilir.</a:t>
            </a:r>
          </a:p>
          <a:p>
            <a:pPr>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260)</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6" name="5 Düz Bağlayıcı"/>
          <p:cNvCxnSpPr/>
          <p:nvPr/>
        </p:nvCxnSpPr>
        <p:spPr>
          <a:xfrm>
            <a:off x="2123728" y="1196752"/>
            <a:ext cx="72008" cy="43204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a:off x="2195736" y="5517232"/>
            <a:ext cx="54006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8 Metin kutusu"/>
          <p:cNvSpPr txBox="1"/>
          <p:nvPr/>
        </p:nvSpPr>
        <p:spPr>
          <a:xfrm rot="16200000">
            <a:off x="386390" y="3491863"/>
            <a:ext cx="2817310" cy="369332"/>
          </a:xfrm>
          <a:prstGeom prst="rect">
            <a:avLst/>
          </a:prstGeom>
          <a:noFill/>
        </p:spPr>
        <p:txBody>
          <a:bodyPr wrap="none" rtlCol="0">
            <a:spAutoFit/>
          </a:bodyPr>
          <a:lstStyle/>
          <a:p>
            <a:r>
              <a:rPr lang="tr-TR" dirty="0" smtClean="0"/>
              <a:t>Gelirin Kümülatif  Yüzdesi</a:t>
            </a:r>
            <a:endParaRPr lang="tr-TR" dirty="0"/>
          </a:p>
        </p:txBody>
      </p:sp>
      <p:sp>
        <p:nvSpPr>
          <p:cNvPr id="10" name="9 Metin kutusu"/>
          <p:cNvSpPr txBox="1"/>
          <p:nvPr/>
        </p:nvSpPr>
        <p:spPr>
          <a:xfrm>
            <a:off x="3635896" y="5733256"/>
            <a:ext cx="2990242" cy="369332"/>
          </a:xfrm>
          <a:prstGeom prst="rect">
            <a:avLst/>
          </a:prstGeom>
          <a:noFill/>
        </p:spPr>
        <p:txBody>
          <a:bodyPr wrap="none" rtlCol="0">
            <a:spAutoFit/>
          </a:bodyPr>
          <a:lstStyle/>
          <a:p>
            <a:r>
              <a:rPr lang="tr-TR" dirty="0" smtClean="0"/>
              <a:t>Nüfusun Kümülatif  Yüzdesi</a:t>
            </a:r>
            <a:endParaRPr lang="tr-TR" dirty="0"/>
          </a:p>
        </p:txBody>
      </p:sp>
      <p:sp>
        <p:nvSpPr>
          <p:cNvPr id="13" name="12 Serbest Form"/>
          <p:cNvSpPr/>
          <p:nvPr/>
        </p:nvSpPr>
        <p:spPr>
          <a:xfrm>
            <a:off x="2194560" y="1725636"/>
            <a:ext cx="5141742" cy="3774832"/>
          </a:xfrm>
          <a:custGeom>
            <a:avLst/>
            <a:gdLst>
              <a:gd name="connsiteX0" fmla="*/ 0 w 5141742"/>
              <a:gd name="connsiteY0" fmla="*/ 3774832 h 3774832"/>
              <a:gd name="connsiteX1" fmla="*/ 506437 w 5141742"/>
              <a:gd name="connsiteY1" fmla="*/ 3620087 h 3774832"/>
              <a:gd name="connsiteX2" fmla="*/ 1491175 w 5141742"/>
              <a:gd name="connsiteY2" fmla="*/ 3296530 h 3774832"/>
              <a:gd name="connsiteX3" fmla="*/ 2532185 w 5141742"/>
              <a:gd name="connsiteY3" fmla="*/ 2832296 h 3774832"/>
              <a:gd name="connsiteX4" fmla="*/ 3587262 w 5141742"/>
              <a:gd name="connsiteY4" fmla="*/ 2142979 h 3774832"/>
              <a:gd name="connsiteX5" fmla="*/ 4459458 w 5141742"/>
              <a:gd name="connsiteY5" fmla="*/ 1130106 h 3774832"/>
              <a:gd name="connsiteX6" fmla="*/ 5036234 w 5141742"/>
              <a:gd name="connsiteY6" fmla="*/ 173502 h 3774832"/>
              <a:gd name="connsiteX7" fmla="*/ 5092505 w 5141742"/>
              <a:gd name="connsiteY7" fmla="*/ 89096 h 3774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1742" h="3774832">
                <a:moveTo>
                  <a:pt x="0" y="3774832"/>
                </a:moveTo>
                <a:lnTo>
                  <a:pt x="506437" y="3620087"/>
                </a:lnTo>
                <a:cubicBezTo>
                  <a:pt x="754966" y="3540370"/>
                  <a:pt x="1153550" y="3427829"/>
                  <a:pt x="1491175" y="3296530"/>
                </a:cubicBezTo>
                <a:cubicBezTo>
                  <a:pt x="1828800" y="3165231"/>
                  <a:pt x="2182837" y="3024554"/>
                  <a:pt x="2532185" y="2832296"/>
                </a:cubicBezTo>
                <a:cubicBezTo>
                  <a:pt x="2881533" y="2640038"/>
                  <a:pt x="3266050" y="2426677"/>
                  <a:pt x="3587262" y="2142979"/>
                </a:cubicBezTo>
                <a:cubicBezTo>
                  <a:pt x="3908474" y="1859281"/>
                  <a:pt x="4217963" y="1458352"/>
                  <a:pt x="4459458" y="1130106"/>
                </a:cubicBezTo>
                <a:cubicBezTo>
                  <a:pt x="4700953" y="801860"/>
                  <a:pt x="4930726" y="347004"/>
                  <a:pt x="5036234" y="173502"/>
                </a:cubicBezTo>
                <a:cubicBezTo>
                  <a:pt x="5141742" y="0"/>
                  <a:pt x="5117123" y="44548"/>
                  <a:pt x="5092505" y="89096"/>
                </a:cubicBezTo>
              </a:path>
            </a:pathLst>
          </a:cu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4" name="13 Serbest Form"/>
          <p:cNvSpPr/>
          <p:nvPr/>
        </p:nvSpPr>
        <p:spPr>
          <a:xfrm>
            <a:off x="2208628" y="1744394"/>
            <a:ext cx="5078437" cy="3742006"/>
          </a:xfrm>
          <a:custGeom>
            <a:avLst/>
            <a:gdLst>
              <a:gd name="connsiteX0" fmla="*/ 0 w 5078437"/>
              <a:gd name="connsiteY0" fmla="*/ 3742006 h 3742006"/>
              <a:gd name="connsiteX1" fmla="*/ 844061 w 5078437"/>
              <a:gd name="connsiteY1" fmla="*/ 3249637 h 3742006"/>
              <a:gd name="connsiteX2" fmla="*/ 2208627 w 5078437"/>
              <a:gd name="connsiteY2" fmla="*/ 2349304 h 3742006"/>
              <a:gd name="connsiteX3" fmla="*/ 3052689 w 5078437"/>
              <a:gd name="connsiteY3" fmla="*/ 1674055 h 3742006"/>
              <a:gd name="connsiteX4" fmla="*/ 4389120 w 5078437"/>
              <a:gd name="connsiteY4" fmla="*/ 478301 h 3742006"/>
              <a:gd name="connsiteX5" fmla="*/ 5078437 w 5078437"/>
              <a:gd name="connsiteY5" fmla="*/ 0 h 3742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8437" h="3742006">
                <a:moveTo>
                  <a:pt x="0" y="3742006"/>
                </a:moveTo>
                <a:cubicBezTo>
                  <a:pt x="237978" y="3611880"/>
                  <a:pt x="475957" y="3481754"/>
                  <a:pt x="844061" y="3249637"/>
                </a:cubicBezTo>
                <a:cubicBezTo>
                  <a:pt x="1212166" y="3017520"/>
                  <a:pt x="1840522" y="2611901"/>
                  <a:pt x="2208627" y="2349304"/>
                </a:cubicBezTo>
                <a:cubicBezTo>
                  <a:pt x="2576732" y="2086707"/>
                  <a:pt x="2689274" y="1985889"/>
                  <a:pt x="3052689" y="1674055"/>
                </a:cubicBezTo>
                <a:cubicBezTo>
                  <a:pt x="3416104" y="1362221"/>
                  <a:pt x="4051495" y="757310"/>
                  <a:pt x="4389120" y="478301"/>
                </a:cubicBezTo>
                <a:cubicBezTo>
                  <a:pt x="4726745" y="199292"/>
                  <a:pt x="4902591" y="99646"/>
                  <a:pt x="5078437" y="0"/>
                </a:cubicBezTo>
              </a:path>
            </a:pathLst>
          </a:cu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16" name="15 Düz Bağlayıcı"/>
          <p:cNvCxnSpPr/>
          <p:nvPr/>
        </p:nvCxnSpPr>
        <p:spPr>
          <a:xfrm>
            <a:off x="2123728" y="3356992"/>
            <a:ext cx="324036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19" name="18 Düz Bağlayıcı"/>
          <p:cNvCxnSpPr/>
          <p:nvPr/>
        </p:nvCxnSpPr>
        <p:spPr>
          <a:xfrm>
            <a:off x="5364088" y="3356992"/>
            <a:ext cx="0" cy="216024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1" name="20 Düz Bağlayıcı"/>
          <p:cNvCxnSpPr/>
          <p:nvPr/>
        </p:nvCxnSpPr>
        <p:spPr>
          <a:xfrm>
            <a:off x="2123728" y="4221088"/>
            <a:ext cx="324036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4" name="23 Düz Bağlayıcı"/>
          <p:cNvCxnSpPr/>
          <p:nvPr/>
        </p:nvCxnSpPr>
        <p:spPr>
          <a:xfrm flipV="1">
            <a:off x="2123728" y="1700808"/>
            <a:ext cx="5184576" cy="72008"/>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6" name="25 Düz Bağlayıcı"/>
          <p:cNvCxnSpPr>
            <a:stCxn id="13" idx="7"/>
          </p:cNvCxnSpPr>
          <p:nvPr/>
        </p:nvCxnSpPr>
        <p:spPr>
          <a:xfrm>
            <a:off x="7287066" y="1814732"/>
            <a:ext cx="21238" cy="370250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30" name="29 Metin kutusu"/>
          <p:cNvSpPr txBox="1"/>
          <p:nvPr/>
        </p:nvSpPr>
        <p:spPr>
          <a:xfrm>
            <a:off x="7020272" y="5589240"/>
            <a:ext cx="506870" cy="369332"/>
          </a:xfrm>
          <a:prstGeom prst="rect">
            <a:avLst/>
          </a:prstGeom>
          <a:noFill/>
        </p:spPr>
        <p:txBody>
          <a:bodyPr wrap="none" rtlCol="0">
            <a:spAutoFit/>
          </a:bodyPr>
          <a:lstStyle/>
          <a:p>
            <a:r>
              <a:rPr lang="tr-TR" dirty="0" smtClean="0"/>
              <a:t>100</a:t>
            </a:r>
            <a:endParaRPr lang="tr-TR" dirty="0"/>
          </a:p>
        </p:txBody>
      </p:sp>
      <p:sp>
        <p:nvSpPr>
          <p:cNvPr id="31" name="30 Metin kutusu"/>
          <p:cNvSpPr txBox="1"/>
          <p:nvPr/>
        </p:nvSpPr>
        <p:spPr>
          <a:xfrm>
            <a:off x="1547664" y="1556792"/>
            <a:ext cx="506870" cy="369332"/>
          </a:xfrm>
          <a:prstGeom prst="rect">
            <a:avLst/>
          </a:prstGeom>
          <a:noFill/>
        </p:spPr>
        <p:txBody>
          <a:bodyPr wrap="none" rtlCol="0">
            <a:spAutoFit/>
          </a:bodyPr>
          <a:lstStyle/>
          <a:p>
            <a:r>
              <a:rPr lang="tr-TR" dirty="0" smtClean="0"/>
              <a:t>100</a:t>
            </a:r>
            <a:endParaRPr lang="tr-TR" dirty="0"/>
          </a:p>
        </p:txBody>
      </p:sp>
      <p:sp>
        <p:nvSpPr>
          <p:cNvPr id="32" name="31 Metin kutusu"/>
          <p:cNvSpPr txBox="1"/>
          <p:nvPr/>
        </p:nvSpPr>
        <p:spPr>
          <a:xfrm>
            <a:off x="1691680" y="6228020"/>
            <a:ext cx="5714706" cy="369332"/>
          </a:xfrm>
          <a:prstGeom prst="rect">
            <a:avLst/>
          </a:prstGeom>
          <a:noFill/>
        </p:spPr>
        <p:txBody>
          <a:bodyPr wrap="none" rtlCol="0">
            <a:spAutoFit/>
          </a:bodyPr>
          <a:lstStyle/>
          <a:p>
            <a:r>
              <a:rPr lang="tr-TR" dirty="0" err="1" smtClean="0"/>
              <a:t>Lorenz</a:t>
            </a:r>
            <a:r>
              <a:rPr lang="tr-TR" dirty="0" smtClean="0"/>
              <a:t> Eğrileri ve İki ülkede Gelir Dağılımı Eşitsizlikleri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628800"/>
            <a:ext cx="8568952"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Gelir Eşitsizliğinin Kaynakları</a:t>
            </a:r>
          </a:p>
          <a:p>
            <a:pPr>
              <a:lnSpc>
                <a:spcPct val="150000"/>
              </a:lnSpc>
            </a:pPr>
            <a:r>
              <a:rPr lang="tr-TR" sz="2400" dirty="0" smtClean="0">
                <a:latin typeface="Cambria" pitchFamily="18" charset="0"/>
              </a:rPr>
              <a:t>1. Toprak mülkiyetinin dağılımındaki farklar</a:t>
            </a:r>
          </a:p>
          <a:p>
            <a:pPr>
              <a:lnSpc>
                <a:spcPct val="150000"/>
              </a:lnSpc>
            </a:pPr>
            <a:r>
              <a:rPr lang="tr-TR" sz="2400" dirty="0" smtClean="0">
                <a:latin typeface="Cambria" pitchFamily="18" charset="0"/>
              </a:rPr>
              <a:t>2. Sermaye ve diğer servet unsurlarının dağılımındaki farklar</a:t>
            </a:r>
          </a:p>
          <a:p>
            <a:pPr>
              <a:lnSpc>
                <a:spcPct val="150000"/>
              </a:lnSpc>
            </a:pPr>
            <a:r>
              <a:rPr lang="tr-TR" sz="2400" dirty="0" smtClean="0">
                <a:latin typeface="Cambria" pitchFamily="18" charset="0"/>
              </a:rPr>
              <a:t>3. Eğitim, yetişme ve fırsat farkları</a:t>
            </a:r>
          </a:p>
          <a:p>
            <a:pPr marL="457200" indent="-457200">
              <a:lnSpc>
                <a:spcPct val="150000"/>
              </a:lnSpc>
            </a:pPr>
            <a:r>
              <a:rPr lang="tr-TR" sz="2400" dirty="0" smtClean="0">
                <a:latin typeface="Cambria" pitchFamily="18" charset="0"/>
              </a:rPr>
              <a:t>4. Kabiliyet ve beceri farkları</a:t>
            </a:r>
          </a:p>
          <a:p>
            <a:pPr marL="457200" indent="-457200">
              <a:lnSpc>
                <a:spcPct val="150000"/>
              </a:lnSpc>
            </a:pPr>
            <a:r>
              <a:rPr lang="tr-TR" sz="2400" dirty="0" smtClean="0">
                <a:latin typeface="Cambria" pitchFamily="18" charset="0"/>
              </a:rPr>
              <a:t>5.  Yaş ve sıhhat farkları</a:t>
            </a:r>
          </a:p>
          <a:p>
            <a:pPr marL="457200" indent="-457200">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265)</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375023"/>
            <a:ext cx="856895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Faktör Talebi Üç Değişkenin Fonksiyonudur;</a:t>
            </a:r>
          </a:p>
          <a:p>
            <a:pPr>
              <a:lnSpc>
                <a:spcPct val="150000"/>
              </a:lnSpc>
            </a:pPr>
            <a:r>
              <a:rPr lang="tr-TR" sz="2400" dirty="0" smtClean="0">
                <a:latin typeface="Cambria" pitchFamily="18" charset="0"/>
              </a:rPr>
              <a:t>1.  Faktörün üretiminde girdi olarak kullanıldığı malların talep seviyeleri ve bundaki değişmeler faktör talebini etkiler.</a:t>
            </a:r>
          </a:p>
          <a:p>
            <a:pPr>
              <a:lnSpc>
                <a:spcPct val="150000"/>
              </a:lnSpc>
            </a:pPr>
            <a:r>
              <a:rPr lang="tr-TR" sz="2400" dirty="0" smtClean="0">
                <a:latin typeface="Cambria" pitchFamily="18" charset="0"/>
              </a:rPr>
              <a:t>2. Bir faktörden talep edilen miktarlar, o faktörün üretkenliğine bağlı olarak değişecektir. Üretkenlik arttıkça o faktörün talebi de artar.</a:t>
            </a:r>
          </a:p>
          <a:p>
            <a:pPr>
              <a:lnSpc>
                <a:spcPct val="150000"/>
              </a:lnSpc>
            </a:pPr>
            <a:r>
              <a:rPr lang="tr-TR" sz="2400" dirty="0" smtClean="0">
                <a:latin typeface="Cambria" pitchFamily="18" charset="0"/>
              </a:rPr>
              <a:t>3. Bir faktörden talep edilen miktarlar,  o faktörün fiyatı ile diğer üretim faktörlerinin fiyatları arasındaki ilişkiye de bağlı olacaktır. (</a:t>
            </a:r>
            <a:r>
              <a:rPr lang="tr-TR" sz="2400" dirty="0" err="1" smtClean="0">
                <a:latin typeface="Cambria" pitchFamily="18" charset="0"/>
              </a:rPr>
              <a:t>Üstünel</a:t>
            </a:r>
            <a:r>
              <a:rPr lang="tr-TR" sz="2400" dirty="0" smtClean="0">
                <a:latin typeface="Cambria" pitchFamily="18" charset="0"/>
              </a:rPr>
              <a:t>, 1988: 267)</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375023"/>
            <a:ext cx="856895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Faktörün Talep Esnekliği;</a:t>
            </a:r>
          </a:p>
          <a:p>
            <a:pPr>
              <a:lnSpc>
                <a:spcPct val="150000"/>
              </a:lnSpc>
            </a:pPr>
            <a:r>
              <a:rPr lang="tr-TR" sz="2400" dirty="0" smtClean="0">
                <a:latin typeface="Cambria" pitchFamily="18" charset="0"/>
              </a:rPr>
              <a:t>1. Faktör talebinin esnekliği, her şeyden önce faktörün ürettiği mal talebinin fiyat esnekliğine bağlıdır.</a:t>
            </a:r>
          </a:p>
          <a:p>
            <a:pPr>
              <a:lnSpc>
                <a:spcPct val="150000"/>
              </a:lnSpc>
            </a:pPr>
            <a:r>
              <a:rPr lang="tr-TR" sz="2400" dirty="0" smtClean="0">
                <a:latin typeface="Cambria" pitchFamily="18" charset="0"/>
              </a:rPr>
              <a:t>2.  Bir faktörün firmaya yüklediği masraf ne kadar küçükse faktör talebinin esnekliği de o kadar az olacaktır. </a:t>
            </a:r>
          </a:p>
          <a:p>
            <a:pPr>
              <a:lnSpc>
                <a:spcPct val="150000"/>
              </a:lnSpc>
            </a:pPr>
            <a:r>
              <a:rPr lang="tr-TR" sz="2400" dirty="0" smtClean="0">
                <a:latin typeface="Cambria" pitchFamily="18" charset="0"/>
              </a:rPr>
              <a:t>3. Bir faktörün talep esnekliği , onun yerine başka bir faktörün ikame edilmesinin kolay veya güç olmasına bağlıdır. Faktörler arasındaki teknik ikame olanağı azaldıkça, talep esnekliği düşecektir. (</a:t>
            </a:r>
            <a:r>
              <a:rPr lang="tr-TR" sz="2400" dirty="0" err="1" smtClean="0">
                <a:latin typeface="Cambria" pitchFamily="18" charset="0"/>
              </a:rPr>
              <a:t>Üstünel</a:t>
            </a:r>
            <a:r>
              <a:rPr lang="tr-TR" sz="2400" dirty="0" smtClean="0">
                <a:latin typeface="Cambria" pitchFamily="18" charset="0"/>
              </a:rPr>
              <a:t>, 1988: 270)</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1949</TotalTime>
  <Words>940</Words>
  <Application>Microsoft Office PowerPoint</Application>
  <PresentationFormat>Ekran Gösterisi (4:3)</PresentationFormat>
  <Paragraphs>121</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Akış</vt:lpstr>
      <vt:lpstr>Genel Ekonomi 6</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218</cp:revision>
  <dcterms:created xsi:type="dcterms:W3CDTF">2015-05-04T08:30:58Z</dcterms:created>
  <dcterms:modified xsi:type="dcterms:W3CDTF">2020-04-28T09:23:31Z</dcterms:modified>
</cp:coreProperties>
</file>