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F3581CC-AB8C-4802-9D4A-7C44603FE90D}" type="datetimeFigureOut">
              <a:rPr lang="tr-TR" smtClean="0"/>
              <a:t>17.04.2018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AF5BFFE-E850-437B-B50D-264CD4E525C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581CC-AB8C-4802-9D4A-7C44603FE90D}" type="datetimeFigureOut">
              <a:rPr lang="tr-TR" smtClean="0"/>
              <a:t>17.04.2018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F5BFFE-E850-437B-B50D-264CD4E525C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260648"/>
            <a:ext cx="8640960" cy="5262979"/>
          </a:xfrm>
          <a:prstGeom prst="rect">
            <a:avLst/>
          </a:prstGeom>
          <a:noFill/>
        </p:spPr>
        <p:txBody>
          <a:bodyPr wrap="square" rtlCol="0">
            <a:spAutoFit/>
          </a:bodyPr>
          <a:lstStyle/>
          <a:p>
            <a:pPr algn="ctr">
              <a:lnSpc>
                <a:spcPct val="150000"/>
              </a:lnSpc>
            </a:pPr>
            <a:r>
              <a:rPr lang="tr-TR" sz="2800" dirty="0" smtClean="0"/>
              <a:t>KİMYASAL KİNETİK</a:t>
            </a:r>
          </a:p>
          <a:p>
            <a:pPr algn="ctr">
              <a:lnSpc>
                <a:spcPct val="150000"/>
              </a:lnSpc>
            </a:pPr>
            <a:endParaRPr lang="tr-TR" sz="2800" dirty="0"/>
          </a:p>
          <a:p>
            <a:pPr algn="just">
              <a:lnSpc>
                <a:spcPct val="150000"/>
              </a:lnSpc>
            </a:pPr>
            <a:r>
              <a:rPr lang="tr-TR" sz="2800" dirty="0" smtClean="0"/>
              <a:t>Kimyasal Kinetik konusu kapsamında reaksiyon hızları ve mekanizmaları ile ilgilenilir.  Bir maddenin bir kimyasal reaksiyonda birim zamanda değişen miktarı reaksiyon hızı olarak ifade edilir ve </a:t>
            </a:r>
            <a:r>
              <a:rPr lang="tr-TR" sz="2800" dirty="0" err="1" smtClean="0"/>
              <a:t>dC</a:t>
            </a:r>
            <a:r>
              <a:rPr lang="tr-TR" sz="2800" dirty="0" smtClean="0"/>
              <a:t>/</a:t>
            </a:r>
            <a:r>
              <a:rPr lang="tr-TR" sz="2800" dirty="0" err="1" smtClean="0"/>
              <a:t>dt</a:t>
            </a:r>
            <a:r>
              <a:rPr lang="tr-TR" sz="2800" dirty="0" smtClean="0"/>
              <a:t> formülü ile gösterilir. Reaksiyon mekanizması ise, son reaksiyona götürecek olan ara reaksiyonların toplamı olarak karşımıza çıkmaktadır.</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0"/>
            <a:ext cx="8208912" cy="6883616"/>
          </a:xfrm>
          <a:prstGeom prst="rect">
            <a:avLst/>
          </a:prstGeom>
          <a:noFill/>
        </p:spPr>
        <p:txBody>
          <a:bodyPr wrap="square" rtlCol="0">
            <a:spAutoFit/>
          </a:bodyPr>
          <a:lstStyle/>
          <a:p>
            <a:pPr algn="just">
              <a:lnSpc>
                <a:spcPct val="150000"/>
              </a:lnSpc>
            </a:pPr>
            <a:r>
              <a:rPr lang="tr-TR" sz="2700" dirty="0" smtClean="0"/>
              <a:t>Kimyasal reaksiyonların hızlarını etkileyen en önemli faktörler  reaksiyona giren maddelerin cinsi ve konsantrasyonlarıdır. Her bir kimyasal reaksiyonda, ya reaksiyona giren maddeler arasında bir kimyasal bağ oluşur ya da mevcut olan bağlar koparılır. Bu durum maddenin cinsine bağlı olarak değişkenlik gösterir.  Dolayısıyla reaksiyon hızı reaksiyona giren maddelerin cinsine bağlıdır. Bazı reaksiyonlar çok hızlı gerçekleşirken (</a:t>
            </a:r>
            <a:r>
              <a:rPr lang="tr-TR" sz="2700" dirty="0" err="1" smtClean="0"/>
              <a:t>titrasyon</a:t>
            </a:r>
            <a:r>
              <a:rPr lang="tr-TR" sz="2700" dirty="0" smtClean="0"/>
              <a:t> işlemlerinde yer alan bazı reaksiyonlar) bazı reaksiyonlar çok yavaş gerçekleşir (Metalin paslanması ve jeolojik reaksiyonlar)</a:t>
            </a:r>
            <a:endParaRPr lang="tr-TR" sz="2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60648"/>
            <a:ext cx="8496944" cy="6555641"/>
          </a:xfrm>
          <a:prstGeom prst="rect">
            <a:avLst/>
          </a:prstGeom>
          <a:noFill/>
        </p:spPr>
        <p:txBody>
          <a:bodyPr wrap="square" rtlCol="0">
            <a:spAutoFit/>
          </a:bodyPr>
          <a:lstStyle/>
          <a:p>
            <a:pPr algn="just">
              <a:lnSpc>
                <a:spcPct val="150000"/>
              </a:lnSpc>
            </a:pPr>
            <a:r>
              <a:rPr lang="tr-TR" sz="2800" dirty="0" smtClean="0"/>
              <a:t>Reaksiyona giren maddelerin konsantrasyonu da reaksiyon hızına etki etmektedir. </a:t>
            </a:r>
            <a:r>
              <a:rPr lang="tr-TR" sz="2800" dirty="0"/>
              <a:t> </a:t>
            </a:r>
            <a:r>
              <a:rPr lang="tr-TR" sz="2800" dirty="0" smtClean="0"/>
              <a:t>Homojen reaksiyonlarda (reaksiyona giren maddeler aynı fazdadır) reaksiyon hızı konsantrasyona bağlıdır. Fakat heterojen reaksiyonlarda (reaksiyona giren maddeler farklı fazdadır) reaksiyon hızı reaksiyonun gerçekleştiği ara yüzeye bağlıdır.</a:t>
            </a:r>
          </a:p>
          <a:p>
            <a:pPr algn="just">
              <a:lnSpc>
                <a:spcPct val="150000"/>
              </a:lnSpc>
            </a:pPr>
            <a:r>
              <a:rPr lang="tr-TR" sz="2800" dirty="0" smtClean="0"/>
              <a:t>X molekül A ve y molekül B gibi iki maddenin reaksiyona girip bir C maddesini oluşturduğunu düşünelim.</a:t>
            </a:r>
          </a:p>
          <a:p>
            <a:pPr algn="just">
              <a:lnSpc>
                <a:spcPct val="150000"/>
              </a:lnSpc>
            </a:pPr>
            <a:r>
              <a:rPr lang="tr-TR" sz="2800" dirty="0" smtClean="0"/>
              <a:t>x A + y B → C</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0"/>
            <a:ext cx="8568952" cy="7632859"/>
          </a:xfrm>
          <a:prstGeom prst="rect">
            <a:avLst/>
          </a:prstGeom>
          <a:noFill/>
        </p:spPr>
        <p:txBody>
          <a:bodyPr wrap="square" rtlCol="0">
            <a:spAutoFit/>
          </a:bodyPr>
          <a:lstStyle/>
          <a:p>
            <a:pPr algn="just">
              <a:lnSpc>
                <a:spcPct val="150000"/>
              </a:lnSpc>
            </a:pPr>
            <a:r>
              <a:rPr lang="tr-TR" sz="2800" dirty="0" smtClean="0"/>
              <a:t>Bu reaksiyonda hem A hem de B maddesinin </a:t>
            </a:r>
            <a:r>
              <a:rPr lang="tr-TR" sz="2800" dirty="0" err="1" smtClean="0"/>
              <a:t>C’nin</a:t>
            </a:r>
            <a:r>
              <a:rPr lang="tr-TR" sz="2800" dirty="0" smtClean="0"/>
              <a:t> oluşum hızını etkilediğini varsayarsak  reaksiyon hızı denklemi şu şekilde yazılabilir.</a:t>
            </a:r>
          </a:p>
          <a:p>
            <a:pPr algn="just">
              <a:lnSpc>
                <a:spcPct val="150000"/>
              </a:lnSpc>
            </a:pPr>
            <a:r>
              <a:rPr lang="tr-TR" sz="2800" dirty="0" smtClean="0"/>
              <a:t>Burada k reaksiyon hız sabitidir.  </a:t>
            </a:r>
            <a:r>
              <a:rPr lang="tr-TR" sz="2800" dirty="0"/>
              <a:t>x</a:t>
            </a:r>
            <a:r>
              <a:rPr lang="tr-TR" sz="2800" dirty="0" smtClean="0"/>
              <a:t> ve y ise deneysel olarak tespit edilen üslü ifadelerdir. </a:t>
            </a:r>
            <a:endParaRPr lang="tr-TR" sz="2800" dirty="0"/>
          </a:p>
          <a:p>
            <a:pPr algn="just">
              <a:lnSpc>
                <a:spcPct val="150000"/>
              </a:lnSpc>
            </a:pPr>
            <a:r>
              <a:rPr lang="tr-TR" sz="2800" dirty="0"/>
              <a:t>x</a:t>
            </a:r>
            <a:r>
              <a:rPr lang="tr-TR" sz="2800" dirty="0" smtClean="0"/>
              <a:t> + y bize reaksiyonun derecesini göstermektedir. Reaksiyon dereceleri farklı yöntemlerle tespit edilmektedir.  Bu durumu bir örnek üzerinde inceleyelim.</a:t>
            </a:r>
          </a:p>
          <a:p>
            <a:pPr algn="just">
              <a:lnSpc>
                <a:spcPct val="150000"/>
              </a:lnSpc>
            </a:pPr>
            <a:r>
              <a:rPr lang="tr-TR" sz="2800" dirty="0" smtClean="0"/>
              <a:t>x A + y B → C reaksiyonunda elde edilen veriler tablo da görülmektedir.</a:t>
            </a:r>
          </a:p>
          <a:p>
            <a:pPr algn="just">
              <a:lnSpc>
                <a:spcPct val="150000"/>
              </a:lnSpc>
            </a:pPr>
            <a:r>
              <a:rPr lang="tr-TR" sz="2800" dirty="0" smtClean="0"/>
              <a:t> </a:t>
            </a:r>
          </a:p>
          <a:p>
            <a:pPr algn="just"/>
            <a:endParaRPr lang="tr-TR" sz="2800"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39544" y="1556792"/>
            <a:ext cx="4104456" cy="44613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395536" y="404664"/>
          <a:ext cx="7920881" cy="1944815"/>
        </p:xfrm>
        <a:graphic>
          <a:graphicData uri="http://schemas.openxmlformats.org/drawingml/2006/table">
            <a:tbl>
              <a:tblPr/>
              <a:tblGrid>
                <a:gridCol w="1270624"/>
                <a:gridCol w="1939170"/>
                <a:gridCol w="1939170"/>
                <a:gridCol w="2771917"/>
              </a:tblGrid>
              <a:tr h="0">
                <a:tc>
                  <a:txBody>
                    <a:bodyPr/>
                    <a:lstStyle/>
                    <a:p>
                      <a:pPr algn="just">
                        <a:lnSpc>
                          <a:spcPct val="115000"/>
                        </a:lnSpc>
                        <a:spcAft>
                          <a:spcPts val="0"/>
                        </a:spcAft>
                      </a:pPr>
                      <a:r>
                        <a:rPr lang="tr-TR" sz="1600" dirty="0">
                          <a:latin typeface="Cambria Math"/>
                          <a:ea typeface="Calibri"/>
                          <a:cs typeface="Times New Roman"/>
                        </a:rPr>
                        <a:t>Deney </a:t>
                      </a:r>
                      <a:r>
                        <a:rPr lang="tr-TR" sz="1600" baseline="0" dirty="0">
                          <a:latin typeface="Calibri"/>
                          <a:ea typeface="Calibri"/>
                          <a:cs typeface="Times New Roman"/>
                        </a:rPr>
                        <a:t> </a:t>
                      </a:r>
                      <a:r>
                        <a:rPr lang="tr-TR" sz="1600" dirty="0" smtClean="0">
                          <a:latin typeface="Cambria Math"/>
                          <a:ea typeface="Calibri"/>
                          <a:cs typeface="Times New Roman"/>
                        </a:rPr>
                        <a:t>No</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[A]</a:t>
                      </a:r>
                      <a:r>
                        <a:rPr lang="tr-TR" sz="1600" baseline="0" dirty="0" smtClean="0">
                          <a:latin typeface="Cambria Math"/>
                          <a:ea typeface="Calibri"/>
                          <a:cs typeface="Times New Roman"/>
                        </a:rPr>
                        <a:t> </a:t>
                      </a:r>
                      <a:r>
                        <a:rPr lang="tr-TR" sz="1600" baseline="0" dirty="0" err="1" smtClean="0">
                          <a:latin typeface="Cambria Math"/>
                          <a:ea typeface="Calibri"/>
                          <a:cs typeface="Times New Roman"/>
                        </a:rPr>
                        <a:t>mol</a:t>
                      </a:r>
                      <a:r>
                        <a:rPr lang="tr-TR" sz="1600" baseline="0" dirty="0" smtClean="0">
                          <a:latin typeface="Cambria Math"/>
                          <a:ea typeface="Calibri"/>
                          <a:cs typeface="Times New Roman"/>
                        </a:rPr>
                        <a:t>/L</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[B]</a:t>
                      </a:r>
                      <a:r>
                        <a:rPr lang="tr-TR" sz="1600" baseline="0" dirty="0" smtClean="0">
                          <a:latin typeface="Cambria Math"/>
                          <a:ea typeface="Calibri"/>
                          <a:cs typeface="Times New Roman"/>
                        </a:rPr>
                        <a:t> </a:t>
                      </a:r>
                      <a:r>
                        <a:rPr lang="tr-TR" sz="1600" baseline="0" dirty="0" err="1" smtClean="0">
                          <a:latin typeface="Cambria Math"/>
                          <a:ea typeface="Calibri"/>
                          <a:cs typeface="Times New Roman"/>
                        </a:rPr>
                        <a:t>mol</a:t>
                      </a:r>
                      <a:r>
                        <a:rPr lang="tr-TR" sz="1600" baseline="0" dirty="0" smtClean="0">
                          <a:latin typeface="Cambria Math"/>
                          <a:ea typeface="Calibri"/>
                          <a:cs typeface="Times New Roman"/>
                        </a:rPr>
                        <a:t>/L</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err="1" smtClean="0">
                          <a:latin typeface="Cambria Math"/>
                          <a:ea typeface="Calibri"/>
                          <a:cs typeface="Times New Roman"/>
                        </a:rPr>
                        <a:t>C’nin</a:t>
                      </a:r>
                      <a:r>
                        <a:rPr lang="tr-TR" sz="1600" dirty="0" smtClean="0">
                          <a:latin typeface="Cambria Math"/>
                          <a:ea typeface="Calibri"/>
                          <a:cs typeface="Times New Roman"/>
                        </a:rPr>
                        <a:t> oluşum  Hızı</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0.1</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0.6</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10</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0.2</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0.6</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20</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0.6</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40</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4</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0.1</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a:latin typeface="Cambria Math"/>
                          <a:ea typeface="Calibri"/>
                          <a:cs typeface="Times New Roman"/>
                        </a:rPr>
                        <a:t> </a:t>
                      </a:r>
                      <a:r>
                        <a:rPr lang="tr-TR" sz="1600" dirty="0" smtClean="0">
                          <a:latin typeface="Cambria Math"/>
                          <a:ea typeface="Calibri"/>
                          <a:cs typeface="Times New Roman"/>
                        </a:rPr>
                        <a:t>12</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0.2</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48</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tr-TR" sz="1600">
                          <a:latin typeface="Cambria Math"/>
                          <a:ea typeface="Calibri"/>
                          <a:cs typeface="Times New Roman"/>
                        </a:rPr>
                        <a:t>6</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0.4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dirty="0" smtClean="0">
                          <a:latin typeface="Cambria Math"/>
                          <a:ea typeface="Calibri"/>
                          <a:cs typeface="Times New Roman"/>
                        </a:rPr>
                        <a:t>96</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4 Metin kutusu"/>
          <p:cNvSpPr txBox="1"/>
          <p:nvPr/>
        </p:nvSpPr>
        <p:spPr>
          <a:xfrm>
            <a:off x="323528" y="2708920"/>
            <a:ext cx="8496944" cy="3539430"/>
          </a:xfrm>
          <a:prstGeom prst="rect">
            <a:avLst/>
          </a:prstGeom>
          <a:noFill/>
        </p:spPr>
        <p:txBody>
          <a:bodyPr wrap="square" rtlCol="0">
            <a:spAutoFit/>
          </a:bodyPr>
          <a:lstStyle/>
          <a:p>
            <a:pPr algn="just"/>
            <a:r>
              <a:rPr lang="tr-TR" sz="2800" dirty="0" smtClean="0"/>
              <a:t>4, 5 ve 6. deneylerde A maddesinin konsantrasyonu sabit tutulduğunda B maddesinin konsantrasyonu 2 katına çıktığında C maddesinin oluşum hızının 4 kat arttığı, 4 katına çıktığında 8 kat arttığı görülmüştür. 1, 2 ve 3. deneylerde ise B maddesinin konsantrasyonu sabit tutulduğunda A maddesindeki konsantrasyon artışı ile reaksiyon hızı artışının doğru orantılı olduğu görülmektedir. Dolayısı bu reaksiyon için hız denklemi;</a:t>
            </a:r>
          </a:p>
        </p:txBody>
      </p:sp>
      <p:sp>
        <p:nvSpPr>
          <p:cNvPr id="174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740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6309320"/>
            <a:ext cx="3294366" cy="36004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0"/>
            <a:ext cx="8568952" cy="7201972"/>
          </a:xfrm>
          <a:prstGeom prst="rect">
            <a:avLst/>
          </a:prstGeom>
          <a:noFill/>
        </p:spPr>
        <p:txBody>
          <a:bodyPr wrap="square" rtlCol="0">
            <a:spAutoFit/>
          </a:bodyPr>
          <a:lstStyle/>
          <a:p>
            <a:pPr algn="just">
              <a:lnSpc>
                <a:spcPct val="150000"/>
              </a:lnSpc>
            </a:pPr>
            <a:r>
              <a:rPr lang="tr-TR" sz="2800" dirty="0" smtClean="0"/>
              <a:t>Teorik ve deneysel anlamda bulunan hız verileri birbirinden farklı olabilir. Dikkate alınması gereken deneysel verilerdir.</a:t>
            </a:r>
          </a:p>
          <a:p>
            <a:pPr algn="just">
              <a:lnSpc>
                <a:spcPct val="150000"/>
              </a:lnSpc>
            </a:pPr>
            <a:r>
              <a:rPr lang="tr-TR" sz="2800" dirty="0" smtClean="0"/>
              <a:t>Radyokimyasal yöntemlerde radyoaktif maddelerin kullanıldığı yöntemlerdir.  Radyoaktif maddeler </a:t>
            </a:r>
            <a:r>
              <a:rPr lang="tr-TR" sz="2800" dirty="0" err="1" smtClean="0"/>
              <a:t>Geiger</a:t>
            </a:r>
            <a:r>
              <a:rPr lang="tr-TR" sz="2800" dirty="0" smtClean="0"/>
              <a:t> </a:t>
            </a:r>
            <a:r>
              <a:rPr lang="tr-TR" sz="2800" dirty="0" err="1" smtClean="0"/>
              <a:t>Müller</a:t>
            </a:r>
            <a:r>
              <a:rPr lang="tr-TR" sz="2800" dirty="0" smtClean="0"/>
              <a:t> cihazı kullanılarak radyokimyasal yöntemler ile izlenebilir. Radyokimyasal analiz yöntemleri yaş tayinlerinde oldukça sık olarak kullanılmaktadır. Jeolojik, sanatsal, arkeolojik değeri olan numuneler bu amaçla en sık kullanılan örneklerdir. Yaş tayinlerinde genellikle                oranı kullanılır.</a:t>
            </a:r>
            <a:endParaRPr lang="tr-TR" sz="2800" dirty="0"/>
          </a:p>
        </p:txBody>
      </p:sp>
      <p:pic>
        <p:nvPicPr>
          <p:cNvPr id="6"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99792" y="6237312"/>
            <a:ext cx="512440" cy="792088"/>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439</Words>
  <Application>Microsoft Office PowerPoint</Application>
  <PresentationFormat>Ekran Gösterisi (4:3)</PresentationFormat>
  <Paragraphs>43</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Slayt 1</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mpalabiyik</cp:lastModifiedBy>
  <cp:revision>5</cp:revision>
  <dcterms:created xsi:type="dcterms:W3CDTF">2018-04-17T08:11:35Z</dcterms:created>
  <dcterms:modified xsi:type="dcterms:W3CDTF">2018-04-17T10:50:50Z</dcterms:modified>
</cp:coreProperties>
</file>