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0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C757A7BD-708E-42B3-83BC-38F5EDCCA33C}" type="datetimeFigureOut">
              <a:rPr lang="tr-TR" smtClean="0"/>
              <a:t>23.11.2019</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30D65AC0-1125-48C0-8309-BFDBF18E9304}"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C757A7BD-708E-42B3-83BC-38F5EDCCA33C}" type="datetimeFigureOut">
              <a:rPr lang="tr-TR" smtClean="0"/>
              <a:t>23.11.2019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D65AC0-1125-48C0-8309-BFDBF18E9304}"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C757A7BD-708E-42B3-83BC-38F5EDCCA33C}" type="datetimeFigureOut">
              <a:rPr lang="tr-TR" smtClean="0"/>
              <a:t>23.11.2019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D65AC0-1125-48C0-8309-BFDBF18E9304}"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C757A7BD-708E-42B3-83BC-38F5EDCCA33C}" type="datetimeFigureOut">
              <a:rPr lang="tr-TR" smtClean="0"/>
              <a:t>23.11.2019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D65AC0-1125-48C0-8309-BFDBF18E9304}"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757A7BD-708E-42B3-83BC-38F5EDCCA33C}" type="datetimeFigureOut">
              <a:rPr lang="tr-TR" smtClean="0"/>
              <a:t>23.11.2019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D65AC0-1125-48C0-8309-BFDBF18E9304}"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757A7BD-708E-42B3-83BC-38F5EDCCA33C}" type="datetimeFigureOut">
              <a:rPr lang="tr-TR" smtClean="0"/>
              <a:t>23.11.2019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0D65AC0-1125-48C0-8309-BFDBF18E9304}"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757A7BD-708E-42B3-83BC-38F5EDCCA33C}" type="datetimeFigureOut">
              <a:rPr lang="tr-TR" smtClean="0"/>
              <a:t>23.11.2019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0D65AC0-1125-48C0-8309-BFDBF18E9304}"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757A7BD-708E-42B3-83BC-38F5EDCCA33C}" type="datetimeFigureOut">
              <a:rPr lang="tr-TR" smtClean="0"/>
              <a:t>23.11.2019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0D65AC0-1125-48C0-8309-BFDBF18E9304}"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57A7BD-708E-42B3-83BC-38F5EDCCA33C}" type="datetimeFigureOut">
              <a:rPr lang="tr-TR" smtClean="0"/>
              <a:t>23.11.2019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0D65AC0-1125-48C0-8309-BFDBF18E930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57A7BD-708E-42B3-83BC-38F5EDCCA33C}" type="datetimeFigureOut">
              <a:rPr lang="tr-TR" smtClean="0"/>
              <a:t>23.11.2019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0D65AC0-1125-48C0-8309-BFDBF18E930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57A7BD-708E-42B3-83BC-38F5EDCCA33C}" type="datetimeFigureOut">
              <a:rPr lang="tr-TR" smtClean="0"/>
              <a:t>23.11.2019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0D65AC0-1125-48C0-8309-BFDBF18E930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C757A7BD-708E-42B3-83BC-38F5EDCCA33C}" type="datetimeFigureOut">
              <a:rPr lang="tr-TR" smtClean="0"/>
              <a:t>23.11.2019</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30D65AC0-1125-48C0-8309-BFDBF18E930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Mülkiyet-7</a:t>
            </a:r>
            <a:endParaRPr lang="tr-TR" dirty="0"/>
          </a:p>
        </p:txBody>
      </p:sp>
    </p:spTree>
    <p:extLst>
      <p:ext uri="{BB962C8B-B14F-4D97-AF65-F5344CB8AC3E}">
        <p14:creationId xmlns:p14="http://schemas.microsoft.com/office/powerpoint/2010/main" val="114153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lgn="just">
              <a:buNone/>
            </a:pPr>
            <a:r>
              <a:rPr lang="tr-TR" b="1" dirty="0" smtClean="0"/>
              <a:t>II. Sorumluluğun Şartları</a:t>
            </a:r>
          </a:p>
          <a:p>
            <a:pPr marL="457200" indent="-457200" algn="just">
              <a:buAutoNum type="alphaUcPeriod"/>
            </a:pPr>
            <a:r>
              <a:rPr lang="tr-TR" b="1" dirty="0" smtClean="0"/>
              <a:t>Sorumlu Tutulabilecek Kimseler</a:t>
            </a:r>
          </a:p>
          <a:p>
            <a:pPr marL="0" indent="0" algn="just">
              <a:buNone/>
            </a:pPr>
            <a:r>
              <a:rPr lang="tr-TR" dirty="0" smtClean="0"/>
              <a:t>MK m. 730’daki sorumluluk yalnızca taşınmaz maliklerine ilişkindir. Malik taşınmazı kullanırken yahut işletirken yardımı kişi kullanırsa onların fiillerinden de sorumludur.</a:t>
            </a:r>
          </a:p>
          <a:p>
            <a:pPr marL="0" indent="0" algn="just">
              <a:buNone/>
            </a:pPr>
            <a:r>
              <a:rPr lang="tr-TR" dirty="0" smtClean="0"/>
              <a:t>Paylı mülkiyete tabi taşınmazlarda, paydaşlar müteselsil olarak sorumlu tutulmalıdır.</a:t>
            </a:r>
            <a:endParaRPr lang="tr-TR" dirty="0"/>
          </a:p>
        </p:txBody>
      </p:sp>
    </p:spTree>
    <p:extLst>
      <p:ext uri="{BB962C8B-B14F-4D97-AF65-F5344CB8AC3E}">
        <p14:creationId xmlns:p14="http://schemas.microsoft.com/office/powerpoint/2010/main" val="2124797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280919" cy="4204989"/>
          </a:xfrm>
        </p:spPr>
        <p:txBody>
          <a:bodyPr>
            <a:normAutofit/>
          </a:bodyPr>
          <a:lstStyle/>
          <a:p>
            <a:pPr marL="0" indent="0" algn="just">
              <a:buNone/>
            </a:pPr>
            <a:r>
              <a:rPr lang="tr-TR" b="1" dirty="0" smtClean="0"/>
              <a:t>B. Mülkiyet Hakkının Bu Hakkın Yasal Kısıtlamalarına Aykırı Kullanılması</a:t>
            </a:r>
          </a:p>
          <a:p>
            <a:pPr marL="0" indent="0" algn="just">
              <a:buNone/>
            </a:pPr>
            <a:r>
              <a:rPr lang="tr-TR" dirty="0" smtClean="0"/>
              <a:t>Taşınmaz maliki mülkiyet hakkını, bu hakkın yasal kısıtlamalarına aykırı kullanmış yani bu hakkını aşmış olmalıdır.</a:t>
            </a:r>
          </a:p>
          <a:p>
            <a:pPr marL="0" indent="0" algn="just">
              <a:buNone/>
            </a:pPr>
            <a:r>
              <a:rPr lang="tr-TR" b="1" dirty="0" smtClean="0"/>
              <a:t>C. Bir Zararın Doğması</a:t>
            </a:r>
          </a:p>
          <a:p>
            <a:pPr marL="0" indent="0" algn="just">
              <a:buNone/>
            </a:pPr>
            <a:r>
              <a:rPr lang="tr-TR" dirty="0"/>
              <a:t>Taşınmaz </a:t>
            </a:r>
            <a:r>
              <a:rPr lang="tr-TR" dirty="0" smtClean="0"/>
              <a:t>malikinin </a:t>
            </a:r>
            <a:r>
              <a:rPr lang="tr-TR" dirty="0"/>
              <a:t>mülkiyet hakkını, bu hakkın yasal kısıtlamalarına aykırı </a:t>
            </a:r>
            <a:r>
              <a:rPr lang="tr-TR" dirty="0" smtClean="0"/>
              <a:t>kullanması sonucunda ihlal edilen kısıtlama kimin lehine olarak öngörülmüşse, o kişi için bir zarar doğmuş olması gerekir.</a:t>
            </a:r>
          </a:p>
          <a:p>
            <a:pPr marL="0" indent="0" algn="just">
              <a:buNone/>
            </a:pPr>
            <a:endParaRPr lang="tr-TR" dirty="0" smtClean="0"/>
          </a:p>
        </p:txBody>
      </p:sp>
    </p:spTree>
    <p:extLst>
      <p:ext uri="{BB962C8B-B14F-4D97-AF65-F5344CB8AC3E}">
        <p14:creationId xmlns:p14="http://schemas.microsoft.com/office/powerpoint/2010/main" val="3219366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7" y="2248347"/>
            <a:ext cx="8049216" cy="4204989"/>
          </a:xfrm>
        </p:spPr>
        <p:txBody>
          <a:bodyPr/>
          <a:lstStyle/>
          <a:p>
            <a:pPr marL="0" indent="0" algn="just">
              <a:buNone/>
            </a:pPr>
            <a:r>
              <a:rPr lang="tr-TR" b="1" dirty="0" smtClean="0"/>
              <a:t>D</a:t>
            </a:r>
            <a:r>
              <a:rPr lang="tr-TR" b="1" dirty="0"/>
              <a:t>. Mülkiyet Hakkının Bu Hakkın Yasal Kısıtlamalarına Aykırı </a:t>
            </a:r>
            <a:r>
              <a:rPr lang="tr-TR" b="1" dirty="0" smtClean="0"/>
              <a:t>Kullanılması İle Zarar Arasında Uygun İlliyet Bağının Varlığı</a:t>
            </a:r>
          </a:p>
          <a:p>
            <a:pPr marL="0" indent="0" algn="just">
              <a:buNone/>
            </a:pPr>
            <a:r>
              <a:rPr lang="tr-TR" dirty="0" smtClean="0"/>
              <a:t>Taşınmaz malikinin MK m. 730/1’e göre sorumlu tutulabilmesi için mülkiyet hakkının bu hakkın yasal kısıtlamalarına aykırı kullanılması ile zarar arasında uygun bir illiyet bağı bulunmalıdır.</a:t>
            </a:r>
            <a:endParaRPr lang="tr-TR" dirty="0"/>
          </a:p>
          <a:p>
            <a:pPr marL="0" indent="0">
              <a:buNone/>
            </a:pPr>
            <a:endParaRPr lang="tr-TR" b="1" dirty="0"/>
          </a:p>
          <a:p>
            <a:pPr marL="0" indent="0">
              <a:buNone/>
            </a:pPr>
            <a:endParaRPr lang="tr-TR" dirty="0"/>
          </a:p>
        </p:txBody>
      </p:sp>
    </p:spTree>
    <p:extLst>
      <p:ext uri="{BB962C8B-B14F-4D97-AF65-F5344CB8AC3E}">
        <p14:creationId xmlns:p14="http://schemas.microsoft.com/office/powerpoint/2010/main" val="3312005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496943" cy="4349005"/>
          </a:xfrm>
        </p:spPr>
        <p:txBody>
          <a:bodyPr>
            <a:normAutofit fontScale="85000" lnSpcReduction="20000"/>
          </a:bodyPr>
          <a:lstStyle/>
          <a:p>
            <a:pPr marL="0" indent="0" algn="just">
              <a:buNone/>
            </a:pPr>
            <a:r>
              <a:rPr lang="tr-TR" b="1" dirty="0" err="1" smtClean="0"/>
              <a:t>ee</a:t>
            </a:r>
            <a:r>
              <a:rPr lang="tr-TR" b="1" dirty="0" smtClean="0"/>
              <a:t>. İrtifak Hakkı Kurma Yükümlülüğü Getiren Kısıtlamalar</a:t>
            </a:r>
          </a:p>
          <a:p>
            <a:pPr marL="0" indent="0" algn="just">
              <a:buNone/>
            </a:pPr>
            <a:r>
              <a:rPr lang="tr-TR" dirty="0" smtClean="0"/>
              <a:t>İrtifak hakkı kurma yükümlülüğü getiren kısıtlamalar, kanundan doğan, dolaylı mülkiyet kısıtlamaları niteliğindedir.</a:t>
            </a:r>
          </a:p>
          <a:p>
            <a:pPr marL="0" indent="0" algn="just">
              <a:buNone/>
            </a:pPr>
            <a:r>
              <a:rPr lang="tr-TR" b="1" dirty="0" err="1" smtClean="0"/>
              <a:t>aaa</a:t>
            </a:r>
            <a:r>
              <a:rPr lang="tr-TR" b="1" dirty="0" smtClean="0"/>
              <a:t>. Zorunlu Mecra Hakkı</a:t>
            </a:r>
          </a:p>
          <a:p>
            <a:pPr marL="0" indent="0" algn="just">
              <a:buNone/>
            </a:pPr>
            <a:r>
              <a:rPr lang="tr-TR" dirty="0"/>
              <a:t>Her taşınmaz maliki, uğrayacağı zararın tamamının önceden ödenmesi </a:t>
            </a:r>
            <a:r>
              <a:rPr lang="tr-TR" dirty="0" smtClean="0"/>
              <a:t>koşuluyla, su </a:t>
            </a:r>
            <a:r>
              <a:rPr lang="tr-TR" dirty="0"/>
              <a:t>yolu, kurutma kanalı, gaz ve benzerlerine ait boruların, elektrik hat ve kablolarının, başka </a:t>
            </a:r>
            <a:r>
              <a:rPr lang="tr-TR" dirty="0" smtClean="0"/>
              <a:t>yerden geçirilmesi </a:t>
            </a:r>
            <a:r>
              <a:rPr lang="tr-TR" dirty="0"/>
              <a:t>olanaksız veya aşırı ölçüde masraflı olduğu takdirde, kendi arazisinin altından veya</a:t>
            </a:r>
          </a:p>
          <a:p>
            <a:pPr marL="0" indent="0" algn="just">
              <a:buNone/>
            </a:pPr>
            <a:r>
              <a:rPr lang="tr-TR" dirty="0"/>
              <a:t>üstünden geçirilmesine katlanmakla yükümlüdür.</a:t>
            </a:r>
          </a:p>
          <a:p>
            <a:pPr marL="0" indent="0" algn="just">
              <a:buNone/>
            </a:pPr>
            <a:r>
              <a:rPr lang="tr-TR" dirty="0"/>
              <a:t>Mecra geçirilmesinin kamulaştırma kurallarına bağlı olması hâlinde, bu Kanunun </a:t>
            </a:r>
            <a:r>
              <a:rPr lang="tr-TR" dirty="0" smtClean="0"/>
              <a:t>mecralara ilişkin </a:t>
            </a:r>
            <a:r>
              <a:rPr lang="tr-TR" dirty="0"/>
              <a:t>komşuluk hükümleri uygulanmaz.</a:t>
            </a:r>
          </a:p>
          <a:p>
            <a:pPr marL="0" indent="0" algn="just">
              <a:buNone/>
            </a:pPr>
            <a:r>
              <a:rPr lang="tr-TR" dirty="0"/>
              <a:t>Mecrayı geçirme hakkı, hak sahibinin istemi üzerine ve giderleri ödemesi koşuluyla </a:t>
            </a:r>
            <a:r>
              <a:rPr lang="tr-TR" dirty="0" smtClean="0"/>
              <a:t>tapu kütüğüne </a:t>
            </a:r>
            <a:r>
              <a:rPr lang="tr-TR" dirty="0"/>
              <a:t>tescil </a:t>
            </a:r>
            <a:r>
              <a:rPr lang="tr-TR" dirty="0" smtClean="0"/>
              <a:t>edilir.</a:t>
            </a:r>
          </a:p>
          <a:p>
            <a:pPr marL="0" indent="0" algn="just">
              <a:buNone/>
            </a:pPr>
            <a:r>
              <a:rPr lang="tr-TR" dirty="0"/>
              <a:t>Durum değişirse, yükümlü taşınmaz maliki, mecranın kendi yararına olarak </a:t>
            </a:r>
            <a:r>
              <a:rPr lang="tr-TR" dirty="0" smtClean="0"/>
              <a:t>başka bir </a:t>
            </a:r>
            <a:r>
              <a:rPr lang="tr-TR" dirty="0"/>
              <a:t>yere nakledilmesini </a:t>
            </a:r>
            <a:r>
              <a:rPr lang="tr-TR" dirty="0" smtClean="0"/>
              <a:t>isteyebilir.</a:t>
            </a:r>
            <a:endParaRPr lang="tr-TR" dirty="0"/>
          </a:p>
        </p:txBody>
      </p:sp>
    </p:spTree>
    <p:extLst>
      <p:ext uri="{BB962C8B-B14F-4D97-AF65-F5344CB8AC3E}">
        <p14:creationId xmlns:p14="http://schemas.microsoft.com/office/powerpoint/2010/main" val="2831676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568951" cy="4493021"/>
          </a:xfrm>
        </p:spPr>
        <p:txBody>
          <a:bodyPr/>
          <a:lstStyle/>
          <a:p>
            <a:pPr marL="0" indent="0" algn="just">
              <a:buNone/>
            </a:pPr>
            <a:r>
              <a:rPr lang="tr-TR" b="1" dirty="0" err="1" smtClean="0"/>
              <a:t>bbb</a:t>
            </a:r>
            <a:r>
              <a:rPr lang="tr-TR" b="1" dirty="0" smtClean="0"/>
              <a:t>. Zorunlu Geçit Hakkı</a:t>
            </a:r>
          </a:p>
          <a:p>
            <a:pPr marL="0" indent="0" algn="just">
              <a:buNone/>
            </a:pPr>
            <a:r>
              <a:rPr lang="tr-TR" dirty="0"/>
              <a:t>Taşınmazından genel yola çıkmak için yeterli geçidi bulunmayan malik, tam </a:t>
            </a:r>
            <a:r>
              <a:rPr lang="tr-TR" dirty="0" smtClean="0"/>
              <a:t>bir bedel </a:t>
            </a:r>
            <a:r>
              <a:rPr lang="tr-TR" dirty="0"/>
              <a:t>karşılığında bir geçit hakkı tanınmasını komşularından isteyebilir.</a:t>
            </a:r>
          </a:p>
          <a:p>
            <a:pPr marL="0" indent="0" algn="just">
              <a:buNone/>
            </a:pPr>
            <a:r>
              <a:rPr lang="tr-TR" dirty="0"/>
              <a:t>Bu hak, ilk önce kendisinden bu geçidin istenmesi önceki mülkiyet ve yol durumuna göre </a:t>
            </a:r>
            <a:r>
              <a:rPr lang="tr-TR" dirty="0" smtClean="0"/>
              <a:t>en uygun </a:t>
            </a:r>
            <a:r>
              <a:rPr lang="tr-TR" dirty="0"/>
              <a:t>düşen komşuya karşı ve daha sonra bundan en az zarar görecek olana karşı kullanılır.</a:t>
            </a:r>
          </a:p>
          <a:p>
            <a:pPr marL="0" indent="0" algn="just">
              <a:buNone/>
            </a:pPr>
            <a:r>
              <a:rPr lang="tr-TR" dirty="0"/>
              <a:t>Zorunlu geçit iki tarafın menfaati gözetilerek </a:t>
            </a:r>
            <a:r>
              <a:rPr lang="tr-TR" dirty="0" smtClean="0"/>
              <a:t>belirlenir. (MK m. 747)</a:t>
            </a:r>
            <a:endParaRPr lang="tr-TR" dirty="0"/>
          </a:p>
        </p:txBody>
      </p:sp>
    </p:spTree>
    <p:extLst>
      <p:ext uri="{BB962C8B-B14F-4D97-AF65-F5344CB8AC3E}">
        <p14:creationId xmlns:p14="http://schemas.microsoft.com/office/powerpoint/2010/main" val="485485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352927" cy="4276997"/>
          </a:xfrm>
        </p:spPr>
        <p:txBody>
          <a:bodyPr>
            <a:normAutofit fontScale="92500" lnSpcReduction="10000"/>
          </a:bodyPr>
          <a:lstStyle/>
          <a:p>
            <a:pPr marL="0" indent="0" algn="just">
              <a:buNone/>
            </a:pPr>
            <a:r>
              <a:rPr lang="tr-TR" b="1" dirty="0" smtClean="0"/>
              <a:t>ccc. Zorunlu Kaynak (Su) Hakkı</a:t>
            </a:r>
            <a:endParaRPr lang="tr-TR" dirty="0" smtClean="0"/>
          </a:p>
          <a:p>
            <a:pPr marL="0" indent="0" algn="just">
              <a:buNone/>
            </a:pPr>
            <a:r>
              <a:rPr lang="tr-TR" dirty="0" smtClean="0"/>
              <a:t>Evi</a:t>
            </a:r>
            <a:r>
              <a:rPr lang="tr-TR" dirty="0"/>
              <a:t>, arazisi veya işletmesi için gerekli sudan yoksun olup, bunu aşırı zahmet </a:t>
            </a:r>
            <a:r>
              <a:rPr lang="tr-TR" dirty="0" smtClean="0"/>
              <a:t>ve gidere </a:t>
            </a:r>
            <a:r>
              <a:rPr lang="tr-TR" dirty="0"/>
              <a:t>katlanmaksızın başka yoldan sağlayamayan taşınmaz maliki, komşusundan, onun </a:t>
            </a:r>
            <a:r>
              <a:rPr lang="tr-TR" dirty="0" smtClean="0"/>
              <a:t>ihtiyacından fazla </a:t>
            </a:r>
            <a:r>
              <a:rPr lang="tr-TR" dirty="0"/>
              <a:t>olan suyu tam bir bedel karşılığında almasını sağlayacak bir irtifak kurulmasını isteyebilir.</a:t>
            </a:r>
          </a:p>
          <a:p>
            <a:pPr marL="0" indent="0" algn="just">
              <a:buNone/>
            </a:pPr>
            <a:r>
              <a:rPr lang="tr-TR" dirty="0"/>
              <a:t>Zorunlu su irtifakının kurulmasında öncelikle kaynak sahibinin menfaati gözetilir.</a:t>
            </a:r>
          </a:p>
          <a:p>
            <a:pPr marL="0" indent="0" algn="just">
              <a:buNone/>
            </a:pPr>
            <a:r>
              <a:rPr lang="tr-TR" dirty="0"/>
              <a:t>Durum değişirse, kurulmuş irtifak hakkının değiştirilmesi veya kaldırılması istenebilir</a:t>
            </a:r>
            <a:r>
              <a:rPr lang="tr-TR" dirty="0" smtClean="0"/>
              <a:t>.(MK m. 761)</a:t>
            </a:r>
          </a:p>
          <a:p>
            <a:pPr marL="0" indent="0" algn="just">
              <a:buNone/>
            </a:pPr>
            <a:r>
              <a:rPr lang="tr-TR" b="1" dirty="0" err="1"/>
              <a:t>ddd</a:t>
            </a:r>
            <a:r>
              <a:rPr lang="tr-TR" b="1" dirty="0"/>
              <a:t>. Taşkın Yapı </a:t>
            </a:r>
            <a:r>
              <a:rPr lang="tr-TR" b="1" dirty="0" smtClean="0"/>
              <a:t>Hakkı</a:t>
            </a:r>
          </a:p>
          <a:p>
            <a:pPr marL="0" indent="0" algn="just">
              <a:buNone/>
            </a:pPr>
            <a:r>
              <a:rPr lang="tr-TR" dirty="0" smtClean="0"/>
              <a:t>Daha önce açıklama yapıldığı için tekrar </a:t>
            </a:r>
            <a:r>
              <a:rPr lang="tr-TR" dirty="0" err="1" smtClean="0"/>
              <a:t>yapılamıştır</a:t>
            </a:r>
            <a:r>
              <a:rPr lang="tr-TR" dirty="0" smtClean="0"/>
              <a:t>.</a:t>
            </a:r>
            <a:endParaRPr lang="tr-TR" dirty="0"/>
          </a:p>
          <a:p>
            <a:pPr marL="0" indent="0" algn="just">
              <a:buNone/>
            </a:pPr>
            <a:endParaRPr lang="tr-TR" dirty="0"/>
          </a:p>
        </p:txBody>
      </p:sp>
    </p:spTree>
    <p:extLst>
      <p:ext uri="{BB962C8B-B14F-4D97-AF65-F5344CB8AC3E}">
        <p14:creationId xmlns:p14="http://schemas.microsoft.com/office/powerpoint/2010/main" val="2874657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505" y="2248347"/>
            <a:ext cx="8337248" cy="3877815"/>
          </a:xfrm>
        </p:spPr>
        <p:txBody>
          <a:bodyPr>
            <a:normAutofit lnSpcReduction="10000"/>
          </a:bodyPr>
          <a:lstStyle/>
          <a:p>
            <a:pPr marL="0" indent="0" algn="just">
              <a:buNone/>
            </a:pPr>
            <a:r>
              <a:rPr lang="tr-TR" b="1" dirty="0" err="1" smtClean="0"/>
              <a:t>ff</a:t>
            </a:r>
            <a:r>
              <a:rPr lang="tr-TR" b="1" dirty="0" smtClean="0"/>
              <a:t>. Komşuluk Hukukundan Doğan Yetkileri Kullanabilmek İçin Gerekli İşlere ve Bunların Giderlerine Katılma Yükümlülüğü</a:t>
            </a:r>
          </a:p>
          <a:p>
            <a:pPr algn="just"/>
            <a:r>
              <a:rPr lang="tr-TR" dirty="0" smtClean="0"/>
              <a:t>Her </a:t>
            </a:r>
            <a:r>
              <a:rPr lang="tr-TR" dirty="0"/>
              <a:t>taşınmaz maliki, komşuluk hukukundan doğan yetkilerin kullanılması </a:t>
            </a:r>
            <a:r>
              <a:rPr lang="tr-TR" dirty="0" smtClean="0"/>
              <a:t>için gerekli </a:t>
            </a:r>
            <a:r>
              <a:rPr lang="tr-TR" dirty="0"/>
              <a:t>işlere ve bunların giderlerine, kendi yararlanması oranında katılmakla yükümlüdür</a:t>
            </a:r>
            <a:r>
              <a:rPr lang="tr-TR" dirty="0" smtClean="0"/>
              <a:t>.</a:t>
            </a:r>
          </a:p>
          <a:p>
            <a:pPr algn="just"/>
            <a:r>
              <a:rPr lang="tr-TR" dirty="0" smtClean="0"/>
              <a:t>Komşu malikler gidere katılmada, yararlanma oranından farklı bir oran kabul edebilirler. Ancak bu değişikliğin tarafları bağlayabilmesi için, resmi şekilde yapılmış sözleşme ve bunun tapu siciline şerh verilmesi gerekir.</a:t>
            </a:r>
          </a:p>
          <a:p>
            <a:pPr marL="0" indent="0" algn="just">
              <a:buNone/>
            </a:pPr>
            <a:endParaRPr lang="tr-TR" dirty="0"/>
          </a:p>
        </p:txBody>
      </p:sp>
    </p:spTree>
    <p:extLst>
      <p:ext uri="{BB962C8B-B14F-4D97-AF65-F5344CB8AC3E}">
        <p14:creationId xmlns:p14="http://schemas.microsoft.com/office/powerpoint/2010/main" val="1632330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39553" y="2248347"/>
            <a:ext cx="7905200" cy="3877815"/>
          </a:xfrm>
        </p:spPr>
        <p:txBody>
          <a:bodyPr>
            <a:normAutofit fontScale="85000" lnSpcReduction="20000"/>
          </a:bodyPr>
          <a:lstStyle/>
          <a:p>
            <a:pPr marL="0" indent="0" algn="just">
              <a:buNone/>
            </a:pPr>
            <a:r>
              <a:rPr lang="tr-TR" b="1" dirty="0" smtClean="0"/>
              <a:t>b. Başkasının Arazisine Girme Hakkı Veren Kısıtlamalar</a:t>
            </a:r>
          </a:p>
          <a:p>
            <a:pPr marL="0" indent="0" algn="just">
              <a:buNone/>
            </a:pPr>
            <a:r>
              <a:rPr lang="tr-TR" sz="2000" b="1" dirty="0" err="1" smtClean="0"/>
              <a:t>aa</a:t>
            </a:r>
            <a:r>
              <a:rPr lang="tr-TR" sz="2000" b="1" dirty="0" smtClean="0"/>
              <a:t>. Orman ve </a:t>
            </a:r>
            <a:r>
              <a:rPr lang="tr-TR" sz="2000" b="1" dirty="0" err="1" smtClean="0"/>
              <a:t>Mer’aya</a:t>
            </a:r>
            <a:r>
              <a:rPr lang="tr-TR" sz="2000" b="1" dirty="0" smtClean="0"/>
              <a:t> Girme</a:t>
            </a:r>
          </a:p>
          <a:p>
            <a:pPr marL="0" indent="0" algn="just">
              <a:buNone/>
            </a:pPr>
            <a:r>
              <a:rPr lang="tr-TR" sz="2000" dirty="0"/>
              <a:t>Yetkili makamlar tarafından bitki örtüsünü korumak amacıyla </a:t>
            </a:r>
            <a:r>
              <a:rPr lang="tr-TR" sz="2000" dirty="0" smtClean="0"/>
              <a:t>yasaklanmadıkça, herkes </a:t>
            </a:r>
            <a:r>
              <a:rPr lang="tr-TR" sz="2000" dirty="0"/>
              <a:t>başkasının orman ve </a:t>
            </a:r>
            <a:r>
              <a:rPr lang="tr-TR" sz="2000" dirty="0" err="1"/>
              <a:t>mer'asına</a:t>
            </a:r>
            <a:r>
              <a:rPr lang="tr-TR" sz="2000" dirty="0"/>
              <a:t> girebilir ve oralarda yetişen yabanî meyve, mantar ve </a:t>
            </a:r>
            <a:r>
              <a:rPr lang="tr-TR" sz="2000" dirty="0" smtClean="0"/>
              <a:t>benzeri şeyleri</a:t>
            </a:r>
            <a:r>
              <a:rPr lang="tr-TR" sz="2000" dirty="0"/>
              <a:t>, yerel âdetlerin izin verdiği ölçüde toplayıp alabilir.</a:t>
            </a:r>
          </a:p>
          <a:p>
            <a:pPr marL="0" indent="0" algn="just">
              <a:buNone/>
            </a:pPr>
            <a:r>
              <a:rPr lang="tr-TR" sz="2000" dirty="0"/>
              <a:t>Avlanmak ve balık tutmak için başkasının arazisine girme, özel kanun hükümlerine tâbidir</a:t>
            </a:r>
            <a:r>
              <a:rPr lang="tr-TR" sz="2000" dirty="0" smtClean="0"/>
              <a:t>.(MK m. 751)</a:t>
            </a:r>
          </a:p>
          <a:p>
            <a:pPr marL="0" indent="0" algn="just">
              <a:buNone/>
            </a:pPr>
            <a:r>
              <a:rPr lang="tr-TR" sz="2000" b="1" dirty="0" err="1" smtClean="0"/>
              <a:t>bb</a:t>
            </a:r>
            <a:r>
              <a:rPr lang="tr-TR" sz="2000" b="1" dirty="0" smtClean="0"/>
              <a:t>. Sürüklenen Şeyler İle Benzerlerinin Alınması</a:t>
            </a:r>
          </a:p>
          <a:p>
            <a:pPr marL="0" indent="0" algn="just">
              <a:buNone/>
            </a:pPr>
            <a:r>
              <a:rPr lang="tr-TR" sz="2000" dirty="0"/>
              <a:t>Su, rüzgâr, çığ veya diğer doğal güçlerin etkisiyle ya da rastlantı sonucunda</a:t>
            </a:r>
          </a:p>
          <a:p>
            <a:pPr marL="0" indent="0" algn="just">
              <a:buNone/>
            </a:pPr>
            <a:r>
              <a:rPr lang="tr-TR" sz="2000" dirty="0"/>
              <a:t>başkasının arazisine sürüklenen veya düşen şeyler ile buraya giren büyük ve küçük baş hayvan, </a:t>
            </a:r>
            <a:r>
              <a:rPr lang="tr-TR" sz="2000" dirty="0" smtClean="0"/>
              <a:t>arı </a:t>
            </a:r>
            <a:r>
              <a:rPr lang="tr-TR" sz="2000" dirty="0" err="1" smtClean="0"/>
              <a:t>oğulu</a:t>
            </a:r>
            <a:r>
              <a:rPr lang="tr-TR" sz="2000" dirty="0"/>
              <a:t>, kanatlı hayvan ve balık gibi hayvanların hak sahipleri tarafından aranıp alınmasına, arazi </a:t>
            </a:r>
            <a:r>
              <a:rPr lang="tr-TR" sz="2000" dirty="0" smtClean="0"/>
              <a:t>maliki izin </a:t>
            </a:r>
            <a:r>
              <a:rPr lang="tr-TR" sz="2000" dirty="0"/>
              <a:t>vermek zorundadır.</a:t>
            </a:r>
          </a:p>
          <a:p>
            <a:pPr marL="0" indent="0" algn="just">
              <a:buNone/>
            </a:pPr>
            <a:r>
              <a:rPr lang="tr-TR" sz="2000" dirty="0"/>
              <a:t>Arazi maliki, bu yüzden uğradığı zararın denkleştirilmesini istemek ve denkleştirme </a:t>
            </a:r>
            <a:r>
              <a:rPr lang="tr-TR" sz="2000" dirty="0" smtClean="0"/>
              <a:t>bedeli kendisine </a:t>
            </a:r>
            <a:r>
              <a:rPr lang="tr-TR" sz="2000" dirty="0"/>
              <a:t>ödeninceye kadar o şeyleri hapsetmek hakkına sahiptir</a:t>
            </a:r>
            <a:r>
              <a:rPr lang="tr-TR" sz="2000" dirty="0" smtClean="0"/>
              <a:t>.(MK m. 752)</a:t>
            </a:r>
          </a:p>
          <a:p>
            <a:pPr marL="0" indent="0" algn="just">
              <a:buNone/>
            </a:pPr>
            <a:endParaRPr lang="tr-TR" sz="2000" b="1" dirty="0"/>
          </a:p>
        </p:txBody>
      </p:sp>
    </p:spTree>
    <p:extLst>
      <p:ext uri="{BB962C8B-B14F-4D97-AF65-F5344CB8AC3E}">
        <p14:creationId xmlns:p14="http://schemas.microsoft.com/office/powerpoint/2010/main" val="3853648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352927" cy="4132981"/>
          </a:xfrm>
        </p:spPr>
        <p:txBody>
          <a:bodyPr>
            <a:normAutofit fontScale="85000" lnSpcReduction="20000"/>
          </a:bodyPr>
          <a:lstStyle/>
          <a:p>
            <a:pPr marL="0" indent="0" algn="just">
              <a:buNone/>
            </a:pPr>
            <a:r>
              <a:rPr lang="tr-TR" b="1" dirty="0" smtClean="0"/>
              <a:t>cc. Zorunluluk Hali</a:t>
            </a:r>
          </a:p>
          <a:p>
            <a:pPr marL="0" indent="0" algn="just">
              <a:buNone/>
            </a:pPr>
            <a:r>
              <a:rPr lang="tr-TR" dirty="0"/>
              <a:t>Bir kimse kendisini veya başkasını tehdit eden bir zararı veya o anda mevcut </a:t>
            </a:r>
            <a:r>
              <a:rPr lang="tr-TR" dirty="0" smtClean="0"/>
              <a:t>bir tehlikeyi </a:t>
            </a:r>
            <a:r>
              <a:rPr lang="tr-TR" dirty="0"/>
              <a:t>ancak başkasının taşınmazına müdahale ile önleyebilecek ve bu zarar ya da tehlike </a:t>
            </a:r>
            <a:r>
              <a:rPr lang="tr-TR" dirty="0" smtClean="0"/>
              <a:t>taşınmaza müdahaleden </a:t>
            </a:r>
            <a:r>
              <a:rPr lang="tr-TR" dirty="0"/>
              <a:t>doğacak zarardan önemli ölçüde büyük ise, malik buna katlanmak zorundadır.</a:t>
            </a:r>
          </a:p>
          <a:p>
            <a:pPr marL="0" indent="0" algn="just">
              <a:buNone/>
            </a:pPr>
            <a:r>
              <a:rPr lang="tr-TR" dirty="0"/>
              <a:t>Malik, bu yüzden uğradığı zarar için hakkaniyete uygun bir denkleştirme bedeli </a:t>
            </a:r>
            <a:r>
              <a:rPr lang="tr-TR" dirty="0" smtClean="0"/>
              <a:t>isteyebilir. (MK m. 753)</a:t>
            </a:r>
          </a:p>
          <a:p>
            <a:pPr marL="0" indent="0" algn="just">
              <a:buNone/>
            </a:pPr>
            <a:r>
              <a:rPr lang="tr-TR" b="1" dirty="0" err="1" smtClean="0"/>
              <a:t>dd</a:t>
            </a:r>
            <a:r>
              <a:rPr lang="tr-TR" b="1" dirty="0" smtClean="0"/>
              <a:t>. Diğer Geçit Hakları</a:t>
            </a:r>
          </a:p>
          <a:p>
            <a:pPr marL="0" indent="0" algn="just">
              <a:buNone/>
            </a:pPr>
            <a:r>
              <a:rPr lang="tr-TR" dirty="0" smtClean="0"/>
              <a:t>MK m. 748 ve 789 diğer geçit haklarını düzenlemektedir.</a:t>
            </a:r>
          </a:p>
          <a:p>
            <a:pPr marL="0" indent="0" algn="just">
              <a:buNone/>
            </a:pPr>
            <a:r>
              <a:rPr lang="tr-TR" dirty="0" smtClean="0"/>
              <a:t>MK m. 748 iradi olarak kurulan irtifak haklarına ilişkindir.MK m. 748’deki geçit hakları ise, kanundan doğan, doğrudan mülkiyet kısıtlamaları niteliğindedir. Her iki grup geçit hakkı da tarım hukukuna ilişkin olup ve aynı zamanda komşuluk hukukuna ilişkin bir işlev yerine getirmektedir.</a:t>
            </a:r>
            <a:endParaRPr lang="tr-TR" dirty="0"/>
          </a:p>
        </p:txBody>
      </p:sp>
    </p:spTree>
    <p:extLst>
      <p:ext uri="{BB962C8B-B14F-4D97-AF65-F5344CB8AC3E}">
        <p14:creationId xmlns:p14="http://schemas.microsoft.com/office/powerpoint/2010/main" val="2067488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8193233" cy="4276997"/>
          </a:xfrm>
        </p:spPr>
        <p:txBody>
          <a:bodyPr>
            <a:normAutofit fontScale="92500"/>
          </a:bodyPr>
          <a:lstStyle/>
          <a:p>
            <a:pPr marL="0" indent="0" algn="just">
              <a:buNone/>
            </a:pPr>
            <a:r>
              <a:rPr lang="tr-TR" b="1" dirty="0" smtClean="0"/>
              <a:t>3.Kanundan Doğan Mülkiyet Hakkı Kısıtlamalarının Ortadan Kaldırılması veya Değiştirilmesi</a:t>
            </a:r>
          </a:p>
          <a:p>
            <a:pPr marL="457200" indent="-457200" algn="just">
              <a:buAutoNum type="alphaLcPeriod"/>
            </a:pPr>
            <a:r>
              <a:rPr lang="tr-TR" sz="2000" b="1" dirty="0" smtClean="0"/>
              <a:t>Kanundan Doğan Yararlanma Yetkisi Kısıtlamalarının Kaldırılması veya Değiştirilmesi</a:t>
            </a:r>
          </a:p>
          <a:p>
            <a:pPr marL="0" indent="0" algn="just">
              <a:buNone/>
            </a:pPr>
            <a:r>
              <a:rPr lang="tr-TR" sz="2000" dirty="0" smtClean="0"/>
              <a:t>Doğrudan doğruya kanundan doğan bir yararlanma yetkisi kısıtlamasının ortadan kaldırılması veya değiştirilmesi için, buna ilişkin sözleşmenin resmi şekilde yapılıp tapu kütüğüne tescil edilmesi uygun olur.</a:t>
            </a:r>
          </a:p>
          <a:p>
            <a:pPr marL="0" indent="0" algn="just">
              <a:buNone/>
            </a:pPr>
            <a:r>
              <a:rPr lang="tr-TR" sz="2000" b="1" dirty="0" smtClean="0"/>
              <a:t>b. Diğer Kısıtlamaların Ortadan Kaldırılması veya Değiştirilmesi</a:t>
            </a:r>
          </a:p>
          <a:p>
            <a:pPr marL="0" indent="0" algn="just">
              <a:buNone/>
            </a:pPr>
            <a:r>
              <a:rPr lang="tr-TR" sz="2000" dirty="0" smtClean="0"/>
              <a:t>Diğer kısıtlamaların ortadan kaldırılması veya değiştirilmesi bir irtifak hakkı kurma şeklinde gerçekleşmez. Dolayısıyla burada taraflar arasındaki anlaşmanın üçüncü kişilere karşı ileri sürülmesi, kişisel bir hakkın cüz’i haleflere karşı ileri sürülmesi anlamındadır. Bu sebeple tapu kütüğüne kayıt, şerhtir.</a:t>
            </a:r>
            <a:endParaRPr lang="tr-TR" sz="2000" dirty="0"/>
          </a:p>
        </p:txBody>
      </p:sp>
    </p:spTree>
    <p:extLst>
      <p:ext uri="{BB962C8B-B14F-4D97-AF65-F5344CB8AC3E}">
        <p14:creationId xmlns:p14="http://schemas.microsoft.com/office/powerpoint/2010/main" val="899393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20000"/>
          </a:bodyPr>
          <a:lstStyle/>
          <a:p>
            <a:pPr marL="0" indent="0" algn="just">
              <a:buNone/>
            </a:pPr>
            <a:r>
              <a:rPr lang="tr-TR" b="1" dirty="0" smtClean="0"/>
              <a:t>I. Genel Olarak</a:t>
            </a:r>
          </a:p>
          <a:p>
            <a:pPr marL="0" indent="0" algn="just">
              <a:buNone/>
            </a:pPr>
            <a:r>
              <a:rPr lang="tr-TR" dirty="0" smtClean="0"/>
              <a:t>Taşınmaz maliki mülkiyet hakkını, bu hakkın kanuni kısıtlamalarına aykırı kullanarak aşar, dolayısıyla bu haktan doğan ödevlerini ihlal ederse, bu yüzden zarara uğrayan kişiye karşı sorumlu olur.</a:t>
            </a:r>
          </a:p>
          <a:p>
            <a:pPr marL="0" indent="0" algn="just">
              <a:buNone/>
            </a:pPr>
            <a:r>
              <a:rPr lang="tr-TR" dirty="0" smtClean="0"/>
              <a:t>MK m. </a:t>
            </a:r>
            <a:r>
              <a:rPr lang="tr-TR" dirty="0"/>
              <a:t>730/1’e göre, </a:t>
            </a:r>
            <a:r>
              <a:rPr lang="tr-TR" i="1" dirty="0"/>
              <a:t>‘Bir taşınmaz malikinin mülkiyet hakkını bu hakkın yasal kısıtlamalarına </a:t>
            </a:r>
            <a:r>
              <a:rPr lang="tr-TR" i="1" dirty="0" smtClean="0"/>
              <a:t>aykırı kullanması </a:t>
            </a:r>
            <a:r>
              <a:rPr lang="tr-TR" i="1" dirty="0"/>
              <a:t>sonucunda zarar gören veya zarar tehlikesi ile karşılaşan kimse, durumun eski </a:t>
            </a:r>
            <a:r>
              <a:rPr lang="tr-TR" i="1" dirty="0" smtClean="0"/>
              <a:t>hâline getirilmesini</a:t>
            </a:r>
            <a:r>
              <a:rPr lang="tr-TR" i="1" dirty="0"/>
              <a:t>, tehlikenin ve uğradığı zararın giderilmesini dava edebilir</a:t>
            </a:r>
            <a:r>
              <a:rPr lang="tr-TR" i="1" dirty="0" smtClean="0"/>
              <a:t>.’</a:t>
            </a:r>
          </a:p>
          <a:p>
            <a:pPr marL="0" indent="0" algn="just">
              <a:buNone/>
            </a:pPr>
            <a:r>
              <a:rPr lang="tr-TR" dirty="0" smtClean="0"/>
              <a:t>MK m. 730/1’de 3 ayrı dava öngörülmektedir.</a:t>
            </a:r>
          </a:p>
          <a:p>
            <a:pPr algn="just"/>
            <a:r>
              <a:rPr lang="tr-TR" dirty="0" smtClean="0"/>
              <a:t>Eski hale getirme davası</a:t>
            </a:r>
          </a:p>
          <a:p>
            <a:pPr algn="just"/>
            <a:r>
              <a:rPr lang="tr-TR" dirty="0" smtClean="0"/>
              <a:t>Tehlikenin giderilmesi davası</a:t>
            </a:r>
          </a:p>
          <a:p>
            <a:pPr algn="just"/>
            <a:r>
              <a:rPr lang="tr-TR" dirty="0" smtClean="0"/>
              <a:t>Tazminat Davası</a:t>
            </a:r>
            <a:endParaRPr lang="tr-TR" dirty="0"/>
          </a:p>
        </p:txBody>
      </p:sp>
      <p:sp>
        <p:nvSpPr>
          <p:cNvPr id="3" name="Başlık 2"/>
          <p:cNvSpPr>
            <a:spLocks noGrp="1"/>
          </p:cNvSpPr>
          <p:nvPr>
            <p:ph type="title"/>
          </p:nvPr>
        </p:nvSpPr>
        <p:spPr>
          <a:xfrm>
            <a:off x="395536" y="404664"/>
            <a:ext cx="8352928" cy="1219742"/>
          </a:xfrm>
        </p:spPr>
        <p:txBody>
          <a:bodyPr/>
          <a:lstStyle/>
          <a:p>
            <a:r>
              <a:rPr lang="tr-TR" dirty="0" smtClean="0"/>
              <a:t>6. Taşınmaz Malikinin Sorumluluğu</a:t>
            </a:r>
            <a:endParaRPr lang="tr-TR" dirty="0"/>
          </a:p>
        </p:txBody>
      </p:sp>
    </p:spTree>
    <p:extLst>
      <p:ext uri="{BB962C8B-B14F-4D97-AF65-F5344CB8AC3E}">
        <p14:creationId xmlns:p14="http://schemas.microsoft.com/office/powerpoint/2010/main" val="28820829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140</TotalTime>
  <Words>971</Words>
  <Application>Microsoft Office PowerPoint</Application>
  <PresentationFormat>Ekran Gösterisi (4:3)</PresentationFormat>
  <Paragraphs>59</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Cilt</vt:lpstr>
      <vt:lpstr>Mülkiyet-7</vt:lpstr>
      <vt:lpstr>PowerPoint Sunusu</vt:lpstr>
      <vt:lpstr>PowerPoint Sunusu</vt:lpstr>
      <vt:lpstr>PowerPoint Sunusu</vt:lpstr>
      <vt:lpstr>PowerPoint Sunusu</vt:lpstr>
      <vt:lpstr>PowerPoint Sunusu</vt:lpstr>
      <vt:lpstr>PowerPoint Sunusu</vt:lpstr>
      <vt:lpstr>PowerPoint Sunusu</vt:lpstr>
      <vt:lpstr>6. Taşınmaz Malikinin Sorumluluğu</vt:lpstr>
      <vt:lpstr>PowerPoint Sunusu</vt:lpstr>
      <vt:lpstr>PowerPoint Sunusu</vt:lpstr>
      <vt:lpstr>PowerPoint Sunusu</vt:lpstr>
    </vt:vector>
  </TitlesOfParts>
  <Company>Katilimsiz.Com @ necooy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Mülkiyet-7</dc:title>
  <dc:creator>Acer</dc:creator>
  <cp:lastModifiedBy>Acer</cp:lastModifiedBy>
  <cp:revision>8</cp:revision>
  <dcterms:created xsi:type="dcterms:W3CDTF">2019-11-23T02:55:12Z</dcterms:created>
  <dcterms:modified xsi:type="dcterms:W3CDTF">2019-11-23T05:15:30Z</dcterms:modified>
</cp:coreProperties>
</file>