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908E97C-53E3-4213-A570-BFD139B56058}"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2709532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08E97C-53E3-4213-A570-BFD139B56058}"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703592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08E97C-53E3-4213-A570-BFD139B56058}"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1370947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908E97C-53E3-4213-A570-BFD139B56058}"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4251748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908E97C-53E3-4213-A570-BFD139B56058}"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200965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908E97C-53E3-4213-A570-BFD139B56058}"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2629694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908E97C-53E3-4213-A570-BFD139B56058}" type="datetimeFigureOut">
              <a:rPr lang="tr-TR" smtClean="0"/>
              <a:t>11.05.2019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384881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908E97C-53E3-4213-A570-BFD139B56058}" type="datetimeFigureOut">
              <a:rPr lang="tr-TR" smtClean="0"/>
              <a:t>11.05.2019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2104285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908E97C-53E3-4213-A570-BFD139B56058}" type="datetimeFigureOut">
              <a:rPr lang="tr-TR" smtClean="0"/>
              <a:t>11.05.2019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3444852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08E97C-53E3-4213-A570-BFD139B56058}"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1435074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908E97C-53E3-4213-A570-BFD139B56058}"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0C2919A-A0FE-4FC6-AD92-78C546ADF2C3}" type="slidenum">
              <a:rPr lang="tr-TR" smtClean="0"/>
              <a:t>‹#›</a:t>
            </a:fld>
            <a:endParaRPr lang="tr-TR"/>
          </a:p>
        </p:txBody>
      </p:sp>
    </p:spTree>
    <p:extLst>
      <p:ext uri="{BB962C8B-B14F-4D97-AF65-F5344CB8AC3E}">
        <p14:creationId xmlns:p14="http://schemas.microsoft.com/office/powerpoint/2010/main" val="82991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08E97C-53E3-4213-A570-BFD139B56058}" type="datetimeFigureOut">
              <a:rPr lang="tr-TR" smtClean="0"/>
              <a:t>11.05.2019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C2919A-A0FE-4FC6-AD92-78C546ADF2C3}" type="slidenum">
              <a:rPr lang="tr-TR" smtClean="0"/>
              <a:t>‹#›</a:t>
            </a:fld>
            <a:endParaRPr lang="tr-TR"/>
          </a:p>
        </p:txBody>
      </p:sp>
    </p:spTree>
    <p:extLst>
      <p:ext uri="{BB962C8B-B14F-4D97-AF65-F5344CB8AC3E}">
        <p14:creationId xmlns:p14="http://schemas.microsoft.com/office/powerpoint/2010/main" val="1115796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23062"/>
          </a:xfrm>
        </p:spPr>
        <p:txBody>
          <a:bodyPr>
            <a:normAutofit fontScale="90000"/>
          </a:bodyPr>
          <a:lstStyle/>
          <a:p>
            <a:r>
              <a:rPr lang="tr-TR" dirty="0" smtClean="0"/>
              <a:t>Kârlar ve ücretler üzerine</a:t>
            </a:r>
            <a:endParaRPr lang="tr-TR" dirty="0"/>
          </a:p>
        </p:txBody>
      </p:sp>
      <p:sp>
        <p:nvSpPr>
          <p:cNvPr id="3" name="Alt Başlık 2"/>
          <p:cNvSpPr>
            <a:spLocks noGrp="1"/>
          </p:cNvSpPr>
          <p:nvPr>
            <p:ph type="subTitle" idx="1"/>
          </p:nvPr>
        </p:nvSpPr>
        <p:spPr>
          <a:xfrm>
            <a:off x="1524000" y="2161309"/>
            <a:ext cx="9144000" cy="3096491"/>
          </a:xfrm>
        </p:spPr>
        <p:txBody>
          <a:bodyPr>
            <a:normAutofit lnSpcReduction="10000"/>
          </a:bodyPr>
          <a:lstStyle/>
          <a:p>
            <a:pPr algn="l"/>
            <a:r>
              <a:rPr lang="tr-TR" dirty="0"/>
              <a:t>Mal mevcudu kârlarının artıp eksilmesi, emek ücretlerinin yükselip alçalmasındaki aynı nedenlerle, yani topluluk zenginliğinin çoğalan ya da azalan durumuna bağlıdır. Ancak bu nedenler, bunlardan birinde, ötekinde olduğundan çok başka şekilde etkisini </a:t>
            </a:r>
            <a:r>
              <a:rPr lang="tr-TR" dirty="0" smtClean="0"/>
              <a:t>gösterir. </a:t>
            </a:r>
          </a:p>
          <a:p>
            <a:pPr algn="l"/>
            <a:endParaRPr lang="tr-TR" dirty="0"/>
          </a:p>
          <a:p>
            <a:pPr algn="l"/>
            <a:r>
              <a:rPr lang="tr-TR" dirty="0" smtClean="0"/>
              <a:t>Ücretlerin yükselmesine neden olan mal birikimi artışı, kârın düşmesine neden olur. </a:t>
            </a:r>
          </a:p>
          <a:p>
            <a:pPr algn="l"/>
            <a:r>
              <a:rPr lang="tr-TR" dirty="0" smtClean="0"/>
              <a:t>Rekabet, kârların azalmasına neden olur. </a:t>
            </a:r>
            <a:endParaRPr lang="tr-TR" dirty="0"/>
          </a:p>
        </p:txBody>
      </p:sp>
    </p:spTree>
    <p:extLst>
      <p:ext uri="{BB962C8B-B14F-4D97-AF65-F5344CB8AC3E}">
        <p14:creationId xmlns:p14="http://schemas.microsoft.com/office/powerpoint/2010/main" val="449790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Rantı etkileyen unsurlar</a:t>
            </a:r>
            <a:endParaRPr lang="tr-TR" dirty="0"/>
          </a:p>
        </p:txBody>
      </p:sp>
      <p:sp>
        <p:nvSpPr>
          <p:cNvPr id="3" name="İçerik Yer Tutucusu 2"/>
          <p:cNvSpPr>
            <a:spLocks noGrp="1"/>
          </p:cNvSpPr>
          <p:nvPr>
            <p:ph idx="1"/>
          </p:nvPr>
        </p:nvSpPr>
        <p:spPr/>
        <p:txBody>
          <a:bodyPr/>
          <a:lstStyle/>
          <a:p>
            <a:pPr marL="0" indent="0">
              <a:buNone/>
            </a:pPr>
            <a:r>
              <a:rPr lang="tr-TR" dirty="0" smtClean="0"/>
              <a:t>Rant verimlilik oranında artar </a:t>
            </a:r>
          </a:p>
          <a:p>
            <a:pPr marL="0" indent="0">
              <a:buNone/>
            </a:pPr>
            <a:endParaRPr lang="tr-TR" dirty="0"/>
          </a:p>
          <a:p>
            <a:pPr marL="0" indent="0">
              <a:buNone/>
            </a:pPr>
            <a:r>
              <a:rPr lang="tr-TR" dirty="0" smtClean="0"/>
              <a:t>Rant, toprağın bulunduğu yere göre değişir </a:t>
            </a:r>
          </a:p>
          <a:p>
            <a:pPr marL="0" indent="0">
              <a:buNone/>
            </a:pPr>
            <a:endParaRPr lang="tr-TR" dirty="0"/>
          </a:p>
          <a:p>
            <a:pPr marL="0" indent="0">
              <a:buNone/>
            </a:pPr>
            <a:r>
              <a:rPr lang="tr-TR" dirty="0" smtClean="0"/>
              <a:t>Ulaştırma, en önemli </a:t>
            </a:r>
            <a:r>
              <a:rPr lang="tr-TR" dirty="0" err="1" smtClean="0"/>
              <a:t>bayındırmadır</a:t>
            </a:r>
            <a:r>
              <a:rPr lang="tr-TR" dirty="0" smtClean="0"/>
              <a:t>. </a:t>
            </a:r>
          </a:p>
          <a:p>
            <a:pPr marL="0" indent="0">
              <a:buNone/>
            </a:pPr>
            <a:r>
              <a:rPr lang="tr-TR" dirty="0" smtClean="0"/>
              <a:t>Tekel, iyi yönetimin baş düşmanıdır </a:t>
            </a:r>
          </a:p>
          <a:p>
            <a:pPr marL="0" indent="0">
              <a:buNone/>
            </a:pPr>
            <a:r>
              <a:rPr lang="tr-TR" dirty="0" smtClean="0"/>
              <a:t>İşlenmemiş toprak rant ve kârı, işlenmiş olanın rant ve kârı </a:t>
            </a:r>
            <a:r>
              <a:rPr lang="tr-TR" smtClean="0"/>
              <a:t>ile belirlenir </a:t>
            </a:r>
            <a:endParaRPr lang="tr-TR"/>
          </a:p>
        </p:txBody>
      </p:sp>
    </p:spTree>
    <p:extLst>
      <p:ext uri="{BB962C8B-B14F-4D97-AF65-F5344CB8AC3E}">
        <p14:creationId xmlns:p14="http://schemas.microsoft.com/office/powerpoint/2010/main" val="776901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Faiz oranları ve kâr oranları </a:t>
            </a:r>
            <a:endParaRPr lang="tr-TR" dirty="0"/>
          </a:p>
        </p:txBody>
      </p:sp>
      <p:sp>
        <p:nvSpPr>
          <p:cNvPr id="3" name="İçerik Yer Tutucusu 2"/>
          <p:cNvSpPr>
            <a:spLocks noGrp="1"/>
          </p:cNvSpPr>
          <p:nvPr>
            <p:ph idx="1"/>
          </p:nvPr>
        </p:nvSpPr>
        <p:spPr/>
        <p:txBody>
          <a:bodyPr/>
          <a:lstStyle/>
          <a:p>
            <a:pPr marL="0" indent="0">
              <a:buNone/>
            </a:pPr>
            <a:r>
              <a:rPr lang="tr-TR" dirty="0" smtClean="0"/>
              <a:t>Faiz oranları, kâr oranlarının göstergesi olarak alınabilir. </a:t>
            </a:r>
          </a:p>
          <a:p>
            <a:pPr marL="0" indent="0">
              <a:buNone/>
            </a:pPr>
            <a:r>
              <a:rPr lang="tr-TR" dirty="0" smtClean="0"/>
              <a:t>Faizler değiştikçe, kâr oranı da değişir. </a:t>
            </a:r>
          </a:p>
          <a:p>
            <a:pPr marL="0" indent="0">
              <a:buNone/>
            </a:pPr>
            <a:endParaRPr lang="tr-TR" dirty="0"/>
          </a:p>
          <a:p>
            <a:pPr marL="0" indent="0">
              <a:buNone/>
            </a:pPr>
            <a:r>
              <a:rPr lang="tr-TR" dirty="0" smtClean="0"/>
              <a:t>«Para </a:t>
            </a:r>
            <a:r>
              <a:rPr lang="tr-TR" dirty="0"/>
              <a:t>kullanmakla çok kâr sağlanabilen yerde, paradan yararlanmak için genellikle çok şey verileceği; az kâr edilebilen yerde ise, çokluk daha az verileceği düstur olarak konulabilir. İşte böylelikle; bir ülkede, faizin alışılmış pazar kertesi değişince, bununla birlikte mal mevcudunun olağan kârlarının da değişeceğinden; o alçalınca onların da alçalacağından; o yükselince onların da yükseleceğinden emin olabiliriz. Şu halde faizin gidişi, bize kârın gidişi üzerinde biraz fikir </a:t>
            </a:r>
            <a:r>
              <a:rPr lang="tr-TR" dirty="0" smtClean="0"/>
              <a:t>verebilir.»</a:t>
            </a:r>
            <a:endParaRPr lang="tr-TR" dirty="0"/>
          </a:p>
        </p:txBody>
      </p:sp>
    </p:spTree>
    <p:extLst>
      <p:ext uri="{BB962C8B-B14F-4D97-AF65-F5344CB8AC3E}">
        <p14:creationId xmlns:p14="http://schemas.microsoft.com/office/powerpoint/2010/main" val="650408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Kâr oranlarındaki değişmeler ve mal mevcudu</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Kârın azalması, ticaretin gelişmesinin, mal mevcudu artışının doğal sonucudur. </a:t>
            </a:r>
          </a:p>
          <a:p>
            <a:pPr marL="0" indent="0">
              <a:buNone/>
            </a:pPr>
            <a:r>
              <a:rPr lang="tr-TR" dirty="0" smtClean="0"/>
              <a:t>Buna karşılık, yüksek emek ücretleri ile büyük kârlar birbiriyle bağdaşan şeyler değildir. </a:t>
            </a:r>
          </a:p>
          <a:p>
            <a:pPr marL="0" indent="0">
              <a:buNone/>
            </a:pPr>
            <a:endParaRPr lang="tr-TR" dirty="0"/>
          </a:p>
          <a:p>
            <a:pPr marL="0" indent="0">
              <a:buNone/>
            </a:pPr>
            <a:r>
              <a:rPr lang="tr-TR" dirty="0" smtClean="0"/>
              <a:t>Sermaye, kârlı alana yönelir. </a:t>
            </a:r>
          </a:p>
          <a:p>
            <a:pPr marL="0" indent="0">
              <a:buNone/>
            </a:pPr>
            <a:r>
              <a:rPr lang="tr-TR" dirty="0" smtClean="0"/>
              <a:t>Kârlar arttıkça, faizler yükselebilir. </a:t>
            </a:r>
          </a:p>
          <a:p>
            <a:pPr marL="0" indent="0">
              <a:buNone/>
            </a:pPr>
            <a:endParaRPr lang="tr-TR" dirty="0" smtClean="0"/>
          </a:p>
          <a:p>
            <a:pPr marL="0" indent="0">
              <a:buNone/>
            </a:pPr>
            <a:r>
              <a:rPr lang="tr-TR" dirty="0" smtClean="0"/>
              <a:t>Kanun tamamen yasak etse de, faize engel olamaz. Birçok kimse ödünç almak zorundadır. </a:t>
            </a:r>
            <a:endParaRPr lang="tr-TR" dirty="0"/>
          </a:p>
          <a:p>
            <a:pPr marL="0" indent="0">
              <a:buNone/>
            </a:pPr>
            <a:endParaRPr lang="tr-TR" dirty="0"/>
          </a:p>
        </p:txBody>
      </p:sp>
    </p:spTree>
    <p:extLst>
      <p:ext uri="{BB962C8B-B14F-4D97-AF65-F5344CB8AC3E}">
        <p14:creationId xmlns:p14="http://schemas.microsoft.com/office/powerpoint/2010/main" val="1202276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 ve kârlardaki artışın fiyat üzerindeki etkisi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a:t> Gerçekte yüksek kârlar, yüksek ücretlerden ziyade işin fiyatını yükseltmeye sebep olur. Örneğin, keten bezi sanayisinde çalışan keten tarayıcısı, iplikçi, dokumacı vb. gibi türlü kimselerin ücretleri günde hep birden iki peni artacak olsa; bir top keten bezi fiyatını, yalnız, yapılmasında kullanılan işçi sayısı ile bunların çalıştırıldıkları gün sayısının birbirine çarpılmasından ne rakam elde edilirse o kadar iki peni yükseltmek gerekecektir. Yapımının bütün çeşitli evreleri boyunca, mal fiyatının ücretlere dönüşen kısmı, ücretlerin bu yükselişine kıyasla, yalnızca matematiksel oranda artmış olur. ama bu çalışan kimselerin türlü patronlarının hepsinin kârları %5 yükseltilecek olsa, mal fiyatının kâra dönüşen kısmı, yapımın bütün değişik evrelerinde bu kâr yükselişine kıyasla, geometrik oranda </a:t>
            </a:r>
            <a:r>
              <a:rPr lang="tr-TR" dirty="0" smtClean="0"/>
              <a:t>artacaktır. </a:t>
            </a:r>
            <a:endParaRPr lang="tr-TR" dirty="0"/>
          </a:p>
        </p:txBody>
      </p:sp>
    </p:spTree>
    <p:extLst>
      <p:ext uri="{BB962C8B-B14F-4D97-AF65-F5344CB8AC3E}">
        <p14:creationId xmlns:p14="http://schemas.microsoft.com/office/powerpoint/2010/main" val="424934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İstihdamın doğal özelliklerinin ücret üzerindeki etkileri</a:t>
            </a:r>
            <a:endParaRPr lang="tr-TR" dirty="0"/>
          </a:p>
        </p:txBody>
      </p:sp>
      <p:sp>
        <p:nvSpPr>
          <p:cNvPr id="3" name="İçerik Yer Tutucusu 2"/>
          <p:cNvSpPr>
            <a:spLocks noGrp="1"/>
          </p:cNvSpPr>
          <p:nvPr>
            <p:ph idx="1"/>
          </p:nvPr>
        </p:nvSpPr>
        <p:spPr/>
        <p:txBody>
          <a:bodyPr/>
          <a:lstStyle/>
          <a:p>
            <a:pPr marL="0" indent="0">
              <a:buNone/>
            </a:pPr>
            <a:r>
              <a:rPr lang="tr-TR" dirty="0" smtClean="0"/>
              <a:t>Birincisi: istihdamın (çalıştırılışların) işçilerin hoşuna gidip gitmemesi. </a:t>
            </a:r>
            <a:endParaRPr lang="tr-TR" dirty="0"/>
          </a:p>
          <a:p>
            <a:pPr marL="0" indent="0">
              <a:buNone/>
            </a:pPr>
            <a:r>
              <a:rPr lang="tr-TR" dirty="0" smtClean="0"/>
              <a:t>‘Şerefli meslekler’; ‘kasabın işi’… </a:t>
            </a:r>
          </a:p>
          <a:p>
            <a:pPr marL="0" indent="0">
              <a:buNone/>
            </a:pPr>
            <a:r>
              <a:rPr lang="tr-TR" dirty="0" smtClean="0"/>
              <a:t>İlkel toplumda zorunlu olan emek faaliyetleri, uygar bir toplumda eğlence haline gelir; örneğin avcılık. </a:t>
            </a:r>
          </a:p>
          <a:p>
            <a:pPr marL="0" indent="0">
              <a:buNone/>
            </a:pPr>
            <a:r>
              <a:rPr lang="tr-TR" dirty="0" smtClean="0"/>
              <a:t>İkincisi: ücretler işi öğrenmenin kolaylığı ve maliyetine göre değişir. </a:t>
            </a:r>
          </a:p>
          <a:p>
            <a:pPr marL="0" indent="0">
              <a:buNone/>
            </a:pPr>
            <a:r>
              <a:rPr lang="tr-TR" dirty="0" smtClean="0"/>
              <a:t>Üçüncüsü: Ücretler, işin devamlı veya kararsız oluşuna göre değişir </a:t>
            </a:r>
          </a:p>
          <a:p>
            <a:pPr marL="0" indent="0">
              <a:buNone/>
            </a:pPr>
            <a:r>
              <a:rPr lang="tr-TR" dirty="0" smtClean="0"/>
              <a:t>Dördüncüsü: işçiye duyulan güvenin azlığı veya çokluğu: hekimlik, avukatlık vs. </a:t>
            </a:r>
          </a:p>
          <a:p>
            <a:pPr marL="0" indent="0">
              <a:buNone/>
            </a:pPr>
            <a:r>
              <a:rPr lang="tr-TR" dirty="0" smtClean="0"/>
              <a:t>Beşincisi: işlerdeki başarı olasılığı </a:t>
            </a:r>
            <a:endParaRPr lang="tr-TR" dirty="0"/>
          </a:p>
        </p:txBody>
      </p:sp>
    </p:spTree>
    <p:extLst>
      <p:ext uri="{BB962C8B-B14F-4D97-AF65-F5344CB8AC3E}">
        <p14:creationId xmlns:p14="http://schemas.microsoft.com/office/powerpoint/2010/main" val="4156589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Mal mevcudunun kullanılışı ve kâr oranı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a:t>Mal mevcudunun türlü kullanışlarının hepsinde kârın alışılmış oranı, aşağı yukarı, kazancın kesin oluşuna veya olmayışına göre değişir. Genel olarak bu kazanç iç ticarette dış ticarettekinden; dış ticaretin bazı kollarında ise öteki şubelerindekinden daha az kararsızdır. . . . Kârın alışılmış oranı, her zaman için, az çok riziko ile birlikte yükselir. Bununla beraber, kâr, riziko ölçüsünde yahut onu tüm karşılayacak kadar yükseliyorsa benzemez. İflaslar, en çok, ticaretin en tehlikelilerinde olur. </a:t>
            </a:r>
            <a:endParaRPr lang="tr-TR" dirty="0" smtClean="0"/>
          </a:p>
          <a:p>
            <a:pPr marL="0" indent="0">
              <a:buNone/>
            </a:pPr>
            <a:endParaRPr lang="tr-TR" dirty="0"/>
          </a:p>
          <a:p>
            <a:pPr marL="0" indent="0">
              <a:buNone/>
            </a:pPr>
            <a:endParaRPr lang="tr-TR" dirty="0" smtClean="0"/>
          </a:p>
          <a:p>
            <a:pPr marL="0" indent="0">
              <a:buNone/>
            </a:pPr>
            <a:r>
              <a:rPr lang="tr-TR" dirty="0" smtClean="0"/>
              <a:t>Böylece</a:t>
            </a:r>
            <a:r>
              <a:rPr lang="tr-TR" dirty="0"/>
              <a:t>, emek ücretlerini başkalaştıran beş şart içinde yalnız iki tanesi sermaye kârlarını etkiler: İşin hoşa gidip gitmemesi ile rizikolu ya da güvenilir olması</a:t>
            </a:r>
          </a:p>
        </p:txBody>
      </p:sp>
    </p:spTree>
    <p:extLst>
      <p:ext uri="{BB962C8B-B14F-4D97-AF65-F5344CB8AC3E}">
        <p14:creationId xmlns:p14="http://schemas.microsoft.com/office/powerpoint/2010/main" val="3962402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Avrupa siyasetinin (idari düzenlemelerin) etkisi (I) </a:t>
            </a:r>
            <a:endParaRPr lang="tr-TR" dirty="0"/>
          </a:p>
        </p:txBody>
      </p:sp>
      <p:sp>
        <p:nvSpPr>
          <p:cNvPr id="3" name="İçerik Yer Tutucusu 2"/>
          <p:cNvSpPr>
            <a:spLocks noGrp="1"/>
          </p:cNvSpPr>
          <p:nvPr>
            <p:ph idx="1"/>
          </p:nvPr>
        </p:nvSpPr>
        <p:spPr/>
        <p:txBody>
          <a:bodyPr>
            <a:normAutofit fontScale="85000" lnSpcReduction="10000"/>
          </a:bodyPr>
          <a:lstStyle/>
          <a:p>
            <a:pPr marL="571500" indent="-571500">
              <a:buAutoNum type="romanLcParenR"/>
            </a:pPr>
            <a:r>
              <a:rPr lang="tr-TR" dirty="0" smtClean="0"/>
              <a:t>Rekabeti sınırlamak </a:t>
            </a:r>
          </a:p>
          <a:p>
            <a:pPr marL="0" indent="0">
              <a:buNone/>
            </a:pPr>
            <a:r>
              <a:rPr lang="tr-TR" dirty="0" smtClean="0"/>
              <a:t>Lonca sistemi, çırak sayısının sınırlanması, çıraklık süresi </a:t>
            </a:r>
          </a:p>
          <a:p>
            <a:pPr marL="0" indent="0">
              <a:buNone/>
            </a:pPr>
            <a:r>
              <a:rPr lang="tr-TR" dirty="0" smtClean="0"/>
              <a:t>«İnsanın emeği üzerindeki tasarruf, bütün mülkiyet haklarının temelidir.»</a:t>
            </a:r>
            <a:endParaRPr lang="tr-TR" dirty="0"/>
          </a:p>
          <a:p>
            <a:pPr marL="0" indent="0">
              <a:buNone/>
            </a:pPr>
            <a:r>
              <a:rPr lang="tr-TR" dirty="0"/>
              <a:t> </a:t>
            </a:r>
            <a:r>
              <a:rPr lang="tr-TR" dirty="0" smtClean="0"/>
              <a:t>Çıraklık süresinin uzatılması, ürünün teminatı olamaz. </a:t>
            </a:r>
          </a:p>
          <a:p>
            <a:pPr marL="0" indent="0">
              <a:buNone/>
            </a:pPr>
            <a:r>
              <a:rPr lang="tr-TR" dirty="0" smtClean="0"/>
              <a:t>Lonca kanunlarının amacı ücret ve kârlardaki düşüşü, rekabeti kısarak önlemek</a:t>
            </a:r>
          </a:p>
          <a:p>
            <a:pPr marL="0" indent="0">
              <a:buNone/>
            </a:pPr>
            <a:r>
              <a:rPr lang="tr-TR" dirty="0" smtClean="0"/>
              <a:t>Yasal düzenlemeler kentte ürün fiyatlarını yükseltir; tarım ürünlere karşı sınai ürün fiyatları pahalanır </a:t>
            </a:r>
          </a:p>
          <a:p>
            <a:pPr marL="0" indent="0">
              <a:buNone/>
            </a:pPr>
            <a:r>
              <a:rPr lang="tr-TR" dirty="0" smtClean="0"/>
              <a:t>Yasal düzenlemeler, kentte ürün fiyatını yükseltir, tarım ürünleri karşısında sınai ürün fiyatları yükselir. </a:t>
            </a:r>
          </a:p>
          <a:p>
            <a:pPr marL="0" indent="0">
              <a:buNone/>
            </a:pPr>
            <a:r>
              <a:rPr lang="tr-TR" dirty="0" smtClean="0"/>
              <a:t>Sermaye ve emek, kazançlı yere—yani kente—gider. </a:t>
            </a:r>
          </a:p>
          <a:p>
            <a:pPr marL="0" indent="0">
              <a:buNone/>
            </a:pPr>
            <a:r>
              <a:rPr lang="tr-TR" dirty="0" smtClean="0"/>
              <a:t>Kent ahalisi daha kolay bir araya gelir. </a:t>
            </a:r>
          </a:p>
          <a:p>
            <a:pPr marL="0" indent="0">
              <a:buNone/>
            </a:pPr>
            <a:endParaRPr lang="tr-TR" dirty="0"/>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363429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Avrupa siyasetinin (idari düzenlemelerin) etkisi (II) </a:t>
            </a:r>
            <a:endParaRPr lang="tr-TR" dirty="0"/>
          </a:p>
        </p:txBody>
      </p:sp>
      <p:sp>
        <p:nvSpPr>
          <p:cNvPr id="3" name="İçerik Yer Tutucusu 2"/>
          <p:cNvSpPr>
            <a:spLocks noGrp="1"/>
          </p:cNvSpPr>
          <p:nvPr>
            <p:ph idx="1"/>
          </p:nvPr>
        </p:nvSpPr>
        <p:spPr/>
        <p:txBody>
          <a:bodyPr/>
          <a:lstStyle/>
          <a:p>
            <a:pPr marL="0" indent="0">
              <a:buNone/>
            </a:pPr>
            <a:r>
              <a:rPr lang="tr-TR" dirty="0" smtClean="0"/>
              <a:t>ii) Avrupa siyaseti (idari düzenlemeler) rekabeti doğal şekilde olabileceğinden ileri vardırarak, emek ile mal mevcudunun koşullarını olumsuza çevirerek, bir başka eşitsizlik doğurur. </a:t>
            </a:r>
          </a:p>
          <a:p>
            <a:pPr marL="0" indent="0">
              <a:buNone/>
            </a:pPr>
            <a:endParaRPr lang="tr-TR" dirty="0" smtClean="0"/>
          </a:p>
          <a:p>
            <a:pPr marL="0" indent="0">
              <a:buNone/>
            </a:pPr>
            <a:r>
              <a:rPr lang="tr-TR" dirty="0" smtClean="0"/>
              <a:t>iii) Avrupa’daki yönetim tutumu, bir işten ötekine, bir yerden bir başkasına serbestçe geçilebilmesine engel olur, eşitsizlik doğurur. </a:t>
            </a:r>
          </a:p>
          <a:p>
            <a:pPr marL="0" indent="0">
              <a:buNone/>
            </a:pPr>
            <a:endParaRPr lang="tr-TR" dirty="0"/>
          </a:p>
          <a:p>
            <a:pPr marL="0" indent="0">
              <a:buNone/>
            </a:pPr>
            <a:r>
              <a:rPr lang="tr-TR" dirty="0" smtClean="0"/>
              <a:t>Mal mevcudunun dolaşımına ket vurulması, emeğe yapıldığı ölçüde değildir. </a:t>
            </a:r>
            <a:endParaRPr lang="tr-TR" dirty="0"/>
          </a:p>
        </p:txBody>
      </p:sp>
    </p:spTree>
    <p:extLst>
      <p:ext uri="{BB962C8B-B14F-4D97-AF65-F5344CB8AC3E}">
        <p14:creationId xmlns:p14="http://schemas.microsoft.com/office/powerpoint/2010/main" val="1645432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 </a:t>
            </a:r>
            <a:endParaRPr lang="tr-TR" dirty="0"/>
          </a:p>
        </p:txBody>
      </p:sp>
      <p:sp>
        <p:nvSpPr>
          <p:cNvPr id="3" name="İçerik Yer Tutucusu 2"/>
          <p:cNvSpPr>
            <a:spLocks noGrp="1"/>
          </p:cNvSpPr>
          <p:nvPr>
            <p:ph idx="1"/>
          </p:nvPr>
        </p:nvSpPr>
        <p:spPr/>
        <p:txBody>
          <a:bodyPr/>
          <a:lstStyle/>
          <a:p>
            <a:pPr marL="0" indent="0">
              <a:buNone/>
            </a:pPr>
            <a:r>
              <a:rPr lang="tr-TR" dirty="0" smtClean="0"/>
              <a:t>Rant, kiracının ‘alışılmış kârın’ ötesinde verilebilecek en yüksek bedeldir. </a:t>
            </a:r>
          </a:p>
          <a:p>
            <a:pPr marL="0" indent="0">
              <a:buNone/>
            </a:pPr>
            <a:endParaRPr lang="tr-TR" dirty="0" smtClean="0"/>
          </a:p>
          <a:p>
            <a:pPr marL="0" indent="0">
              <a:buNone/>
            </a:pPr>
            <a:r>
              <a:rPr lang="tr-TR" dirty="0" smtClean="0"/>
              <a:t>Rant, tekelci bir fiyattır. </a:t>
            </a:r>
          </a:p>
          <a:p>
            <a:pPr marL="0" indent="0">
              <a:buNone/>
            </a:pPr>
            <a:r>
              <a:rPr lang="tr-TR" dirty="0" smtClean="0"/>
              <a:t>Rantın yüksekliğini, toprağın </a:t>
            </a:r>
            <a:r>
              <a:rPr lang="tr-TR" dirty="0" err="1" smtClean="0"/>
              <a:t>bayındırılması</a:t>
            </a:r>
            <a:r>
              <a:rPr lang="tr-TR" dirty="0" smtClean="0"/>
              <a:t> ile doğrudan ilişkili değildir. </a:t>
            </a:r>
          </a:p>
          <a:p>
            <a:pPr marL="0" indent="0">
              <a:buNone/>
            </a:pPr>
            <a:r>
              <a:rPr lang="tr-TR" dirty="0" smtClean="0"/>
              <a:t>Rant, hiçbir insan emeği istemeyen ürünler için bile istenebilir. </a:t>
            </a:r>
          </a:p>
          <a:p>
            <a:pPr marL="0" indent="0">
              <a:buNone/>
            </a:pPr>
            <a:endParaRPr lang="tr-TR" dirty="0" smtClean="0"/>
          </a:p>
          <a:p>
            <a:pPr marL="0" indent="0">
              <a:buNone/>
            </a:pPr>
            <a:r>
              <a:rPr lang="tr-TR" dirty="0" smtClean="0"/>
              <a:t>Yüksek ya da düşük ücret ve kâr, yüksek ya da düşük fiyatın nedenidir; rant ise bunun sonucudur. </a:t>
            </a:r>
            <a:endParaRPr lang="tr-TR" dirty="0"/>
          </a:p>
        </p:txBody>
      </p:sp>
    </p:spTree>
    <p:extLst>
      <p:ext uri="{BB962C8B-B14F-4D97-AF65-F5344CB8AC3E}">
        <p14:creationId xmlns:p14="http://schemas.microsoft.com/office/powerpoint/2010/main" val="33758187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820</Words>
  <Application>Microsoft Office PowerPoint</Application>
  <PresentationFormat>Geniş ekran</PresentationFormat>
  <Paragraphs>66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Kârlar ve ücretler üzerine</vt:lpstr>
      <vt:lpstr>Faiz oranları ve kâr oranları </vt:lpstr>
      <vt:lpstr>Kâr oranlarındaki değişmeler ve mal mevcudu</vt:lpstr>
      <vt:lpstr>Ücret ve kârlardaki artışın fiyat üzerindeki etkisi</vt:lpstr>
      <vt:lpstr>İstihdamın doğal özelliklerinin ücret üzerindeki etkileri</vt:lpstr>
      <vt:lpstr>Mal mevcudunun kullanılışı ve kâr oranı </vt:lpstr>
      <vt:lpstr>Avrupa siyasetinin (idari düzenlemelerin) etkisi (I) </vt:lpstr>
      <vt:lpstr>Avrupa siyasetinin (idari düzenlemelerin) etkisi (II) </vt:lpstr>
      <vt:lpstr>Rant </vt:lpstr>
      <vt:lpstr>Rantı etkileyen unsurlar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cp:revision>
  <dcterms:created xsi:type="dcterms:W3CDTF">2019-05-11T11:11:40Z</dcterms:created>
  <dcterms:modified xsi:type="dcterms:W3CDTF">2019-05-11T11:34:01Z</dcterms:modified>
</cp:coreProperties>
</file>