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57" r:id="rId5"/>
    <p:sldId id="258" r:id="rId6"/>
    <p:sldId id="259" r:id="rId7"/>
    <p:sldId id="260" r:id="rId8"/>
    <p:sldId id="261" r:id="rId9"/>
    <p:sldId id="262" r:id="rId10"/>
    <p:sldId id="263" r:id="rId11"/>
    <p:sldId id="266" r:id="rId12"/>
    <p:sldId id="267" r:id="rId13"/>
    <p:sldId id="268" r:id="rId14"/>
    <p:sldId id="269" r:id="rId15"/>
    <p:sldId id="270" r:id="rId16"/>
    <p:sldId id="271"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4" d="100"/>
          <a:sy n="64" d="100"/>
        </p:scale>
        <p:origin x="84"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EDCAF8-7ACD-4C3B-9E4E-1ECCDBD31E77}" type="doc">
      <dgm:prSet loTypeId="urn:microsoft.com/office/officeart/2005/8/layout/cycle8" loCatId="cycle" qsTypeId="urn:microsoft.com/office/officeart/2005/8/quickstyle/simple1" qsCatId="simple" csTypeId="urn:microsoft.com/office/officeart/2005/8/colors/accent1_2" csCatId="accent1" phldr="1"/>
      <dgm:spPr/>
    </dgm:pt>
    <dgm:pt modelId="{C820EB83-EDEB-4B89-AA6B-CD122A8D7C43}">
      <dgm:prSet phldrT="[Metin]"/>
      <dgm:spPr/>
      <dgm:t>
        <a:bodyPr/>
        <a:lstStyle/>
        <a:p>
          <a:r>
            <a:rPr lang="tr-TR" dirty="0" smtClean="0">
              <a:solidFill>
                <a:srgbClr val="C00000"/>
              </a:solidFill>
            </a:rPr>
            <a:t>Temel</a:t>
          </a:r>
          <a:r>
            <a:rPr lang="tr-TR" dirty="0" smtClean="0"/>
            <a:t> </a:t>
          </a:r>
          <a:r>
            <a:rPr lang="tr-TR" dirty="0" smtClean="0">
              <a:solidFill>
                <a:srgbClr val="C00000"/>
              </a:solidFill>
            </a:rPr>
            <a:t>Araştırma</a:t>
          </a:r>
          <a:endParaRPr lang="tr-TR" dirty="0">
            <a:solidFill>
              <a:srgbClr val="C00000"/>
            </a:solidFill>
          </a:endParaRPr>
        </a:p>
      </dgm:t>
    </dgm:pt>
    <dgm:pt modelId="{A1E47F36-CF1E-4FD9-8AAA-FDEEC097CEA7}" type="parTrans" cxnId="{39BBA682-C632-4E33-9AFD-0966674CBF23}">
      <dgm:prSet/>
      <dgm:spPr/>
      <dgm:t>
        <a:bodyPr/>
        <a:lstStyle/>
        <a:p>
          <a:endParaRPr lang="tr-TR"/>
        </a:p>
      </dgm:t>
    </dgm:pt>
    <dgm:pt modelId="{8DB11E04-2FFA-41F7-8785-C8865345125B}" type="sibTrans" cxnId="{39BBA682-C632-4E33-9AFD-0966674CBF23}">
      <dgm:prSet/>
      <dgm:spPr/>
      <dgm:t>
        <a:bodyPr/>
        <a:lstStyle/>
        <a:p>
          <a:endParaRPr lang="tr-TR"/>
        </a:p>
      </dgm:t>
    </dgm:pt>
    <dgm:pt modelId="{9E116C4E-C8CE-48A9-9654-08D337C81F45}">
      <dgm:prSet phldrT="[Metin]"/>
      <dgm:spPr/>
      <dgm:t>
        <a:bodyPr/>
        <a:lstStyle/>
        <a:p>
          <a:r>
            <a:rPr lang="tr-TR" dirty="0" smtClean="0">
              <a:solidFill>
                <a:srgbClr val="C00000"/>
              </a:solidFill>
            </a:rPr>
            <a:t>Uygulamalı Araştırma</a:t>
          </a:r>
          <a:endParaRPr lang="tr-TR" dirty="0">
            <a:solidFill>
              <a:srgbClr val="C00000"/>
            </a:solidFill>
          </a:endParaRPr>
        </a:p>
      </dgm:t>
    </dgm:pt>
    <dgm:pt modelId="{8F217E34-F315-4FDC-A3CB-20F728E66315}" type="parTrans" cxnId="{C380CCC2-290D-4FE1-BBCD-08A18FDE7ECD}">
      <dgm:prSet/>
      <dgm:spPr/>
      <dgm:t>
        <a:bodyPr/>
        <a:lstStyle/>
        <a:p>
          <a:endParaRPr lang="tr-TR"/>
        </a:p>
      </dgm:t>
    </dgm:pt>
    <dgm:pt modelId="{C962E515-532E-4D81-8085-7CF48326AACE}" type="sibTrans" cxnId="{C380CCC2-290D-4FE1-BBCD-08A18FDE7ECD}">
      <dgm:prSet/>
      <dgm:spPr/>
      <dgm:t>
        <a:bodyPr/>
        <a:lstStyle/>
        <a:p>
          <a:endParaRPr lang="tr-TR"/>
        </a:p>
      </dgm:t>
    </dgm:pt>
    <dgm:pt modelId="{9EE5178E-A9B0-4EB0-ABDA-A9814EE37A70}">
      <dgm:prSet phldrT="[Metin]"/>
      <dgm:spPr/>
      <dgm:t>
        <a:bodyPr/>
        <a:lstStyle/>
        <a:p>
          <a:r>
            <a:rPr lang="tr-TR" dirty="0" smtClean="0">
              <a:solidFill>
                <a:srgbClr val="C00000"/>
              </a:solidFill>
            </a:rPr>
            <a:t>Deneysel Geliştirme</a:t>
          </a:r>
          <a:endParaRPr lang="tr-TR" dirty="0">
            <a:solidFill>
              <a:srgbClr val="C00000"/>
            </a:solidFill>
          </a:endParaRPr>
        </a:p>
      </dgm:t>
    </dgm:pt>
    <dgm:pt modelId="{D90F2ED4-5030-46DB-ACE1-783B39B0B947}" type="parTrans" cxnId="{85A8833A-81A9-41E8-9E29-283C08D1DC71}">
      <dgm:prSet/>
      <dgm:spPr/>
      <dgm:t>
        <a:bodyPr/>
        <a:lstStyle/>
        <a:p>
          <a:endParaRPr lang="tr-TR"/>
        </a:p>
      </dgm:t>
    </dgm:pt>
    <dgm:pt modelId="{02D73AA4-ECED-4901-A506-0577ACA42D78}" type="sibTrans" cxnId="{85A8833A-81A9-41E8-9E29-283C08D1DC71}">
      <dgm:prSet/>
      <dgm:spPr/>
      <dgm:t>
        <a:bodyPr/>
        <a:lstStyle/>
        <a:p>
          <a:endParaRPr lang="tr-TR"/>
        </a:p>
      </dgm:t>
    </dgm:pt>
    <dgm:pt modelId="{286934DD-5C16-4F3A-AD1B-E05A33C24823}" type="pres">
      <dgm:prSet presAssocID="{9BEDCAF8-7ACD-4C3B-9E4E-1ECCDBD31E77}" presName="compositeShape" presStyleCnt="0">
        <dgm:presLayoutVars>
          <dgm:chMax val="7"/>
          <dgm:dir/>
          <dgm:resizeHandles val="exact"/>
        </dgm:presLayoutVars>
      </dgm:prSet>
      <dgm:spPr/>
    </dgm:pt>
    <dgm:pt modelId="{E27AD019-DF5E-4060-9BFF-4AE661DD724B}" type="pres">
      <dgm:prSet presAssocID="{9BEDCAF8-7ACD-4C3B-9E4E-1ECCDBD31E77}" presName="wedge1" presStyleLbl="node1" presStyleIdx="0" presStyleCnt="3"/>
      <dgm:spPr/>
    </dgm:pt>
    <dgm:pt modelId="{9CE3BB3B-5539-4CC7-A43E-BF622EB19906}" type="pres">
      <dgm:prSet presAssocID="{9BEDCAF8-7ACD-4C3B-9E4E-1ECCDBD31E77}" presName="dummy1a" presStyleCnt="0"/>
      <dgm:spPr/>
    </dgm:pt>
    <dgm:pt modelId="{C1A855D8-3B88-493C-BD3C-EAF69BF97AE5}" type="pres">
      <dgm:prSet presAssocID="{9BEDCAF8-7ACD-4C3B-9E4E-1ECCDBD31E77}" presName="dummy1b" presStyleCnt="0"/>
      <dgm:spPr/>
    </dgm:pt>
    <dgm:pt modelId="{7980B678-F785-46BD-AA63-B17AA4F9ACC7}" type="pres">
      <dgm:prSet presAssocID="{9BEDCAF8-7ACD-4C3B-9E4E-1ECCDBD31E77}" presName="wedge1Tx" presStyleLbl="node1" presStyleIdx="0" presStyleCnt="3">
        <dgm:presLayoutVars>
          <dgm:chMax val="0"/>
          <dgm:chPref val="0"/>
          <dgm:bulletEnabled val="1"/>
        </dgm:presLayoutVars>
      </dgm:prSet>
      <dgm:spPr/>
    </dgm:pt>
    <dgm:pt modelId="{274E4507-7B30-4444-A767-E874F508D97D}" type="pres">
      <dgm:prSet presAssocID="{9BEDCAF8-7ACD-4C3B-9E4E-1ECCDBD31E77}" presName="wedge2" presStyleLbl="node1" presStyleIdx="1" presStyleCnt="3"/>
      <dgm:spPr/>
    </dgm:pt>
    <dgm:pt modelId="{10C5C123-7690-405E-822D-70D6632E1918}" type="pres">
      <dgm:prSet presAssocID="{9BEDCAF8-7ACD-4C3B-9E4E-1ECCDBD31E77}" presName="dummy2a" presStyleCnt="0"/>
      <dgm:spPr/>
    </dgm:pt>
    <dgm:pt modelId="{80EBAD9B-EB57-416B-91BD-B2F6A1D94312}" type="pres">
      <dgm:prSet presAssocID="{9BEDCAF8-7ACD-4C3B-9E4E-1ECCDBD31E77}" presName="dummy2b" presStyleCnt="0"/>
      <dgm:spPr/>
    </dgm:pt>
    <dgm:pt modelId="{4A47B313-6628-4782-84A0-EDA851A22E5F}" type="pres">
      <dgm:prSet presAssocID="{9BEDCAF8-7ACD-4C3B-9E4E-1ECCDBD31E77}" presName="wedge2Tx" presStyleLbl="node1" presStyleIdx="1" presStyleCnt="3">
        <dgm:presLayoutVars>
          <dgm:chMax val="0"/>
          <dgm:chPref val="0"/>
          <dgm:bulletEnabled val="1"/>
        </dgm:presLayoutVars>
      </dgm:prSet>
      <dgm:spPr/>
    </dgm:pt>
    <dgm:pt modelId="{EF6E4A3A-FF95-464B-AA4C-3D54D98CE609}" type="pres">
      <dgm:prSet presAssocID="{9BEDCAF8-7ACD-4C3B-9E4E-1ECCDBD31E77}" presName="wedge3" presStyleLbl="node1" presStyleIdx="2" presStyleCnt="3"/>
      <dgm:spPr/>
      <dgm:t>
        <a:bodyPr/>
        <a:lstStyle/>
        <a:p>
          <a:endParaRPr lang="tr-TR"/>
        </a:p>
      </dgm:t>
    </dgm:pt>
    <dgm:pt modelId="{A7E382C7-9CC8-4D0E-88EB-C72353CE83BE}" type="pres">
      <dgm:prSet presAssocID="{9BEDCAF8-7ACD-4C3B-9E4E-1ECCDBD31E77}" presName="dummy3a" presStyleCnt="0"/>
      <dgm:spPr/>
    </dgm:pt>
    <dgm:pt modelId="{4FF7C56B-4A17-4758-8E86-575B289E3139}" type="pres">
      <dgm:prSet presAssocID="{9BEDCAF8-7ACD-4C3B-9E4E-1ECCDBD31E77}" presName="dummy3b" presStyleCnt="0"/>
      <dgm:spPr/>
    </dgm:pt>
    <dgm:pt modelId="{0E62CB0B-F8DB-43AD-B546-85819339EE89}" type="pres">
      <dgm:prSet presAssocID="{9BEDCAF8-7ACD-4C3B-9E4E-1ECCDBD31E77}" presName="wedge3Tx" presStyleLbl="node1" presStyleIdx="2" presStyleCnt="3">
        <dgm:presLayoutVars>
          <dgm:chMax val="0"/>
          <dgm:chPref val="0"/>
          <dgm:bulletEnabled val="1"/>
        </dgm:presLayoutVars>
      </dgm:prSet>
      <dgm:spPr/>
      <dgm:t>
        <a:bodyPr/>
        <a:lstStyle/>
        <a:p>
          <a:endParaRPr lang="tr-TR"/>
        </a:p>
      </dgm:t>
    </dgm:pt>
    <dgm:pt modelId="{C36CDADF-8CDA-4E29-A96F-2608CC1906F2}" type="pres">
      <dgm:prSet presAssocID="{8DB11E04-2FFA-41F7-8785-C8865345125B}" presName="arrowWedge1" presStyleLbl="fgSibTrans2D1" presStyleIdx="0" presStyleCnt="3"/>
      <dgm:spPr/>
    </dgm:pt>
    <dgm:pt modelId="{C862827A-9693-46AC-8A45-A9D579A7E2B2}" type="pres">
      <dgm:prSet presAssocID="{C962E515-532E-4D81-8085-7CF48326AACE}" presName="arrowWedge2" presStyleLbl="fgSibTrans2D1" presStyleIdx="1" presStyleCnt="3"/>
      <dgm:spPr/>
    </dgm:pt>
    <dgm:pt modelId="{CD442A4B-50B7-49E6-AD38-613642AC2450}" type="pres">
      <dgm:prSet presAssocID="{02D73AA4-ECED-4901-A506-0577ACA42D78}" presName="arrowWedge3" presStyleLbl="fgSibTrans2D1" presStyleIdx="2" presStyleCnt="3"/>
      <dgm:spPr/>
    </dgm:pt>
  </dgm:ptLst>
  <dgm:cxnLst>
    <dgm:cxn modelId="{68A912ED-B71F-4234-A3EA-1D1F24A7D9C8}" type="presOf" srcId="{C820EB83-EDEB-4B89-AA6B-CD122A8D7C43}" destId="{E27AD019-DF5E-4060-9BFF-4AE661DD724B}" srcOrd="0" destOrd="0" presId="urn:microsoft.com/office/officeart/2005/8/layout/cycle8"/>
    <dgm:cxn modelId="{39BBA682-C632-4E33-9AFD-0966674CBF23}" srcId="{9BEDCAF8-7ACD-4C3B-9E4E-1ECCDBD31E77}" destId="{C820EB83-EDEB-4B89-AA6B-CD122A8D7C43}" srcOrd="0" destOrd="0" parTransId="{A1E47F36-CF1E-4FD9-8AAA-FDEEC097CEA7}" sibTransId="{8DB11E04-2FFA-41F7-8785-C8865345125B}"/>
    <dgm:cxn modelId="{A208F174-82C5-4A6C-B848-421ECD92A35A}" type="presOf" srcId="{9E116C4E-C8CE-48A9-9654-08D337C81F45}" destId="{4A47B313-6628-4782-84A0-EDA851A22E5F}" srcOrd="1" destOrd="0" presId="urn:microsoft.com/office/officeart/2005/8/layout/cycle8"/>
    <dgm:cxn modelId="{85A8833A-81A9-41E8-9E29-283C08D1DC71}" srcId="{9BEDCAF8-7ACD-4C3B-9E4E-1ECCDBD31E77}" destId="{9EE5178E-A9B0-4EB0-ABDA-A9814EE37A70}" srcOrd="2" destOrd="0" parTransId="{D90F2ED4-5030-46DB-ACE1-783B39B0B947}" sibTransId="{02D73AA4-ECED-4901-A506-0577ACA42D78}"/>
    <dgm:cxn modelId="{BE4B05D1-4B0F-4528-9585-4995CA220F15}" type="presOf" srcId="{C820EB83-EDEB-4B89-AA6B-CD122A8D7C43}" destId="{7980B678-F785-46BD-AA63-B17AA4F9ACC7}" srcOrd="1" destOrd="0" presId="urn:microsoft.com/office/officeart/2005/8/layout/cycle8"/>
    <dgm:cxn modelId="{D2EAE7E8-026C-4B71-8AAD-819D8315DDF2}" type="presOf" srcId="{9E116C4E-C8CE-48A9-9654-08D337C81F45}" destId="{274E4507-7B30-4444-A767-E874F508D97D}" srcOrd="0" destOrd="0" presId="urn:microsoft.com/office/officeart/2005/8/layout/cycle8"/>
    <dgm:cxn modelId="{55827037-D3D6-4F64-8A52-C79EB5E0FD99}" type="presOf" srcId="{9BEDCAF8-7ACD-4C3B-9E4E-1ECCDBD31E77}" destId="{286934DD-5C16-4F3A-AD1B-E05A33C24823}" srcOrd="0" destOrd="0" presId="urn:microsoft.com/office/officeart/2005/8/layout/cycle8"/>
    <dgm:cxn modelId="{FC22624A-586E-433B-9084-E03977486C48}" type="presOf" srcId="{9EE5178E-A9B0-4EB0-ABDA-A9814EE37A70}" destId="{EF6E4A3A-FF95-464B-AA4C-3D54D98CE609}" srcOrd="0" destOrd="0" presId="urn:microsoft.com/office/officeart/2005/8/layout/cycle8"/>
    <dgm:cxn modelId="{C380CCC2-290D-4FE1-BBCD-08A18FDE7ECD}" srcId="{9BEDCAF8-7ACD-4C3B-9E4E-1ECCDBD31E77}" destId="{9E116C4E-C8CE-48A9-9654-08D337C81F45}" srcOrd="1" destOrd="0" parTransId="{8F217E34-F315-4FDC-A3CB-20F728E66315}" sibTransId="{C962E515-532E-4D81-8085-7CF48326AACE}"/>
    <dgm:cxn modelId="{87EACECC-4F2D-4B53-AFC0-DAF85F800F7A}" type="presOf" srcId="{9EE5178E-A9B0-4EB0-ABDA-A9814EE37A70}" destId="{0E62CB0B-F8DB-43AD-B546-85819339EE89}" srcOrd="1" destOrd="0" presId="urn:microsoft.com/office/officeart/2005/8/layout/cycle8"/>
    <dgm:cxn modelId="{68C27BF1-8981-40BE-8FAD-0D008CA2C0CA}" type="presParOf" srcId="{286934DD-5C16-4F3A-AD1B-E05A33C24823}" destId="{E27AD019-DF5E-4060-9BFF-4AE661DD724B}" srcOrd="0" destOrd="0" presId="urn:microsoft.com/office/officeart/2005/8/layout/cycle8"/>
    <dgm:cxn modelId="{486A9640-80F1-464F-A9A2-20DB6336A6E5}" type="presParOf" srcId="{286934DD-5C16-4F3A-AD1B-E05A33C24823}" destId="{9CE3BB3B-5539-4CC7-A43E-BF622EB19906}" srcOrd="1" destOrd="0" presId="urn:microsoft.com/office/officeart/2005/8/layout/cycle8"/>
    <dgm:cxn modelId="{B6D06EAD-2CA8-49DA-813C-380603AD4668}" type="presParOf" srcId="{286934DD-5C16-4F3A-AD1B-E05A33C24823}" destId="{C1A855D8-3B88-493C-BD3C-EAF69BF97AE5}" srcOrd="2" destOrd="0" presId="urn:microsoft.com/office/officeart/2005/8/layout/cycle8"/>
    <dgm:cxn modelId="{26DAD887-776A-4AB4-84FB-4F6E389F40BB}" type="presParOf" srcId="{286934DD-5C16-4F3A-AD1B-E05A33C24823}" destId="{7980B678-F785-46BD-AA63-B17AA4F9ACC7}" srcOrd="3" destOrd="0" presId="urn:microsoft.com/office/officeart/2005/8/layout/cycle8"/>
    <dgm:cxn modelId="{1D4EAD7A-AFCD-4204-9083-276DF0D31FD3}" type="presParOf" srcId="{286934DD-5C16-4F3A-AD1B-E05A33C24823}" destId="{274E4507-7B30-4444-A767-E874F508D97D}" srcOrd="4" destOrd="0" presId="urn:microsoft.com/office/officeart/2005/8/layout/cycle8"/>
    <dgm:cxn modelId="{5F2306AB-DA05-4C3D-8006-A01012CC3CE8}" type="presParOf" srcId="{286934DD-5C16-4F3A-AD1B-E05A33C24823}" destId="{10C5C123-7690-405E-822D-70D6632E1918}" srcOrd="5" destOrd="0" presId="urn:microsoft.com/office/officeart/2005/8/layout/cycle8"/>
    <dgm:cxn modelId="{38C65A75-6194-4395-8879-26455CF14717}" type="presParOf" srcId="{286934DD-5C16-4F3A-AD1B-E05A33C24823}" destId="{80EBAD9B-EB57-416B-91BD-B2F6A1D94312}" srcOrd="6" destOrd="0" presId="urn:microsoft.com/office/officeart/2005/8/layout/cycle8"/>
    <dgm:cxn modelId="{4B0E1CA8-9EEB-4196-A92B-3417012EF432}" type="presParOf" srcId="{286934DD-5C16-4F3A-AD1B-E05A33C24823}" destId="{4A47B313-6628-4782-84A0-EDA851A22E5F}" srcOrd="7" destOrd="0" presId="urn:microsoft.com/office/officeart/2005/8/layout/cycle8"/>
    <dgm:cxn modelId="{C9E024D0-0F60-41F5-BAA5-F4D1A4C2D8D9}" type="presParOf" srcId="{286934DD-5C16-4F3A-AD1B-E05A33C24823}" destId="{EF6E4A3A-FF95-464B-AA4C-3D54D98CE609}" srcOrd="8" destOrd="0" presId="urn:microsoft.com/office/officeart/2005/8/layout/cycle8"/>
    <dgm:cxn modelId="{349FA6BE-7604-4207-8340-254AF912240E}" type="presParOf" srcId="{286934DD-5C16-4F3A-AD1B-E05A33C24823}" destId="{A7E382C7-9CC8-4D0E-88EB-C72353CE83BE}" srcOrd="9" destOrd="0" presId="urn:microsoft.com/office/officeart/2005/8/layout/cycle8"/>
    <dgm:cxn modelId="{4335F2E6-48E0-4EA0-9CD5-1B7A5FBDE9FD}" type="presParOf" srcId="{286934DD-5C16-4F3A-AD1B-E05A33C24823}" destId="{4FF7C56B-4A17-4758-8E86-575B289E3139}" srcOrd="10" destOrd="0" presId="urn:microsoft.com/office/officeart/2005/8/layout/cycle8"/>
    <dgm:cxn modelId="{67B99125-8BCB-4B70-98E9-621568334BBA}" type="presParOf" srcId="{286934DD-5C16-4F3A-AD1B-E05A33C24823}" destId="{0E62CB0B-F8DB-43AD-B546-85819339EE89}" srcOrd="11" destOrd="0" presId="urn:microsoft.com/office/officeart/2005/8/layout/cycle8"/>
    <dgm:cxn modelId="{2B62C449-F87E-494E-A444-BA2E228399A0}" type="presParOf" srcId="{286934DD-5C16-4F3A-AD1B-E05A33C24823}" destId="{C36CDADF-8CDA-4E29-A96F-2608CC1906F2}" srcOrd="12" destOrd="0" presId="urn:microsoft.com/office/officeart/2005/8/layout/cycle8"/>
    <dgm:cxn modelId="{1B7ECBC6-00BC-45F9-B056-68C77B082E23}" type="presParOf" srcId="{286934DD-5C16-4F3A-AD1B-E05A33C24823}" destId="{C862827A-9693-46AC-8A45-A9D579A7E2B2}" srcOrd="13" destOrd="0" presId="urn:microsoft.com/office/officeart/2005/8/layout/cycle8"/>
    <dgm:cxn modelId="{F79C894B-8FAB-4403-BD33-4258AA1DE8EE}" type="presParOf" srcId="{286934DD-5C16-4F3A-AD1B-E05A33C24823}" destId="{CD442A4B-50B7-49E6-AD38-613642AC2450}"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7AD019-DF5E-4060-9BFF-4AE661DD724B}">
      <dsp:nvSpPr>
        <dsp:cNvPr id="0" name=""/>
        <dsp:cNvSpPr/>
      </dsp:nvSpPr>
      <dsp:spPr>
        <a:xfrm>
          <a:off x="1881902" y="352213"/>
          <a:ext cx="4551680" cy="4551680"/>
        </a:xfrm>
        <a:prstGeom prst="pie">
          <a:avLst>
            <a:gd name="adj1" fmla="val 16200000"/>
            <a:gd name="adj2" fmla="val 18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tr-TR" sz="2900" kern="1200" dirty="0" smtClean="0">
              <a:solidFill>
                <a:srgbClr val="C00000"/>
              </a:solidFill>
            </a:rPr>
            <a:t>Temel</a:t>
          </a:r>
          <a:r>
            <a:rPr lang="tr-TR" sz="2900" kern="1200" dirty="0" smtClean="0"/>
            <a:t> </a:t>
          </a:r>
          <a:r>
            <a:rPr lang="tr-TR" sz="2900" kern="1200" dirty="0" smtClean="0">
              <a:solidFill>
                <a:srgbClr val="C00000"/>
              </a:solidFill>
            </a:rPr>
            <a:t>Araştırma</a:t>
          </a:r>
          <a:endParaRPr lang="tr-TR" sz="2900" kern="1200" dirty="0">
            <a:solidFill>
              <a:srgbClr val="C00000"/>
            </a:solidFill>
          </a:endParaRPr>
        </a:p>
      </dsp:txBody>
      <dsp:txXfrm>
        <a:off x="4280746" y="1316736"/>
        <a:ext cx="1625600" cy="1354666"/>
      </dsp:txXfrm>
    </dsp:sp>
    <dsp:sp modelId="{274E4507-7B30-4444-A767-E874F508D97D}">
      <dsp:nvSpPr>
        <dsp:cNvPr id="0" name=""/>
        <dsp:cNvSpPr/>
      </dsp:nvSpPr>
      <dsp:spPr>
        <a:xfrm>
          <a:off x="1788159" y="514773"/>
          <a:ext cx="4551680" cy="4551680"/>
        </a:xfrm>
        <a:prstGeom prst="pie">
          <a:avLst>
            <a:gd name="adj1" fmla="val 1800000"/>
            <a:gd name="adj2" fmla="val 90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tr-TR" sz="2900" kern="1200" dirty="0" smtClean="0">
              <a:solidFill>
                <a:srgbClr val="C00000"/>
              </a:solidFill>
            </a:rPr>
            <a:t>Uygulamalı Araştırma</a:t>
          </a:r>
          <a:endParaRPr lang="tr-TR" sz="2900" kern="1200" dirty="0">
            <a:solidFill>
              <a:srgbClr val="C00000"/>
            </a:solidFill>
          </a:endParaRPr>
        </a:p>
      </dsp:txBody>
      <dsp:txXfrm>
        <a:off x="2871893" y="3467946"/>
        <a:ext cx="2438400" cy="1192106"/>
      </dsp:txXfrm>
    </dsp:sp>
    <dsp:sp modelId="{EF6E4A3A-FF95-464B-AA4C-3D54D98CE609}">
      <dsp:nvSpPr>
        <dsp:cNvPr id="0" name=""/>
        <dsp:cNvSpPr/>
      </dsp:nvSpPr>
      <dsp:spPr>
        <a:xfrm>
          <a:off x="1694416" y="352213"/>
          <a:ext cx="4551680" cy="4551680"/>
        </a:xfrm>
        <a:prstGeom prst="pie">
          <a:avLst>
            <a:gd name="adj1" fmla="val 90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tr-TR" sz="2900" kern="1200" dirty="0" smtClean="0">
              <a:solidFill>
                <a:srgbClr val="C00000"/>
              </a:solidFill>
            </a:rPr>
            <a:t>Deneysel Geliştirme</a:t>
          </a:r>
          <a:endParaRPr lang="tr-TR" sz="2900" kern="1200" dirty="0">
            <a:solidFill>
              <a:srgbClr val="C00000"/>
            </a:solidFill>
          </a:endParaRPr>
        </a:p>
      </dsp:txBody>
      <dsp:txXfrm>
        <a:off x="2221653" y="1316736"/>
        <a:ext cx="1625600" cy="1354666"/>
      </dsp:txXfrm>
    </dsp:sp>
    <dsp:sp modelId="{C36CDADF-8CDA-4E29-A96F-2608CC1906F2}">
      <dsp:nvSpPr>
        <dsp:cNvPr id="0" name=""/>
        <dsp:cNvSpPr/>
      </dsp:nvSpPr>
      <dsp:spPr>
        <a:xfrm>
          <a:off x="1600507" y="70442"/>
          <a:ext cx="5115221" cy="5115221"/>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862827A-9693-46AC-8A45-A9D579A7E2B2}">
      <dsp:nvSpPr>
        <dsp:cNvPr id="0" name=""/>
        <dsp:cNvSpPr/>
      </dsp:nvSpPr>
      <dsp:spPr>
        <a:xfrm>
          <a:off x="1506389" y="232714"/>
          <a:ext cx="5115221" cy="5115221"/>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D442A4B-50B7-49E6-AD38-613642AC2450}">
      <dsp:nvSpPr>
        <dsp:cNvPr id="0" name=""/>
        <dsp:cNvSpPr/>
      </dsp:nvSpPr>
      <dsp:spPr>
        <a:xfrm>
          <a:off x="1412270" y="70442"/>
          <a:ext cx="5115221" cy="5115221"/>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D0F232B-5461-4AF5-8051-B833C81089B4}" type="datetimeFigureOut">
              <a:rPr lang="tr-TR" smtClean="0"/>
              <a:t>21.2.2021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63848C4-9EAD-4F46-9889-A2111243A804}" type="slidenum">
              <a:rPr lang="tr-TR" smtClean="0"/>
              <a:t>‹#›</a:t>
            </a:fld>
            <a:endParaRPr lang="tr-TR"/>
          </a:p>
        </p:txBody>
      </p:sp>
    </p:spTree>
    <p:extLst>
      <p:ext uri="{BB962C8B-B14F-4D97-AF65-F5344CB8AC3E}">
        <p14:creationId xmlns:p14="http://schemas.microsoft.com/office/powerpoint/2010/main" val="3666439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0F232B-5461-4AF5-8051-B833C81089B4}" type="datetimeFigureOut">
              <a:rPr lang="tr-TR" smtClean="0"/>
              <a:t>21.2.2021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63848C4-9EAD-4F46-9889-A2111243A804}" type="slidenum">
              <a:rPr lang="tr-TR" smtClean="0"/>
              <a:t>‹#›</a:t>
            </a:fld>
            <a:endParaRPr lang="tr-TR"/>
          </a:p>
        </p:txBody>
      </p:sp>
    </p:spTree>
    <p:extLst>
      <p:ext uri="{BB962C8B-B14F-4D97-AF65-F5344CB8AC3E}">
        <p14:creationId xmlns:p14="http://schemas.microsoft.com/office/powerpoint/2010/main" val="1665100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0F232B-5461-4AF5-8051-B833C81089B4}" type="datetimeFigureOut">
              <a:rPr lang="tr-TR" smtClean="0"/>
              <a:t>21.2.2021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63848C4-9EAD-4F46-9889-A2111243A804}" type="slidenum">
              <a:rPr lang="tr-TR" smtClean="0"/>
              <a:t>‹#›</a:t>
            </a:fld>
            <a:endParaRPr lang="tr-TR"/>
          </a:p>
        </p:txBody>
      </p:sp>
    </p:spTree>
    <p:extLst>
      <p:ext uri="{BB962C8B-B14F-4D97-AF65-F5344CB8AC3E}">
        <p14:creationId xmlns:p14="http://schemas.microsoft.com/office/powerpoint/2010/main" val="4126941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0F232B-5461-4AF5-8051-B833C81089B4}" type="datetimeFigureOut">
              <a:rPr lang="tr-TR" smtClean="0"/>
              <a:t>21.2.2021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63848C4-9EAD-4F46-9889-A2111243A804}" type="slidenum">
              <a:rPr lang="tr-TR" smtClean="0"/>
              <a:t>‹#›</a:t>
            </a:fld>
            <a:endParaRPr lang="tr-TR"/>
          </a:p>
        </p:txBody>
      </p:sp>
    </p:spTree>
    <p:extLst>
      <p:ext uri="{BB962C8B-B14F-4D97-AF65-F5344CB8AC3E}">
        <p14:creationId xmlns:p14="http://schemas.microsoft.com/office/powerpoint/2010/main" val="518655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D0F232B-5461-4AF5-8051-B833C81089B4}" type="datetimeFigureOut">
              <a:rPr lang="tr-TR" smtClean="0"/>
              <a:t>21.2.2021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63848C4-9EAD-4F46-9889-A2111243A804}" type="slidenum">
              <a:rPr lang="tr-TR" smtClean="0"/>
              <a:t>‹#›</a:t>
            </a:fld>
            <a:endParaRPr lang="tr-TR"/>
          </a:p>
        </p:txBody>
      </p:sp>
    </p:spTree>
    <p:extLst>
      <p:ext uri="{BB962C8B-B14F-4D97-AF65-F5344CB8AC3E}">
        <p14:creationId xmlns:p14="http://schemas.microsoft.com/office/powerpoint/2010/main" val="365325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D0F232B-5461-4AF5-8051-B833C81089B4}" type="datetimeFigureOut">
              <a:rPr lang="tr-TR" smtClean="0"/>
              <a:t>21.2.2021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63848C4-9EAD-4F46-9889-A2111243A804}" type="slidenum">
              <a:rPr lang="tr-TR" smtClean="0"/>
              <a:t>‹#›</a:t>
            </a:fld>
            <a:endParaRPr lang="tr-TR"/>
          </a:p>
        </p:txBody>
      </p:sp>
    </p:spTree>
    <p:extLst>
      <p:ext uri="{BB962C8B-B14F-4D97-AF65-F5344CB8AC3E}">
        <p14:creationId xmlns:p14="http://schemas.microsoft.com/office/powerpoint/2010/main" val="3326966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D0F232B-5461-4AF5-8051-B833C81089B4}" type="datetimeFigureOut">
              <a:rPr lang="tr-TR" smtClean="0"/>
              <a:t>21.2.2021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63848C4-9EAD-4F46-9889-A2111243A804}" type="slidenum">
              <a:rPr lang="tr-TR" smtClean="0"/>
              <a:t>‹#›</a:t>
            </a:fld>
            <a:endParaRPr lang="tr-TR"/>
          </a:p>
        </p:txBody>
      </p:sp>
    </p:spTree>
    <p:extLst>
      <p:ext uri="{BB962C8B-B14F-4D97-AF65-F5344CB8AC3E}">
        <p14:creationId xmlns:p14="http://schemas.microsoft.com/office/powerpoint/2010/main" val="1318737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D0F232B-5461-4AF5-8051-B833C81089B4}" type="datetimeFigureOut">
              <a:rPr lang="tr-TR" smtClean="0"/>
              <a:t>21.2.2021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63848C4-9EAD-4F46-9889-A2111243A804}" type="slidenum">
              <a:rPr lang="tr-TR" smtClean="0"/>
              <a:t>‹#›</a:t>
            </a:fld>
            <a:endParaRPr lang="tr-TR"/>
          </a:p>
        </p:txBody>
      </p:sp>
    </p:spTree>
    <p:extLst>
      <p:ext uri="{BB962C8B-B14F-4D97-AF65-F5344CB8AC3E}">
        <p14:creationId xmlns:p14="http://schemas.microsoft.com/office/powerpoint/2010/main" val="134521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D0F232B-5461-4AF5-8051-B833C81089B4}" type="datetimeFigureOut">
              <a:rPr lang="tr-TR" smtClean="0"/>
              <a:t>21.2.2021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63848C4-9EAD-4F46-9889-A2111243A804}" type="slidenum">
              <a:rPr lang="tr-TR" smtClean="0"/>
              <a:t>‹#›</a:t>
            </a:fld>
            <a:endParaRPr lang="tr-TR"/>
          </a:p>
        </p:txBody>
      </p:sp>
    </p:spTree>
    <p:extLst>
      <p:ext uri="{BB962C8B-B14F-4D97-AF65-F5344CB8AC3E}">
        <p14:creationId xmlns:p14="http://schemas.microsoft.com/office/powerpoint/2010/main" val="387160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D0F232B-5461-4AF5-8051-B833C81089B4}" type="datetimeFigureOut">
              <a:rPr lang="tr-TR" smtClean="0"/>
              <a:t>21.2.2021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63848C4-9EAD-4F46-9889-A2111243A804}" type="slidenum">
              <a:rPr lang="tr-TR" smtClean="0"/>
              <a:t>‹#›</a:t>
            </a:fld>
            <a:endParaRPr lang="tr-TR"/>
          </a:p>
        </p:txBody>
      </p:sp>
    </p:spTree>
    <p:extLst>
      <p:ext uri="{BB962C8B-B14F-4D97-AF65-F5344CB8AC3E}">
        <p14:creationId xmlns:p14="http://schemas.microsoft.com/office/powerpoint/2010/main" val="263115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D0F232B-5461-4AF5-8051-B833C81089B4}" type="datetimeFigureOut">
              <a:rPr lang="tr-TR" smtClean="0"/>
              <a:t>21.2.2021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63848C4-9EAD-4F46-9889-A2111243A804}" type="slidenum">
              <a:rPr lang="tr-TR" smtClean="0"/>
              <a:t>‹#›</a:t>
            </a:fld>
            <a:endParaRPr lang="tr-TR"/>
          </a:p>
        </p:txBody>
      </p:sp>
    </p:spTree>
    <p:extLst>
      <p:ext uri="{BB962C8B-B14F-4D97-AF65-F5344CB8AC3E}">
        <p14:creationId xmlns:p14="http://schemas.microsoft.com/office/powerpoint/2010/main" val="2692000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0F232B-5461-4AF5-8051-B833C81089B4}" type="datetimeFigureOut">
              <a:rPr lang="tr-TR" smtClean="0"/>
              <a:t>21.2.2021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3848C4-9EAD-4F46-9889-A2111243A804}" type="slidenum">
              <a:rPr lang="tr-TR" smtClean="0"/>
              <a:t>‹#›</a:t>
            </a:fld>
            <a:endParaRPr lang="tr-TR"/>
          </a:p>
        </p:txBody>
      </p:sp>
    </p:spTree>
    <p:extLst>
      <p:ext uri="{BB962C8B-B14F-4D97-AF65-F5344CB8AC3E}">
        <p14:creationId xmlns:p14="http://schemas.microsoft.com/office/powerpoint/2010/main" val="28193910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AR-GE SİSTEMATİĞİ</a:t>
            </a:r>
            <a:endParaRPr lang="tr-TR" dirty="0"/>
          </a:p>
        </p:txBody>
      </p:sp>
      <p:sp>
        <p:nvSpPr>
          <p:cNvPr id="3" name="Alt Başlık 2"/>
          <p:cNvSpPr>
            <a:spLocks noGrp="1"/>
          </p:cNvSpPr>
          <p:nvPr>
            <p:ph type="subTitle" idx="1"/>
          </p:nvPr>
        </p:nvSpPr>
        <p:spPr/>
        <p:txBody>
          <a:bodyPr/>
          <a:lstStyle/>
          <a:p>
            <a:r>
              <a:rPr lang="tr-TR" dirty="0" err="1" smtClean="0"/>
              <a:t>Prof.Dr.Barbaros</a:t>
            </a:r>
            <a:r>
              <a:rPr lang="tr-TR" dirty="0" smtClean="0"/>
              <a:t> Özer</a:t>
            </a:r>
            <a:endParaRPr lang="tr-TR" dirty="0"/>
          </a:p>
        </p:txBody>
      </p:sp>
    </p:spTree>
    <p:extLst>
      <p:ext uri="{BB962C8B-B14F-4D97-AF65-F5344CB8AC3E}">
        <p14:creationId xmlns:p14="http://schemas.microsoft.com/office/powerpoint/2010/main" val="2416781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000" b="1" dirty="0"/>
              <a:t>Ar-Ge’nin Doğası ve Zihinsel Sermaye</a:t>
            </a:r>
            <a:endParaRPr lang="tr-TR" dirty="0"/>
          </a:p>
        </p:txBody>
      </p:sp>
      <p:sp>
        <p:nvSpPr>
          <p:cNvPr id="3" name="İçerik Yer Tutucusu 2"/>
          <p:cNvSpPr>
            <a:spLocks noGrp="1"/>
          </p:cNvSpPr>
          <p:nvPr>
            <p:ph idx="1"/>
          </p:nvPr>
        </p:nvSpPr>
        <p:spPr>
          <a:xfrm>
            <a:off x="309093" y="1825625"/>
            <a:ext cx="11565228" cy="4351338"/>
          </a:xfrm>
        </p:spPr>
        <p:txBody>
          <a:bodyPr>
            <a:normAutofit fontScale="92500" lnSpcReduction="10000"/>
          </a:bodyPr>
          <a:lstStyle/>
          <a:p>
            <a:pPr>
              <a:lnSpc>
                <a:spcPct val="150000"/>
              </a:lnSpc>
            </a:pPr>
            <a:r>
              <a:rPr lang="tr-TR" dirty="0" smtClean="0"/>
              <a:t>Kimsenin </a:t>
            </a:r>
            <a:r>
              <a:rPr lang="tr-TR" dirty="0"/>
              <a:t>bilmediğini yapmayı hedefler. Bu nedenle riskli bir çalışmadır, olasılıklar üzerine yürütülür. Ar-Ge yöneticileri çok miktarda başarısız sonuca hazırlıklı olmalıdırlar. </a:t>
            </a:r>
            <a:endParaRPr lang="tr-TR" dirty="0" smtClean="0"/>
          </a:p>
          <a:p>
            <a:pPr>
              <a:lnSpc>
                <a:spcPct val="150000"/>
              </a:lnSpc>
            </a:pPr>
            <a:endParaRPr lang="tr-TR" dirty="0"/>
          </a:p>
          <a:p>
            <a:pPr>
              <a:lnSpc>
                <a:spcPct val="150000"/>
              </a:lnSpc>
            </a:pPr>
            <a:r>
              <a:rPr lang="tr-TR" dirty="0" smtClean="0"/>
              <a:t>Günümüzde </a:t>
            </a:r>
            <a:r>
              <a:rPr lang="tr-TR" dirty="0"/>
              <a:t>yeni teknoloji geliştirmek, yani “zihinsel sermaye yaratmak” parasal sermaye yaratmaktan çok daha önemli ve zordur. Zihinsel sermayenin geliştirilmesinde ise ana rolü Ar-Ge oynar. </a:t>
            </a:r>
          </a:p>
          <a:p>
            <a:pPr>
              <a:lnSpc>
                <a:spcPct val="150000"/>
              </a:lnSpc>
            </a:pPr>
            <a:endParaRPr lang="tr-TR" dirty="0"/>
          </a:p>
        </p:txBody>
      </p:sp>
    </p:spTree>
    <p:extLst>
      <p:ext uri="{BB962C8B-B14F-4D97-AF65-F5344CB8AC3E}">
        <p14:creationId xmlns:p14="http://schemas.microsoft.com/office/powerpoint/2010/main" val="2284546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40272"/>
            <a:ext cx="10515600" cy="1325563"/>
          </a:xfrm>
        </p:spPr>
        <p:txBody>
          <a:bodyPr/>
          <a:lstStyle/>
          <a:p>
            <a:r>
              <a:rPr lang="tr-TR" b="1" dirty="0" smtClean="0">
                <a:solidFill>
                  <a:srgbClr val="C00000"/>
                </a:solidFill>
              </a:rPr>
              <a:t>Fon kaynakları</a:t>
            </a:r>
            <a:endParaRPr lang="tr-TR" b="1" dirty="0">
              <a:solidFill>
                <a:srgbClr val="C00000"/>
              </a:solidFill>
            </a:endParaRPr>
          </a:p>
        </p:txBody>
      </p:sp>
      <p:sp>
        <p:nvSpPr>
          <p:cNvPr id="3" name="İçerik Yer Tutucusu 2"/>
          <p:cNvSpPr>
            <a:spLocks noGrp="1"/>
          </p:cNvSpPr>
          <p:nvPr>
            <p:ph idx="1"/>
          </p:nvPr>
        </p:nvSpPr>
        <p:spPr>
          <a:xfrm>
            <a:off x="0" y="1825625"/>
            <a:ext cx="12191999" cy="4351338"/>
          </a:xfrm>
        </p:spPr>
        <p:txBody>
          <a:bodyPr/>
          <a:lstStyle/>
          <a:p>
            <a:r>
              <a:rPr lang="tr-TR" b="1" dirty="0" err="1" smtClean="0"/>
              <a:t>National</a:t>
            </a:r>
            <a:r>
              <a:rPr lang="tr-TR" b="1" dirty="0" smtClean="0"/>
              <a:t> </a:t>
            </a:r>
            <a:r>
              <a:rPr lang="tr-TR" b="1" dirty="0" err="1" smtClean="0"/>
              <a:t>Science</a:t>
            </a:r>
            <a:r>
              <a:rPr lang="tr-TR" b="1" dirty="0" smtClean="0"/>
              <a:t> Foundation (ABD)</a:t>
            </a:r>
          </a:p>
          <a:p>
            <a:r>
              <a:rPr lang="tr-TR" b="1" dirty="0" err="1" smtClean="0"/>
              <a:t>Horizon</a:t>
            </a:r>
            <a:r>
              <a:rPr lang="tr-TR" b="1" dirty="0" smtClean="0"/>
              <a:t> 2020/ </a:t>
            </a:r>
            <a:r>
              <a:rPr lang="tr-TR" b="1" dirty="0" err="1" smtClean="0"/>
              <a:t>Horizon</a:t>
            </a:r>
            <a:r>
              <a:rPr lang="tr-TR" b="1" dirty="0" smtClean="0"/>
              <a:t> Europe (AB)         </a:t>
            </a:r>
            <a:r>
              <a:rPr lang="tr-TR" b="1" dirty="0" err="1" smtClean="0"/>
              <a:t>disiplilerarası</a:t>
            </a:r>
            <a:r>
              <a:rPr lang="tr-TR" b="1" dirty="0" smtClean="0"/>
              <a:t> temel ve/veya uygulamalı </a:t>
            </a:r>
          </a:p>
          <a:p>
            <a:pPr marL="0" indent="0">
              <a:buNone/>
            </a:pPr>
            <a:r>
              <a:rPr lang="tr-TR" b="1" dirty="0" smtClean="0"/>
              <a:t>                                                                                                araştırma fonu</a:t>
            </a:r>
          </a:p>
          <a:p>
            <a:r>
              <a:rPr lang="tr-TR" b="1" dirty="0" smtClean="0"/>
              <a:t>TÜBİTAK</a:t>
            </a:r>
            <a:r>
              <a:rPr lang="tr-TR" b="1" dirty="0" smtClean="0"/>
              <a:t>…</a:t>
            </a:r>
          </a:p>
          <a:p>
            <a:endParaRPr lang="tr-TR" dirty="0"/>
          </a:p>
          <a:p>
            <a:r>
              <a:rPr lang="tr-TR" sz="3600" b="1" dirty="0" smtClean="0">
                <a:solidFill>
                  <a:srgbClr val="FF0000"/>
                </a:solidFill>
              </a:rPr>
              <a:t>Özel Sektör (AR-GE mi? </a:t>
            </a:r>
            <a:r>
              <a:rPr lang="tr-TR" sz="3600" b="1" dirty="0" err="1" smtClean="0">
                <a:solidFill>
                  <a:srgbClr val="FF0000"/>
                </a:solidFill>
              </a:rPr>
              <a:t>ÜR</a:t>
            </a:r>
            <a:r>
              <a:rPr lang="tr-TR" sz="3600" b="1" dirty="0" smtClean="0">
                <a:solidFill>
                  <a:srgbClr val="FF0000"/>
                </a:solidFill>
              </a:rPr>
              <a:t>-GE mi?)</a:t>
            </a:r>
          </a:p>
          <a:p>
            <a:endParaRPr lang="tr-TR" dirty="0"/>
          </a:p>
          <a:p>
            <a:r>
              <a:rPr lang="tr-TR" sz="3600" b="1" dirty="0" smtClean="0">
                <a:solidFill>
                  <a:srgbClr val="0070C0"/>
                </a:solidFill>
              </a:rPr>
              <a:t>Vakıflar (Bill Gates vakfı, Clinton Vakfı..)(</a:t>
            </a:r>
            <a:r>
              <a:rPr lang="tr-TR" sz="3600" b="1" dirty="0" err="1" smtClean="0">
                <a:solidFill>
                  <a:srgbClr val="0070C0"/>
                </a:solidFill>
              </a:rPr>
              <a:t>Manipülsyon</a:t>
            </a:r>
            <a:r>
              <a:rPr lang="tr-TR" sz="3600" b="1" dirty="0" smtClean="0">
                <a:solidFill>
                  <a:srgbClr val="0070C0"/>
                </a:solidFill>
              </a:rPr>
              <a:t>??)</a:t>
            </a:r>
            <a:endParaRPr lang="tr-TR" sz="3600" b="1" dirty="0" smtClean="0">
              <a:solidFill>
                <a:srgbClr val="0070C0"/>
              </a:solidFill>
            </a:endParaRPr>
          </a:p>
          <a:p>
            <a:endParaRPr lang="tr-TR" dirty="0" smtClean="0"/>
          </a:p>
          <a:p>
            <a:pPr marL="0" indent="0">
              <a:buNone/>
            </a:pPr>
            <a:endParaRPr lang="tr-TR" dirty="0" smtClean="0"/>
          </a:p>
        </p:txBody>
      </p:sp>
      <p:sp>
        <p:nvSpPr>
          <p:cNvPr id="4" name="Sağ Ayraç 3"/>
          <p:cNvSpPr/>
          <p:nvPr/>
        </p:nvSpPr>
        <p:spPr>
          <a:xfrm>
            <a:off x="5526373" y="1825625"/>
            <a:ext cx="569626" cy="158895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2680877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0" y="1"/>
            <a:ext cx="12192000" cy="6858000"/>
          </a:xfrm>
          <a:prstGeom prst="rect">
            <a:avLst/>
          </a:prstGeom>
        </p:spPr>
      </p:pic>
      <p:sp>
        <p:nvSpPr>
          <p:cNvPr id="5" name="Yuvarlatılmış Dikdörtgen 4"/>
          <p:cNvSpPr/>
          <p:nvPr/>
        </p:nvSpPr>
        <p:spPr>
          <a:xfrm>
            <a:off x="1723869" y="2503357"/>
            <a:ext cx="1469036" cy="2503358"/>
          </a:xfrm>
          <a:prstGeom prst="roundRect">
            <a:avLst/>
          </a:prstGeom>
          <a:solidFill>
            <a:srgbClr val="FFC000">
              <a:alpha val="3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Yuvarlatılmış Dikdörtgen 5"/>
          <p:cNvSpPr/>
          <p:nvPr/>
        </p:nvSpPr>
        <p:spPr>
          <a:xfrm>
            <a:off x="3192905" y="2503357"/>
            <a:ext cx="1469036" cy="2503358"/>
          </a:xfrm>
          <a:prstGeom prst="roundRect">
            <a:avLst/>
          </a:prstGeom>
          <a:solidFill>
            <a:srgbClr val="00B0F0">
              <a:alpha val="3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Yuvarlatılmış Dikdörtgen 6"/>
          <p:cNvSpPr/>
          <p:nvPr/>
        </p:nvSpPr>
        <p:spPr>
          <a:xfrm>
            <a:off x="4661941" y="2503357"/>
            <a:ext cx="1469036" cy="2503358"/>
          </a:xfrm>
          <a:prstGeom prst="roundRect">
            <a:avLst/>
          </a:prstGeom>
          <a:solidFill>
            <a:srgbClr val="00B050">
              <a:alpha val="3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32218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taxia.com.tr/wp-content/uploads/2020/10/Ar-Ge-Tablo-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3868" y="494675"/>
            <a:ext cx="8552838" cy="4961744"/>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2428406" y="5456419"/>
            <a:ext cx="7629993" cy="369332"/>
          </a:xfrm>
          <a:prstGeom prst="rect">
            <a:avLst/>
          </a:prstGeom>
          <a:noFill/>
        </p:spPr>
        <p:txBody>
          <a:bodyPr wrap="square" rtlCol="0">
            <a:spAutoFit/>
          </a:bodyPr>
          <a:lstStyle/>
          <a:p>
            <a:r>
              <a:rPr lang="tr-TR" b="1" dirty="0" smtClean="0"/>
              <a:t>Türkiye’de AR-GE harcamalarının </a:t>
            </a:r>
            <a:r>
              <a:rPr lang="tr-TR" b="1" dirty="0" err="1" smtClean="0"/>
              <a:t>GSYH’daki</a:t>
            </a:r>
            <a:r>
              <a:rPr lang="tr-TR" b="1" dirty="0" smtClean="0"/>
              <a:t> paylarının yıllara bağlı değişimi</a:t>
            </a:r>
            <a:endParaRPr lang="tr-TR" b="1" dirty="0"/>
          </a:p>
        </p:txBody>
      </p:sp>
    </p:spTree>
    <p:extLst>
      <p:ext uri="{BB962C8B-B14F-4D97-AF65-F5344CB8AC3E}">
        <p14:creationId xmlns:p14="http://schemas.microsoft.com/office/powerpoint/2010/main" val="4103425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taxia.com.tr/wp-content/uploads/2020/10/Ar-Ge-Tablo-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868" y="1367879"/>
            <a:ext cx="11290627" cy="4673157"/>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1259174" y="677429"/>
            <a:ext cx="10493114" cy="369332"/>
          </a:xfrm>
          <a:prstGeom prst="rect">
            <a:avLst/>
          </a:prstGeom>
        </p:spPr>
        <p:txBody>
          <a:bodyPr wrap="square">
            <a:spAutoFit/>
          </a:bodyPr>
          <a:lstStyle/>
          <a:p>
            <a:r>
              <a:rPr lang="tr-TR" b="1" i="0" dirty="0" smtClean="0">
                <a:solidFill>
                  <a:srgbClr val="000000"/>
                </a:solidFill>
                <a:effectLst/>
                <a:latin typeface="Rubik"/>
              </a:rPr>
              <a:t>Sektörlere göre Ar-Ge harcaması,       2019 Harcama gruplarına göre Ar-Ge Harcaması, 2019</a:t>
            </a:r>
            <a:endParaRPr lang="tr-TR" dirty="0"/>
          </a:p>
        </p:txBody>
      </p:sp>
    </p:spTree>
    <p:extLst>
      <p:ext uri="{BB962C8B-B14F-4D97-AF65-F5344CB8AC3E}">
        <p14:creationId xmlns:p14="http://schemas.microsoft.com/office/powerpoint/2010/main" val="1871100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taxia.com.tr/wp-content/uploads/2020/10/Ar-Ge-Tablo-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509" y="1259174"/>
            <a:ext cx="10324218" cy="5066675"/>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859454" y="617468"/>
            <a:ext cx="10253273" cy="369332"/>
          </a:xfrm>
          <a:prstGeom prst="rect">
            <a:avLst/>
          </a:prstGeom>
        </p:spPr>
        <p:txBody>
          <a:bodyPr wrap="square">
            <a:spAutoFit/>
          </a:bodyPr>
          <a:lstStyle/>
          <a:p>
            <a:r>
              <a:rPr lang="tr-TR" b="1" i="0" dirty="0" smtClean="0">
                <a:solidFill>
                  <a:srgbClr val="000000"/>
                </a:solidFill>
                <a:effectLst/>
                <a:latin typeface="Rubik"/>
              </a:rPr>
              <a:t>Öğrenim durumuna göre sayı ve </a:t>
            </a:r>
            <a:r>
              <a:rPr lang="tr-TR" b="1" i="0" dirty="0" err="1" smtClean="0">
                <a:solidFill>
                  <a:srgbClr val="000000"/>
                </a:solidFill>
                <a:effectLst/>
                <a:latin typeface="Rubik"/>
              </a:rPr>
              <a:t>TZE</a:t>
            </a:r>
            <a:r>
              <a:rPr lang="tr-TR" b="1" i="0" dirty="0" smtClean="0">
                <a:solidFill>
                  <a:srgbClr val="000000"/>
                </a:solidFill>
                <a:effectLst/>
                <a:latin typeface="Rubik"/>
              </a:rPr>
              <a:t> cinsinden Ar-Ge personel dağılımı, 2019</a:t>
            </a:r>
            <a:endParaRPr lang="tr-TR" dirty="0"/>
          </a:p>
        </p:txBody>
      </p:sp>
    </p:spTree>
    <p:extLst>
      <p:ext uri="{BB962C8B-B14F-4D97-AF65-F5344CB8AC3E}">
        <p14:creationId xmlns:p14="http://schemas.microsoft.com/office/powerpoint/2010/main" val="2277847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taxia.com.tr/wp-content/uploads/2020/10/Ar-Ge-Tablo-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3504" y="239843"/>
            <a:ext cx="11583598" cy="69450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12635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8239" y="290174"/>
            <a:ext cx="10515600" cy="399373"/>
          </a:xfrm>
        </p:spPr>
        <p:txBody>
          <a:bodyPr>
            <a:normAutofit fontScale="90000"/>
          </a:bodyPr>
          <a:lstStyle/>
          <a:p>
            <a:pPr algn="ctr"/>
            <a:r>
              <a:rPr lang="tr-TR" b="1" dirty="0" smtClean="0"/>
              <a:t>Ülkelerin AR-GE harcamaları</a:t>
            </a:r>
            <a:endParaRPr lang="tr-TR" b="1" dirty="0"/>
          </a:p>
        </p:txBody>
      </p:sp>
      <p:sp>
        <p:nvSpPr>
          <p:cNvPr id="3" name="İçerik Yer Tutucusu 2"/>
          <p:cNvSpPr>
            <a:spLocks noGrp="1"/>
          </p:cNvSpPr>
          <p:nvPr>
            <p:ph idx="1"/>
          </p:nvPr>
        </p:nvSpPr>
        <p:spPr>
          <a:xfrm>
            <a:off x="523407" y="869430"/>
            <a:ext cx="10515600" cy="5988570"/>
          </a:xfrm>
          <a:solidFill>
            <a:srgbClr val="FFC000"/>
          </a:solidFill>
        </p:spPr>
        <p:txBody>
          <a:bodyPr>
            <a:noAutofit/>
          </a:bodyPr>
          <a:lstStyle/>
          <a:p>
            <a:pPr>
              <a:lnSpc>
                <a:spcPct val="130000"/>
              </a:lnSpc>
            </a:pPr>
            <a:r>
              <a:rPr lang="tr-TR" sz="2400" dirty="0"/>
              <a:t>Amerika Birleşik Devletleri: 476,5 milyar Dolar.</a:t>
            </a:r>
          </a:p>
          <a:p>
            <a:pPr>
              <a:lnSpc>
                <a:spcPct val="130000"/>
              </a:lnSpc>
            </a:pPr>
            <a:r>
              <a:rPr lang="tr-TR" sz="2400" dirty="0"/>
              <a:t>Çin: 370,6 milyar Dolar.</a:t>
            </a:r>
          </a:p>
          <a:p>
            <a:pPr>
              <a:lnSpc>
                <a:spcPct val="130000"/>
              </a:lnSpc>
            </a:pPr>
            <a:r>
              <a:rPr lang="tr-TR" sz="2400" dirty="0"/>
              <a:t>Japonya: 170,5 milyar Dolar.</a:t>
            </a:r>
          </a:p>
          <a:p>
            <a:pPr>
              <a:lnSpc>
                <a:spcPct val="130000"/>
              </a:lnSpc>
            </a:pPr>
            <a:r>
              <a:rPr lang="tr-TR" sz="2400" dirty="0"/>
              <a:t>Almanya: 109,8 milyar Dolar.</a:t>
            </a:r>
          </a:p>
          <a:p>
            <a:pPr>
              <a:lnSpc>
                <a:spcPct val="130000"/>
              </a:lnSpc>
            </a:pPr>
            <a:r>
              <a:rPr lang="tr-TR" sz="2400" dirty="0"/>
              <a:t>Güney Kore: 73,2 milyar Dolar.</a:t>
            </a:r>
          </a:p>
          <a:p>
            <a:pPr>
              <a:lnSpc>
                <a:spcPct val="130000"/>
              </a:lnSpc>
            </a:pPr>
            <a:r>
              <a:rPr lang="tr-TR" sz="2400" dirty="0"/>
              <a:t>Fransa: 60,8 milyar Dolar.</a:t>
            </a:r>
          </a:p>
          <a:p>
            <a:pPr>
              <a:lnSpc>
                <a:spcPct val="130000"/>
              </a:lnSpc>
            </a:pPr>
            <a:r>
              <a:rPr lang="tr-TR" sz="2400" dirty="0"/>
              <a:t>Hindistan: 48,1 milyar Dolar.</a:t>
            </a:r>
          </a:p>
          <a:p>
            <a:pPr>
              <a:lnSpc>
                <a:spcPct val="130000"/>
              </a:lnSpc>
            </a:pPr>
            <a:r>
              <a:rPr lang="tr-TR" sz="2400" dirty="0"/>
              <a:t>Birleşik Krallık: 44,2 milyar Dolar.</a:t>
            </a:r>
          </a:p>
          <a:p>
            <a:pPr>
              <a:lnSpc>
                <a:spcPct val="130000"/>
              </a:lnSpc>
            </a:pPr>
            <a:r>
              <a:rPr lang="tr-TR" sz="2400" dirty="0"/>
              <a:t>Brezilya: 42,1 milyar Dolar.</a:t>
            </a:r>
          </a:p>
          <a:p>
            <a:pPr>
              <a:lnSpc>
                <a:spcPct val="130000"/>
              </a:lnSpc>
            </a:pPr>
            <a:r>
              <a:rPr lang="tr-TR" sz="2400" dirty="0"/>
              <a:t>Rusya: 39,8 milyar Dolar.</a:t>
            </a:r>
          </a:p>
        </p:txBody>
      </p:sp>
      <p:sp>
        <p:nvSpPr>
          <p:cNvPr id="4" name="Yuvarlatılmış Dikdörtgen 3"/>
          <p:cNvSpPr/>
          <p:nvPr/>
        </p:nvSpPr>
        <p:spPr>
          <a:xfrm>
            <a:off x="523407" y="869430"/>
            <a:ext cx="6581931" cy="1319134"/>
          </a:xfrm>
          <a:prstGeom prst="roundRect">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7285219" y="1298164"/>
            <a:ext cx="3117954" cy="461665"/>
          </a:xfrm>
          <a:prstGeom prst="rect">
            <a:avLst/>
          </a:prstGeom>
          <a:noFill/>
        </p:spPr>
        <p:txBody>
          <a:bodyPr wrap="square" rtlCol="0">
            <a:spAutoFit/>
          </a:bodyPr>
          <a:lstStyle/>
          <a:p>
            <a:r>
              <a:rPr lang="tr-TR" sz="2400" b="1" dirty="0" smtClean="0"/>
              <a:t>Tüm dünyanın %</a:t>
            </a:r>
            <a:r>
              <a:rPr lang="tr-TR" sz="2400" b="1" dirty="0" err="1" smtClean="0"/>
              <a:t>47’si</a:t>
            </a:r>
            <a:endParaRPr lang="tr-TR" sz="2400" b="1" dirty="0"/>
          </a:p>
        </p:txBody>
      </p:sp>
    </p:spTree>
    <p:extLst>
      <p:ext uri="{BB962C8B-B14F-4D97-AF65-F5344CB8AC3E}">
        <p14:creationId xmlns:p14="http://schemas.microsoft.com/office/powerpoint/2010/main" val="1478502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0927" y="1468192"/>
            <a:ext cx="10515600" cy="2292439"/>
          </a:xfrm>
        </p:spPr>
        <p:txBody>
          <a:bodyPr>
            <a:normAutofit/>
          </a:bodyPr>
          <a:lstStyle/>
          <a:p>
            <a:pPr marL="0" indent="0" algn="ctr">
              <a:buNone/>
            </a:pPr>
            <a:r>
              <a:rPr lang="tr-TR" sz="4000" i="1" dirty="0"/>
              <a:t>Bilgi güç </a:t>
            </a:r>
            <a:r>
              <a:rPr lang="tr-TR" sz="4000" i="1" dirty="0" smtClean="0"/>
              <a:t>kaynağıdır</a:t>
            </a:r>
          </a:p>
          <a:p>
            <a:pPr marL="0" indent="0" algn="ctr">
              <a:buNone/>
            </a:pPr>
            <a:r>
              <a:rPr lang="tr-TR" sz="4000" i="1" dirty="0" smtClean="0">
                <a:solidFill>
                  <a:srgbClr val="C00000"/>
                </a:solidFill>
              </a:rPr>
              <a:t>Francis Bacon</a:t>
            </a:r>
          </a:p>
          <a:p>
            <a:pPr marL="0" indent="0" algn="ctr">
              <a:buNone/>
            </a:pPr>
            <a:r>
              <a:rPr lang="tr-TR" sz="4000" i="1" dirty="0" smtClean="0">
                <a:solidFill>
                  <a:srgbClr val="C00000"/>
                </a:solidFill>
              </a:rPr>
              <a:t>17. yy. İngiliz düşünür</a:t>
            </a:r>
            <a:endParaRPr lang="tr-TR" sz="4000" dirty="0">
              <a:solidFill>
                <a:srgbClr val="C00000"/>
              </a:solidFill>
            </a:endParaRPr>
          </a:p>
        </p:txBody>
      </p:sp>
      <p:sp>
        <p:nvSpPr>
          <p:cNvPr id="4" name="Sağa Bükülü Ok 3"/>
          <p:cNvSpPr/>
          <p:nvPr/>
        </p:nvSpPr>
        <p:spPr>
          <a:xfrm>
            <a:off x="2356833" y="3400023"/>
            <a:ext cx="1262130" cy="206062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5" name="Metin kutusu 4"/>
          <p:cNvSpPr txBox="1"/>
          <p:nvPr/>
        </p:nvSpPr>
        <p:spPr>
          <a:xfrm>
            <a:off x="3618962" y="4984124"/>
            <a:ext cx="8573038" cy="461665"/>
          </a:xfrm>
          <a:prstGeom prst="rect">
            <a:avLst/>
          </a:prstGeom>
          <a:noFill/>
        </p:spPr>
        <p:txBody>
          <a:bodyPr wrap="square" rtlCol="0">
            <a:spAutoFit/>
          </a:bodyPr>
          <a:lstStyle/>
          <a:p>
            <a:r>
              <a:rPr lang="tr-TR" sz="2400" b="1" dirty="0" smtClean="0">
                <a:solidFill>
                  <a:srgbClr val="0070C0"/>
                </a:solidFill>
              </a:rPr>
              <a:t>18. yy. İngiltere buhar makinalarının kullanımı ve sanayi devrimi</a:t>
            </a:r>
            <a:endParaRPr lang="tr-TR" sz="2400" b="1" dirty="0">
              <a:solidFill>
                <a:srgbClr val="0070C0"/>
              </a:solidFill>
            </a:endParaRPr>
          </a:p>
        </p:txBody>
      </p:sp>
      <p:sp>
        <p:nvSpPr>
          <p:cNvPr id="6" name="Dikdörtgen 5"/>
          <p:cNvSpPr/>
          <p:nvPr/>
        </p:nvSpPr>
        <p:spPr>
          <a:xfrm>
            <a:off x="2233534" y="244699"/>
            <a:ext cx="8214609" cy="923330"/>
          </a:xfrm>
          <a:prstGeom prst="rect">
            <a:avLst/>
          </a:prstGeom>
        </p:spPr>
        <p:txBody>
          <a:bodyPr wrap="square">
            <a:spAutoFit/>
          </a:bodyPr>
          <a:lstStyle/>
          <a:p>
            <a:pPr algn="ctr">
              <a:lnSpc>
                <a:spcPct val="90000"/>
              </a:lnSpc>
              <a:buFont typeface="Wingdings" panose="05000000000000000000" pitchFamily="2" charset="2"/>
              <a:buNone/>
            </a:pPr>
            <a:r>
              <a:rPr lang="tr-TR" altLang="tr-TR" b="1" i="1" dirty="0" smtClean="0">
                <a:solidFill>
                  <a:srgbClr val="000099"/>
                </a:solidFill>
                <a:latin typeface="Arial Unicode MS" panose="020B0604020202020204" pitchFamily="34" charset="-128"/>
              </a:rPr>
              <a:t>"İlim tercüme ile olmaz, tetkikle olur." </a:t>
            </a:r>
          </a:p>
          <a:p>
            <a:pPr algn="ctr">
              <a:lnSpc>
                <a:spcPct val="90000"/>
              </a:lnSpc>
              <a:buFont typeface="Wingdings" panose="05000000000000000000" pitchFamily="2" charset="2"/>
              <a:buNone/>
            </a:pPr>
            <a:r>
              <a:rPr lang="tr-TR" altLang="tr-TR" sz="2400" b="1" i="1" dirty="0" err="1" smtClean="0">
                <a:solidFill>
                  <a:srgbClr val="000099"/>
                </a:solidFill>
                <a:latin typeface="Arial Unicode MS" panose="020B0604020202020204" pitchFamily="34" charset="-128"/>
              </a:rPr>
              <a:t>M.Kemal</a:t>
            </a:r>
            <a:r>
              <a:rPr lang="tr-TR" altLang="tr-TR" b="1" i="1" dirty="0" smtClean="0">
                <a:solidFill>
                  <a:srgbClr val="000099"/>
                </a:solidFill>
                <a:latin typeface="Arial Unicode MS" panose="020B0604020202020204" pitchFamily="34" charset="-128"/>
              </a:rPr>
              <a:t> </a:t>
            </a:r>
            <a:r>
              <a:rPr lang="tr-TR" altLang="tr-TR" sz="2400" b="1" i="1" dirty="0" smtClean="0">
                <a:solidFill>
                  <a:srgbClr val="000099"/>
                </a:solidFill>
                <a:latin typeface="Arial Unicode MS" panose="020B0604020202020204" pitchFamily="34" charset="-128"/>
              </a:rPr>
              <a:t>Atatürk</a:t>
            </a:r>
            <a:r>
              <a:rPr lang="tr-TR" altLang="tr-TR" b="1" i="1" dirty="0" smtClean="0">
                <a:solidFill>
                  <a:srgbClr val="000099"/>
                </a:solidFill>
                <a:latin typeface="Arial Unicode MS" panose="020B0604020202020204" pitchFamily="34" charset="-128"/>
              </a:rPr>
              <a:t> </a:t>
            </a:r>
          </a:p>
          <a:p>
            <a:pPr algn="ctr">
              <a:lnSpc>
                <a:spcPct val="90000"/>
              </a:lnSpc>
              <a:buFont typeface="Wingdings" panose="05000000000000000000" pitchFamily="2" charset="2"/>
              <a:buNone/>
            </a:pPr>
            <a:r>
              <a:rPr lang="tr-TR" altLang="tr-TR" b="1" i="1" dirty="0" smtClean="0">
                <a:solidFill>
                  <a:srgbClr val="000099"/>
                </a:solidFill>
                <a:latin typeface="Arial Unicode MS" panose="020B0604020202020204" pitchFamily="34" charset="-128"/>
              </a:rPr>
              <a:t>1932</a:t>
            </a:r>
            <a:endParaRPr lang="en-US" altLang="tr-TR" i="1" dirty="0">
              <a:solidFill>
                <a:srgbClr val="000099"/>
              </a:solidFill>
            </a:endParaRPr>
          </a:p>
        </p:txBody>
      </p:sp>
    </p:spTree>
    <p:extLst>
      <p:ext uri="{BB962C8B-B14F-4D97-AF65-F5344CB8AC3E}">
        <p14:creationId xmlns:p14="http://schemas.microsoft.com/office/powerpoint/2010/main" val="355975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Bilişim devrimi</a:t>
            </a:r>
            <a:endParaRPr lang="tr-TR" dirty="0"/>
          </a:p>
        </p:txBody>
      </p:sp>
      <p:sp>
        <p:nvSpPr>
          <p:cNvPr id="3" name="İçerik Yer Tutucusu 2"/>
          <p:cNvSpPr>
            <a:spLocks noGrp="1"/>
          </p:cNvSpPr>
          <p:nvPr>
            <p:ph idx="1"/>
          </p:nvPr>
        </p:nvSpPr>
        <p:spPr/>
        <p:txBody>
          <a:bodyPr/>
          <a:lstStyle/>
          <a:p>
            <a:pPr marL="0" indent="0">
              <a:buNone/>
            </a:pPr>
            <a:r>
              <a:rPr lang="tr-TR" dirty="0" smtClean="0"/>
              <a:t>Mal ve hizmetlerin küresel dolaşımı</a:t>
            </a:r>
          </a:p>
          <a:p>
            <a:endParaRPr lang="tr-TR" dirty="0" smtClean="0"/>
          </a:p>
          <a:p>
            <a:pPr marL="0" indent="0">
              <a:buNone/>
            </a:pPr>
            <a:r>
              <a:rPr lang="tr-TR" dirty="0" err="1" smtClean="0"/>
              <a:t>GATT</a:t>
            </a:r>
            <a:r>
              <a:rPr lang="tr-TR" dirty="0" smtClean="0"/>
              <a:t> (Uruguay Turu Nihai Sözleşmesi) (Hukuksal temel)</a:t>
            </a:r>
          </a:p>
          <a:p>
            <a:endParaRPr lang="tr-TR" dirty="0"/>
          </a:p>
          <a:p>
            <a:pPr marL="0" indent="0">
              <a:buNone/>
            </a:pPr>
            <a:r>
              <a:rPr lang="tr-TR" dirty="0" smtClean="0"/>
              <a:t>Bilginin hızlı ve zamanında üretimi ve tüketimi</a:t>
            </a:r>
          </a:p>
          <a:p>
            <a:endParaRPr lang="tr-TR" dirty="0"/>
          </a:p>
          <a:p>
            <a:pPr marL="0" indent="0">
              <a:buNone/>
            </a:pPr>
            <a:endParaRPr lang="tr-TR" dirty="0"/>
          </a:p>
        </p:txBody>
      </p:sp>
      <p:sp>
        <p:nvSpPr>
          <p:cNvPr id="4" name="Yuvarlatılmış Dikdörtgen 3"/>
          <p:cNvSpPr/>
          <p:nvPr/>
        </p:nvSpPr>
        <p:spPr>
          <a:xfrm>
            <a:off x="463447" y="1825625"/>
            <a:ext cx="10890353" cy="2794715"/>
          </a:xfrm>
          <a:prstGeom prst="roundRect">
            <a:avLst/>
          </a:prstGeom>
          <a:solidFill>
            <a:srgbClr val="FFC000">
              <a:alpha val="3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Aşağı Ok 4"/>
          <p:cNvSpPr/>
          <p:nvPr/>
        </p:nvSpPr>
        <p:spPr>
          <a:xfrm>
            <a:off x="4826833" y="4620340"/>
            <a:ext cx="1933731" cy="7161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Metin kutusu 5"/>
          <p:cNvSpPr txBox="1"/>
          <p:nvPr/>
        </p:nvSpPr>
        <p:spPr>
          <a:xfrm>
            <a:off x="2773180" y="5636302"/>
            <a:ext cx="6925455" cy="461665"/>
          </a:xfrm>
          <a:prstGeom prst="rect">
            <a:avLst/>
          </a:prstGeom>
          <a:noFill/>
        </p:spPr>
        <p:txBody>
          <a:bodyPr wrap="square" rtlCol="0">
            <a:spAutoFit/>
          </a:bodyPr>
          <a:lstStyle/>
          <a:p>
            <a:r>
              <a:rPr lang="tr-TR" sz="2400" b="1" dirty="0" smtClean="0">
                <a:solidFill>
                  <a:srgbClr val="FF0000"/>
                </a:solidFill>
              </a:rPr>
              <a:t>Knowledge </a:t>
            </a:r>
            <a:r>
              <a:rPr lang="tr-TR" sz="2400" b="1" dirty="0" err="1" smtClean="0">
                <a:solidFill>
                  <a:srgbClr val="FF0000"/>
                </a:solidFill>
              </a:rPr>
              <a:t>Based</a:t>
            </a:r>
            <a:r>
              <a:rPr lang="tr-TR" sz="2400" b="1" dirty="0" smtClean="0">
                <a:solidFill>
                  <a:srgbClr val="FF0000"/>
                </a:solidFill>
              </a:rPr>
              <a:t> </a:t>
            </a:r>
            <a:r>
              <a:rPr lang="tr-TR" sz="2400" b="1" dirty="0" err="1" smtClean="0">
                <a:solidFill>
                  <a:srgbClr val="FF0000"/>
                </a:solidFill>
              </a:rPr>
              <a:t>Economy</a:t>
            </a:r>
            <a:r>
              <a:rPr lang="tr-TR" sz="2400" b="1" dirty="0" smtClean="0">
                <a:solidFill>
                  <a:srgbClr val="FF0000"/>
                </a:solidFill>
              </a:rPr>
              <a:t>- Bilgi </a:t>
            </a:r>
            <a:r>
              <a:rPr lang="tr-TR" sz="2400" b="1" dirty="0">
                <a:solidFill>
                  <a:srgbClr val="FF0000"/>
                </a:solidFill>
              </a:rPr>
              <a:t>T</a:t>
            </a:r>
            <a:r>
              <a:rPr lang="tr-TR" sz="2400" b="1" dirty="0" smtClean="0">
                <a:solidFill>
                  <a:srgbClr val="FF0000"/>
                </a:solidFill>
              </a:rPr>
              <a:t>emelli Ekonomi</a:t>
            </a:r>
            <a:endParaRPr lang="tr-TR" sz="2400" b="1" dirty="0">
              <a:solidFill>
                <a:srgbClr val="FF0000"/>
              </a:solidFill>
            </a:endParaRPr>
          </a:p>
        </p:txBody>
      </p:sp>
    </p:spTree>
    <p:extLst>
      <p:ext uri="{BB962C8B-B14F-4D97-AF65-F5344CB8AC3E}">
        <p14:creationId xmlns:p14="http://schemas.microsoft.com/office/powerpoint/2010/main" val="1924208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Ar-Ge Nedir? ve Hangi Faaliyetleri Kapsamaktadır?</a:t>
            </a:r>
            <a:endParaRPr lang="tr-TR" sz="3600" dirty="0"/>
          </a:p>
        </p:txBody>
      </p:sp>
      <p:sp>
        <p:nvSpPr>
          <p:cNvPr id="3" name="İçerik Yer Tutucusu 2"/>
          <p:cNvSpPr>
            <a:spLocks noGrp="1"/>
          </p:cNvSpPr>
          <p:nvPr>
            <p:ph idx="1"/>
          </p:nvPr>
        </p:nvSpPr>
        <p:spPr>
          <a:xfrm>
            <a:off x="580623" y="3010481"/>
            <a:ext cx="10515600" cy="2256978"/>
          </a:xfrm>
        </p:spPr>
        <p:txBody>
          <a:bodyPr>
            <a:normAutofit lnSpcReduction="10000"/>
          </a:bodyPr>
          <a:lstStyle/>
          <a:p>
            <a:pPr algn="ctr">
              <a:lnSpc>
                <a:spcPct val="150000"/>
              </a:lnSpc>
            </a:pPr>
            <a:r>
              <a:rPr lang="tr-TR" sz="2400" dirty="0"/>
              <a:t>“Araştırma ve Geliştirme” bir şirketin bilim adamları ve mühendisler istihdam etmek suretiyle, şirketin çalışma alanı doğrultusunda bilim ve teknolojiyi yeni ürünler, prosesler ya da hizmetler geliştirmede kullanmak üzere yaptığı çalışma ve faaliyetleri anlatmak için kullanılan yaygın bir terimdir</a:t>
            </a:r>
          </a:p>
          <a:p>
            <a:pPr algn="ctr"/>
            <a:endParaRPr lang="tr-TR" sz="2400" dirty="0"/>
          </a:p>
        </p:txBody>
      </p:sp>
    </p:spTree>
    <p:extLst>
      <p:ext uri="{BB962C8B-B14F-4D97-AF65-F5344CB8AC3E}">
        <p14:creationId xmlns:p14="http://schemas.microsoft.com/office/powerpoint/2010/main" val="629542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3805" y="1580926"/>
            <a:ext cx="10515600" cy="4351338"/>
          </a:xfrm>
        </p:spPr>
        <p:txBody>
          <a:bodyPr/>
          <a:lstStyle/>
          <a:p>
            <a:pPr marL="0" indent="0" algn="ctr">
              <a:buNone/>
            </a:pPr>
            <a:r>
              <a:rPr lang="tr-TR" dirty="0"/>
              <a:t>• Ar-Ge’nin başlıca görevi teknolojik gelişmeleri kullanarak şirketin kar edebilirliğini sürekli olarak yenilemek ve artırmaktır</a:t>
            </a:r>
            <a:r>
              <a:rPr lang="tr-TR" dirty="0" smtClean="0"/>
              <a:t>.</a:t>
            </a:r>
          </a:p>
          <a:p>
            <a:pPr marL="0" indent="0" algn="ctr">
              <a:buNone/>
            </a:pPr>
            <a:endParaRPr lang="tr-TR" dirty="0"/>
          </a:p>
          <a:p>
            <a:pPr marL="0" indent="0" algn="ctr">
              <a:buNone/>
            </a:pPr>
            <a:endParaRPr lang="tr-TR" dirty="0"/>
          </a:p>
          <a:p>
            <a:pPr marL="0" indent="0" algn="ctr">
              <a:buNone/>
            </a:pPr>
            <a:r>
              <a:rPr lang="tr-TR" dirty="0"/>
              <a:t>• Yenilikçi düşünce, değişim ve gelişim, yeni teknolojiye sahip olmak rekabette üretim verimi, fiyat, reklam ve pazarlama kadar önemlidir. </a:t>
            </a:r>
          </a:p>
          <a:p>
            <a:endParaRPr lang="tr-TR" dirty="0"/>
          </a:p>
        </p:txBody>
      </p:sp>
    </p:spTree>
    <p:extLst>
      <p:ext uri="{BB962C8B-B14F-4D97-AF65-F5344CB8AC3E}">
        <p14:creationId xmlns:p14="http://schemas.microsoft.com/office/powerpoint/2010/main" val="315729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68216"/>
          </a:xfrm>
        </p:spPr>
        <p:txBody>
          <a:bodyPr>
            <a:normAutofit/>
          </a:bodyPr>
          <a:lstStyle/>
          <a:p>
            <a:pPr algn="ctr"/>
            <a:r>
              <a:rPr lang="tr-TR" sz="3600" b="1" dirty="0"/>
              <a:t>AR-GE terimi üç faaliyeti kapsamaktadır</a:t>
            </a:r>
          </a:p>
        </p:txBody>
      </p:sp>
      <p:graphicFrame>
        <p:nvGraphicFramePr>
          <p:cNvPr id="5" name="Diyagram 4"/>
          <p:cNvGraphicFramePr/>
          <p:nvPr>
            <p:extLst>
              <p:ext uri="{D42A27DB-BD31-4B8C-83A1-F6EECF244321}">
                <p14:modId xmlns:p14="http://schemas.microsoft.com/office/powerpoint/2010/main" val="2135414703"/>
              </p:ext>
            </p:extLst>
          </p:nvPr>
        </p:nvGraphicFramePr>
        <p:xfrm>
          <a:off x="1864575" y="1273458"/>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122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C00000"/>
                </a:solidFill>
              </a:rPr>
              <a:t>Temel araştırma</a:t>
            </a:r>
            <a:endParaRPr lang="tr-TR" b="1" dirty="0">
              <a:solidFill>
                <a:srgbClr val="C00000"/>
              </a:solidFill>
            </a:endParaRPr>
          </a:p>
        </p:txBody>
      </p:sp>
      <p:sp>
        <p:nvSpPr>
          <p:cNvPr id="3" name="İçerik Yer Tutucusu 2"/>
          <p:cNvSpPr>
            <a:spLocks noGrp="1"/>
          </p:cNvSpPr>
          <p:nvPr>
            <p:ph idx="1"/>
          </p:nvPr>
        </p:nvSpPr>
        <p:spPr>
          <a:xfrm>
            <a:off x="735169" y="2443811"/>
            <a:ext cx="10515600" cy="2347130"/>
          </a:xfrm>
        </p:spPr>
        <p:txBody>
          <a:bodyPr/>
          <a:lstStyle/>
          <a:p>
            <a:pPr marL="0" indent="0" algn="ctr">
              <a:lnSpc>
                <a:spcPct val="150000"/>
              </a:lnSpc>
              <a:buNone/>
            </a:pPr>
            <a:r>
              <a:rPr lang="tr-TR" dirty="0"/>
              <a:t>G</a:t>
            </a:r>
            <a:r>
              <a:rPr lang="tr-TR" dirty="0" smtClean="0"/>
              <a:t>örünürde </a:t>
            </a:r>
            <a:r>
              <a:rPr lang="tr-TR" dirty="0"/>
              <a:t>herhangi bir özel uygulaması veya kullanımı bulunmayan ve öncelikle olgu ve gözlemlenebilir gerçeklerin temellerine ait yeni bilgiler edinmek için yürütülen deneysel veya teorik çalışmadır</a:t>
            </a:r>
          </a:p>
        </p:txBody>
      </p:sp>
    </p:spTree>
    <p:extLst>
      <p:ext uri="{BB962C8B-B14F-4D97-AF65-F5344CB8AC3E}">
        <p14:creationId xmlns:p14="http://schemas.microsoft.com/office/powerpoint/2010/main" val="1704110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C00000"/>
                </a:solidFill>
              </a:rPr>
              <a:t>Uygulamalı araştırma </a:t>
            </a:r>
            <a:endParaRPr lang="tr-TR" b="1" dirty="0">
              <a:solidFill>
                <a:srgbClr val="C00000"/>
              </a:solidFill>
            </a:endParaRPr>
          </a:p>
        </p:txBody>
      </p:sp>
      <p:sp>
        <p:nvSpPr>
          <p:cNvPr id="3" name="İçerik Yer Tutucusu 2"/>
          <p:cNvSpPr>
            <a:spLocks noGrp="1"/>
          </p:cNvSpPr>
          <p:nvPr>
            <p:ph idx="1"/>
          </p:nvPr>
        </p:nvSpPr>
        <p:spPr>
          <a:xfrm>
            <a:off x="735169" y="2675631"/>
            <a:ext cx="10515600" cy="2218341"/>
          </a:xfrm>
        </p:spPr>
        <p:txBody>
          <a:bodyPr/>
          <a:lstStyle/>
          <a:p>
            <a:pPr marL="0" indent="0" algn="ctr">
              <a:lnSpc>
                <a:spcPct val="150000"/>
              </a:lnSpc>
              <a:buNone/>
            </a:pPr>
            <a:r>
              <a:rPr lang="tr-TR" dirty="0" smtClean="0"/>
              <a:t>Yeni </a:t>
            </a:r>
            <a:r>
              <a:rPr lang="tr-TR" dirty="0"/>
              <a:t>bilgi edinme amacıyla yürütülen özgün araştırmadır. Bununla birlikte uygulamalı araştırma, öncelikle belirli bir pratik amaç veya hedefe yönlenmiştir.</a:t>
            </a:r>
          </a:p>
        </p:txBody>
      </p:sp>
    </p:spTree>
    <p:extLst>
      <p:ext uri="{BB962C8B-B14F-4D97-AF65-F5344CB8AC3E}">
        <p14:creationId xmlns:p14="http://schemas.microsoft.com/office/powerpoint/2010/main" val="3583907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C00000"/>
                </a:solidFill>
              </a:rPr>
              <a:t>Deneysel geliştirme </a:t>
            </a:r>
            <a:endParaRPr lang="tr-TR" b="1" dirty="0">
              <a:solidFill>
                <a:srgbClr val="C00000"/>
              </a:solidFill>
            </a:endParaRPr>
          </a:p>
        </p:txBody>
      </p:sp>
      <p:sp>
        <p:nvSpPr>
          <p:cNvPr id="3" name="İçerik Yer Tutucusu 2"/>
          <p:cNvSpPr>
            <a:spLocks noGrp="1"/>
          </p:cNvSpPr>
          <p:nvPr>
            <p:ph idx="1"/>
          </p:nvPr>
        </p:nvSpPr>
        <p:spPr>
          <a:xfrm>
            <a:off x="838200" y="2121839"/>
            <a:ext cx="10515600" cy="3390319"/>
          </a:xfrm>
        </p:spPr>
        <p:txBody>
          <a:bodyPr/>
          <a:lstStyle/>
          <a:p>
            <a:pPr marL="0" indent="0" algn="ctr">
              <a:lnSpc>
                <a:spcPct val="150000"/>
              </a:lnSpc>
              <a:buNone/>
            </a:pPr>
            <a:r>
              <a:rPr lang="tr-TR" dirty="0" smtClean="0"/>
              <a:t>Araştırma </a:t>
            </a:r>
            <a:r>
              <a:rPr lang="tr-TR" dirty="0"/>
              <a:t>ve/veya pratik deneyimden elde edilen mevcut bilgiden yaralanarak yeni malzemeler, yeni ürünler ya da cihazlar üretmeye; yeni süreçler, sistemler ve hizmetler tesis etmeye ya da halen üretilmiş veya kurulmuş olanları önemli ölçüde geliştirmeye yönelmiş sistemli çalışmadır</a:t>
            </a:r>
          </a:p>
        </p:txBody>
      </p:sp>
    </p:spTree>
    <p:extLst>
      <p:ext uri="{BB962C8B-B14F-4D97-AF65-F5344CB8AC3E}">
        <p14:creationId xmlns:p14="http://schemas.microsoft.com/office/powerpoint/2010/main" val="37559802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462</Words>
  <Application>Microsoft Office PowerPoint</Application>
  <PresentationFormat>Geniş ekran</PresentationFormat>
  <Paragraphs>60</Paragraphs>
  <Slides>17</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17</vt:i4>
      </vt:variant>
    </vt:vector>
  </HeadingPairs>
  <TitlesOfParts>
    <vt:vector size="24" baseType="lpstr">
      <vt:lpstr>Arial Unicode MS</vt:lpstr>
      <vt:lpstr>Arial</vt:lpstr>
      <vt:lpstr>Calibri</vt:lpstr>
      <vt:lpstr>Calibri Light</vt:lpstr>
      <vt:lpstr>Rubik</vt:lpstr>
      <vt:lpstr>Wingdings</vt:lpstr>
      <vt:lpstr>Office Teması</vt:lpstr>
      <vt:lpstr>AR-GE SİSTEMATİĞİ</vt:lpstr>
      <vt:lpstr>PowerPoint Sunusu</vt:lpstr>
      <vt:lpstr>Bilişim devrimi</vt:lpstr>
      <vt:lpstr>Ar-Ge Nedir? ve Hangi Faaliyetleri Kapsamaktadır?</vt:lpstr>
      <vt:lpstr>PowerPoint Sunusu</vt:lpstr>
      <vt:lpstr>AR-GE terimi üç faaliyeti kapsamaktadır</vt:lpstr>
      <vt:lpstr>Temel araştırma</vt:lpstr>
      <vt:lpstr>Uygulamalı araştırma </vt:lpstr>
      <vt:lpstr>Deneysel geliştirme </vt:lpstr>
      <vt:lpstr>Ar-Ge’nin Doğası ve Zihinsel Sermaye</vt:lpstr>
      <vt:lpstr>Fon kaynakları</vt:lpstr>
      <vt:lpstr>PowerPoint Sunusu</vt:lpstr>
      <vt:lpstr>PowerPoint Sunusu</vt:lpstr>
      <vt:lpstr>PowerPoint Sunusu</vt:lpstr>
      <vt:lpstr>PowerPoint Sunusu</vt:lpstr>
      <vt:lpstr>PowerPoint Sunusu</vt:lpstr>
      <vt:lpstr>Ülkelerin AR-GE harcamaları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AR-GE SİSTEMATİĞİ</dc:title>
  <dc:creator>süt</dc:creator>
  <cp:lastModifiedBy>süt</cp:lastModifiedBy>
  <cp:revision>5</cp:revision>
  <dcterms:created xsi:type="dcterms:W3CDTF">2021-02-21T20:11:32Z</dcterms:created>
  <dcterms:modified xsi:type="dcterms:W3CDTF">2021-02-21T20:36:08Z</dcterms:modified>
</cp:coreProperties>
</file>