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282" r:id="rId5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872"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printerSettings" Target="printerSettings/printerSettings1.bin"/><Relationship Id="rId57" Type="http://schemas.openxmlformats.org/officeDocument/2006/relationships/presProps" Target="presProps.xml"/><Relationship Id="rId58" Type="http://schemas.openxmlformats.org/officeDocument/2006/relationships/viewProps" Target="viewProps.xml"/><Relationship Id="rId59" Type="http://schemas.openxmlformats.org/officeDocument/2006/relationships/theme" Target="theme/theme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680A6F5-5621-4BE4-B287-E637FD6F6448}" type="datetimeFigureOut">
              <a:rPr lang="tr-TR" smtClean="0"/>
              <a:t>16.02.18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279058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80A6F5-5621-4BE4-B287-E637FD6F6448}" type="datetimeFigureOut">
              <a:rPr lang="tr-TR" smtClean="0"/>
              <a:t>16.02.18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225389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80A6F5-5621-4BE4-B287-E637FD6F6448}" type="datetimeFigureOut">
              <a:rPr lang="tr-TR" smtClean="0"/>
              <a:t>16.02.18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76246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80A6F5-5621-4BE4-B287-E637FD6F6448}" type="datetimeFigureOut">
              <a:rPr lang="tr-TR" smtClean="0"/>
              <a:t>16.02.18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321440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680A6F5-5621-4BE4-B287-E637FD6F6448}" type="datetimeFigureOut">
              <a:rPr lang="tr-TR" smtClean="0"/>
              <a:t>16.02.18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3729207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80A6F5-5621-4BE4-B287-E637FD6F6448}" type="datetimeFigureOut">
              <a:rPr lang="tr-TR" smtClean="0"/>
              <a:t>16.02.18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152576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80A6F5-5621-4BE4-B287-E637FD6F6448}" type="datetimeFigureOut">
              <a:rPr lang="tr-TR" smtClean="0"/>
              <a:t>16.02.18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294355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80A6F5-5621-4BE4-B287-E637FD6F6448}" type="datetimeFigureOut">
              <a:rPr lang="tr-TR" smtClean="0"/>
              <a:t>16.02.18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304084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80A6F5-5621-4BE4-B287-E637FD6F6448}" type="datetimeFigureOut">
              <a:rPr lang="tr-TR" smtClean="0"/>
              <a:t>16.02.18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90590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80A6F5-5621-4BE4-B287-E637FD6F6448}" type="datetimeFigureOut">
              <a:rPr lang="tr-TR" smtClean="0"/>
              <a:t>16.02.18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159656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80A6F5-5621-4BE4-B287-E637FD6F6448}" type="datetimeFigureOut">
              <a:rPr lang="tr-TR" smtClean="0"/>
              <a:t>16.02.18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EA344C-352E-4576-8139-A4E06643DF3B}" type="slidenum">
              <a:rPr lang="tr-TR" smtClean="0"/>
              <a:t>‹#›</a:t>
            </a:fld>
            <a:endParaRPr lang="tr-TR"/>
          </a:p>
        </p:txBody>
      </p:sp>
    </p:spTree>
    <p:extLst>
      <p:ext uri="{BB962C8B-B14F-4D97-AF65-F5344CB8AC3E}">
        <p14:creationId xmlns:p14="http://schemas.microsoft.com/office/powerpoint/2010/main" val="24886238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0A6F5-5621-4BE4-B287-E637FD6F6448}" type="datetimeFigureOut">
              <a:rPr lang="tr-TR" smtClean="0"/>
              <a:t>16.02.18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A344C-352E-4576-8139-A4E06643DF3B}" type="slidenum">
              <a:rPr lang="tr-TR" smtClean="0"/>
              <a:t>‹#›</a:t>
            </a:fld>
            <a:endParaRPr lang="tr-TR"/>
          </a:p>
        </p:txBody>
      </p:sp>
    </p:spTree>
    <p:extLst>
      <p:ext uri="{BB962C8B-B14F-4D97-AF65-F5344CB8AC3E}">
        <p14:creationId xmlns:p14="http://schemas.microsoft.com/office/powerpoint/2010/main" val="150949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ltLang="tr-TR" dirty="0" smtClean="0">
                <a:effectLst>
                  <a:outerShdw blurRad="38100" dist="38100" dir="2700000" algn="tl">
                    <a:srgbClr val="000000"/>
                  </a:outerShdw>
                </a:effectLst>
              </a:rPr>
              <a:t>KARBOHİDRAT </a:t>
            </a:r>
            <a:br>
              <a:rPr lang="tr-TR" altLang="tr-TR" dirty="0" smtClean="0">
                <a:effectLst>
                  <a:outerShdw blurRad="38100" dist="38100" dir="2700000" algn="tl">
                    <a:srgbClr val="000000"/>
                  </a:outerShdw>
                </a:effectLst>
              </a:rPr>
            </a:br>
            <a:r>
              <a:rPr lang="tr-TR" altLang="tr-TR" dirty="0" smtClean="0">
                <a:effectLst>
                  <a:outerShdw blurRad="38100" dist="38100" dir="2700000" algn="tl">
                    <a:srgbClr val="000000"/>
                  </a:outerShdw>
                </a:effectLst>
              </a:rPr>
              <a:t>METABOLİZMASI-2</a:t>
            </a:r>
            <a:endParaRPr lang="tr-TR" dirty="0"/>
          </a:p>
        </p:txBody>
      </p:sp>
      <p:sp>
        <p:nvSpPr>
          <p:cNvPr id="3" name="Alt Başlık 2"/>
          <p:cNvSpPr>
            <a:spLocks noGrp="1"/>
          </p:cNvSpPr>
          <p:nvPr>
            <p:ph type="subTitle" idx="1"/>
          </p:nvPr>
        </p:nvSpPr>
        <p:spPr/>
        <p:txBody>
          <a:bodyPr/>
          <a:lstStyle/>
          <a:p>
            <a:pPr>
              <a:lnSpc>
                <a:spcPct val="80000"/>
              </a:lnSpc>
              <a:defRPr/>
            </a:pPr>
            <a:r>
              <a:rPr lang="tr-TR" dirty="0">
                <a:solidFill>
                  <a:schemeClr val="tx1"/>
                </a:solidFill>
                <a:effectLst>
                  <a:outerShdw blurRad="38100" dist="38100" dir="2700000" algn="tl">
                    <a:srgbClr val="000000">
                      <a:alpha val="43137"/>
                    </a:srgbClr>
                  </a:outerShdw>
                </a:effectLst>
              </a:rPr>
              <a:t>Prof. Dr. </a:t>
            </a:r>
            <a:r>
              <a:rPr lang="tr-TR" dirty="0" err="1">
                <a:solidFill>
                  <a:schemeClr val="tx1"/>
                </a:solidFill>
                <a:effectLst>
                  <a:outerShdw blurRad="38100" dist="38100" dir="2700000" algn="tl">
                    <a:srgbClr val="000000">
                      <a:alpha val="43137"/>
                    </a:srgbClr>
                  </a:outerShdw>
                </a:effectLst>
              </a:rPr>
              <a:t>Fügen</a:t>
            </a:r>
            <a:r>
              <a:rPr lang="tr-TR" dirty="0">
                <a:solidFill>
                  <a:schemeClr val="tx1"/>
                </a:solidFill>
                <a:effectLst>
                  <a:outerShdw blurRad="38100" dist="38100" dir="2700000" algn="tl">
                    <a:srgbClr val="000000">
                      <a:alpha val="43137"/>
                    </a:srgbClr>
                  </a:outerShdw>
                </a:effectLst>
              </a:rPr>
              <a:t> Aktan</a:t>
            </a:r>
          </a:p>
          <a:p>
            <a:pPr>
              <a:lnSpc>
                <a:spcPct val="80000"/>
              </a:lnSpc>
              <a:defRPr/>
            </a:pPr>
            <a:r>
              <a:rPr lang="tr-TR" dirty="0">
                <a:solidFill>
                  <a:schemeClr val="tx1"/>
                </a:solidFill>
                <a:effectLst>
                  <a:outerShdw blurRad="38100" dist="38100" dir="2700000" algn="tl">
                    <a:srgbClr val="000000">
                      <a:alpha val="43137"/>
                    </a:srgbClr>
                  </a:outerShdw>
                </a:effectLst>
              </a:rPr>
              <a:t>Biyokimya ABD</a:t>
            </a:r>
          </a:p>
          <a:p>
            <a:pPr>
              <a:lnSpc>
                <a:spcPct val="80000"/>
              </a:lnSpc>
              <a:defRPr/>
            </a:pPr>
            <a:r>
              <a:rPr lang="tr-TR" dirty="0">
                <a:solidFill>
                  <a:schemeClr val="tx1"/>
                </a:solidFill>
                <a:effectLst>
                  <a:outerShdw blurRad="38100" dist="38100" dir="2700000" algn="tl">
                    <a:srgbClr val="000000">
                      <a:alpha val="43137"/>
                    </a:srgbClr>
                  </a:outerShdw>
                </a:effectLst>
              </a:rPr>
              <a:t>Öğretim Üyesi</a:t>
            </a:r>
            <a:endParaRPr lang="en-US" dirty="0">
              <a:solidFill>
                <a:schemeClr val="tx1"/>
              </a:solidFill>
              <a:effectLst>
                <a:outerShdw blurRad="38100" dist="38100" dir="2700000" algn="tl">
                  <a:srgbClr val="000000">
                    <a:alpha val="43137"/>
                  </a:srgbClr>
                </a:outerShdw>
              </a:effectLst>
            </a:endParaRPr>
          </a:p>
          <a:p>
            <a:endParaRPr lang="tr-TR" dirty="0"/>
          </a:p>
        </p:txBody>
      </p:sp>
    </p:spTree>
    <p:extLst>
      <p:ext uri="{BB962C8B-B14F-4D97-AF65-F5344CB8AC3E}">
        <p14:creationId xmlns:p14="http://schemas.microsoft.com/office/powerpoint/2010/main" val="4037675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a:xfrm>
            <a:off x="0" y="381000"/>
            <a:ext cx="8229600" cy="1371600"/>
          </a:xfrm>
        </p:spPr>
        <p:txBody>
          <a:bodyPr/>
          <a:lstStyle/>
          <a:p>
            <a:pPr eaLnBrk="1" hangingPunct="1">
              <a:defRPr/>
            </a:pPr>
            <a:r>
              <a:rPr lang="tr-TR" altLang="tr-TR" sz="4000" dirty="0" err="1">
                <a:effectLst>
                  <a:outerShdw blurRad="38100" dist="38100" dir="2700000" algn="tl">
                    <a:srgbClr val="000000"/>
                  </a:outerShdw>
                </a:effectLst>
              </a:rPr>
              <a:t>TCA</a:t>
            </a:r>
            <a:r>
              <a:rPr lang="tr-TR" altLang="tr-TR" sz="4000" dirty="0">
                <a:effectLst>
                  <a:outerShdw blurRad="38100" dist="38100" dir="2700000" algn="tl">
                    <a:srgbClr val="000000"/>
                  </a:outerShdw>
                </a:effectLst>
              </a:rPr>
              <a:t> döngüsünün </a:t>
            </a:r>
            <a:r>
              <a:rPr lang="tr-TR" altLang="tr-TR" sz="4000" dirty="0" err="1">
                <a:effectLst>
                  <a:outerShdw blurRad="38100" dist="38100" dir="2700000" algn="tl">
                    <a:srgbClr val="000000"/>
                  </a:outerShdw>
                </a:effectLst>
              </a:rPr>
              <a:t>substratı:</a:t>
            </a:r>
            <a:r>
              <a:rPr lang="tr-TR" altLang="tr-TR" sz="4000" dirty="0" err="1">
                <a:solidFill>
                  <a:schemeClr val="accent1">
                    <a:lumMod val="60000"/>
                    <a:lumOff val="40000"/>
                  </a:schemeClr>
                </a:solidFill>
                <a:effectLst>
                  <a:outerShdw blurRad="38100" dist="38100" dir="2700000" algn="tl">
                    <a:srgbClr val="000000"/>
                  </a:outerShdw>
                </a:effectLst>
              </a:rPr>
              <a:t>AsCoA</a:t>
            </a:r>
            <a:r>
              <a:rPr lang="tr-TR" altLang="tr-TR" sz="4000" dirty="0">
                <a:effectLst>
                  <a:outerShdw blurRad="38100" dist="38100" dir="2700000" algn="tl">
                    <a:srgbClr val="000000"/>
                  </a:outerShdw>
                </a:effectLst>
              </a:rPr>
              <a:t> </a:t>
            </a:r>
          </a:p>
        </p:txBody>
      </p:sp>
      <p:sp>
        <p:nvSpPr>
          <p:cNvPr id="86019" name="Rectangle 3"/>
          <p:cNvSpPr>
            <a:spLocks noGrp="1" noChangeArrowheads="1"/>
          </p:cNvSpPr>
          <p:nvPr>
            <p:ph type="body" idx="4294967295"/>
          </p:nvPr>
        </p:nvSpPr>
        <p:spPr>
          <a:xfrm>
            <a:off x="0" y="1981200"/>
            <a:ext cx="8229600" cy="4114800"/>
          </a:xfrm>
        </p:spPr>
        <p:txBody>
          <a:bodyPr/>
          <a:lstStyle/>
          <a:p>
            <a:pPr eaLnBrk="1" hangingPunct="1">
              <a:lnSpc>
                <a:spcPct val="90000"/>
              </a:lnSpc>
              <a:defRPr/>
            </a:pPr>
            <a:r>
              <a:rPr lang="tr-TR" altLang="tr-TR" sz="3600" dirty="0" err="1">
                <a:effectLst>
                  <a:outerShdw blurRad="38100" dist="38100" dir="2700000" algn="tl">
                    <a:srgbClr val="000000"/>
                  </a:outerShdw>
                </a:effectLst>
              </a:rPr>
              <a:t>AsCoA</a:t>
            </a:r>
            <a:r>
              <a:rPr lang="tr-TR" altLang="tr-TR" sz="3600" dirty="0">
                <a:effectLst>
                  <a:outerShdw blurRad="38100" dist="38100" dir="2700000" algn="tl">
                    <a:srgbClr val="000000"/>
                  </a:outerShdw>
                </a:effectLst>
              </a:rPr>
              <a:t>, 2 karbonludur. Bir </a:t>
            </a:r>
            <a:r>
              <a:rPr lang="tr-TR" altLang="tr-TR" sz="3600" dirty="0" err="1">
                <a:effectLst>
                  <a:outerShdw blurRad="38100" dist="38100" dir="2700000" algn="tl">
                    <a:srgbClr val="000000"/>
                  </a:outerShdw>
                </a:effectLst>
              </a:rPr>
              <a:t>TCA</a:t>
            </a:r>
            <a:r>
              <a:rPr lang="tr-TR" altLang="tr-TR" sz="3600" dirty="0">
                <a:effectLst>
                  <a:outerShdw blurRad="38100" dist="38100" dir="2700000" algn="tl">
                    <a:srgbClr val="000000"/>
                  </a:outerShdw>
                </a:effectLst>
              </a:rPr>
              <a:t> döngüsü sonucunda, 2 </a:t>
            </a:r>
            <a:r>
              <a:rPr lang="tr-TR" altLang="tr-TR" sz="3600" dirty="0" err="1">
                <a:effectLst>
                  <a:outerShdw blurRad="38100" dist="38100" dir="2700000" algn="tl">
                    <a:srgbClr val="000000"/>
                  </a:outerShdw>
                </a:effectLst>
              </a:rPr>
              <a:t>mol</a:t>
            </a:r>
            <a:r>
              <a:rPr lang="tr-TR" altLang="tr-TR" sz="3600" dirty="0">
                <a:effectLst>
                  <a:outerShdw blurRad="38100" dist="38100" dir="2700000" algn="tl">
                    <a:srgbClr val="000000"/>
                  </a:outerShdw>
                </a:effectLst>
              </a:rPr>
              <a:t> CO2, </a:t>
            </a:r>
            <a:r>
              <a:rPr lang="tr-TR" altLang="tr-TR" sz="3600" dirty="0" err="1">
                <a:effectLst>
                  <a:outerShdw blurRad="38100" dist="38100" dir="2700000" algn="tl">
                    <a:srgbClr val="000000"/>
                  </a:outerShdw>
                </a:effectLst>
              </a:rPr>
              <a:t>GTP</a:t>
            </a:r>
            <a:r>
              <a:rPr lang="tr-TR" altLang="tr-TR" sz="3600" dirty="0">
                <a:effectLst>
                  <a:outerShdw blurRad="38100" dist="38100" dir="2700000" algn="tl">
                    <a:srgbClr val="000000"/>
                  </a:outerShdw>
                </a:effectLst>
              </a:rPr>
              <a:t> şeklinde bir yüksek enerjili fosfat bağı, 3 </a:t>
            </a:r>
            <a:r>
              <a:rPr lang="tr-TR" altLang="tr-TR" sz="3600" dirty="0" err="1">
                <a:effectLst>
                  <a:outerShdw blurRad="38100" dist="38100" dir="2700000" algn="tl">
                    <a:srgbClr val="000000"/>
                  </a:outerShdw>
                </a:effectLst>
              </a:rPr>
              <a:t>mol</a:t>
            </a:r>
            <a:r>
              <a:rPr lang="tr-TR" altLang="tr-TR" sz="3600" dirty="0">
                <a:effectLst>
                  <a:outerShdw blurRad="38100" dist="38100" dir="2700000" algn="tl">
                    <a:srgbClr val="000000"/>
                  </a:outerShdw>
                </a:effectLst>
              </a:rPr>
              <a:t> </a:t>
            </a:r>
            <a:r>
              <a:rPr lang="tr-TR" altLang="tr-TR" sz="3600" dirty="0" err="1">
                <a:effectLst>
                  <a:outerShdw blurRad="38100" dist="38100" dir="2700000" algn="tl">
                    <a:srgbClr val="000000"/>
                  </a:outerShdw>
                </a:effectLst>
              </a:rPr>
              <a:t>NADH</a:t>
            </a:r>
            <a:r>
              <a:rPr lang="tr-TR" altLang="tr-TR" sz="3600" dirty="0">
                <a:effectLst>
                  <a:outerShdw blurRad="38100" dist="38100" dir="2700000" algn="tl">
                    <a:srgbClr val="000000"/>
                  </a:outerShdw>
                </a:effectLst>
              </a:rPr>
              <a:t> ve 1mol FADH2 meydana gelir. </a:t>
            </a:r>
          </a:p>
          <a:p>
            <a:pPr eaLnBrk="1" hangingPunct="1">
              <a:lnSpc>
                <a:spcPct val="90000"/>
              </a:lnSpc>
              <a:defRPr/>
            </a:pPr>
            <a:endParaRPr lang="tr-TR" altLang="tr-TR" sz="3600" dirty="0">
              <a:effectLst>
                <a:outerShdw blurRad="38100" dist="38100" dir="2700000" algn="tl">
                  <a:srgbClr val="000000"/>
                </a:outerShdw>
              </a:effectLst>
            </a:endParaRPr>
          </a:p>
          <a:p>
            <a:pPr eaLnBrk="1" hangingPunct="1">
              <a:lnSpc>
                <a:spcPct val="90000"/>
              </a:lnSpc>
              <a:defRPr/>
            </a:pPr>
            <a:r>
              <a:rPr lang="tr-TR" altLang="tr-TR" sz="3600" dirty="0" err="1">
                <a:effectLst>
                  <a:outerShdw blurRad="38100" dist="38100" dir="2700000" algn="tl">
                    <a:srgbClr val="000000"/>
                  </a:outerShdw>
                </a:effectLst>
              </a:rPr>
              <a:t>AsCoA</a:t>
            </a:r>
            <a:r>
              <a:rPr lang="tr-TR" altLang="tr-TR" sz="3600" dirty="0">
                <a:effectLst>
                  <a:outerShdw blurRad="38100" dist="38100" dir="2700000" algn="tl">
                    <a:srgbClr val="000000"/>
                  </a:outerShdw>
                </a:effectLst>
              </a:rPr>
              <a:t> kaynağı sadece </a:t>
            </a:r>
            <a:r>
              <a:rPr lang="tr-TR" altLang="tr-TR" sz="3600" dirty="0" err="1">
                <a:effectLst>
                  <a:outerShdw blurRad="38100" dist="38100" dir="2700000" algn="tl">
                    <a:srgbClr val="000000"/>
                  </a:outerShdw>
                </a:effectLst>
              </a:rPr>
              <a:t>piruvat</a:t>
            </a:r>
            <a:r>
              <a:rPr lang="tr-TR" altLang="tr-TR" sz="3600" dirty="0">
                <a:effectLst>
                  <a:outerShdw blurRad="38100" dist="38100" dir="2700000" algn="tl">
                    <a:srgbClr val="000000"/>
                  </a:outerShdw>
                </a:effectLst>
              </a:rPr>
              <a:t>(</a:t>
            </a:r>
            <a:r>
              <a:rPr lang="tr-TR" altLang="tr-TR" sz="3600" dirty="0" err="1">
                <a:effectLst>
                  <a:outerShdw blurRad="38100" dist="38100" dir="2700000" algn="tl">
                    <a:srgbClr val="000000"/>
                  </a:outerShdw>
                </a:effectLst>
              </a:rPr>
              <a:t>glukoz</a:t>
            </a:r>
            <a:r>
              <a:rPr lang="tr-TR" altLang="tr-TR" sz="3600" dirty="0">
                <a:effectLst>
                  <a:outerShdw blurRad="38100" dist="38100" dir="2700000" algn="tl">
                    <a:srgbClr val="000000"/>
                  </a:outerShdw>
                </a:effectLst>
              </a:rPr>
              <a:t>) değil, amino asitler ve yağ asitleridir.</a:t>
            </a:r>
          </a:p>
        </p:txBody>
      </p:sp>
    </p:spTree>
    <p:extLst>
      <p:ext uri="{BB962C8B-B14F-4D97-AF65-F5344CB8AC3E}">
        <p14:creationId xmlns:p14="http://schemas.microsoft.com/office/powerpoint/2010/main" val="252747912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a:xfrm>
            <a:off x="0" y="620713"/>
            <a:ext cx="8229600" cy="1368425"/>
          </a:xfrm>
        </p:spPr>
        <p:txBody>
          <a:bodyPr/>
          <a:lstStyle/>
          <a:p>
            <a:pPr eaLnBrk="1" hangingPunct="1">
              <a:defRPr/>
            </a:pPr>
            <a:r>
              <a:rPr lang="tr-TR" altLang="tr-TR" sz="4800" dirty="0" err="1">
                <a:effectLst>
                  <a:outerShdw blurRad="38100" dist="38100" dir="2700000" algn="tl">
                    <a:srgbClr val="000000"/>
                  </a:outerShdw>
                </a:effectLst>
              </a:rPr>
              <a:t>TCA</a:t>
            </a:r>
            <a:r>
              <a:rPr lang="tr-TR" altLang="tr-TR" sz="4800" dirty="0">
                <a:effectLst>
                  <a:outerShdw blurRad="38100" dist="38100" dir="2700000" algn="tl">
                    <a:srgbClr val="000000"/>
                  </a:outerShdw>
                </a:effectLst>
              </a:rPr>
              <a:t> döngüsü ara ürünlerinden</a:t>
            </a:r>
          </a:p>
        </p:txBody>
      </p:sp>
      <p:sp>
        <p:nvSpPr>
          <p:cNvPr id="87043" name="Rectangle 3"/>
          <p:cNvSpPr>
            <a:spLocks noGrp="1" noChangeArrowheads="1"/>
          </p:cNvSpPr>
          <p:nvPr>
            <p:ph type="body" idx="4294967295"/>
          </p:nvPr>
        </p:nvSpPr>
        <p:spPr>
          <a:xfrm>
            <a:off x="914400" y="2349500"/>
            <a:ext cx="8229600" cy="4248150"/>
          </a:xfrm>
        </p:spPr>
        <p:txBody>
          <a:bodyPr/>
          <a:lstStyle/>
          <a:p>
            <a:pPr eaLnBrk="1" hangingPunct="1">
              <a:defRPr/>
            </a:pPr>
            <a:r>
              <a:rPr lang="tr-TR" altLang="tr-TR" sz="3600" dirty="0" err="1">
                <a:effectLst>
                  <a:outerShdw blurRad="38100" dist="38100" dir="2700000" algn="tl">
                    <a:srgbClr val="000000"/>
                  </a:outerShdw>
                </a:effectLst>
                <a:latin typeface="Arial" pitchFamily="34" charset="0"/>
                <a:cs typeface="Arial" pitchFamily="34" charset="0"/>
              </a:rPr>
              <a:t>Sitrat</a:t>
            </a:r>
            <a:r>
              <a:rPr lang="tr-TR" altLang="tr-TR" sz="3600" dirty="0">
                <a:effectLst>
                  <a:outerShdw blurRad="38100" dist="38100" dir="2700000" algn="tl">
                    <a:srgbClr val="000000"/>
                  </a:outerShdw>
                </a:effectLst>
                <a:latin typeface="Arial" pitchFamily="34" charset="0"/>
                <a:cs typeface="Arial" pitchFamily="34" charset="0"/>
              </a:rPr>
              <a:t>, yağ asitleri ve sterollerin sentezinde (sitoplazmada </a:t>
            </a:r>
            <a:r>
              <a:rPr lang="tr-TR" altLang="tr-TR" sz="3600" dirty="0" err="1">
                <a:effectLst>
                  <a:outerShdw blurRad="38100" dist="38100" dir="2700000" algn="tl">
                    <a:srgbClr val="000000"/>
                  </a:outerShdw>
                </a:effectLst>
                <a:latin typeface="Arial" pitchFamily="34" charset="0"/>
                <a:cs typeface="Arial" pitchFamily="34" charset="0"/>
              </a:rPr>
              <a:t>sitraz</a:t>
            </a:r>
            <a:r>
              <a:rPr lang="tr-TR" altLang="tr-TR" sz="3600" dirty="0">
                <a:effectLst>
                  <a:outerShdw blurRad="38100" dist="38100" dir="2700000" algn="tl">
                    <a:srgbClr val="000000"/>
                  </a:outerShdw>
                </a:effectLst>
                <a:latin typeface="Arial" pitchFamily="34" charset="0"/>
                <a:cs typeface="Arial" pitchFamily="34" charset="0"/>
              </a:rPr>
              <a:t> </a:t>
            </a:r>
            <a:r>
              <a:rPr lang="tr-TR" altLang="tr-TR" sz="3600" dirty="0" err="1">
                <a:effectLst>
                  <a:outerShdw blurRad="38100" dist="38100" dir="2700000" algn="tl">
                    <a:srgbClr val="000000"/>
                  </a:outerShdw>
                </a:effectLst>
                <a:latin typeface="Arial" pitchFamily="34" charset="0"/>
                <a:cs typeface="Arial" pitchFamily="34" charset="0"/>
              </a:rPr>
              <a:t>liyaz</a:t>
            </a:r>
            <a:r>
              <a:rPr lang="tr-TR" altLang="tr-TR" sz="3600" dirty="0">
                <a:effectLst>
                  <a:outerShdw blurRad="38100" dist="38100" dir="2700000" algn="tl">
                    <a:srgbClr val="000000"/>
                  </a:outerShdw>
                </a:effectLst>
                <a:latin typeface="Arial" pitchFamily="34" charset="0"/>
                <a:cs typeface="Arial" pitchFamily="34" charset="0"/>
              </a:rPr>
              <a:t> ile </a:t>
            </a:r>
            <a:r>
              <a:rPr lang="tr-TR" altLang="tr-TR" sz="3600" dirty="0" err="1">
                <a:effectLst>
                  <a:outerShdw blurRad="38100" dist="38100" dir="2700000" algn="tl">
                    <a:srgbClr val="000000"/>
                  </a:outerShdw>
                </a:effectLst>
                <a:latin typeface="Arial" pitchFamily="34" charset="0"/>
                <a:cs typeface="Arial" pitchFamily="34" charset="0"/>
              </a:rPr>
              <a:t>oksalasetat</a:t>
            </a:r>
            <a:r>
              <a:rPr lang="tr-TR" altLang="tr-TR" sz="3600" dirty="0">
                <a:effectLst>
                  <a:outerShdw blurRad="38100" dist="38100" dir="2700000" algn="tl">
                    <a:srgbClr val="000000"/>
                  </a:outerShdw>
                </a:effectLst>
                <a:latin typeface="Arial" pitchFamily="34" charset="0"/>
                <a:cs typeface="Arial" pitchFamily="34" charset="0"/>
              </a:rPr>
              <a:t> ve </a:t>
            </a:r>
            <a:r>
              <a:rPr lang="tr-TR" altLang="tr-TR" sz="3600" dirty="0" err="1">
                <a:effectLst>
                  <a:outerShdw blurRad="38100" dist="38100" dir="2700000" algn="tl">
                    <a:srgbClr val="000000"/>
                  </a:outerShdw>
                </a:effectLst>
                <a:latin typeface="Arial" pitchFamily="34" charset="0"/>
                <a:cs typeface="Arial" pitchFamily="34" charset="0"/>
              </a:rPr>
              <a:t>asetilKoA</a:t>
            </a:r>
            <a:r>
              <a:rPr lang="tr-TR" altLang="tr-TR" sz="3600" dirty="0">
                <a:effectLst>
                  <a:outerShdw blurRad="38100" dist="38100" dir="2700000" algn="tl">
                    <a:srgbClr val="000000"/>
                  </a:outerShdw>
                </a:effectLst>
                <a:latin typeface="Arial" pitchFamily="34" charset="0"/>
                <a:cs typeface="Arial" pitchFamily="34" charset="0"/>
              </a:rPr>
              <a:t> ya dönüşür. </a:t>
            </a:r>
            <a:r>
              <a:rPr lang="tr-TR" altLang="tr-TR" sz="3600" dirty="0" err="1">
                <a:effectLst>
                  <a:outerShdw blurRad="38100" dist="38100" dir="2700000" algn="tl">
                    <a:srgbClr val="000000"/>
                  </a:outerShdw>
                </a:effectLst>
                <a:latin typeface="Arial" pitchFamily="34" charset="0"/>
                <a:cs typeface="Arial" pitchFamily="34" charset="0"/>
              </a:rPr>
              <a:t>OAA</a:t>
            </a:r>
            <a:r>
              <a:rPr lang="tr-TR" altLang="tr-TR" sz="3600" dirty="0">
                <a:effectLst>
                  <a:outerShdw blurRad="38100" dist="38100" dir="2700000" algn="tl">
                    <a:srgbClr val="000000"/>
                  </a:outerShdw>
                </a:effectLst>
                <a:latin typeface="Arial" pitchFamily="34" charset="0"/>
                <a:cs typeface="Arial" pitchFamily="34" charset="0"/>
              </a:rPr>
              <a:t>, hızla </a:t>
            </a:r>
            <a:r>
              <a:rPr lang="tr-TR" altLang="tr-TR" sz="3600" dirty="0" err="1">
                <a:effectLst>
                  <a:outerShdw blurRad="38100" dist="38100" dir="2700000" algn="tl">
                    <a:srgbClr val="000000"/>
                  </a:outerShdw>
                </a:effectLst>
                <a:latin typeface="Arial" pitchFamily="34" charset="0"/>
                <a:cs typeface="Arial" pitchFamily="34" charset="0"/>
              </a:rPr>
              <a:t>malata</a:t>
            </a:r>
            <a:r>
              <a:rPr lang="tr-TR" altLang="tr-TR" sz="3600" dirty="0">
                <a:effectLst>
                  <a:outerShdw blurRad="38100" dist="38100" dir="2700000" algn="tl">
                    <a:srgbClr val="000000"/>
                  </a:outerShdw>
                </a:effectLst>
                <a:latin typeface="Arial" pitchFamily="34" charset="0"/>
                <a:cs typeface="Arial" pitchFamily="34" charset="0"/>
              </a:rPr>
              <a:t> </a:t>
            </a:r>
            <a:r>
              <a:rPr lang="tr-TR" altLang="tr-TR" sz="3600" dirty="0" err="1">
                <a:effectLst>
                  <a:outerShdw blurRad="38100" dist="38100" dir="2700000" algn="tl">
                    <a:srgbClr val="000000"/>
                  </a:outerShdw>
                </a:effectLst>
                <a:latin typeface="Arial" pitchFamily="34" charset="0"/>
                <a:cs typeface="Arial" pitchFamily="34" charset="0"/>
              </a:rPr>
              <a:t>redükte</a:t>
            </a:r>
            <a:r>
              <a:rPr lang="tr-TR" altLang="tr-TR" sz="3600" dirty="0">
                <a:effectLst>
                  <a:outerShdw blurRad="38100" dist="38100" dir="2700000" algn="tl">
                    <a:srgbClr val="000000"/>
                  </a:outerShdw>
                </a:effectLst>
                <a:latin typeface="Arial" pitchFamily="34" charset="0"/>
                <a:cs typeface="Arial" pitchFamily="34" charset="0"/>
              </a:rPr>
              <a:t> olur ve bu da malik enzim tarafından </a:t>
            </a:r>
            <a:r>
              <a:rPr lang="tr-TR" altLang="tr-TR" sz="3600" dirty="0" err="1">
                <a:effectLst>
                  <a:outerShdw blurRad="38100" dist="38100" dir="2700000" algn="tl">
                    <a:srgbClr val="000000"/>
                  </a:outerShdw>
                </a:effectLst>
                <a:latin typeface="Arial" pitchFamily="34" charset="0"/>
                <a:cs typeface="Arial" pitchFamily="34" charset="0"/>
              </a:rPr>
              <a:t>pirüvat</a:t>
            </a:r>
            <a:r>
              <a:rPr lang="tr-TR" altLang="tr-TR" sz="3600" dirty="0">
                <a:effectLst>
                  <a:outerShdw blurRad="38100" dist="38100" dir="2700000" algn="tl">
                    <a:srgbClr val="000000"/>
                  </a:outerShdw>
                </a:effectLst>
                <a:latin typeface="Arial" pitchFamily="34" charset="0"/>
                <a:cs typeface="Arial" pitchFamily="34" charset="0"/>
              </a:rPr>
              <a:t> ve </a:t>
            </a:r>
            <a:r>
              <a:rPr lang="tr-TR" altLang="tr-TR" sz="3600" dirty="0" err="1">
                <a:effectLst>
                  <a:outerShdw blurRad="38100" dist="38100" dir="2700000" algn="tl">
                    <a:srgbClr val="000000"/>
                  </a:outerShdw>
                </a:effectLst>
                <a:latin typeface="Arial" pitchFamily="34" charset="0"/>
                <a:cs typeface="Arial" pitchFamily="34" charset="0"/>
              </a:rPr>
              <a:t>NADPH</a:t>
            </a:r>
            <a:r>
              <a:rPr lang="tr-TR" altLang="tr-TR" sz="3600" dirty="0">
                <a:effectLst>
                  <a:outerShdw blurRad="38100" dist="38100" dir="2700000" algn="tl">
                    <a:srgbClr val="000000"/>
                  </a:outerShdw>
                </a:effectLst>
                <a:latin typeface="Arial" pitchFamily="34" charset="0"/>
                <a:cs typeface="Arial" pitchFamily="34" charset="0"/>
              </a:rPr>
              <a:t> a dönüştürülür)</a:t>
            </a:r>
          </a:p>
          <a:p>
            <a:pPr eaLnBrk="1" hangingPunct="1">
              <a:defRPr/>
            </a:pPr>
            <a:endParaRPr lang="tr-TR" altLang="tr-TR" sz="2000" dirty="0">
              <a:effectLst>
                <a:outerShdw blurRad="38100" dist="38100" dir="2700000" algn="tl">
                  <a:srgbClr val="000000"/>
                </a:outerShdw>
              </a:effectLst>
            </a:endParaRPr>
          </a:p>
        </p:txBody>
      </p:sp>
    </p:spTree>
    <p:extLst>
      <p:ext uri="{BB962C8B-B14F-4D97-AF65-F5344CB8AC3E}">
        <p14:creationId xmlns:p14="http://schemas.microsoft.com/office/powerpoint/2010/main" val="29327205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476250"/>
            <a:ext cx="8229600" cy="5949950"/>
          </a:xfrm>
        </p:spPr>
        <p:txBody>
          <a:bodyPr/>
          <a:lstStyle/>
          <a:p>
            <a:pPr eaLnBrk="1" hangingPunct="1">
              <a:defRPr/>
            </a:pPr>
            <a:r>
              <a:rPr lang="tr-TR" altLang="tr-TR" sz="2800" dirty="0">
                <a:effectLst>
                  <a:outerShdw blurRad="38100" dist="38100" dir="2700000" algn="tl">
                    <a:srgbClr val="000000"/>
                  </a:outerShdw>
                </a:effectLst>
              </a:rPr>
              <a:t>Alfa-</a:t>
            </a:r>
            <a:r>
              <a:rPr lang="tr-TR" altLang="tr-TR" sz="2800" dirty="0" err="1">
                <a:effectLst>
                  <a:outerShdw blurRad="38100" dist="38100" dir="2700000" algn="tl">
                    <a:srgbClr val="000000"/>
                  </a:outerShdw>
                </a:effectLst>
              </a:rPr>
              <a:t>ketoglutarat</a:t>
            </a:r>
            <a:r>
              <a:rPr lang="tr-TR" altLang="tr-TR" sz="2800" dirty="0">
                <a:effectLst>
                  <a:outerShdw blurRad="38100" dist="38100" dir="2700000" algn="tl">
                    <a:srgbClr val="000000"/>
                  </a:outerShdw>
                </a:effectLst>
              </a:rPr>
              <a:t>, amino asitlerin ve onlardan da </a:t>
            </a:r>
            <a:r>
              <a:rPr lang="tr-TR" altLang="tr-TR" sz="2800" dirty="0" err="1">
                <a:effectLst>
                  <a:outerShdw blurRad="38100" dist="38100" dir="2700000" algn="tl">
                    <a:srgbClr val="000000"/>
                  </a:outerShdw>
                </a:effectLst>
              </a:rPr>
              <a:t>nörotransmitterlerin</a:t>
            </a:r>
            <a:r>
              <a:rPr lang="tr-TR" altLang="tr-TR" sz="2800" dirty="0">
                <a:effectLst>
                  <a:outerShdw blurRad="38100" dist="38100" dir="2700000" algn="tl">
                    <a:srgbClr val="000000"/>
                  </a:outerShdw>
                </a:effectLst>
              </a:rPr>
              <a:t> sentezinde</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err="1">
                <a:effectLst>
                  <a:outerShdw blurRad="38100" dist="38100" dir="2700000" algn="tl">
                    <a:srgbClr val="000000"/>
                  </a:outerShdw>
                </a:effectLst>
              </a:rPr>
              <a:t>Süksinil</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CoA</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porfirinlerin</a:t>
            </a:r>
            <a:r>
              <a:rPr lang="tr-TR" altLang="tr-TR" sz="2800" dirty="0">
                <a:effectLst>
                  <a:outerShdw blurRad="38100" dist="38100" dir="2700000" algn="tl">
                    <a:srgbClr val="000000"/>
                  </a:outerShdw>
                </a:effectLst>
              </a:rPr>
              <a:t> (hem sentezi) sentezinde kullanılır ya da </a:t>
            </a:r>
            <a:r>
              <a:rPr lang="tr-TR" altLang="tr-TR" sz="2800" dirty="0" err="1">
                <a:effectLst>
                  <a:outerShdw blurRad="38100" dist="38100" dir="2700000" algn="tl">
                    <a:srgbClr val="000000"/>
                  </a:outerShdw>
                </a:effectLst>
              </a:rPr>
              <a:t>süksinata</a:t>
            </a:r>
            <a:r>
              <a:rPr lang="tr-TR" altLang="tr-TR" sz="2800" dirty="0">
                <a:effectLst>
                  <a:outerShdw blurRad="38100" dist="38100" dir="2700000" algn="tl">
                    <a:srgbClr val="000000"/>
                  </a:outerShdw>
                </a:effectLst>
              </a:rPr>
              <a:t> dönüştürülür.</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err="1">
                <a:effectLst>
                  <a:outerShdw blurRad="38100" dist="38100" dir="2700000" algn="tl">
                    <a:srgbClr val="000000"/>
                  </a:outerShdw>
                </a:effectLst>
              </a:rPr>
              <a:t>Malat</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glukoneogenezde</a:t>
            </a:r>
            <a:endParaRPr lang="tr-TR" altLang="tr-TR" sz="2800" dirty="0">
              <a:effectLst>
                <a:outerShdw blurRad="38100" dist="38100" dir="2700000" algn="tl">
                  <a:srgbClr val="000000"/>
                </a:outerShdw>
              </a:effectLst>
            </a:endParaRP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err="1">
                <a:effectLst>
                  <a:outerShdw blurRad="38100" dist="38100" dir="2700000" algn="tl">
                    <a:srgbClr val="000000"/>
                  </a:outerShdw>
                </a:effectLst>
              </a:rPr>
              <a:t>Oksalasetat</a:t>
            </a:r>
            <a:r>
              <a:rPr lang="tr-TR" altLang="tr-TR" sz="2800" dirty="0">
                <a:effectLst>
                  <a:outerShdw blurRad="38100" dist="38100" dir="2700000" algn="tl">
                    <a:srgbClr val="000000"/>
                  </a:outerShdw>
                </a:effectLst>
              </a:rPr>
              <a:t> amino asitlerin sentezinde ve </a:t>
            </a:r>
            <a:r>
              <a:rPr lang="tr-TR" altLang="tr-TR" sz="2800" dirty="0" err="1">
                <a:effectLst>
                  <a:outerShdw blurRad="38100" dist="38100" dir="2700000" algn="tl">
                    <a:srgbClr val="000000"/>
                  </a:outerShdw>
                </a:effectLst>
              </a:rPr>
              <a:t>glukoneogenezde</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fosfoenol</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pirüvata</a:t>
            </a:r>
            <a:r>
              <a:rPr lang="tr-TR" altLang="tr-TR" sz="2800" dirty="0">
                <a:effectLst>
                  <a:outerShdw blurRad="38100" dist="38100" dir="2700000" algn="tl">
                    <a:srgbClr val="000000"/>
                  </a:outerShdw>
                </a:effectLst>
              </a:rPr>
              <a:t> dönüştürülerek) kullanılır.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13364948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idx="4294967295"/>
          </p:nvPr>
        </p:nvSpPr>
        <p:spPr>
          <a:xfrm>
            <a:off x="914400" y="188913"/>
            <a:ext cx="8229600" cy="1131887"/>
          </a:xfrm>
        </p:spPr>
        <p:txBody>
          <a:bodyPr/>
          <a:lstStyle/>
          <a:p>
            <a:pPr eaLnBrk="1" hangingPunct="1">
              <a:defRPr/>
            </a:pPr>
            <a:r>
              <a:rPr lang="tr-TR" altLang="tr-TR" dirty="0" err="1">
                <a:effectLst>
                  <a:outerShdw blurRad="38100" dist="38100" dir="2700000" algn="tl">
                    <a:srgbClr val="000000"/>
                  </a:outerShdw>
                </a:effectLst>
              </a:rPr>
              <a:t>TCA</a:t>
            </a:r>
            <a:r>
              <a:rPr lang="tr-TR" altLang="tr-TR" dirty="0">
                <a:effectLst>
                  <a:outerShdw blurRad="38100" dist="38100" dir="2700000" algn="tl">
                    <a:srgbClr val="000000"/>
                  </a:outerShdw>
                </a:effectLst>
              </a:rPr>
              <a:t> döngüsünde ara ürünler</a:t>
            </a:r>
          </a:p>
        </p:txBody>
      </p:sp>
      <p:sp>
        <p:nvSpPr>
          <p:cNvPr id="89091" name="Rectangle 3"/>
          <p:cNvSpPr>
            <a:spLocks noGrp="1" noChangeArrowheads="1"/>
          </p:cNvSpPr>
          <p:nvPr>
            <p:ph type="body" idx="4294967295"/>
          </p:nvPr>
        </p:nvSpPr>
        <p:spPr>
          <a:xfrm>
            <a:off x="914400" y="1268413"/>
            <a:ext cx="8229600" cy="5184775"/>
          </a:xfrm>
        </p:spPr>
        <p:txBody>
          <a:bodyPr/>
          <a:lstStyle/>
          <a:p>
            <a:pPr eaLnBrk="1" hangingPunct="1">
              <a:lnSpc>
                <a:spcPct val="80000"/>
              </a:lnSpc>
              <a:defRPr/>
            </a:pPr>
            <a:r>
              <a:rPr lang="tr-TR" altLang="tr-TR" sz="2400" dirty="0">
                <a:effectLst>
                  <a:outerShdw blurRad="38100" dist="38100" dir="2700000" algn="tl">
                    <a:srgbClr val="000000"/>
                  </a:outerShdw>
                </a:effectLst>
              </a:rPr>
              <a:t>Bütün dokularda, </a:t>
            </a:r>
            <a:r>
              <a:rPr lang="tr-TR" altLang="tr-TR" sz="2400" dirty="0" err="1">
                <a:effectLst>
                  <a:outerShdw blurRad="38100" dist="38100" dir="2700000" algn="tl">
                    <a:srgbClr val="000000"/>
                  </a:outerShdw>
                </a:effectLst>
              </a:rPr>
              <a:t>siklusun</a:t>
            </a:r>
            <a:r>
              <a:rPr lang="tr-TR" altLang="tr-TR" sz="2400" dirty="0">
                <a:effectLst>
                  <a:outerShdw blurRad="38100" dist="38100" dir="2700000" algn="tl">
                    <a:srgbClr val="000000"/>
                  </a:outerShdw>
                </a:effectLst>
              </a:rPr>
              <a:t> ara ürünleri, </a:t>
            </a:r>
            <a:r>
              <a:rPr lang="tr-TR" altLang="tr-TR" sz="2400" dirty="0" err="1">
                <a:effectLst>
                  <a:outerShdw blurRad="38100" dist="38100" dir="2700000" algn="tl">
                    <a:srgbClr val="000000"/>
                  </a:outerShdw>
                </a:effectLst>
              </a:rPr>
              <a:t>biyosentetik</a:t>
            </a:r>
            <a:r>
              <a:rPr lang="tr-TR" altLang="tr-TR" sz="2400" dirty="0">
                <a:effectLst>
                  <a:outerShdw blurRad="38100" dist="38100" dir="2700000" algn="tl">
                    <a:srgbClr val="000000"/>
                  </a:outerShdw>
                </a:effectLst>
              </a:rPr>
              <a:t> yolaklarda kullanılmak üzere devamlı olarak uzaklaştırılmaktadır. </a:t>
            </a:r>
            <a:r>
              <a:rPr lang="tr-TR" altLang="tr-TR" sz="2400" dirty="0" err="1">
                <a:effectLst>
                  <a:outerShdw blurRad="38100" dist="38100" dir="2700000" algn="tl">
                    <a:srgbClr val="000000"/>
                  </a:outerShdw>
                </a:effectLst>
              </a:rPr>
              <a:t>Örn</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OAA</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glukoneogenez</a:t>
            </a:r>
            <a:r>
              <a:rPr lang="tr-TR" altLang="tr-TR" sz="2400" dirty="0">
                <a:effectLst>
                  <a:outerShdw blurRad="38100" dist="38100" dir="2700000" algn="tl">
                    <a:srgbClr val="000000"/>
                  </a:outerShdw>
                </a:effectLst>
              </a:rPr>
              <a:t> için karaciğere ve </a:t>
            </a:r>
            <a:r>
              <a:rPr lang="tr-TR" altLang="tr-TR" sz="2400" dirty="0" err="1">
                <a:effectLst>
                  <a:outerShdw blurRad="38100" dist="38100" dir="2700000" algn="tl">
                    <a:srgbClr val="000000"/>
                  </a:outerShdw>
                </a:effectLst>
              </a:rPr>
              <a:t>nörotransmitter</a:t>
            </a:r>
            <a:r>
              <a:rPr lang="tr-TR" altLang="tr-TR" sz="2400" dirty="0">
                <a:effectLst>
                  <a:outerShdw blurRad="38100" dist="38100" dir="2700000" algn="tl">
                    <a:srgbClr val="000000"/>
                  </a:outerShdw>
                </a:effectLst>
              </a:rPr>
              <a:t> sentezi için sinir dokusuna çekilir. Oysa, </a:t>
            </a:r>
            <a:r>
              <a:rPr lang="tr-TR" altLang="tr-TR" sz="2400" dirty="0" err="1">
                <a:effectLst>
                  <a:outerShdw blurRad="38100" dist="38100" dir="2700000" algn="tl">
                    <a:srgbClr val="000000"/>
                  </a:outerShdw>
                </a:effectLst>
              </a:rPr>
              <a:t>TCA</a:t>
            </a:r>
            <a:r>
              <a:rPr lang="tr-TR" altLang="tr-TR" sz="2400" dirty="0">
                <a:effectLst>
                  <a:outerShdw blurRad="38100" dist="38100" dir="2700000" algn="tl">
                    <a:srgbClr val="000000"/>
                  </a:outerShdw>
                </a:effectLst>
              </a:rPr>
              <a:t> döngüsünün fonksiyonel olabilmesi için </a:t>
            </a:r>
            <a:r>
              <a:rPr lang="tr-TR" altLang="tr-TR" sz="2400" dirty="0" err="1">
                <a:effectLst>
                  <a:outerShdw blurRad="38100" dist="38100" dir="2700000" algn="tl">
                    <a:srgbClr val="000000"/>
                  </a:outerShdw>
                </a:effectLst>
              </a:rPr>
              <a:t>OAA</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ın</a:t>
            </a:r>
            <a:r>
              <a:rPr lang="tr-TR" altLang="tr-TR" sz="2400" dirty="0">
                <a:effectLst>
                  <a:outerShdw blurRad="38100" dist="38100" dir="2700000" algn="tl">
                    <a:srgbClr val="000000"/>
                  </a:outerShdw>
                </a:effectLst>
              </a:rPr>
              <a:t> desteklenmesi gerekmektedir. </a:t>
            </a:r>
          </a:p>
          <a:p>
            <a:pPr eaLnBrk="1" hangingPunct="1">
              <a:lnSpc>
                <a:spcPct val="80000"/>
              </a:lnSpc>
              <a:defRPr/>
            </a:pPr>
            <a:endParaRPr lang="tr-TR" altLang="tr-TR" sz="2400" dirty="0">
              <a:effectLst>
                <a:outerShdw blurRad="38100" dist="38100" dir="2700000" algn="tl">
                  <a:srgbClr val="000000"/>
                </a:outerShdw>
              </a:effectLst>
            </a:endParaRPr>
          </a:p>
          <a:p>
            <a:pPr eaLnBrk="1" hangingPunct="1">
              <a:lnSpc>
                <a:spcPct val="80000"/>
              </a:lnSpc>
              <a:defRPr/>
            </a:pPr>
            <a:r>
              <a:rPr lang="tr-TR" altLang="tr-TR" sz="2400" dirty="0" err="1">
                <a:effectLst>
                  <a:outerShdw blurRad="38100" dist="38100" dir="2700000" algn="tl">
                    <a:srgbClr val="000000"/>
                  </a:outerShdw>
                </a:effectLst>
              </a:rPr>
              <a:t>Oksalasetatın</a:t>
            </a:r>
            <a:r>
              <a:rPr lang="tr-TR" altLang="tr-TR" sz="2400" dirty="0">
                <a:effectLst>
                  <a:outerShdw blurRad="38100" dist="38100" dir="2700000" algn="tl">
                    <a:srgbClr val="000000"/>
                  </a:outerShdw>
                </a:effectLst>
              </a:rPr>
              <a:t> oluştuğu reaksiyon, bu tip reaksiyonlar için önemli bir reaksiyondur. Burada, </a:t>
            </a:r>
            <a:r>
              <a:rPr lang="tr-TR" altLang="tr-TR" sz="2400" dirty="0" err="1">
                <a:effectLst>
                  <a:outerShdw blurRad="38100" dist="38100" dir="2700000" algn="tl">
                    <a:srgbClr val="000000"/>
                  </a:outerShdw>
                </a:effectLst>
              </a:rPr>
              <a:t>piruvat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karboksilaz</a:t>
            </a:r>
            <a:r>
              <a:rPr lang="tr-TR" altLang="tr-TR" sz="2400" dirty="0">
                <a:effectLst>
                  <a:outerShdw blurRad="38100" dist="38100" dir="2700000" algn="tl">
                    <a:srgbClr val="000000"/>
                  </a:outerShdw>
                </a:effectLst>
              </a:rPr>
              <a:t> enzimi (karaciğerde ve sinir dokusunda miktarı yüksektir) </a:t>
            </a:r>
            <a:r>
              <a:rPr lang="tr-TR" altLang="tr-TR" sz="2400" dirty="0" err="1">
                <a:effectLst>
                  <a:outerShdw blurRad="38100" dist="38100" dir="2700000" algn="tl">
                    <a:srgbClr val="000000"/>
                  </a:outerShdw>
                </a:effectLst>
              </a:rPr>
              <a:t>ATP</a:t>
            </a:r>
            <a:r>
              <a:rPr lang="tr-TR" altLang="tr-TR" sz="2400" dirty="0">
                <a:effectLst>
                  <a:outerShdw blurRad="38100" dist="38100" dir="2700000" algn="tl">
                    <a:srgbClr val="000000"/>
                  </a:outerShdw>
                </a:effectLst>
              </a:rPr>
              <a:t>, HCO3 ve </a:t>
            </a:r>
            <a:r>
              <a:rPr lang="tr-TR" altLang="tr-TR" sz="2400" dirty="0" err="1">
                <a:effectLst>
                  <a:outerShdw blurRad="38100" dist="38100" dir="2700000" algn="tl">
                    <a:srgbClr val="000000"/>
                  </a:outerShdw>
                </a:effectLst>
              </a:rPr>
              <a:t>piruvat</a:t>
            </a:r>
            <a:r>
              <a:rPr lang="tr-TR" altLang="tr-TR" sz="2400" dirty="0">
                <a:effectLst>
                  <a:outerShdw blurRad="38100" dist="38100" dir="2700000" algn="tl">
                    <a:srgbClr val="000000"/>
                  </a:outerShdw>
                </a:effectLst>
              </a:rPr>
              <a:t> varlığında </a:t>
            </a:r>
            <a:r>
              <a:rPr lang="tr-TR" altLang="tr-TR" sz="2400" dirty="0" err="1">
                <a:effectLst>
                  <a:outerShdw blurRad="38100" dist="38100" dir="2700000" algn="tl">
                    <a:srgbClr val="000000"/>
                  </a:outerShdw>
                </a:effectLst>
              </a:rPr>
              <a:t>oksalasetatın</a:t>
            </a:r>
            <a:r>
              <a:rPr lang="tr-TR" altLang="tr-TR" sz="2400" dirty="0">
                <a:effectLst>
                  <a:outerShdw blurRad="38100" dist="38100" dir="2700000" algn="tl">
                    <a:srgbClr val="000000"/>
                  </a:outerShdw>
                </a:effectLst>
              </a:rPr>
              <a:t> oluşumunu katalizler.(</a:t>
            </a:r>
            <a:r>
              <a:rPr lang="tr-TR" altLang="tr-TR" sz="2400" dirty="0" err="1">
                <a:effectLst>
                  <a:outerShdw blurRad="38100" dist="38100" dir="2700000" algn="tl">
                    <a:srgbClr val="000000"/>
                  </a:outerShdw>
                </a:effectLst>
              </a:rPr>
              <a:t>piruvat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glukozdan</a:t>
            </a:r>
            <a:r>
              <a:rPr lang="tr-TR" altLang="tr-TR" sz="2400" dirty="0">
                <a:effectLst>
                  <a:outerShdw blurRad="38100" dist="38100" dir="2700000" algn="tl">
                    <a:srgbClr val="000000"/>
                  </a:outerShdw>
                </a:effectLst>
              </a:rPr>
              <a:t> değil, başka bazı amino asitlerden de meydana gelir.)</a:t>
            </a:r>
          </a:p>
          <a:p>
            <a:pPr eaLnBrk="1" hangingPunct="1">
              <a:lnSpc>
                <a:spcPct val="80000"/>
              </a:lnSpc>
              <a:defRPr/>
            </a:pPr>
            <a:endParaRPr lang="tr-TR" altLang="tr-TR" sz="2400" dirty="0">
              <a:effectLst>
                <a:outerShdw blurRad="38100" dist="38100" dir="2700000" algn="tl">
                  <a:srgbClr val="000000"/>
                </a:outerShdw>
              </a:effectLst>
            </a:endParaRPr>
          </a:p>
          <a:p>
            <a:pPr lvl="1" eaLnBrk="1" hangingPunct="1">
              <a:lnSpc>
                <a:spcPct val="80000"/>
              </a:lnSpc>
              <a:defRPr/>
            </a:pPr>
            <a:r>
              <a:rPr lang="tr-TR" altLang="tr-TR" sz="2400" dirty="0">
                <a:effectLst>
                  <a:outerShdw blurRad="38100" dist="38100" dir="2700000" algn="tl">
                    <a:srgbClr val="000000"/>
                  </a:outerShdw>
                </a:effectLst>
              </a:rPr>
              <a:t>ATP+HCO3+Piruvat--------</a:t>
            </a:r>
            <a:r>
              <a:rPr lang="tr-TR" altLang="tr-TR" sz="2400" dirty="0" err="1">
                <a:effectLst>
                  <a:outerShdw blurRad="38100" dist="38100" dir="2700000" algn="tl">
                    <a:srgbClr val="000000"/>
                  </a:outerShdw>
                </a:effectLst>
              </a:rPr>
              <a:t>Oksalasetat</a:t>
            </a:r>
            <a:endParaRPr lang="tr-TR" altLang="tr-TR" sz="2400" dirty="0">
              <a:effectLst>
                <a:outerShdw blurRad="38100" dist="38100" dir="2700000" algn="tl">
                  <a:srgbClr val="000000"/>
                </a:outerShdw>
              </a:effectLst>
            </a:endParaRPr>
          </a:p>
        </p:txBody>
      </p:sp>
    </p:spTree>
    <p:extLst>
      <p:ext uri="{BB962C8B-B14F-4D97-AF65-F5344CB8AC3E}">
        <p14:creationId xmlns:p14="http://schemas.microsoft.com/office/powerpoint/2010/main" val="138207375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1196975"/>
            <a:ext cx="8229600" cy="4968875"/>
          </a:xfrm>
        </p:spPr>
        <p:txBody>
          <a:bodyPr/>
          <a:lstStyle/>
          <a:p>
            <a:pPr eaLnBrk="1" hangingPunct="1">
              <a:lnSpc>
                <a:spcPct val="80000"/>
              </a:lnSpc>
              <a:defRPr/>
            </a:pPr>
            <a:r>
              <a:rPr lang="tr-TR" altLang="tr-TR" dirty="0">
                <a:effectLst>
                  <a:outerShdw blurRad="38100" dist="38100" dir="2700000" algn="tl">
                    <a:srgbClr val="000000"/>
                  </a:outerShdw>
                </a:effectLst>
              </a:rPr>
              <a:t>Ayrıca, bazı amino asitler de, 4 yada 5 karbonlu ara ürünlerin kaynağıdır. </a:t>
            </a:r>
          </a:p>
          <a:p>
            <a:pPr eaLnBrk="1" hangingPunct="1">
              <a:lnSpc>
                <a:spcPct val="80000"/>
              </a:lnSpc>
              <a:defRPr/>
            </a:pPr>
            <a:endParaRPr lang="tr-TR" altLang="tr-TR" dirty="0">
              <a:effectLst>
                <a:outerShdw blurRad="38100" dist="38100" dir="2700000" algn="tl">
                  <a:srgbClr val="000000"/>
                </a:outerShdw>
              </a:effectLst>
            </a:endParaRPr>
          </a:p>
          <a:p>
            <a:pPr eaLnBrk="1" hangingPunct="1">
              <a:lnSpc>
                <a:spcPct val="80000"/>
              </a:lnSpc>
              <a:defRPr/>
            </a:pPr>
            <a:r>
              <a:rPr lang="tr-TR" altLang="tr-TR" dirty="0" err="1">
                <a:effectLst>
                  <a:outerShdw blurRad="38100" dist="38100" dir="2700000" algn="tl">
                    <a:srgbClr val="000000"/>
                  </a:outerShdw>
                </a:effectLst>
              </a:rPr>
              <a:t>Glutamat</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dehidrogenazla</a:t>
            </a:r>
            <a:endParaRPr lang="tr-TR" altLang="tr-TR" dirty="0">
              <a:effectLst>
                <a:outerShdw blurRad="38100" dist="38100" dir="2700000" algn="tl">
                  <a:srgbClr val="000000"/>
                </a:outerShdw>
              </a:effectLst>
            </a:endParaRPr>
          </a:p>
          <a:p>
            <a:pPr lvl="1" eaLnBrk="1" hangingPunct="1">
              <a:lnSpc>
                <a:spcPct val="80000"/>
              </a:lnSpc>
              <a:defRPr/>
            </a:pPr>
            <a:r>
              <a:rPr lang="tr-TR" altLang="tr-TR" dirty="0" err="1">
                <a:effectLst>
                  <a:outerShdw blurRad="38100" dist="38100" dir="2700000" algn="tl">
                    <a:srgbClr val="000000"/>
                  </a:outerShdw>
                </a:effectLst>
              </a:rPr>
              <a:t>glutamat</a:t>
            </a:r>
            <a:r>
              <a:rPr lang="tr-TR" altLang="tr-TR" dirty="0">
                <a:effectLst>
                  <a:outerShdw blurRad="38100" dist="38100" dir="2700000" algn="tl">
                    <a:srgbClr val="000000"/>
                  </a:outerShdw>
                </a:effectLst>
              </a:rPr>
              <a:t>…… alfa-</a:t>
            </a:r>
            <a:r>
              <a:rPr lang="tr-TR" altLang="tr-TR" dirty="0" err="1">
                <a:effectLst>
                  <a:outerShdw blurRad="38100" dist="38100" dir="2700000" algn="tl">
                    <a:srgbClr val="000000"/>
                  </a:outerShdw>
                </a:effectLst>
              </a:rPr>
              <a:t>ketoglutarata</a:t>
            </a:r>
            <a:endParaRPr lang="tr-TR" altLang="tr-TR" dirty="0">
              <a:effectLst>
                <a:outerShdw blurRad="38100" dist="38100" dir="2700000" algn="tl">
                  <a:srgbClr val="000000"/>
                </a:outerShdw>
              </a:effectLst>
            </a:endParaRPr>
          </a:p>
          <a:p>
            <a:pPr eaLnBrk="1" hangingPunct="1">
              <a:lnSpc>
                <a:spcPct val="80000"/>
              </a:lnSpc>
              <a:defRPr/>
            </a:pPr>
            <a:r>
              <a:rPr lang="tr-TR" altLang="tr-TR" dirty="0" err="1">
                <a:effectLst>
                  <a:outerShdw blurRad="38100" dist="38100" dir="2700000" algn="tl">
                    <a:srgbClr val="000000"/>
                  </a:outerShdw>
                </a:effectLst>
              </a:rPr>
              <a:t>Transaminasyonla</a:t>
            </a:r>
            <a:r>
              <a:rPr lang="tr-TR" altLang="tr-TR" dirty="0">
                <a:effectLst>
                  <a:outerShdw blurRad="38100" dist="38100" dir="2700000" algn="tl">
                    <a:srgbClr val="000000"/>
                  </a:outerShdw>
                </a:effectLst>
              </a:rPr>
              <a:t> </a:t>
            </a:r>
          </a:p>
          <a:p>
            <a:pPr lvl="1" eaLnBrk="1" hangingPunct="1">
              <a:lnSpc>
                <a:spcPct val="80000"/>
              </a:lnSpc>
              <a:defRPr/>
            </a:pPr>
            <a:r>
              <a:rPr lang="tr-TR" altLang="tr-TR" dirty="0" err="1">
                <a:effectLst>
                  <a:outerShdw blurRad="38100" dist="38100" dir="2700000" algn="tl">
                    <a:srgbClr val="000000"/>
                  </a:outerShdw>
                </a:effectLst>
              </a:rPr>
              <a:t>Aspartat</a:t>
            </a:r>
            <a:r>
              <a:rPr lang="tr-TR" altLang="tr-TR" dirty="0">
                <a:effectLst>
                  <a:outerShdw blurRad="38100" dist="38100" dir="2700000" algn="tl">
                    <a:srgbClr val="000000"/>
                  </a:outerShdw>
                </a:effectLst>
              </a:rPr>
              <a:t>………</a:t>
            </a:r>
            <a:r>
              <a:rPr lang="tr-TR" altLang="tr-TR" dirty="0" err="1">
                <a:effectLst>
                  <a:outerShdw blurRad="38100" dist="38100" dir="2700000" algn="tl">
                    <a:srgbClr val="000000"/>
                  </a:outerShdw>
                </a:effectLst>
              </a:rPr>
              <a:t>oksalasetat</a:t>
            </a:r>
            <a:endParaRPr lang="tr-TR" altLang="tr-TR" dirty="0">
              <a:effectLst>
                <a:outerShdw blurRad="38100" dist="38100" dir="2700000" algn="tl">
                  <a:srgbClr val="000000"/>
                </a:outerShdw>
              </a:effectLst>
            </a:endParaRPr>
          </a:p>
          <a:p>
            <a:pPr eaLnBrk="1" hangingPunct="1">
              <a:lnSpc>
                <a:spcPct val="80000"/>
              </a:lnSpc>
              <a:defRPr/>
            </a:pPr>
            <a:r>
              <a:rPr lang="tr-TR" altLang="tr-TR" dirty="0">
                <a:effectLst>
                  <a:outerShdw blurRad="38100" dist="38100" dir="2700000" algn="tl">
                    <a:srgbClr val="000000"/>
                  </a:outerShdw>
                </a:effectLst>
              </a:rPr>
              <a:t>valin ve </a:t>
            </a:r>
            <a:r>
              <a:rPr lang="tr-TR" altLang="tr-TR" dirty="0" err="1">
                <a:effectLst>
                  <a:outerShdw blurRad="38100" dist="38100" dir="2700000" algn="tl">
                    <a:srgbClr val="000000"/>
                  </a:outerShdw>
                </a:effectLst>
              </a:rPr>
              <a:t>izolösinin</a:t>
            </a:r>
            <a:r>
              <a:rPr lang="tr-TR" altLang="tr-TR" dirty="0">
                <a:effectLst>
                  <a:outerShdw blurRad="38100" dist="38100" dir="2700000" algn="tl">
                    <a:srgbClr val="000000"/>
                  </a:outerShdw>
                </a:effectLst>
              </a:rPr>
              <a:t> parçalanması ile meydana gelen </a:t>
            </a:r>
          </a:p>
          <a:p>
            <a:pPr lvl="1" eaLnBrk="1" hangingPunct="1">
              <a:lnSpc>
                <a:spcPct val="80000"/>
              </a:lnSpc>
              <a:defRPr/>
            </a:pPr>
            <a:r>
              <a:rPr lang="tr-TR" altLang="tr-TR" dirty="0" err="1">
                <a:effectLst>
                  <a:outerShdw blurRad="38100" dist="38100" dir="2700000" algn="tl">
                    <a:srgbClr val="000000"/>
                  </a:outerShdw>
                </a:effectLst>
              </a:rPr>
              <a:t>propiyonilCoA</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süksinil</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CoA</a:t>
            </a:r>
            <a:r>
              <a:rPr lang="tr-TR" altLang="tr-TR" dirty="0">
                <a:effectLst>
                  <a:outerShdw blurRad="38100" dist="38100" dir="2700000" algn="tl">
                    <a:srgbClr val="000000"/>
                  </a:outerShdw>
                </a:effectLst>
              </a:rPr>
              <a:t> ya</a:t>
            </a: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283573342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0" y="381000"/>
            <a:ext cx="8229600" cy="1371600"/>
          </a:xfrm>
        </p:spPr>
        <p:txBody>
          <a:bodyPr/>
          <a:lstStyle/>
          <a:p>
            <a:pPr eaLnBrk="1" hangingPunct="1">
              <a:defRPr/>
            </a:pPr>
            <a:r>
              <a:rPr lang="tr-TR" altLang="tr-TR" sz="4000">
                <a:effectLst>
                  <a:outerShdw blurRad="38100" dist="38100" dir="2700000" algn="tl">
                    <a:srgbClr val="000000"/>
                  </a:outerShdw>
                </a:effectLst>
              </a:rPr>
              <a:t>Sitozolik NADH ın mitokondriye taşınması</a:t>
            </a:r>
          </a:p>
        </p:txBody>
      </p:sp>
      <p:sp>
        <p:nvSpPr>
          <p:cNvPr id="92163" name="Rectangle 3"/>
          <p:cNvSpPr>
            <a:spLocks noGrp="1" noChangeArrowheads="1"/>
          </p:cNvSpPr>
          <p:nvPr>
            <p:ph type="body" idx="4294967295"/>
          </p:nvPr>
        </p:nvSpPr>
        <p:spPr>
          <a:xfrm>
            <a:off x="0" y="1981200"/>
            <a:ext cx="8229600" cy="4114800"/>
          </a:xfrm>
        </p:spPr>
        <p:txBody>
          <a:bodyPr/>
          <a:lstStyle/>
          <a:p>
            <a:pPr eaLnBrk="1" hangingPunct="1">
              <a:lnSpc>
                <a:spcPct val="80000"/>
              </a:lnSpc>
              <a:defRPr/>
            </a:pPr>
            <a:r>
              <a:rPr lang="tr-TR" altLang="tr-TR" sz="2400" dirty="0" err="1">
                <a:effectLst>
                  <a:outerShdw blurRad="38100" dist="38100" dir="2700000" algn="tl">
                    <a:srgbClr val="000000"/>
                  </a:outerShdw>
                </a:effectLst>
              </a:rPr>
              <a:t>Malat-aspartat</a:t>
            </a:r>
            <a:r>
              <a:rPr lang="tr-TR" altLang="tr-TR" sz="2400" dirty="0">
                <a:effectLst>
                  <a:outerShdw blurRad="38100" dist="38100" dir="2700000" algn="tl">
                    <a:srgbClr val="000000"/>
                  </a:outerShdw>
                </a:effectLst>
              </a:rPr>
              <a:t> mekik sistemi: </a:t>
            </a:r>
            <a:r>
              <a:rPr lang="tr-TR" altLang="tr-TR" sz="2400" dirty="0" err="1">
                <a:effectLst>
                  <a:outerShdw blurRad="38100" dist="38100" dir="2700000" algn="tl">
                    <a:srgbClr val="000000"/>
                  </a:outerShdw>
                </a:effectLst>
              </a:rPr>
              <a:t>Sitozoldeki</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NADH</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OAA</a:t>
            </a:r>
            <a:r>
              <a:rPr lang="tr-TR" altLang="tr-TR" sz="2400" dirty="0">
                <a:effectLst>
                  <a:outerShdw blurRad="38100" dist="38100" dir="2700000" algn="tl">
                    <a:srgbClr val="000000"/>
                  </a:outerShdw>
                </a:effectLst>
              </a:rPr>
              <a:t> ı </a:t>
            </a:r>
            <a:r>
              <a:rPr lang="tr-TR" altLang="tr-TR" sz="2400" dirty="0" err="1">
                <a:effectLst>
                  <a:outerShdw blurRad="38100" dist="38100" dir="2700000" algn="tl">
                    <a:srgbClr val="000000"/>
                  </a:outerShdw>
                </a:effectLst>
              </a:rPr>
              <a:t>malata</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redükler</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/alfa-</a:t>
            </a:r>
            <a:r>
              <a:rPr lang="tr-TR" altLang="tr-TR" sz="2400" dirty="0" err="1">
                <a:effectLst>
                  <a:outerShdw blurRad="38100" dist="38100" dir="2700000" algn="tl">
                    <a:srgbClr val="000000"/>
                  </a:outerShdw>
                </a:effectLst>
              </a:rPr>
              <a:t>ketoglutarat</a:t>
            </a:r>
            <a:r>
              <a:rPr lang="tr-TR" altLang="tr-TR" sz="2400" dirty="0">
                <a:effectLst>
                  <a:outerShdw blurRad="38100" dist="38100" dir="2700000" algn="tl">
                    <a:srgbClr val="000000"/>
                  </a:outerShdw>
                </a:effectLst>
              </a:rPr>
              <a:t> taşıyıcısı ile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 mitokondriye geçer. Reaksiyonu </a:t>
            </a:r>
            <a:r>
              <a:rPr lang="tr-TR" altLang="tr-TR" sz="2400" dirty="0" err="1">
                <a:effectLst>
                  <a:outerShdw blurRad="38100" dist="38100" dir="2700000" algn="tl">
                    <a:srgbClr val="000000"/>
                  </a:outerShdw>
                </a:effectLst>
              </a:rPr>
              <a:t>sitozolik</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dehidrogenaz</a:t>
            </a:r>
            <a:r>
              <a:rPr lang="tr-TR" altLang="tr-TR" sz="2400" dirty="0">
                <a:effectLst>
                  <a:outerShdw blurRad="38100" dist="38100" dir="2700000" algn="tl">
                    <a:srgbClr val="000000"/>
                  </a:outerShdw>
                </a:effectLst>
              </a:rPr>
              <a:t> katalizler. Burada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 kolaylıkla </a:t>
            </a:r>
            <a:r>
              <a:rPr lang="tr-TR" altLang="tr-TR" sz="2400" dirty="0" err="1">
                <a:effectLst>
                  <a:outerShdw blurRad="38100" dist="38100" dir="2700000" algn="tl">
                    <a:srgbClr val="000000"/>
                  </a:outerShdw>
                </a:effectLst>
              </a:rPr>
              <a:t>mitokondrial</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dehidrogenazla</a:t>
            </a:r>
            <a:r>
              <a:rPr lang="tr-TR" altLang="tr-TR" sz="2400" dirty="0">
                <a:effectLst>
                  <a:outerShdw blurRad="38100" dist="38100" dir="2700000" algn="tl">
                    <a:srgbClr val="000000"/>
                  </a:outerShdw>
                </a:effectLst>
              </a:rPr>
              <a:t> yeniden </a:t>
            </a:r>
            <a:r>
              <a:rPr lang="tr-TR" altLang="tr-TR" sz="2400" dirty="0" err="1">
                <a:effectLst>
                  <a:outerShdw blurRad="38100" dist="38100" dir="2700000" algn="tl">
                    <a:srgbClr val="000000"/>
                  </a:outerShdw>
                </a:effectLst>
              </a:rPr>
              <a:t>oksalasetat’a</a:t>
            </a:r>
            <a:r>
              <a:rPr lang="tr-TR" altLang="tr-TR" sz="2400" dirty="0">
                <a:effectLst>
                  <a:outerShdw blurRad="38100" dist="38100" dir="2700000" algn="tl">
                    <a:srgbClr val="000000"/>
                  </a:outerShdw>
                </a:effectLst>
              </a:rPr>
              <a:t> oksitlenir, </a:t>
            </a:r>
            <a:r>
              <a:rPr lang="tr-TR" altLang="tr-TR" sz="2400" dirty="0" err="1">
                <a:effectLst>
                  <a:outerShdw blurRad="38100" dist="38100" dir="2700000" algn="tl">
                    <a:srgbClr val="000000"/>
                  </a:outerShdw>
                </a:effectLst>
              </a:rPr>
              <a:t>NADH</a:t>
            </a:r>
            <a:r>
              <a:rPr lang="tr-TR" altLang="tr-TR" sz="2400" dirty="0">
                <a:effectLst>
                  <a:outerShdw blurRad="38100" dist="38100" dir="2700000" algn="tl">
                    <a:srgbClr val="000000"/>
                  </a:outerShdw>
                </a:effectLst>
              </a:rPr>
              <a:t> açığa çıkar. </a:t>
            </a:r>
            <a:r>
              <a:rPr lang="tr-TR" altLang="tr-TR" sz="2400" dirty="0" err="1">
                <a:effectLst>
                  <a:outerShdw blurRad="38100" dist="38100" dir="2700000" algn="tl">
                    <a:srgbClr val="000000"/>
                  </a:outerShdw>
                </a:effectLst>
              </a:rPr>
              <a:t>NADH</a:t>
            </a:r>
            <a:r>
              <a:rPr lang="tr-TR" altLang="tr-TR" sz="2400" dirty="0">
                <a:effectLst>
                  <a:outerShdw blurRad="38100" dist="38100" dir="2700000" algn="tl">
                    <a:srgbClr val="000000"/>
                  </a:outerShdw>
                </a:effectLst>
              </a:rPr>
              <a:t>, elektron transport zinciri ile oksitlenir. Bu şekilde moleküler oksijene iletilen elektron çifti ile 2.5. molekül </a:t>
            </a:r>
            <a:r>
              <a:rPr lang="tr-TR" altLang="tr-TR" sz="2400" dirty="0" err="1">
                <a:effectLst>
                  <a:outerShdw blurRad="38100" dist="38100" dir="2700000" algn="tl">
                    <a:srgbClr val="000000"/>
                  </a:outerShdw>
                </a:effectLst>
              </a:rPr>
              <a:t>ATP</a:t>
            </a:r>
            <a:r>
              <a:rPr lang="tr-TR" altLang="tr-TR" sz="2400" dirty="0">
                <a:effectLst>
                  <a:outerShdw blurRad="38100" dist="38100" dir="2700000" algn="tl">
                    <a:srgbClr val="000000"/>
                  </a:outerShdw>
                </a:effectLst>
              </a:rPr>
              <a:t> açığa çıkar. </a:t>
            </a:r>
            <a:r>
              <a:rPr lang="tr-TR" altLang="tr-TR" sz="2400" dirty="0" err="1">
                <a:effectLst>
                  <a:outerShdw blurRad="38100" dist="38100" dir="2700000" algn="tl">
                    <a:srgbClr val="000000"/>
                  </a:outerShdw>
                </a:effectLst>
              </a:rPr>
              <a:t>OAA</a:t>
            </a:r>
            <a:r>
              <a:rPr lang="tr-TR" altLang="tr-TR" sz="2400" dirty="0">
                <a:effectLst>
                  <a:outerShdw blurRad="38100" dist="38100" dir="2700000" algn="tl">
                    <a:srgbClr val="000000"/>
                  </a:outerShdw>
                </a:effectLst>
              </a:rPr>
              <a:t> ise, </a:t>
            </a:r>
            <a:r>
              <a:rPr lang="tr-TR" altLang="tr-TR" sz="2400" dirty="0" err="1">
                <a:effectLst>
                  <a:outerShdw blurRad="38100" dist="38100" dir="2700000" algn="tl">
                    <a:srgbClr val="000000"/>
                  </a:outerShdw>
                </a:effectLst>
              </a:rPr>
              <a:t>transaminasyon</a:t>
            </a:r>
            <a:r>
              <a:rPr lang="tr-TR" altLang="tr-TR" sz="2400" dirty="0">
                <a:effectLst>
                  <a:outerShdw blurRad="38100" dist="38100" dir="2700000" algn="tl">
                    <a:srgbClr val="000000"/>
                  </a:outerShdw>
                </a:effectLst>
              </a:rPr>
              <a:t> reaksiyonu ile </a:t>
            </a:r>
            <a:r>
              <a:rPr lang="tr-TR" altLang="tr-TR" sz="2400" dirty="0" err="1">
                <a:effectLst>
                  <a:outerShdw blurRad="38100" dist="38100" dir="2700000" algn="tl">
                    <a:srgbClr val="000000"/>
                  </a:outerShdw>
                </a:effectLst>
              </a:rPr>
              <a:t>aspartata</a:t>
            </a:r>
            <a:r>
              <a:rPr lang="tr-TR" altLang="tr-TR" sz="2400" dirty="0">
                <a:effectLst>
                  <a:outerShdw blurRad="38100" dist="38100" dir="2700000" algn="tl">
                    <a:srgbClr val="000000"/>
                  </a:outerShdw>
                </a:effectLst>
              </a:rPr>
              <a:t> dönüştürülür ve </a:t>
            </a:r>
            <a:r>
              <a:rPr lang="tr-TR" altLang="tr-TR" sz="2400" dirty="0" err="1">
                <a:effectLst>
                  <a:outerShdw blurRad="38100" dist="38100" dir="2700000" algn="tl">
                    <a:srgbClr val="000000"/>
                  </a:outerShdw>
                </a:effectLst>
              </a:rPr>
              <a:t>aspartat</a:t>
            </a:r>
            <a:r>
              <a:rPr lang="tr-TR" altLang="tr-TR" sz="2400" dirty="0">
                <a:effectLst>
                  <a:outerShdw blurRad="38100" dist="38100" dir="2700000" algn="tl">
                    <a:srgbClr val="000000"/>
                  </a:outerShdw>
                </a:effectLst>
              </a:rPr>
              <a:t>/</a:t>
            </a:r>
            <a:r>
              <a:rPr lang="tr-TR" altLang="tr-TR" sz="2400" dirty="0" err="1">
                <a:effectLst>
                  <a:outerShdw blurRad="38100" dist="38100" dir="2700000" algn="tl">
                    <a:srgbClr val="000000"/>
                  </a:outerShdw>
                </a:effectLst>
              </a:rPr>
              <a:t>glutamat</a:t>
            </a:r>
            <a:r>
              <a:rPr lang="tr-TR" altLang="tr-TR" sz="2400" dirty="0">
                <a:effectLst>
                  <a:outerShdw blurRad="38100" dist="38100" dir="2700000" algn="tl">
                    <a:srgbClr val="000000"/>
                  </a:outerShdw>
                </a:effectLst>
              </a:rPr>
              <a:t> taşıyıcısı ile </a:t>
            </a:r>
            <a:r>
              <a:rPr lang="tr-TR" altLang="tr-TR" sz="2400" dirty="0" err="1">
                <a:effectLst>
                  <a:outerShdw blurRad="38100" dist="38100" dir="2700000" algn="tl">
                    <a:srgbClr val="000000"/>
                  </a:outerShdw>
                </a:effectLst>
              </a:rPr>
              <a:t>sitozole</a:t>
            </a:r>
            <a:r>
              <a:rPr lang="tr-TR" altLang="tr-TR" sz="2400" dirty="0">
                <a:effectLst>
                  <a:outerShdw blurRad="38100" dist="38100" dir="2700000" algn="tl">
                    <a:srgbClr val="000000"/>
                  </a:outerShdw>
                </a:effectLst>
              </a:rPr>
              <a:t> geçer, orada tekrar </a:t>
            </a:r>
            <a:r>
              <a:rPr lang="tr-TR" altLang="tr-TR" sz="2400" dirty="0" err="1">
                <a:effectLst>
                  <a:outerShdw blurRad="38100" dist="38100" dir="2700000" algn="tl">
                    <a:srgbClr val="000000"/>
                  </a:outerShdw>
                </a:effectLst>
              </a:rPr>
              <a:t>transaminasyonla</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OAA’a</a:t>
            </a:r>
            <a:r>
              <a:rPr lang="tr-TR" altLang="tr-TR" sz="2400" dirty="0">
                <a:effectLst>
                  <a:outerShdw blurRad="38100" dist="38100" dir="2700000" algn="tl">
                    <a:srgbClr val="000000"/>
                  </a:outerShdw>
                </a:effectLst>
              </a:rPr>
              <a:t> dönüşür. En aktif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a:t>
            </a:r>
            <a:r>
              <a:rPr lang="tr-TR" altLang="tr-TR" sz="2400" dirty="0" err="1">
                <a:effectLst>
                  <a:outerShdw blurRad="38100" dist="38100" dir="2700000" algn="tl">
                    <a:srgbClr val="000000"/>
                  </a:outerShdw>
                </a:effectLst>
              </a:rPr>
              <a:t>aspartat</a:t>
            </a:r>
            <a:r>
              <a:rPr lang="tr-TR" altLang="tr-TR" sz="2400" dirty="0">
                <a:effectLst>
                  <a:outerShdw blurRad="38100" dist="38100" dir="2700000" algn="tl">
                    <a:srgbClr val="000000"/>
                  </a:outerShdw>
                </a:effectLst>
              </a:rPr>
              <a:t> mekiği, karaciğer, böbrek ve kalp mitokondrisindeki </a:t>
            </a:r>
            <a:r>
              <a:rPr lang="tr-TR" altLang="tr-TR" sz="2400" dirty="0" err="1">
                <a:effectLst>
                  <a:outerShdw blurRad="38100" dist="38100" dir="2700000" algn="tl">
                    <a:srgbClr val="000000"/>
                  </a:outerShdw>
                </a:effectLst>
              </a:rPr>
              <a:t>malat</a:t>
            </a:r>
            <a:r>
              <a:rPr lang="tr-TR" altLang="tr-TR" sz="2400" dirty="0">
                <a:effectLst>
                  <a:outerShdw blurRad="38100" dist="38100" dir="2700000" algn="tl">
                    <a:srgbClr val="000000"/>
                  </a:outerShdw>
                </a:effectLst>
              </a:rPr>
              <a:t>/</a:t>
            </a:r>
            <a:r>
              <a:rPr lang="tr-TR" altLang="tr-TR" sz="2400" dirty="0" err="1">
                <a:effectLst>
                  <a:outerShdw blurRad="38100" dist="38100" dir="2700000" algn="tl">
                    <a:srgbClr val="000000"/>
                  </a:outerShdw>
                </a:effectLst>
              </a:rPr>
              <a:t>aspartat</a:t>
            </a:r>
            <a:r>
              <a:rPr lang="tr-TR" altLang="tr-TR" sz="2400" dirty="0">
                <a:effectLst>
                  <a:outerShdw blurRad="38100" dist="38100" dir="2700000" algn="tl">
                    <a:srgbClr val="000000"/>
                  </a:outerShdw>
                </a:effectLst>
              </a:rPr>
              <a:t> mekiğidir.</a:t>
            </a:r>
          </a:p>
        </p:txBody>
      </p:sp>
    </p:spTree>
    <p:extLst>
      <p:ext uri="{BB962C8B-B14F-4D97-AF65-F5344CB8AC3E}">
        <p14:creationId xmlns:p14="http://schemas.microsoft.com/office/powerpoint/2010/main" val="14707660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idx="4294967295"/>
          </p:nvPr>
        </p:nvSpPr>
        <p:spPr>
          <a:xfrm>
            <a:off x="0" y="381000"/>
            <a:ext cx="8229600" cy="1371600"/>
          </a:xfrm>
        </p:spPr>
        <p:txBody>
          <a:bodyPr>
            <a:normAutofit fontScale="90000"/>
          </a:bodyPr>
          <a:lstStyle/>
          <a:p>
            <a:pPr eaLnBrk="1" hangingPunct="1">
              <a:defRPr/>
            </a:pPr>
            <a:r>
              <a:rPr lang="tr-TR" altLang="tr-TR">
                <a:effectLst>
                  <a:outerShdw blurRad="38100" dist="38100" dir="2700000" algn="tl">
                    <a:srgbClr val="000000"/>
                  </a:outerShdw>
                </a:effectLst>
              </a:rPr>
              <a:t>Mitokondrinin iç membranında bulunan taşıyıcılar</a:t>
            </a:r>
          </a:p>
        </p:txBody>
      </p:sp>
      <p:sp>
        <p:nvSpPr>
          <p:cNvPr id="93187" name="Content Placeholder 2"/>
          <p:cNvSpPr>
            <a:spLocks noGrp="1"/>
          </p:cNvSpPr>
          <p:nvPr>
            <p:ph idx="4294967295"/>
          </p:nvPr>
        </p:nvSpPr>
        <p:spPr>
          <a:xfrm>
            <a:off x="0" y="1981200"/>
            <a:ext cx="8229600" cy="4114800"/>
          </a:xfrm>
        </p:spPr>
        <p:txBody>
          <a:bodyPr/>
          <a:lstStyle/>
          <a:p>
            <a:pPr eaLnBrk="1" hangingPunct="1">
              <a:defRPr/>
            </a:pPr>
            <a:r>
              <a:rPr lang="tr-TR" altLang="tr-TR">
                <a:effectLst>
                  <a:outerShdw blurRad="38100" dist="38100" dir="2700000" algn="tl">
                    <a:srgbClr val="000000"/>
                  </a:outerShdw>
                </a:effectLst>
              </a:rPr>
              <a:t>Monokarboksilat transporter (Pirüvat/OH)</a:t>
            </a:r>
          </a:p>
          <a:p>
            <a:pPr eaLnBrk="1" hangingPunct="1">
              <a:defRPr/>
            </a:pPr>
            <a:r>
              <a:rPr lang="tr-TR" altLang="tr-TR">
                <a:effectLst>
                  <a:outerShdw blurRad="38100" dist="38100" dir="2700000" algn="tl">
                    <a:srgbClr val="000000"/>
                  </a:outerShdw>
                </a:effectLst>
              </a:rPr>
              <a:t>Dikarboksilat transporter (Fosfat/malat)</a:t>
            </a:r>
          </a:p>
          <a:p>
            <a:pPr eaLnBrk="1" hangingPunct="1">
              <a:defRPr/>
            </a:pPr>
            <a:r>
              <a:rPr lang="tr-TR" altLang="tr-TR">
                <a:effectLst>
                  <a:outerShdw blurRad="38100" dist="38100" dir="2700000" algn="tl">
                    <a:srgbClr val="000000"/>
                  </a:outerShdw>
                </a:effectLst>
              </a:rPr>
              <a:t>Trikarboksilat transporter (Malat/sitrat)</a:t>
            </a:r>
          </a:p>
          <a:p>
            <a:pPr eaLnBrk="1" hangingPunct="1">
              <a:defRPr/>
            </a:pPr>
            <a:r>
              <a:rPr lang="tr-TR" altLang="tr-TR">
                <a:effectLst>
                  <a:outerShdw blurRad="38100" dist="38100" dir="2700000" algn="tl">
                    <a:srgbClr val="000000"/>
                  </a:outerShdw>
                </a:effectLst>
              </a:rPr>
              <a:t>Fosfat transporter (Fosfat ve H+)</a:t>
            </a:r>
          </a:p>
          <a:p>
            <a:pPr eaLnBrk="1" hangingPunct="1">
              <a:defRPr/>
            </a:pPr>
            <a:r>
              <a:rPr lang="tr-TR" altLang="tr-TR">
                <a:effectLst>
                  <a:outerShdw blurRad="38100" dist="38100" dir="2700000" algn="tl">
                    <a:srgbClr val="000000"/>
                  </a:outerShdw>
                </a:effectLst>
              </a:rPr>
              <a:t>Adenin nükleotit translokaz (ADP/ATP)</a:t>
            </a:r>
          </a:p>
          <a:p>
            <a:pPr eaLnBrk="1" hangingPunct="1">
              <a:defRPr/>
            </a:pPr>
            <a:r>
              <a:rPr lang="tr-TR" altLang="tr-TR">
                <a:effectLst>
                  <a:outerShdw blurRad="38100" dist="38100" dir="2700000" algn="tl">
                    <a:srgbClr val="000000"/>
                  </a:outerShdw>
                </a:effectLst>
              </a:rPr>
              <a:t>Aspartat -glutamat tranporter</a:t>
            </a:r>
          </a:p>
          <a:p>
            <a:pPr eaLnBrk="1" hangingPunct="1">
              <a:defRPr/>
            </a:pPr>
            <a:r>
              <a:rPr lang="tr-TR" altLang="tr-TR">
                <a:effectLst>
                  <a:outerShdw blurRad="38100" dist="38100" dir="2700000" algn="tl">
                    <a:srgbClr val="000000"/>
                  </a:outerShdw>
                </a:effectLst>
              </a:rPr>
              <a:t>Malat- alfa- ketoglutarat  tranporter</a:t>
            </a:r>
          </a:p>
        </p:txBody>
      </p:sp>
    </p:spTree>
    <p:extLst>
      <p:ext uri="{BB962C8B-B14F-4D97-AF65-F5344CB8AC3E}">
        <p14:creationId xmlns:p14="http://schemas.microsoft.com/office/powerpoint/2010/main" val="301190030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260350"/>
            <a:ext cx="8229600" cy="6264275"/>
          </a:xfrm>
        </p:spPr>
        <p:txBody>
          <a:bodyPr/>
          <a:lstStyle/>
          <a:p>
            <a:pPr eaLnBrk="1" hangingPunct="1">
              <a:lnSpc>
                <a:spcPct val="80000"/>
              </a:lnSpc>
              <a:defRPr/>
            </a:pPr>
            <a:r>
              <a:rPr lang="tr-TR" altLang="tr-TR" dirty="0" err="1">
                <a:effectLst>
                  <a:outerShdw blurRad="38100" dist="38100" dir="2700000" algn="tl">
                    <a:srgbClr val="000000"/>
                  </a:outerShdw>
                </a:effectLst>
              </a:rPr>
              <a:t>Gliserol</a:t>
            </a:r>
            <a:r>
              <a:rPr lang="tr-TR" altLang="tr-TR" dirty="0">
                <a:effectLst>
                  <a:outerShdw blurRad="38100" dist="38100" dir="2700000" algn="tl">
                    <a:srgbClr val="000000"/>
                  </a:outerShdw>
                </a:effectLst>
              </a:rPr>
              <a:t>-fosfat mekik sistemi: İskelet kası ve beyin farklı bir </a:t>
            </a:r>
            <a:r>
              <a:rPr lang="tr-TR" altLang="tr-TR" dirty="0" err="1">
                <a:effectLst>
                  <a:outerShdw blurRad="38100" dist="38100" dir="2700000" algn="tl">
                    <a:srgbClr val="000000"/>
                  </a:outerShdw>
                </a:effectLst>
              </a:rPr>
              <a:t>NADH</a:t>
            </a:r>
            <a:r>
              <a:rPr lang="tr-TR" altLang="tr-TR" dirty="0">
                <a:effectLst>
                  <a:outerShdw blurRad="38100" dist="38100" dir="2700000" algn="tl">
                    <a:srgbClr val="000000"/>
                  </a:outerShdw>
                </a:effectLst>
              </a:rPr>
              <a:t> mekiği kullanır. </a:t>
            </a:r>
            <a:r>
              <a:rPr lang="tr-TR" altLang="tr-TR" dirty="0" err="1">
                <a:effectLst>
                  <a:outerShdw blurRad="38100" dist="38100" dir="2700000" algn="tl">
                    <a:srgbClr val="000000"/>
                  </a:outerShdw>
                </a:effectLst>
              </a:rPr>
              <a:t>Sitozoldaki</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NADH</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sitozolik</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Gliserol</a:t>
            </a:r>
            <a:r>
              <a:rPr lang="tr-TR" altLang="tr-TR" dirty="0">
                <a:effectLst>
                  <a:outerShdw blurRad="38100" dist="38100" dir="2700000" algn="tl">
                    <a:srgbClr val="000000"/>
                  </a:outerShdw>
                </a:effectLst>
              </a:rPr>
              <a:t> 3 fosfat </a:t>
            </a:r>
            <a:r>
              <a:rPr lang="tr-TR" altLang="tr-TR" dirty="0" err="1">
                <a:effectLst>
                  <a:outerShdw blurRad="38100" dist="38100" dir="2700000" algn="tl">
                    <a:srgbClr val="000000"/>
                  </a:outerShdw>
                </a:effectLst>
              </a:rPr>
              <a:t>dehidrogenazla</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DHAP’ı</a:t>
            </a:r>
            <a:r>
              <a:rPr lang="tr-TR" altLang="tr-TR" dirty="0">
                <a:effectLst>
                  <a:outerShdw blurRad="38100" dist="38100" dir="2700000" algn="tl">
                    <a:srgbClr val="000000"/>
                  </a:outerShdw>
                </a:effectLst>
              </a:rPr>
              <a:t> Gliserol-3-P ‘a </a:t>
            </a:r>
            <a:r>
              <a:rPr lang="tr-TR" altLang="tr-TR" dirty="0" err="1">
                <a:effectLst>
                  <a:outerShdw blurRad="38100" dist="38100" dir="2700000" algn="tl">
                    <a:srgbClr val="000000"/>
                  </a:outerShdw>
                </a:effectLst>
              </a:rPr>
              <a:t>redükler</a:t>
            </a:r>
            <a:r>
              <a:rPr lang="tr-TR" altLang="tr-TR" dirty="0">
                <a:effectLst>
                  <a:outerShdw blurRad="38100" dist="38100" dir="2700000" algn="tl">
                    <a:srgbClr val="000000"/>
                  </a:outerShdw>
                </a:effectLst>
              </a:rPr>
              <a:t>. Daha sonra, aynı enzimin </a:t>
            </a:r>
            <a:r>
              <a:rPr lang="tr-TR" altLang="tr-TR" dirty="0" err="1">
                <a:effectLst>
                  <a:outerShdw blurRad="38100" dist="38100" dir="2700000" algn="tl">
                    <a:srgbClr val="000000"/>
                  </a:outerShdw>
                </a:effectLst>
              </a:rPr>
              <a:t>mitokondrial</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izozimi</a:t>
            </a:r>
            <a:r>
              <a:rPr lang="tr-TR" altLang="tr-TR" dirty="0">
                <a:effectLst>
                  <a:outerShdw blurRad="38100" dist="38100" dir="2700000" algn="tl">
                    <a:srgbClr val="000000"/>
                  </a:outerShdw>
                </a:effectLst>
              </a:rPr>
              <a:t> ile Gliserol-3-P, </a:t>
            </a:r>
            <a:r>
              <a:rPr lang="tr-TR" altLang="tr-TR" dirty="0" err="1">
                <a:effectLst>
                  <a:outerShdw blurRad="38100" dist="38100" dir="2700000" algn="tl">
                    <a:srgbClr val="000000"/>
                  </a:outerShdw>
                </a:effectLst>
              </a:rPr>
              <a:t>DHAP</a:t>
            </a:r>
            <a:r>
              <a:rPr lang="tr-TR" altLang="tr-TR" dirty="0">
                <a:effectLst>
                  <a:outerShdw blurRad="38100" dist="38100" dir="2700000" algn="tl">
                    <a:srgbClr val="000000"/>
                  </a:outerShdw>
                </a:effectLst>
              </a:rPr>
              <a:t> ve FADH2 olacak şekilde oksitlenir. Oluşan FADH2, </a:t>
            </a:r>
            <a:r>
              <a:rPr lang="tr-TR" altLang="tr-TR" dirty="0" err="1">
                <a:effectLst>
                  <a:outerShdw blurRad="38100" dist="38100" dir="2700000" algn="tl">
                    <a:srgbClr val="000000"/>
                  </a:outerShdw>
                </a:effectLst>
              </a:rPr>
              <a:t>ubikinona</a:t>
            </a:r>
            <a:r>
              <a:rPr lang="tr-TR" altLang="tr-TR" dirty="0">
                <a:effectLst>
                  <a:outerShdw blurRad="38100" dist="38100" dir="2700000" algn="tl">
                    <a:srgbClr val="000000"/>
                  </a:outerShdw>
                </a:effectLst>
              </a:rPr>
              <a:t> verilir yani,  elektron transport zinciri ile oksitlenir.  FADH2 </a:t>
            </a:r>
            <a:r>
              <a:rPr lang="tr-TR" altLang="tr-TR" dirty="0" err="1">
                <a:effectLst>
                  <a:outerShdw blurRad="38100" dist="38100" dir="2700000" algn="tl">
                    <a:srgbClr val="000000"/>
                  </a:outerShdw>
                </a:effectLst>
              </a:rPr>
              <a:t>nin</a:t>
            </a:r>
            <a:r>
              <a:rPr lang="tr-TR" altLang="tr-TR" dirty="0">
                <a:effectLst>
                  <a:outerShdw blurRad="38100" dist="38100" dir="2700000" algn="tl">
                    <a:srgbClr val="000000"/>
                  </a:outerShdw>
                </a:effectLst>
              </a:rPr>
              <a:t> taşıdığı elektron çifti </a:t>
            </a:r>
            <a:r>
              <a:rPr lang="tr-TR" altLang="tr-TR" dirty="0" err="1">
                <a:effectLst>
                  <a:outerShdw blurRad="38100" dist="38100" dir="2700000" algn="tl">
                    <a:srgbClr val="000000"/>
                  </a:outerShdw>
                </a:effectLst>
              </a:rPr>
              <a:t>başana</a:t>
            </a:r>
            <a:r>
              <a:rPr lang="tr-TR" altLang="tr-TR" dirty="0">
                <a:effectLst>
                  <a:outerShdw blurRad="38100" dist="38100" dir="2700000" algn="tl">
                    <a:srgbClr val="000000"/>
                  </a:outerShdw>
                </a:effectLst>
              </a:rPr>
              <a:t> 1.5 </a:t>
            </a:r>
            <a:r>
              <a:rPr lang="tr-TR" altLang="tr-TR" dirty="0" err="1">
                <a:effectLst>
                  <a:outerShdw blurRad="38100" dist="38100" dir="2700000" algn="tl">
                    <a:srgbClr val="000000"/>
                  </a:outerShdw>
                </a:effectLst>
              </a:rPr>
              <a:t>ATP</a:t>
            </a:r>
            <a:r>
              <a:rPr lang="tr-TR" altLang="tr-TR" dirty="0">
                <a:effectLst>
                  <a:outerShdw blurRad="38100" dist="38100" dir="2700000" algn="tl">
                    <a:srgbClr val="000000"/>
                  </a:outerShdw>
                </a:effectLst>
              </a:rPr>
              <a:t> sentezlenir. </a:t>
            </a:r>
          </a:p>
          <a:p>
            <a:pPr eaLnBrk="1" hangingPunct="1">
              <a:lnSpc>
                <a:spcPct val="80000"/>
              </a:lnSpc>
              <a:defRPr/>
            </a:pPr>
            <a:r>
              <a:rPr lang="tr-TR" altLang="tr-TR" dirty="0">
                <a:effectLst>
                  <a:outerShdw blurRad="38100" dist="38100" dir="2700000" algn="tl">
                    <a:srgbClr val="000000"/>
                  </a:outerShdw>
                </a:effectLst>
              </a:rPr>
              <a:t>Kullanılan mekik sistemine bağlı olarak bir </a:t>
            </a:r>
            <a:r>
              <a:rPr lang="tr-TR" altLang="tr-TR" dirty="0" err="1">
                <a:effectLst>
                  <a:outerShdw blurRad="38100" dist="38100" dir="2700000" algn="tl">
                    <a:srgbClr val="000000"/>
                  </a:outerShdw>
                </a:effectLst>
              </a:rPr>
              <a:t>mol</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glukozun</a:t>
            </a:r>
            <a:r>
              <a:rPr lang="tr-TR" altLang="tr-TR" dirty="0">
                <a:effectLst>
                  <a:outerShdw blurRad="38100" dist="38100" dir="2700000" algn="tl">
                    <a:srgbClr val="000000"/>
                  </a:outerShdw>
                </a:effectLst>
              </a:rPr>
              <a:t> tam </a:t>
            </a:r>
            <a:r>
              <a:rPr lang="tr-TR" altLang="tr-TR" dirty="0" err="1">
                <a:effectLst>
                  <a:outerShdw blurRad="38100" dist="38100" dir="2700000" algn="tl">
                    <a:srgbClr val="000000"/>
                  </a:outerShdw>
                </a:effectLst>
              </a:rPr>
              <a:t>oksidasyonu</a:t>
            </a:r>
            <a:r>
              <a:rPr lang="tr-TR" altLang="tr-TR" dirty="0">
                <a:effectLst>
                  <a:outerShdw blurRad="38100" dist="38100" dir="2700000" algn="tl">
                    <a:srgbClr val="000000"/>
                  </a:outerShdw>
                </a:effectLst>
              </a:rPr>
              <a:t> ile 30/32 </a:t>
            </a:r>
            <a:r>
              <a:rPr lang="tr-TR" altLang="tr-TR" dirty="0" err="1">
                <a:effectLst>
                  <a:outerShdw blurRad="38100" dist="38100" dir="2700000" algn="tl">
                    <a:srgbClr val="000000"/>
                  </a:outerShdw>
                </a:effectLst>
              </a:rPr>
              <a:t>ATP</a:t>
            </a:r>
            <a:r>
              <a:rPr lang="tr-TR" altLang="tr-TR" dirty="0">
                <a:effectLst>
                  <a:outerShdw blurRad="38100" dist="38100" dir="2700000" algn="tl">
                    <a:srgbClr val="000000"/>
                  </a:outerShdw>
                </a:effectLst>
              </a:rPr>
              <a:t> üretilir. Elde edilen enerji 976 </a:t>
            </a:r>
            <a:r>
              <a:rPr lang="tr-TR" altLang="tr-TR" dirty="0" err="1">
                <a:effectLst>
                  <a:outerShdw blurRad="38100" dist="38100" dir="2700000" algn="tl">
                    <a:srgbClr val="000000"/>
                  </a:outerShdw>
                </a:effectLst>
              </a:rPr>
              <a:t>Kcal</a:t>
            </a:r>
            <a:r>
              <a:rPr lang="tr-TR" altLang="tr-TR" dirty="0">
                <a:effectLst>
                  <a:outerShdw blurRad="38100" dist="38100" dir="2700000" algn="tl">
                    <a:srgbClr val="000000"/>
                  </a:outerShdw>
                </a:effectLst>
              </a:rPr>
              <a:t>/</a:t>
            </a:r>
            <a:r>
              <a:rPr lang="tr-TR" altLang="tr-TR" dirty="0" err="1">
                <a:effectLst>
                  <a:outerShdw blurRad="38100" dist="38100" dir="2700000" algn="tl">
                    <a:srgbClr val="000000"/>
                  </a:outerShdw>
                </a:effectLst>
              </a:rPr>
              <a:t>mol</a:t>
            </a:r>
            <a:r>
              <a:rPr lang="tr-TR" altLang="tr-TR" dirty="0">
                <a:effectLst>
                  <a:outerShdw blurRad="38100" dist="38100" dir="2700000" algn="tl">
                    <a:srgbClr val="000000"/>
                  </a:outerShdw>
                </a:effectLst>
              </a:rPr>
              <a:t> dür. </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53794685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TCA Döngüsünün regülasyonu</a:t>
            </a:r>
          </a:p>
        </p:txBody>
      </p:sp>
      <p:sp>
        <p:nvSpPr>
          <p:cNvPr id="96259" name="Content Placeholder 2"/>
          <p:cNvSpPr>
            <a:spLocks noGrp="1"/>
          </p:cNvSpPr>
          <p:nvPr>
            <p:ph idx="4294967295"/>
          </p:nvPr>
        </p:nvSpPr>
        <p:spPr>
          <a:xfrm>
            <a:off x="0" y="1981200"/>
            <a:ext cx="8229600" cy="4114800"/>
          </a:xfrm>
        </p:spPr>
        <p:txBody>
          <a:bodyPr/>
          <a:lstStyle/>
          <a:p>
            <a:pPr eaLnBrk="1" hangingPunct="1">
              <a:defRPr/>
            </a:pPr>
            <a:r>
              <a:rPr lang="tr-TR" altLang="tr-TR">
                <a:effectLst>
                  <a:outerShdw blurRad="38100" dist="38100" dir="2700000" algn="tl">
                    <a:srgbClr val="000000"/>
                  </a:outerShdw>
                </a:effectLst>
              </a:rPr>
              <a:t>Sitrat sentaz ( Asetil KoA ve OAA )</a:t>
            </a:r>
          </a:p>
          <a:p>
            <a:pPr eaLnBrk="1" hangingPunct="1">
              <a:defRPr/>
            </a:pPr>
            <a:endParaRPr lang="tr-TR" altLang="tr-TR">
              <a:effectLst>
                <a:outerShdw blurRad="38100" dist="38100" dir="2700000" algn="tl">
                  <a:srgbClr val="000000"/>
                </a:outerShdw>
              </a:effectLst>
            </a:endParaRPr>
          </a:p>
          <a:p>
            <a:pPr eaLnBrk="1" hangingPunct="1">
              <a:defRPr/>
            </a:pPr>
            <a:r>
              <a:rPr lang="tr-TR" altLang="tr-TR">
                <a:effectLst>
                  <a:outerShdw blurRad="38100" dist="38100" dir="2700000" algn="tl">
                    <a:srgbClr val="000000"/>
                  </a:outerShdw>
                </a:effectLst>
              </a:rPr>
              <a:t>İsositrat dehidrogenaz( ADP, AMP(+), ATP, NADH(-)</a:t>
            </a:r>
          </a:p>
          <a:p>
            <a:pPr eaLnBrk="1" hangingPunct="1">
              <a:defRPr/>
            </a:pPr>
            <a:endParaRPr lang="tr-TR" altLang="tr-TR">
              <a:effectLst>
                <a:outerShdw blurRad="38100" dist="38100" dir="2700000" algn="tl">
                  <a:srgbClr val="000000"/>
                </a:outerShdw>
              </a:effectLst>
            </a:endParaRPr>
          </a:p>
          <a:p>
            <a:pPr eaLnBrk="1" hangingPunct="1">
              <a:defRPr/>
            </a:pPr>
            <a:r>
              <a:rPr lang="tr-TR" altLang="tr-TR">
                <a:effectLst>
                  <a:outerShdw blurRad="38100" dist="38100" dir="2700000" algn="tl">
                    <a:srgbClr val="000000"/>
                  </a:outerShdw>
                </a:effectLst>
              </a:rPr>
              <a:t>Alfa-ketoglutarat dh ( ATP, GTP, NADH, Süksinil CoA)</a:t>
            </a:r>
          </a:p>
        </p:txBody>
      </p:sp>
    </p:spTree>
    <p:extLst>
      <p:ext uri="{BB962C8B-B14F-4D97-AF65-F5344CB8AC3E}">
        <p14:creationId xmlns:p14="http://schemas.microsoft.com/office/powerpoint/2010/main" val="218073271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idx="4294967295"/>
          </p:nvPr>
        </p:nvSpPr>
        <p:spPr>
          <a:xfrm>
            <a:off x="0" y="381000"/>
            <a:ext cx="8229600" cy="1371600"/>
          </a:xfrm>
        </p:spPr>
        <p:txBody>
          <a:bodyPr/>
          <a:lstStyle/>
          <a:p>
            <a:pPr eaLnBrk="1" hangingPunct="1">
              <a:defRPr/>
            </a:pPr>
            <a:r>
              <a:rPr lang="tr-TR" altLang="tr-TR" sz="4000">
                <a:effectLst>
                  <a:outerShdw blurRad="38100" dist="38100" dir="2700000" algn="tl">
                    <a:srgbClr val="000000"/>
                  </a:outerShdw>
                </a:effectLst>
              </a:rPr>
              <a:t>Diğer monosakkaritler glikolitik yolağa çeşitli noktalardan katılır.</a:t>
            </a:r>
          </a:p>
        </p:txBody>
      </p:sp>
      <p:sp>
        <p:nvSpPr>
          <p:cNvPr id="97283" name="Rectangle 3"/>
          <p:cNvSpPr>
            <a:spLocks noGrp="1" noChangeArrowheads="1"/>
          </p:cNvSpPr>
          <p:nvPr>
            <p:ph type="body" idx="4294967295"/>
          </p:nvPr>
        </p:nvSpPr>
        <p:spPr>
          <a:xfrm>
            <a:off x="0" y="1981200"/>
            <a:ext cx="8229600" cy="4114800"/>
          </a:xfrm>
        </p:spPr>
        <p:txBody>
          <a:bodyPr/>
          <a:lstStyle/>
          <a:p>
            <a:pPr eaLnBrk="1" hangingPunct="1">
              <a:lnSpc>
                <a:spcPct val="80000"/>
              </a:lnSpc>
              <a:defRPr/>
            </a:pPr>
            <a:r>
              <a:rPr lang="tr-TR" altLang="tr-TR" sz="2400" dirty="0">
                <a:effectLst>
                  <a:outerShdw blurRad="38100" dist="38100" dir="2700000" algn="tl">
                    <a:srgbClr val="000000"/>
                  </a:outerShdw>
                </a:effectLst>
              </a:rPr>
              <a:t>Çoğu organizmada </a:t>
            </a:r>
            <a:r>
              <a:rPr lang="tr-TR" altLang="tr-TR" sz="2400" dirty="0" err="1">
                <a:effectLst>
                  <a:outerShdw blurRad="38100" dist="38100" dir="2700000" algn="tl">
                    <a:srgbClr val="000000"/>
                  </a:outerShdw>
                </a:effectLst>
              </a:rPr>
              <a:t>glukoz</a:t>
            </a:r>
            <a:r>
              <a:rPr lang="tr-TR" altLang="tr-TR" sz="2400" dirty="0">
                <a:effectLst>
                  <a:outerShdw blurRad="38100" dist="38100" dir="2700000" algn="tl">
                    <a:srgbClr val="000000"/>
                  </a:outerShdw>
                </a:effectLst>
              </a:rPr>
              <a:t> dışındaki </a:t>
            </a:r>
            <a:r>
              <a:rPr lang="tr-TR" altLang="tr-TR" sz="2400" dirty="0" err="1">
                <a:effectLst>
                  <a:outerShdw blurRad="38100" dist="38100" dir="2700000" algn="tl">
                    <a:srgbClr val="000000"/>
                  </a:outerShdw>
                </a:effectLst>
              </a:rPr>
              <a:t>heksozlar</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fosforillenmiş</a:t>
            </a:r>
            <a:r>
              <a:rPr lang="tr-TR" altLang="tr-TR" sz="2400" dirty="0">
                <a:effectLst>
                  <a:outerShdw blurRad="38100" dist="38100" dir="2700000" algn="tl">
                    <a:srgbClr val="000000"/>
                  </a:outerShdw>
                </a:effectLst>
              </a:rPr>
              <a:t> bir türeve çevrildikten sonra, </a:t>
            </a:r>
            <a:r>
              <a:rPr lang="tr-TR" altLang="tr-TR" sz="2400" dirty="0" err="1">
                <a:effectLst>
                  <a:outerShdw blurRad="38100" dist="38100" dir="2700000" algn="tl">
                    <a:srgbClr val="000000"/>
                  </a:outerShdw>
                </a:effectLst>
              </a:rPr>
              <a:t>glikolize</a:t>
            </a:r>
            <a:r>
              <a:rPr lang="tr-TR" altLang="tr-TR" sz="2400" dirty="0">
                <a:effectLst>
                  <a:outerShdw blurRad="38100" dist="38100" dir="2700000" algn="tl">
                    <a:srgbClr val="000000"/>
                  </a:outerShdw>
                </a:effectLst>
              </a:rPr>
              <a:t> katılır</a:t>
            </a:r>
            <a:r>
              <a:rPr lang="tr-TR" altLang="tr-TR" sz="2400" b="1" dirty="0">
                <a:effectLst>
                  <a:outerShdw blurRad="38100" dist="38100" dir="2700000" algn="tl">
                    <a:srgbClr val="000000"/>
                  </a:outerShdw>
                </a:effectLst>
              </a:rPr>
              <a:t>. D-</a:t>
            </a:r>
            <a:r>
              <a:rPr lang="tr-TR" altLang="tr-TR" sz="2400" b="1" dirty="0" err="1">
                <a:effectLst>
                  <a:outerShdw blurRad="38100" dist="38100" dir="2700000" algn="tl">
                    <a:srgbClr val="000000"/>
                  </a:outerShdw>
                </a:effectLst>
              </a:rPr>
              <a:t>fruktoz</a:t>
            </a:r>
            <a:r>
              <a:rPr lang="tr-TR" altLang="tr-TR" sz="2400" dirty="0">
                <a:effectLst>
                  <a:outerShdw blurRad="38100" dist="38100" dir="2700000" algn="tl">
                    <a:srgbClr val="000000"/>
                  </a:outerShdw>
                </a:effectLst>
              </a:rPr>
              <a:t>, ince </a:t>
            </a:r>
            <a:r>
              <a:rPr lang="tr-TR" altLang="tr-TR" sz="2400" dirty="0" err="1">
                <a:effectLst>
                  <a:outerShdw blurRad="38100" dist="38100" dir="2700000" algn="tl">
                    <a:srgbClr val="000000"/>
                  </a:outerShdw>
                </a:effectLst>
              </a:rPr>
              <a:t>barsaklarda</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hekzokinaz</a:t>
            </a:r>
            <a:r>
              <a:rPr lang="tr-TR" altLang="tr-TR" sz="2400" dirty="0">
                <a:effectLst>
                  <a:outerShdw blurRad="38100" dist="38100" dir="2700000" algn="tl">
                    <a:srgbClr val="000000"/>
                  </a:outerShdw>
                </a:effectLst>
              </a:rPr>
              <a:t> tarafından fr-6-fosfata </a:t>
            </a:r>
            <a:r>
              <a:rPr lang="tr-TR" altLang="tr-TR" sz="2400" dirty="0" err="1">
                <a:effectLst>
                  <a:outerShdw blurRad="38100" dist="38100" dir="2700000" algn="tl">
                    <a:srgbClr val="000000"/>
                  </a:outerShdw>
                </a:effectLst>
              </a:rPr>
              <a:t>fosforillenir</a:t>
            </a:r>
            <a:r>
              <a:rPr lang="tr-TR" altLang="tr-TR" sz="2400" dirty="0">
                <a:effectLst>
                  <a:outerShdw blurRad="38100" dist="38100" dir="2700000" algn="tl">
                    <a:srgbClr val="000000"/>
                  </a:outerShdw>
                </a:effectLst>
              </a:rPr>
              <a:t>. Kas ve böbreklerde bu yol temeldir. Ancak, karaciğerde, </a:t>
            </a:r>
            <a:r>
              <a:rPr lang="tr-TR" altLang="tr-TR" sz="2400" dirty="0" err="1">
                <a:effectLst>
                  <a:outerShdw blurRad="38100" dist="38100" dir="2700000" algn="tl">
                    <a:srgbClr val="000000"/>
                  </a:outerShdw>
                </a:effectLst>
              </a:rPr>
              <a:t>fruktokinaz</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fruktozu</a:t>
            </a:r>
            <a:r>
              <a:rPr lang="tr-TR" altLang="tr-TR" sz="2400" dirty="0">
                <a:effectLst>
                  <a:outerShdw blurRad="38100" dist="38100" dir="2700000" algn="tl">
                    <a:srgbClr val="000000"/>
                  </a:outerShdw>
                </a:effectLst>
              </a:rPr>
              <a:t>, fr-1-fosfata </a:t>
            </a:r>
            <a:r>
              <a:rPr lang="tr-TR" altLang="tr-TR" sz="2400" dirty="0" err="1">
                <a:effectLst>
                  <a:outerShdw blurRad="38100" dist="38100" dir="2700000" algn="tl">
                    <a:srgbClr val="000000"/>
                  </a:outerShdw>
                </a:effectLst>
              </a:rPr>
              <a:t>fosforiller</a:t>
            </a:r>
            <a:r>
              <a:rPr lang="tr-TR" altLang="tr-TR" sz="2400" dirty="0">
                <a:effectLst>
                  <a:outerShdw blurRad="38100" dist="38100" dir="2700000" algn="tl">
                    <a:srgbClr val="000000"/>
                  </a:outerShdw>
                </a:effectLst>
              </a:rPr>
              <a:t>. Bu daha sonra, fr-1-fosfat </a:t>
            </a:r>
            <a:r>
              <a:rPr lang="tr-TR" altLang="tr-TR" sz="2400" dirty="0" err="1">
                <a:effectLst>
                  <a:outerShdw blurRad="38100" dist="38100" dir="2700000" algn="tl">
                    <a:srgbClr val="000000"/>
                  </a:outerShdw>
                </a:effectLst>
              </a:rPr>
              <a:t>aldolaz</a:t>
            </a:r>
            <a:r>
              <a:rPr lang="tr-TR" altLang="tr-TR" sz="2400" dirty="0">
                <a:effectLst>
                  <a:outerShdw blurRad="38100" dist="38100" dir="2700000" algn="tl">
                    <a:srgbClr val="000000"/>
                  </a:outerShdw>
                </a:effectLst>
              </a:rPr>
              <a:t> tarafından </a:t>
            </a:r>
            <a:r>
              <a:rPr lang="tr-TR" altLang="tr-TR" sz="2400" dirty="0" err="1">
                <a:effectLst>
                  <a:outerShdw blurRad="38100" dist="38100" dir="2700000" algn="tl">
                    <a:srgbClr val="000000"/>
                  </a:outerShdw>
                </a:effectLst>
              </a:rPr>
              <a:t>gliseraldehit</a:t>
            </a:r>
            <a:r>
              <a:rPr lang="tr-TR" altLang="tr-TR" sz="2400" dirty="0">
                <a:effectLst>
                  <a:outerShdw blurRad="38100" dist="38100" dir="2700000" algn="tl">
                    <a:srgbClr val="000000"/>
                  </a:outerShdw>
                </a:effectLst>
              </a:rPr>
              <a:t> ve </a:t>
            </a:r>
            <a:r>
              <a:rPr lang="tr-TR" altLang="tr-TR" sz="2400" dirty="0" err="1">
                <a:effectLst>
                  <a:outerShdw blurRad="38100" dist="38100" dir="2700000" algn="tl">
                    <a:srgbClr val="000000"/>
                  </a:outerShdw>
                </a:effectLst>
              </a:rPr>
              <a:t>dihidroksi</a:t>
            </a:r>
            <a:r>
              <a:rPr lang="tr-TR" altLang="tr-TR" sz="2400" dirty="0">
                <a:effectLst>
                  <a:outerShdw blurRad="38100" dist="38100" dir="2700000" algn="tl">
                    <a:srgbClr val="000000"/>
                  </a:outerShdw>
                </a:effectLst>
              </a:rPr>
              <a:t> aseton fosfata bölünür. </a:t>
            </a:r>
            <a:r>
              <a:rPr lang="tr-TR" altLang="tr-TR" sz="2400" dirty="0" err="1">
                <a:effectLst>
                  <a:outerShdw blurRad="38100" dist="38100" dir="2700000" algn="tl">
                    <a:srgbClr val="000000"/>
                  </a:outerShdw>
                </a:effectLst>
              </a:rPr>
              <a:t>DHAP</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triozfosfat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izomeraz</a:t>
            </a:r>
            <a:r>
              <a:rPr lang="tr-TR" altLang="tr-TR" sz="2400" dirty="0">
                <a:effectLst>
                  <a:outerShdw blurRad="38100" dist="38100" dir="2700000" algn="tl">
                    <a:srgbClr val="000000"/>
                  </a:outerShdw>
                </a:effectLst>
              </a:rPr>
              <a:t> tarafından GA-3-P a dönüştürülür. </a:t>
            </a:r>
            <a:r>
              <a:rPr lang="tr-TR" altLang="tr-TR" sz="2400" dirty="0" err="1">
                <a:effectLst>
                  <a:outerShdw blurRad="38100" dist="38100" dir="2700000" algn="tl">
                    <a:srgbClr val="000000"/>
                  </a:outerShdw>
                </a:effectLst>
              </a:rPr>
              <a:t>GA</a:t>
            </a:r>
            <a:r>
              <a:rPr lang="tr-TR" altLang="tr-TR" sz="2400" dirty="0">
                <a:effectLst>
                  <a:outerShdw blurRad="38100" dist="38100" dir="2700000" algn="tl">
                    <a:srgbClr val="000000"/>
                  </a:outerShdw>
                </a:effectLst>
              </a:rPr>
              <a:t> ise, </a:t>
            </a:r>
            <a:r>
              <a:rPr lang="tr-TR" altLang="tr-TR" sz="2400" dirty="0" err="1">
                <a:effectLst>
                  <a:outerShdw blurRad="38100" dist="38100" dir="2700000" algn="tl">
                    <a:srgbClr val="000000"/>
                  </a:outerShdw>
                </a:effectLst>
              </a:rPr>
              <a:t>trioz</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kinaz</a:t>
            </a:r>
            <a:r>
              <a:rPr lang="tr-TR" altLang="tr-TR" sz="2400" dirty="0">
                <a:effectLst>
                  <a:outerShdw blurRad="38100" dist="38100" dir="2700000" algn="tl">
                    <a:srgbClr val="000000"/>
                  </a:outerShdw>
                </a:effectLst>
              </a:rPr>
              <a:t> ile, GA-3-P a </a:t>
            </a:r>
            <a:r>
              <a:rPr lang="tr-TR" altLang="tr-TR" sz="2400" dirty="0" err="1">
                <a:effectLst>
                  <a:outerShdw blurRad="38100" dist="38100" dir="2700000" algn="tl">
                    <a:srgbClr val="000000"/>
                  </a:outerShdw>
                </a:effectLst>
              </a:rPr>
              <a:t>fosforillenir</a:t>
            </a:r>
            <a:r>
              <a:rPr lang="tr-TR" altLang="tr-TR" sz="2400" dirty="0">
                <a:effectLst>
                  <a:outerShdw blurRad="38100" dist="38100" dir="2700000" algn="tl">
                    <a:srgbClr val="000000"/>
                  </a:outerShdw>
                </a:effectLst>
              </a:rPr>
              <a:t>. Böylece fr-1- fosfat hidrolizinin her iki ürünü de </a:t>
            </a:r>
            <a:r>
              <a:rPr lang="tr-TR" altLang="tr-TR" sz="2400" dirty="0" err="1">
                <a:effectLst>
                  <a:outerShdw blurRad="38100" dist="38100" dir="2700000" algn="tl">
                    <a:srgbClr val="000000"/>
                  </a:outerShdw>
                </a:effectLst>
              </a:rPr>
              <a:t>glikolitik</a:t>
            </a:r>
            <a:r>
              <a:rPr lang="tr-TR" altLang="tr-TR" sz="2400" dirty="0">
                <a:effectLst>
                  <a:outerShdw blurRad="38100" dist="38100" dir="2700000" algn="tl">
                    <a:srgbClr val="000000"/>
                  </a:outerShdw>
                </a:effectLst>
              </a:rPr>
              <a:t> yolağa GA-3-P olarak girer.</a:t>
            </a:r>
          </a:p>
        </p:txBody>
      </p:sp>
    </p:spTree>
    <p:extLst>
      <p:ext uri="{BB962C8B-B14F-4D97-AF65-F5344CB8AC3E}">
        <p14:creationId xmlns:p14="http://schemas.microsoft.com/office/powerpoint/2010/main" val="3094459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a:xfrm>
            <a:off x="0" y="381000"/>
            <a:ext cx="8229600" cy="1371600"/>
          </a:xfrm>
        </p:spPr>
        <p:txBody>
          <a:bodyPr/>
          <a:lstStyle/>
          <a:p>
            <a:pPr eaLnBrk="1" hangingPunct="1">
              <a:defRPr/>
            </a:pPr>
            <a:r>
              <a:rPr lang="tr-TR" altLang="tr-TR" dirty="0">
                <a:effectLst>
                  <a:outerShdw blurRad="38100" dist="38100" dir="2700000" algn="tl">
                    <a:srgbClr val="000000">
                      <a:alpha val="43137"/>
                    </a:srgbClr>
                  </a:outerShdw>
                </a:effectLst>
              </a:rPr>
              <a:t>Klinik korelasyonlar</a:t>
            </a:r>
          </a:p>
        </p:txBody>
      </p:sp>
      <p:sp>
        <p:nvSpPr>
          <p:cNvPr id="70659" name="Rectangle 3"/>
          <p:cNvSpPr>
            <a:spLocks noGrp="1" noChangeArrowheads="1"/>
          </p:cNvSpPr>
          <p:nvPr>
            <p:ph type="body" idx="4294967295"/>
          </p:nvPr>
        </p:nvSpPr>
        <p:spPr>
          <a:xfrm>
            <a:off x="0" y="1981200"/>
            <a:ext cx="8229600" cy="4114800"/>
          </a:xfrm>
        </p:spPr>
        <p:txBody>
          <a:bodyPr/>
          <a:lstStyle/>
          <a:p>
            <a:pPr eaLnBrk="1" hangingPunct="1">
              <a:defRPr/>
            </a:pPr>
            <a:r>
              <a:rPr lang="tr-TR" altLang="tr-TR" sz="2000" dirty="0">
                <a:solidFill>
                  <a:srgbClr val="FF0000"/>
                </a:solidFill>
                <a:effectLst>
                  <a:outerShdw blurRad="38100" dist="38100" dir="2700000" algn="tl">
                    <a:srgbClr val="000000">
                      <a:alpha val="43137"/>
                    </a:srgbClr>
                  </a:outerShdw>
                </a:effectLst>
              </a:rPr>
              <a:t>Laktik </a:t>
            </a:r>
            <a:r>
              <a:rPr lang="tr-TR" altLang="tr-TR" sz="2000" dirty="0" err="1">
                <a:solidFill>
                  <a:srgbClr val="FF0000"/>
                </a:solidFill>
                <a:effectLst>
                  <a:outerShdw blurRad="38100" dist="38100" dir="2700000" algn="tl">
                    <a:srgbClr val="000000">
                      <a:alpha val="43137"/>
                    </a:srgbClr>
                  </a:outerShdw>
                </a:effectLst>
              </a:rPr>
              <a:t>asidoz</a:t>
            </a:r>
            <a:r>
              <a:rPr lang="tr-TR" altLang="tr-TR" sz="2000" dirty="0">
                <a:solidFill>
                  <a:srgbClr val="FF0000"/>
                </a:solidFill>
                <a:effectLst>
                  <a:outerShdw blurRad="38100" dist="38100" dir="2700000" algn="tl">
                    <a:srgbClr val="000000">
                      <a:alpha val="43137"/>
                    </a:srgbClr>
                  </a:outerShdw>
                </a:effectLst>
              </a:rPr>
              <a:t>: </a:t>
            </a:r>
            <a:r>
              <a:rPr lang="tr-TR" altLang="tr-TR" sz="2000" dirty="0">
                <a:effectLst>
                  <a:outerShdw blurRad="38100" dist="38100" dir="2700000" algn="tl">
                    <a:srgbClr val="000000">
                      <a:alpha val="43137"/>
                    </a:srgbClr>
                  </a:outerShdw>
                </a:effectLst>
              </a:rPr>
              <a:t>kasılan kaslarda (</a:t>
            </a:r>
            <a:r>
              <a:rPr lang="tr-TR" altLang="tr-TR" sz="2000" dirty="0" err="1">
                <a:effectLst>
                  <a:outerShdw blurRad="38100" dist="38100" dir="2700000" algn="tl">
                    <a:srgbClr val="000000">
                      <a:alpha val="43137"/>
                    </a:srgbClr>
                  </a:outerShdw>
                </a:effectLst>
              </a:rPr>
              <a:t>hipoksi</a:t>
            </a:r>
            <a:r>
              <a:rPr lang="tr-TR" altLang="tr-TR" sz="2000" dirty="0">
                <a:effectLst>
                  <a:outerShdw blurRad="38100" dist="38100" dir="2700000" algn="tl">
                    <a:srgbClr val="000000">
                      <a:alpha val="43137"/>
                    </a:srgbClr>
                  </a:outerShdw>
                </a:effectLst>
              </a:rPr>
              <a:t>) meydana gelen laktik asit fazla üretildiği durumdur. Ayrıca, </a:t>
            </a:r>
            <a:r>
              <a:rPr lang="tr-TR" altLang="tr-TR" sz="2000" dirty="0" err="1">
                <a:effectLst>
                  <a:outerShdw blurRad="38100" dist="38100" dir="2700000" algn="tl">
                    <a:srgbClr val="000000">
                      <a:alpha val="43137"/>
                    </a:srgbClr>
                  </a:outerShdw>
                </a:effectLst>
              </a:rPr>
              <a:t>hipoperfüzyon</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kardiyopulmoner</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arrest</a:t>
            </a:r>
            <a:r>
              <a:rPr lang="tr-TR" altLang="tr-TR" sz="2000" dirty="0">
                <a:effectLst>
                  <a:outerShdw blurRad="38100" dist="38100" dir="2700000" algn="tl">
                    <a:srgbClr val="000000">
                      <a:alpha val="43137"/>
                    </a:srgbClr>
                  </a:outerShdw>
                </a:effectLst>
              </a:rPr>
              <a:t>, şok gibi durumlarda da </a:t>
            </a:r>
            <a:r>
              <a:rPr lang="tr-TR" altLang="tr-TR" sz="2000" dirty="0" err="1">
                <a:effectLst>
                  <a:outerShdw blurRad="38100" dist="38100" dir="2700000" algn="tl">
                    <a:srgbClr val="000000">
                      <a:alpha val="43137"/>
                    </a:srgbClr>
                  </a:outerShdw>
                </a:effectLst>
              </a:rPr>
              <a:t>hipoksi</a:t>
            </a:r>
            <a:r>
              <a:rPr lang="tr-TR" altLang="tr-TR" sz="2000" dirty="0">
                <a:effectLst>
                  <a:outerShdw blurRad="38100" dist="38100" dir="2700000" algn="tl">
                    <a:srgbClr val="000000">
                      <a:alpha val="43137"/>
                    </a:srgbClr>
                  </a:outerShdw>
                </a:effectLst>
              </a:rPr>
              <a:t> olur. Laktik asit, </a:t>
            </a:r>
            <a:r>
              <a:rPr lang="tr-TR" altLang="tr-TR" sz="2000" dirty="0" err="1">
                <a:effectLst>
                  <a:outerShdw blurRad="38100" dist="38100" dir="2700000" algn="tl">
                    <a:srgbClr val="000000">
                      <a:alpha val="43137"/>
                    </a:srgbClr>
                  </a:outerShdw>
                </a:effectLst>
              </a:rPr>
              <a:t>laktat</a:t>
            </a:r>
            <a:r>
              <a:rPr lang="tr-TR" altLang="tr-TR" sz="2000" dirty="0">
                <a:effectLst>
                  <a:outerShdw blurRad="38100" dist="38100" dir="2700000" algn="tl">
                    <a:srgbClr val="000000">
                      <a:alpha val="43137"/>
                    </a:srgbClr>
                  </a:outerShdw>
                </a:effectLst>
              </a:rPr>
              <a:t> ve H şeklinde hücre dışına çıkar ve </a:t>
            </a:r>
            <a:r>
              <a:rPr lang="tr-TR" altLang="tr-TR" sz="2000" dirty="0" err="1">
                <a:effectLst>
                  <a:outerShdw blurRad="38100" dist="38100" dir="2700000" algn="tl">
                    <a:srgbClr val="000000">
                      <a:alpha val="43137"/>
                    </a:srgbClr>
                  </a:outerShdw>
                </a:effectLst>
              </a:rPr>
              <a:t>pH</a:t>
            </a:r>
            <a:r>
              <a:rPr lang="tr-TR" altLang="tr-TR" sz="2000" dirty="0">
                <a:effectLst>
                  <a:outerShdw blurRad="38100" dist="38100" dir="2700000" algn="tl">
                    <a:srgbClr val="000000">
                      <a:alpha val="43137"/>
                    </a:srgbClr>
                  </a:outerShdw>
                </a:effectLst>
              </a:rPr>
              <a:t> düştüğünden  (kan tamponlarının </a:t>
            </a:r>
            <a:r>
              <a:rPr lang="tr-TR" altLang="tr-TR" sz="2000" dirty="0" err="1">
                <a:effectLst>
                  <a:outerShdw blurRad="38100" dist="38100" dir="2700000" algn="tl">
                    <a:srgbClr val="000000">
                      <a:alpha val="43137"/>
                    </a:srgbClr>
                  </a:outerShdw>
                </a:effectLst>
              </a:rPr>
              <a:t>tamponlama</a:t>
            </a:r>
            <a:r>
              <a:rPr lang="tr-TR" altLang="tr-TR" sz="2000" dirty="0">
                <a:effectLst>
                  <a:outerShdw blurRad="38100" dist="38100" dir="2700000" algn="tl">
                    <a:srgbClr val="000000">
                      <a:alpha val="43137"/>
                    </a:srgbClr>
                  </a:outerShdw>
                </a:effectLst>
              </a:rPr>
              <a:t> kapasitesi bu kadar çok asidi tamponlanamayacağından laktik </a:t>
            </a:r>
            <a:r>
              <a:rPr lang="tr-TR" altLang="tr-TR" sz="2000" dirty="0" err="1">
                <a:effectLst>
                  <a:outerShdw blurRad="38100" dist="38100" dir="2700000" algn="tl">
                    <a:srgbClr val="000000">
                      <a:alpha val="43137"/>
                    </a:srgbClr>
                  </a:outerShdw>
                </a:effectLst>
              </a:rPr>
              <a:t>asidoza</a:t>
            </a:r>
            <a:r>
              <a:rPr lang="tr-TR" altLang="tr-TR" sz="2000" dirty="0">
                <a:effectLst>
                  <a:outerShdw blurRad="38100" dist="38100" dir="2700000" algn="tl">
                    <a:srgbClr val="000000">
                      <a:alpha val="43137"/>
                    </a:srgbClr>
                  </a:outerShdw>
                </a:effectLst>
              </a:rPr>
              <a:t> neden olur. Kana geçen </a:t>
            </a:r>
            <a:r>
              <a:rPr lang="tr-TR" altLang="tr-TR" sz="2000" dirty="0" err="1">
                <a:effectLst>
                  <a:outerShdw blurRad="38100" dist="38100" dir="2700000" algn="tl">
                    <a:srgbClr val="000000">
                      <a:alpha val="43137"/>
                    </a:srgbClr>
                  </a:outerShdw>
                </a:effectLst>
              </a:rPr>
              <a:t>laktat</a:t>
            </a:r>
            <a:r>
              <a:rPr lang="tr-TR" altLang="tr-TR" sz="2000" dirty="0">
                <a:effectLst>
                  <a:outerShdw blurRad="38100" dist="38100" dir="2700000" algn="tl">
                    <a:srgbClr val="000000">
                      <a:alpha val="43137"/>
                    </a:srgbClr>
                  </a:outerShdw>
                </a:effectLst>
              </a:rPr>
              <a:t>,  ya diğer dokularda (</a:t>
            </a:r>
            <a:r>
              <a:rPr lang="tr-TR" altLang="tr-TR" sz="2000" dirty="0" err="1">
                <a:effectLst>
                  <a:outerShdw blurRad="38100" dist="38100" dir="2700000" algn="tl">
                    <a:srgbClr val="000000">
                      <a:alpha val="43137"/>
                    </a:srgbClr>
                  </a:outerShdw>
                </a:effectLst>
              </a:rPr>
              <a:t>beyin,kalp</a:t>
            </a:r>
            <a:r>
              <a:rPr lang="tr-TR" altLang="tr-TR" sz="2000" dirty="0">
                <a:effectLst>
                  <a:outerShdw blurRad="38100" dist="38100" dir="2700000" algn="tl">
                    <a:srgbClr val="000000">
                      <a:alpha val="43137"/>
                    </a:srgbClr>
                  </a:outerShdw>
                </a:effectLst>
              </a:rPr>
              <a:t> gibi) ve dinlenme halinde olan kaslar tarafından </a:t>
            </a:r>
            <a:r>
              <a:rPr lang="tr-TR" altLang="tr-TR" sz="2000" dirty="0" err="1">
                <a:effectLst>
                  <a:outerShdw blurRad="38100" dist="38100" dir="2700000" algn="tl">
                    <a:srgbClr val="000000">
                      <a:alpha val="43137"/>
                    </a:srgbClr>
                  </a:outerShdw>
                </a:effectLst>
              </a:rPr>
              <a:t>NADH</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NAD</a:t>
            </a:r>
            <a:r>
              <a:rPr lang="tr-TR" altLang="tr-TR" sz="2000" dirty="0">
                <a:effectLst>
                  <a:outerShdw blurRad="38100" dist="38100" dir="2700000" algn="tl">
                    <a:srgbClr val="000000">
                      <a:alpha val="43137"/>
                    </a:srgbClr>
                  </a:outerShdw>
                </a:effectLst>
              </a:rPr>
              <a:t> oranının </a:t>
            </a:r>
            <a:r>
              <a:rPr lang="tr-TR" altLang="tr-TR" sz="2000" dirty="0" err="1">
                <a:effectLst>
                  <a:outerShdw blurRad="38100" dist="38100" dir="2700000" algn="tl">
                    <a:srgbClr val="000000">
                      <a:alpha val="43137"/>
                    </a:srgbClr>
                  </a:outerShdw>
                </a:effectLst>
              </a:rPr>
              <a:t>ekzersiz</a:t>
            </a:r>
            <a:r>
              <a:rPr lang="tr-TR" altLang="tr-TR" sz="2000" dirty="0">
                <a:effectLst>
                  <a:outerShdw blurRad="38100" dist="38100" dir="2700000" algn="tl">
                    <a:srgbClr val="000000">
                      <a:alpha val="43137"/>
                    </a:srgbClr>
                  </a:outerShdw>
                </a:effectLst>
              </a:rPr>
              <a:t> halindeki kasa göre daha düşük olması nedeniyle </a:t>
            </a:r>
            <a:r>
              <a:rPr lang="tr-TR" altLang="tr-TR" sz="2000" dirty="0" err="1">
                <a:effectLst>
                  <a:outerShdw blurRad="38100" dist="38100" dir="2700000" algn="tl">
                    <a:srgbClr val="000000">
                      <a:alpha val="43137"/>
                    </a:srgbClr>
                  </a:outerShdw>
                </a:effectLst>
              </a:rPr>
              <a:t>LDH</a:t>
            </a:r>
            <a:r>
              <a:rPr lang="tr-TR" altLang="tr-TR" sz="2000" dirty="0">
                <a:effectLst>
                  <a:outerShdw blurRad="38100" dist="38100" dir="2700000" algn="tl">
                    <a:srgbClr val="000000">
                      <a:alpha val="43137"/>
                    </a:srgbClr>
                  </a:outerShdw>
                </a:effectLst>
              </a:rPr>
              <a:t> ters yöne çalışarak </a:t>
            </a:r>
            <a:r>
              <a:rPr lang="tr-TR" altLang="tr-TR" sz="2000" dirty="0" err="1">
                <a:effectLst>
                  <a:outerShdw blurRad="38100" dist="38100" dir="2700000" algn="tl">
                    <a:srgbClr val="000000">
                      <a:alpha val="43137"/>
                    </a:srgbClr>
                  </a:outerShdw>
                </a:effectLst>
              </a:rPr>
              <a:t>laktatı</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PA</a:t>
            </a:r>
            <a:r>
              <a:rPr lang="tr-TR" altLang="tr-TR" sz="2000" dirty="0">
                <a:effectLst>
                  <a:outerShdw blurRad="38100" dist="38100" dir="2700000" algn="tl">
                    <a:srgbClr val="000000">
                      <a:alpha val="43137"/>
                    </a:srgbClr>
                  </a:outerShdw>
                </a:effectLst>
              </a:rPr>
              <a:t> e çevirir, bu </a:t>
            </a:r>
            <a:r>
              <a:rPr lang="tr-TR" altLang="tr-TR" sz="2000" dirty="0" err="1">
                <a:effectLst>
                  <a:outerShdw blurRad="38100" dist="38100" dir="2700000" algn="tl">
                    <a:srgbClr val="000000">
                      <a:alpha val="43137"/>
                    </a:srgbClr>
                  </a:outerShdw>
                </a:effectLst>
              </a:rPr>
              <a:t>piruvat</a:t>
            </a:r>
            <a:r>
              <a:rPr lang="tr-TR" altLang="tr-TR" sz="2000" dirty="0">
                <a:effectLst>
                  <a:outerShdw blurRad="38100" dist="38100" dir="2700000" algn="tl">
                    <a:srgbClr val="000000">
                      <a:alpha val="43137"/>
                    </a:srgbClr>
                  </a:outerShdw>
                </a:effectLst>
              </a:rPr>
              <a:t> ise </a:t>
            </a:r>
            <a:r>
              <a:rPr lang="tr-TR" altLang="tr-TR" sz="2000" dirty="0" err="1">
                <a:effectLst>
                  <a:outerShdw blurRad="38100" dist="38100" dir="2700000" algn="tl">
                    <a:srgbClr val="000000">
                      <a:alpha val="43137"/>
                    </a:srgbClr>
                  </a:outerShdw>
                </a:effectLst>
              </a:rPr>
              <a:t>AsKoA</a:t>
            </a:r>
            <a:r>
              <a:rPr lang="tr-TR" altLang="tr-TR" sz="2000" dirty="0">
                <a:effectLst>
                  <a:outerShdw blurRad="38100" dist="38100" dir="2700000" algn="tl">
                    <a:srgbClr val="000000">
                      <a:alpha val="43137"/>
                    </a:srgbClr>
                  </a:outerShdw>
                </a:effectLst>
              </a:rPr>
              <a:t> ve </a:t>
            </a:r>
            <a:r>
              <a:rPr lang="tr-TR" altLang="tr-TR" sz="2000" dirty="0" err="1">
                <a:effectLst>
                  <a:outerShdw blurRad="38100" dist="38100" dir="2700000" algn="tl">
                    <a:srgbClr val="000000">
                      <a:alpha val="43137"/>
                    </a:srgbClr>
                  </a:outerShdw>
                </a:effectLst>
              </a:rPr>
              <a:t>TCA</a:t>
            </a:r>
            <a:r>
              <a:rPr lang="tr-TR" altLang="tr-TR" sz="2000" dirty="0">
                <a:effectLst>
                  <a:outerShdw blurRad="38100" dist="38100" dir="2700000" algn="tl">
                    <a:srgbClr val="000000">
                      <a:alpha val="43137"/>
                    </a:srgbClr>
                  </a:outerShdw>
                </a:effectLst>
              </a:rPr>
              <a:t> üzerinden karbondioksit ve suya kadar yanar, ya da </a:t>
            </a:r>
            <a:r>
              <a:rPr lang="tr-TR" altLang="tr-TR" sz="2000" dirty="0" err="1">
                <a:effectLst>
                  <a:outerShdw blurRad="38100" dist="38100" dir="2700000" algn="tl">
                    <a:srgbClr val="000000">
                      <a:alpha val="43137"/>
                    </a:srgbClr>
                  </a:outerShdw>
                </a:effectLst>
              </a:rPr>
              <a:t>Cori</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siklusu</a:t>
            </a:r>
            <a:r>
              <a:rPr lang="tr-TR" altLang="tr-TR" sz="2000" dirty="0">
                <a:effectLst>
                  <a:outerShdw blurRad="38100" dist="38100" dir="2700000" algn="tl">
                    <a:srgbClr val="000000">
                      <a:alpha val="43137"/>
                    </a:srgbClr>
                  </a:outerShdw>
                </a:effectLst>
              </a:rPr>
              <a:t> ile karaciğere gidip orada </a:t>
            </a:r>
            <a:r>
              <a:rPr lang="tr-TR" altLang="tr-TR" sz="2000" dirty="0" err="1">
                <a:effectLst>
                  <a:outerShdw blurRad="38100" dist="38100" dir="2700000" algn="tl">
                    <a:srgbClr val="000000">
                      <a:alpha val="43137"/>
                    </a:srgbClr>
                  </a:outerShdw>
                </a:effectLst>
              </a:rPr>
              <a:t>glukoneogenezle</a:t>
            </a:r>
            <a:r>
              <a:rPr lang="tr-TR" altLang="tr-TR" sz="2000" dirty="0">
                <a:effectLst>
                  <a:outerShdw blurRad="38100" dist="38100" dir="2700000" algn="tl">
                    <a:srgbClr val="000000">
                      <a:alpha val="43137"/>
                    </a:srgbClr>
                  </a:outerShdw>
                </a:effectLst>
              </a:rPr>
              <a:t> </a:t>
            </a:r>
            <a:r>
              <a:rPr lang="tr-TR" altLang="tr-TR" sz="2000" dirty="0" err="1">
                <a:effectLst>
                  <a:outerShdw blurRad="38100" dist="38100" dir="2700000" algn="tl">
                    <a:srgbClr val="000000">
                      <a:alpha val="43137"/>
                    </a:srgbClr>
                  </a:outerShdw>
                </a:effectLst>
              </a:rPr>
              <a:t>glukoz</a:t>
            </a:r>
            <a:r>
              <a:rPr lang="tr-TR" altLang="tr-TR" sz="2000" dirty="0">
                <a:effectLst>
                  <a:outerShdw blurRad="38100" dist="38100" dir="2700000" algn="tl">
                    <a:srgbClr val="000000">
                      <a:alpha val="43137"/>
                    </a:srgbClr>
                  </a:outerShdw>
                </a:effectLst>
              </a:rPr>
              <a:t> oluşumunda kullanılır. </a:t>
            </a:r>
          </a:p>
          <a:p>
            <a:pPr eaLnBrk="1" hangingPunct="1">
              <a:defRPr/>
            </a:pPr>
            <a:endParaRPr lang="tr-TR" altLang="tr-TR" sz="2000" b="1" dirty="0">
              <a:effectLst>
                <a:outerShdw blurRad="38100" dist="38100" dir="2700000" algn="tl">
                  <a:srgbClr val="000000"/>
                </a:outerShdw>
              </a:effectLst>
            </a:endParaRPr>
          </a:p>
          <a:p>
            <a:pPr eaLnBrk="1" hangingPunct="1">
              <a:defRPr/>
            </a:pPr>
            <a:endParaRPr lang="tr-TR" altLang="tr-TR" sz="2000" dirty="0">
              <a:effectLst>
                <a:outerShdw blurRad="38100" dist="38100" dir="2700000" algn="tl">
                  <a:srgbClr val="000000"/>
                </a:outerShdw>
              </a:effectLst>
            </a:endParaRPr>
          </a:p>
        </p:txBody>
      </p:sp>
    </p:spTree>
    <p:extLst>
      <p:ext uri="{BB962C8B-B14F-4D97-AF65-F5344CB8AC3E}">
        <p14:creationId xmlns:p14="http://schemas.microsoft.com/office/powerpoint/2010/main" val="45541620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981075"/>
            <a:ext cx="8229600" cy="5327650"/>
          </a:xfrm>
        </p:spPr>
        <p:txBody>
          <a:bodyPr/>
          <a:lstStyle/>
          <a:p>
            <a:pPr eaLnBrk="1" hangingPunct="1">
              <a:lnSpc>
                <a:spcPct val="80000"/>
              </a:lnSpc>
              <a:defRPr/>
            </a:pPr>
            <a:r>
              <a:rPr lang="tr-TR" altLang="tr-TR" sz="2800" b="1" dirty="0">
                <a:effectLst>
                  <a:outerShdw blurRad="38100" dist="38100" dir="2700000" algn="tl">
                    <a:srgbClr val="000000"/>
                  </a:outerShdw>
                </a:effectLst>
              </a:rPr>
              <a:t>D-</a:t>
            </a:r>
            <a:r>
              <a:rPr lang="tr-TR" altLang="tr-TR" sz="2800" b="1" dirty="0" err="1">
                <a:effectLst>
                  <a:outerShdw blurRad="38100" dist="38100" dir="2700000" algn="tl">
                    <a:srgbClr val="000000"/>
                  </a:outerShdw>
                </a:effectLst>
              </a:rPr>
              <a:t>galaktoz</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galaktokinazca</a:t>
            </a:r>
            <a:r>
              <a:rPr lang="tr-TR" altLang="tr-TR" sz="2800" dirty="0">
                <a:effectLst>
                  <a:outerShdw blurRad="38100" dist="38100" dir="2700000" algn="tl">
                    <a:srgbClr val="000000"/>
                  </a:outerShdw>
                </a:effectLst>
              </a:rPr>
              <a:t> gal-1-fosfata </a:t>
            </a:r>
            <a:r>
              <a:rPr lang="tr-TR" altLang="tr-TR" sz="2800" dirty="0" err="1">
                <a:effectLst>
                  <a:outerShdw blurRad="38100" dist="38100" dir="2700000" algn="tl">
                    <a:srgbClr val="000000"/>
                  </a:outerShdw>
                </a:effectLst>
              </a:rPr>
              <a:t>fosforillenir</a:t>
            </a:r>
            <a:r>
              <a:rPr lang="tr-TR" altLang="tr-TR" sz="2800" dirty="0">
                <a:effectLst>
                  <a:outerShdw blurRad="38100" dist="38100" dir="2700000" algn="tl">
                    <a:srgbClr val="000000"/>
                  </a:outerShdw>
                </a:effectLst>
              </a:rPr>
              <a:t>. Gal-1-fosfat, </a:t>
            </a:r>
            <a:r>
              <a:rPr lang="tr-TR" altLang="tr-TR" sz="2800" dirty="0" err="1">
                <a:effectLst>
                  <a:outerShdw blurRad="38100" dist="38100" dir="2700000" algn="tl">
                    <a:srgbClr val="000000"/>
                  </a:outerShdw>
                </a:effectLst>
              </a:rPr>
              <a:t>UDP-glukozdan</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UDP</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yi</a:t>
            </a:r>
            <a:r>
              <a:rPr lang="tr-TR" altLang="tr-TR" sz="2800" dirty="0">
                <a:effectLst>
                  <a:outerShdw blurRad="38100" dist="38100" dir="2700000" algn="tl">
                    <a:srgbClr val="000000"/>
                  </a:outerShdw>
                </a:effectLst>
              </a:rPr>
              <a:t> alırken, gl-1 fosfat açığa çıkar( enzim: </a:t>
            </a:r>
            <a:r>
              <a:rPr lang="tr-TR" altLang="tr-TR" sz="2800" dirty="0" err="1">
                <a:effectLst>
                  <a:outerShdw blurRad="38100" dist="38100" dir="2700000" algn="tl">
                    <a:srgbClr val="000000"/>
                  </a:outerShdw>
                </a:effectLst>
              </a:rPr>
              <a:t>UDP</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gl-gal</a:t>
            </a:r>
            <a:r>
              <a:rPr lang="tr-TR" altLang="tr-TR" sz="2800" dirty="0">
                <a:effectLst>
                  <a:outerShdw blurRad="38100" dist="38100" dir="2700000" algn="tl">
                    <a:srgbClr val="000000"/>
                  </a:outerShdw>
                </a:effectLst>
              </a:rPr>
              <a:t> 1 </a:t>
            </a:r>
            <a:r>
              <a:rPr lang="tr-TR" altLang="tr-TR" sz="2800" dirty="0" err="1">
                <a:effectLst>
                  <a:outerShdw blurRad="38100" dist="38100" dir="2700000" algn="tl">
                    <a:srgbClr val="000000"/>
                  </a:outerShdw>
                </a:effectLst>
              </a:rPr>
              <a:t>fosafat</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üridil</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transferaz</a:t>
            </a:r>
            <a:r>
              <a:rPr lang="tr-TR" altLang="tr-TR" sz="2800" dirty="0">
                <a:effectLst>
                  <a:outerShdw blurRad="38100" dist="38100" dir="2700000" algn="tl">
                    <a:srgbClr val="000000"/>
                  </a:outerShdw>
                </a:effectLst>
              </a:rPr>
              <a:t>). Oluşan </a:t>
            </a:r>
            <a:r>
              <a:rPr lang="tr-TR" altLang="tr-TR" sz="2800" dirty="0" err="1">
                <a:effectLst>
                  <a:outerShdw blurRad="38100" dist="38100" dir="2700000" algn="tl">
                    <a:srgbClr val="000000"/>
                  </a:outerShdw>
                </a:effectLst>
              </a:rPr>
              <a:t>UDP-galaktoz</a:t>
            </a:r>
            <a:r>
              <a:rPr lang="tr-TR" altLang="tr-TR" sz="2800" dirty="0">
                <a:effectLst>
                  <a:outerShdw blurRad="38100" dist="38100" dir="2700000" algn="tl">
                    <a:srgbClr val="000000"/>
                  </a:outerShdw>
                </a:effectLst>
              </a:rPr>
              <a:t> daha sonra, </a:t>
            </a:r>
            <a:r>
              <a:rPr lang="tr-TR" altLang="tr-TR" sz="2800" dirty="0" err="1">
                <a:effectLst>
                  <a:outerShdw blurRad="38100" dist="38100" dir="2700000" algn="tl">
                    <a:srgbClr val="000000"/>
                  </a:outerShdw>
                </a:effectLst>
              </a:rPr>
              <a:t>UDP</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4- </a:t>
            </a:r>
            <a:r>
              <a:rPr lang="tr-TR" altLang="tr-TR" sz="2800" dirty="0" err="1">
                <a:effectLst>
                  <a:outerShdw blurRad="38100" dist="38100" dir="2700000" algn="tl">
                    <a:srgbClr val="000000"/>
                  </a:outerShdw>
                </a:effectLst>
              </a:rPr>
              <a:t>epimerazla</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UDP</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glukoza</a:t>
            </a:r>
            <a:r>
              <a:rPr lang="tr-TR" altLang="tr-TR" sz="2800" dirty="0">
                <a:effectLst>
                  <a:outerShdw blurRad="38100" dist="38100" dir="2700000" algn="tl">
                    <a:srgbClr val="000000"/>
                  </a:outerShdw>
                </a:effectLst>
              </a:rPr>
              <a:t> çevrilir. </a:t>
            </a:r>
            <a:r>
              <a:rPr lang="tr-TR" altLang="tr-TR" sz="2800" dirty="0" err="1">
                <a:effectLst>
                  <a:outerShdw blurRad="38100" dist="38100" dir="2700000" algn="tl">
                    <a:srgbClr val="000000"/>
                  </a:outerShdw>
                </a:effectLst>
              </a:rPr>
              <a:t>UDP-gl</a:t>
            </a:r>
            <a:r>
              <a:rPr lang="tr-TR" altLang="tr-TR" sz="2800" dirty="0">
                <a:effectLst>
                  <a:outerShdw blurRad="38100" dist="38100" dir="2700000" algn="tl">
                    <a:srgbClr val="000000"/>
                  </a:outerShdw>
                </a:effectLst>
              </a:rPr>
              <a:t>, aynı döngüye tekrar girer. Bu döngünün net etkisi, gal-1-fosfatın, gl-1-fosfata çevrilmesidir.</a:t>
            </a:r>
          </a:p>
          <a:p>
            <a:pPr eaLnBrk="1" hangingPunct="1">
              <a:lnSpc>
                <a:spcPct val="80000"/>
              </a:lnSpc>
              <a:defRPr/>
            </a:pPr>
            <a:endParaRPr lang="tr-TR" altLang="tr-TR" sz="2800" dirty="0">
              <a:effectLst>
                <a:outerShdw blurRad="38100" dist="38100" dir="2700000" algn="tl">
                  <a:srgbClr val="000000"/>
                </a:outerShdw>
              </a:effectLst>
            </a:endParaRPr>
          </a:p>
          <a:p>
            <a:pPr eaLnBrk="1" hangingPunct="1">
              <a:lnSpc>
                <a:spcPct val="80000"/>
              </a:lnSpc>
              <a:defRPr/>
            </a:pPr>
            <a:r>
              <a:rPr lang="tr-TR" altLang="tr-TR" sz="2800" b="1" dirty="0">
                <a:effectLst>
                  <a:outerShdw blurRad="38100" dist="38100" dir="2700000" algn="tl">
                    <a:srgbClr val="000000"/>
                  </a:outerShdw>
                </a:effectLst>
              </a:rPr>
              <a:t>D-</a:t>
            </a:r>
            <a:r>
              <a:rPr lang="tr-TR" altLang="tr-TR" sz="2800" b="1" dirty="0" err="1">
                <a:effectLst>
                  <a:outerShdw blurRad="38100" dist="38100" dir="2700000" algn="tl">
                    <a:srgbClr val="000000"/>
                  </a:outerShdw>
                </a:effectLst>
              </a:rPr>
              <a:t>Mannoz</a:t>
            </a:r>
            <a:r>
              <a:rPr lang="tr-TR" altLang="tr-TR" sz="2800" dirty="0">
                <a:effectLst>
                  <a:outerShdw blurRad="38100" dist="38100" dir="2700000" algn="tl">
                    <a:srgbClr val="000000"/>
                  </a:outerShdw>
                </a:effectLst>
              </a:rPr>
              <a:t> ise, </a:t>
            </a:r>
            <a:r>
              <a:rPr lang="tr-TR" altLang="tr-TR" sz="2800" dirty="0" err="1">
                <a:effectLst>
                  <a:outerShdw blurRad="38100" dist="38100" dir="2700000" algn="tl">
                    <a:srgbClr val="000000"/>
                  </a:outerShdw>
                </a:effectLst>
              </a:rPr>
              <a:t>hekzokinaz</a:t>
            </a:r>
            <a:r>
              <a:rPr lang="tr-TR" altLang="tr-TR" sz="2800" dirty="0">
                <a:effectLst>
                  <a:outerShdw blurRad="38100" dist="38100" dir="2700000" algn="tl">
                    <a:srgbClr val="000000"/>
                  </a:outerShdw>
                </a:effectLst>
              </a:rPr>
              <a:t> ile mannoz-6- fosfata </a:t>
            </a:r>
            <a:r>
              <a:rPr lang="tr-TR" altLang="tr-TR" sz="2800" dirty="0" err="1">
                <a:effectLst>
                  <a:outerShdw blurRad="38100" dist="38100" dir="2700000" algn="tl">
                    <a:srgbClr val="000000"/>
                  </a:outerShdw>
                </a:effectLst>
              </a:rPr>
              <a:t>fosforillenir</a:t>
            </a:r>
            <a:r>
              <a:rPr lang="tr-TR" altLang="tr-TR" sz="2800" dirty="0">
                <a:effectLst>
                  <a:outerShdw blurRad="38100" dist="38100" dir="2700000" algn="tl">
                    <a:srgbClr val="000000"/>
                  </a:outerShdw>
                </a:effectLst>
              </a:rPr>
              <a:t>. mn-6-fosfat, </a:t>
            </a:r>
            <a:r>
              <a:rPr lang="tr-TR" altLang="tr-TR" sz="2800" dirty="0" err="1">
                <a:effectLst>
                  <a:outerShdw blurRad="38100" dist="38100" dir="2700000" algn="tl">
                    <a:srgbClr val="000000"/>
                  </a:outerShdw>
                </a:effectLst>
              </a:rPr>
              <a:t>fosfomannoz</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izomerazla</a:t>
            </a:r>
            <a:r>
              <a:rPr lang="tr-TR" altLang="tr-TR" sz="2800" dirty="0">
                <a:effectLst>
                  <a:outerShdw blurRad="38100" dist="38100" dir="2700000" algn="tl">
                    <a:srgbClr val="000000"/>
                  </a:outerShdw>
                </a:effectLst>
              </a:rPr>
              <a:t>, fr-6-fosfata </a:t>
            </a:r>
            <a:r>
              <a:rPr lang="tr-TR" altLang="tr-TR" sz="2800" dirty="0" err="1">
                <a:effectLst>
                  <a:outerShdw blurRad="38100" dist="38100" dir="2700000" algn="tl">
                    <a:srgbClr val="000000"/>
                  </a:outerShdw>
                </a:effectLst>
              </a:rPr>
              <a:t>izomerleştirilir</a:t>
            </a:r>
            <a:r>
              <a:rPr lang="tr-TR" altLang="tr-TR" sz="2800" dirty="0">
                <a:effectLst>
                  <a:outerShdw blurRad="38100" dist="38100" dir="2700000" algn="tl">
                    <a:srgbClr val="000000"/>
                  </a:outerShdw>
                </a:effectLst>
              </a:rPr>
              <a:t>.</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59975798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sz="quarter" idx="4294967295"/>
          </p:nvPr>
        </p:nvSpPr>
        <p:spPr>
          <a:xfrm>
            <a:off x="1371600" y="1989138"/>
            <a:ext cx="7772400" cy="2303462"/>
          </a:xfrm>
        </p:spPr>
        <p:txBody>
          <a:bodyPr/>
          <a:lstStyle/>
          <a:p>
            <a:pPr eaLnBrk="1" hangingPunct="1">
              <a:defRPr/>
            </a:pPr>
            <a:r>
              <a:rPr lang="tr-TR" altLang="tr-TR" dirty="0" err="1">
                <a:effectLst>
                  <a:outerShdw blurRad="38100" dist="38100" dir="2700000" algn="tl">
                    <a:srgbClr val="000000"/>
                  </a:outerShdw>
                </a:effectLst>
              </a:rPr>
              <a:t>Pentoz</a:t>
            </a:r>
            <a:r>
              <a:rPr lang="tr-TR" altLang="tr-TR" dirty="0">
                <a:effectLst>
                  <a:outerShdw blurRad="38100" dist="38100" dir="2700000" algn="tl">
                    <a:srgbClr val="000000"/>
                  </a:outerShdw>
                </a:effectLst>
              </a:rPr>
              <a:t> fosfat yolağı / </a:t>
            </a:r>
            <a:br>
              <a:rPr lang="tr-TR" altLang="tr-TR" dirty="0">
                <a:effectLst>
                  <a:outerShdw blurRad="38100" dist="38100" dir="2700000" algn="tl">
                    <a:srgbClr val="000000"/>
                  </a:outerShdw>
                </a:effectLst>
              </a:rPr>
            </a:br>
            <a:r>
              <a:rPr lang="tr-TR" altLang="tr-TR" dirty="0" err="1">
                <a:effectLst>
                  <a:outerShdw blurRad="38100" dist="38100" dir="2700000" algn="tl">
                    <a:srgbClr val="000000"/>
                  </a:outerShdw>
                </a:effectLst>
              </a:rPr>
              <a:t>Heksoz</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monofofat</a:t>
            </a:r>
            <a:r>
              <a:rPr lang="tr-TR" altLang="tr-TR" dirty="0">
                <a:effectLst>
                  <a:outerShdw blurRad="38100" dist="38100" dir="2700000" algn="tl">
                    <a:srgbClr val="000000"/>
                  </a:outerShdw>
                </a:effectLst>
              </a:rPr>
              <a:t> /</a:t>
            </a:r>
            <a:br>
              <a:rPr lang="tr-TR" altLang="tr-TR" dirty="0">
                <a:effectLst>
                  <a:outerShdw blurRad="38100" dist="38100" dir="2700000" algn="tl">
                    <a:srgbClr val="000000"/>
                  </a:outerShdw>
                </a:effectLst>
              </a:rPr>
            </a:br>
            <a:r>
              <a:rPr lang="tr-TR" altLang="tr-TR" dirty="0">
                <a:effectLst>
                  <a:outerShdw blurRad="38100" dist="38100" dir="2700000" algn="tl">
                    <a:srgbClr val="000000"/>
                  </a:outerShdw>
                </a:effectLst>
              </a:rPr>
              <a:t> 6-fosfoglukonat yolağı)</a:t>
            </a: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52128753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196975"/>
            <a:ext cx="8229600" cy="4899025"/>
          </a:xfrm>
        </p:spPr>
        <p:txBody>
          <a:bodyPr/>
          <a:lstStyle/>
          <a:p>
            <a:pPr eaLnBrk="1" hangingPunct="1">
              <a:lnSpc>
                <a:spcPct val="90000"/>
              </a:lnSpc>
              <a:defRPr/>
            </a:pPr>
            <a:r>
              <a:rPr lang="tr-TR" altLang="tr-TR" sz="2800" dirty="0" err="1">
                <a:effectLst>
                  <a:outerShdw blurRad="38100" dist="38100" dir="2700000" algn="tl">
                    <a:srgbClr val="000000"/>
                  </a:outerShdw>
                </a:effectLst>
              </a:rPr>
              <a:t>Redükte</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ekivalan</a:t>
            </a:r>
            <a:r>
              <a:rPr lang="tr-TR" altLang="tr-TR" sz="2800" dirty="0">
                <a:effectLst>
                  <a:outerShdw blurRad="38100" dist="38100" dir="2700000" algn="tl">
                    <a:srgbClr val="000000"/>
                  </a:outerShdw>
                </a:effectLst>
              </a:rPr>
              <a:t> olarak </a:t>
            </a:r>
            <a:r>
              <a:rPr lang="tr-TR" altLang="tr-TR" sz="2800" dirty="0" err="1">
                <a:effectLst>
                  <a:outerShdw blurRad="38100" dist="38100" dir="2700000" algn="tl">
                    <a:srgbClr val="000000"/>
                  </a:outerShdw>
                </a:effectLst>
              </a:rPr>
              <a:t>NADPH</a:t>
            </a:r>
            <a:r>
              <a:rPr lang="tr-TR" altLang="tr-TR" sz="2800" dirty="0">
                <a:effectLst>
                  <a:outerShdw blurRad="38100" dist="38100" dir="2700000" algn="tl">
                    <a:srgbClr val="000000"/>
                  </a:outerShdw>
                </a:effectLst>
              </a:rPr>
              <a:t> ve </a:t>
            </a:r>
            <a:r>
              <a:rPr lang="tr-TR" altLang="tr-TR" sz="2800" dirty="0" err="1">
                <a:effectLst>
                  <a:outerShdw blurRad="38100" dist="38100" dir="2700000" algn="tl">
                    <a:srgbClr val="000000"/>
                  </a:outerShdw>
                </a:effectLst>
              </a:rPr>
              <a:t>pentozların</a:t>
            </a:r>
            <a:r>
              <a:rPr lang="tr-TR" altLang="tr-TR" sz="2800" dirty="0">
                <a:effectLst>
                  <a:outerShdw blurRad="38100" dist="38100" dir="2700000" algn="tl">
                    <a:srgbClr val="000000"/>
                  </a:outerShdw>
                </a:effectLst>
              </a:rPr>
              <a:t> oluşumu için önemlidir.</a:t>
            </a:r>
          </a:p>
          <a:p>
            <a:pPr eaLnBrk="1" hangingPunct="1">
              <a:lnSpc>
                <a:spcPct val="90000"/>
              </a:lnSpc>
              <a:defRPr/>
            </a:pPr>
            <a:endParaRPr lang="tr-TR" altLang="tr-TR" sz="2800" dirty="0">
              <a:effectLst>
                <a:outerShdw blurRad="38100" dist="38100" dir="2700000" algn="tl">
                  <a:srgbClr val="000000"/>
                </a:outerShdw>
              </a:effectLst>
            </a:endParaRPr>
          </a:p>
          <a:p>
            <a:pPr eaLnBrk="1" hangingPunct="1">
              <a:lnSpc>
                <a:spcPct val="90000"/>
              </a:lnSpc>
              <a:defRPr/>
            </a:pPr>
            <a:r>
              <a:rPr lang="tr-TR" altLang="tr-TR" sz="2800" dirty="0" err="1">
                <a:effectLst>
                  <a:outerShdw blurRad="38100" dist="38100" dir="2700000" algn="tl">
                    <a:srgbClr val="000000"/>
                  </a:outerShdw>
                </a:effectLst>
              </a:rPr>
              <a:t>heksozlar</a:t>
            </a:r>
            <a:r>
              <a:rPr lang="tr-TR" altLang="tr-TR" sz="2800" dirty="0">
                <a:effectLst>
                  <a:outerShdw blurRad="38100" dist="38100" dir="2700000" algn="tl">
                    <a:srgbClr val="000000"/>
                  </a:outerShdw>
                </a:effectLst>
              </a:rPr>
              <a:t>, başta, </a:t>
            </a:r>
            <a:r>
              <a:rPr lang="tr-TR" altLang="tr-TR" sz="2800" dirty="0" err="1">
                <a:effectLst>
                  <a:outerShdw blurRad="38100" dist="38100" dir="2700000" algn="tl">
                    <a:srgbClr val="000000"/>
                  </a:outerShdw>
                </a:effectLst>
              </a:rPr>
              <a:t>riboz</a:t>
            </a:r>
            <a:r>
              <a:rPr lang="tr-TR" altLang="tr-TR" sz="2800" dirty="0">
                <a:effectLst>
                  <a:outerShdw blurRad="38100" dist="38100" dir="2700000" algn="tl">
                    <a:srgbClr val="000000"/>
                  </a:outerShdw>
                </a:effectLst>
              </a:rPr>
              <a:t> 5-fosfat olmak üzere </a:t>
            </a:r>
            <a:r>
              <a:rPr lang="tr-TR" altLang="tr-TR" sz="2800" dirty="0" err="1">
                <a:effectLst>
                  <a:outerShdw blurRad="38100" dist="38100" dir="2700000" algn="tl">
                    <a:srgbClr val="000000"/>
                  </a:outerShdw>
                </a:effectLst>
              </a:rPr>
              <a:t>pentozlara</a:t>
            </a:r>
            <a:r>
              <a:rPr lang="tr-TR" altLang="tr-TR" sz="2800" dirty="0">
                <a:effectLst>
                  <a:outerShdw blurRad="38100" dist="38100" dir="2700000" algn="tl">
                    <a:srgbClr val="000000"/>
                  </a:outerShdw>
                </a:effectLst>
              </a:rPr>
              <a:t> dönüşür. 5 karbonlu olan bu şeker, </a:t>
            </a:r>
            <a:r>
              <a:rPr lang="tr-TR" altLang="tr-TR" sz="2800" dirty="0" err="1">
                <a:effectLst>
                  <a:outerShdw blurRad="38100" dist="38100" dir="2700000" algn="tl">
                    <a:srgbClr val="000000"/>
                  </a:outerShdw>
                </a:effectLst>
              </a:rPr>
              <a:t>ATP</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KoA</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NAD</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FAD</a:t>
            </a:r>
            <a:r>
              <a:rPr lang="tr-TR" altLang="tr-TR" sz="2800" dirty="0">
                <a:effectLst>
                  <a:outerShdw blurRad="38100" dist="38100" dir="2700000" algn="tl">
                    <a:srgbClr val="000000"/>
                  </a:outerShdw>
                </a:effectLst>
              </a:rPr>
              <a:t>, DNA </a:t>
            </a:r>
            <a:r>
              <a:rPr lang="tr-TR" altLang="tr-TR" sz="2800" dirty="0" err="1">
                <a:effectLst>
                  <a:outerShdw blurRad="38100" dist="38100" dir="2700000" algn="tl">
                    <a:srgbClr val="000000"/>
                  </a:outerShdw>
                </a:effectLst>
              </a:rPr>
              <a:t>nın</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komponentleri</a:t>
            </a:r>
            <a:r>
              <a:rPr lang="tr-TR" altLang="tr-TR" sz="2800" dirty="0">
                <a:effectLst>
                  <a:outerShdw blurRad="38100" dist="38100" dir="2700000" algn="tl">
                    <a:srgbClr val="000000"/>
                  </a:outerShdw>
                </a:effectLst>
              </a:rPr>
              <a:t> arasındadır. </a:t>
            </a:r>
          </a:p>
          <a:p>
            <a:pPr eaLnBrk="1" hangingPunct="1">
              <a:lnSpc>
                <a:spcPct val="90000"/>
              </a:lnSpc>
              <a:defRPr/>
            </a:pPr>
            <a:endParaRPr lang="tr-TR" altLang="tr-TR" sz="2800" dirty="0">
              <a:effectLst>
                <a:outerShdw blurRad="38100" dist="38100" dir="2700000" algn="tl">
                  <a:srgbClr val="000000"/>
                </a:outerShdw>
              </a:effectLst>
            </a:endParaRPr>
          </a:p>
          <a:p>
            <a:pPr eaLnBrk="1" hangingPunct="1">
              <a:lnSpc>
                <a:spcPct val="90000"/>
              </a:lnSpc>
              <a:defRPr/>
            </a:pPr>
            <a:r>
              <a:rPr lang="tr-TR" altLang="tr-TR" sz="2800" dirty="0">
                <a:effectLst>
                  <a:outerShdw blurRad="38100" dist="38100" dir="2700000" algn="tl">
                    <a:srgbClr val="000000"/>
                  </a:outerShdw>
                </a:effectLst>
              </a:rPr>
              <a:t>Aynı zamanda, 3,4,6 ve 7 karbonlu şekerlerin birbirine dönüşümü de gerçekleşir.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303517925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981200"/>
            <a:ext cx="8229600" cy="4114800"/>
          </a:xfrm>
        </p:spPr>
        <p:txBody>
          <a:bodyPr/>
          <a:lstStyle/>
          <a:p>
            <a:pPr eaLnBrk="1" hangingPunct="1">
              <a:lnSpc>
                <a:spcPct val="90000"/>
              </a:lnSpc>
              <a:defRPr/>
            </a:pPr>
            <a:r>
              <a:rPr lang="tr-TR" altLang="tr-TR" dirty="0">
                <a:effectLst>
                  <a:outerShdw blurRad="38100" dist="38100" dir="2700000" algn="tl">
                    <a:srgbClr val="000000"/>
                  </a:outerShdw>
                </a:effectLst>
              </a:rPr>
              <a:t>Bu yolda 2 basamak vardır:</a:t>
            </a:r>
          </a:p>
          <a:p>
            <a:pPr eaLnBrk="1" hangingPunct="1">
              <a:lnSpc>
                <a:spcPct val="90000"/>
              </a:lnSpc>
              <a:defRPr/>
            </a:pPr>
            <a:endParaRPr lang="tr-TR" altLang="tr-TR" dirty="0">
              <a:effectLst>
                <a:outerShdw blurRad="38100" dist="38100" dir="2700000" algn="tl">
                  <a:srgbClr val="000000"/>
                </a:outerShdw>
              </a:effectLst>
            </a:endParaRPr>
          </a:p>
          <a:p>
            <a:pPr eaLnBrk="1" hangingPunct="1">
              <a:lnSpc>
                <a:spcPct val="90000"/>
              </a:lnSpc>
              <a:defRPr/>
            </a:pPr>
            <a:r>
              <a:rPr lang="tr-TR" altLang="tr-TR" dirty="0">
                <a:effectLst>
                  <a:outerShdw blurRad="38100" dist="38100" dir="2700000" algn="tl">
                    <a:srgbClr val="000000"/>
                  </a:outerShdw>
                </a:effectLst>
              </a:rPr>
              <a:t>1. </a:t>
            </a:r>
            <a:r>
              <a:rPr lang="tr-TR" altLang="tr-TR" dirty="0" err="1">
                <a:effectLst>
                  <a:outerShdw blurRad="38100" dist="38100" dir="2700000" algn="tl">
                    <a:srgbClr val="000000"/>
                  </a:outerShdw>
                </a:effectLst>
              </a:rPr>
              <a:t>oksidatif</a:t>
            </a:r>
            <a:r>
              <a:rPr lang="tr-TR" altLang="tr-TR" dirty="0">
                <a:effectLst>
                  <a:outerShdw blurRad="38100" dist="38100" dir="2700000" algn="tl">
                    <a:srgbClr val="000000"/>
                  </a:outerShdw>
                </a:effectLst>
              </a:rPr>
              <a:t> faz (</a:t>
            </a:r>
            <a:r>
              <a:rPr lang="tr-TR" altLang="tr-TR" dirty="0" err="1">
                <a:effectLst>
                  <a:outerShdw blurRad="38100" dist="38100" dir="2700000" algn="tl">
                    <a:srgbClr val="000000"/>
                  </a:outerShdw>
                </a:effectLst>
              </a:rPr>
              <a:t>pentoz</a:t>
            </a:r>
            <a:r>
              <a:rPr lang="tr-TR" altLang="tr-TR" dirty="0">
                <a:effectLst>
                  <a:outerShdw blurRad="38100" dist="38100" dir="2700000" algn="tl">
                    <a:srgbClr val="000000"/>
                  </a:outerShdw>
                </a:effectLst>
              </a:rPr>
              <a:t> fosfat ve </a:t>
            </a:r>
            <a:r>
              <a:rPr lang="tr-TR" altLang="tr-TR" dirty="0" err="1">
                <a:effectLst>
                  <a:outerShdw blurRad="38100" dist="38100" dir="2700000" algn="tl">
                    <a:srgbClr val="000000"/>
                  </a:outerShdw>
                </a:effectLst>
              </a:rPr>
              <a:t>NADPH</a:t>
            </a:r>
            <a:r>
              <a:rPr lang="tr-TR" altLang="tr-TR" dirty="0">
                <a:effectLst>
                  <a:outerShdw blurRad="38100" dist="38100" dir="2700000" algn="tl">
                    <a:srgbClr val="000000"/>
                  </a:outerShdw>
                </a:effectLst>
              </a:rPr>
              <a:t> oluşumu)</a:t>
            </a:r>
          </a:p>
          <a:p>
            <a:pPr eaLnBrk="1" hangingPunct="1">
              <a:lnSpc>
                <a:spcPct val="90000"/>
              </a:lnSpc>
              <a:defRPr/>
            </a:pPr>
            <a:r>
              <a:rPr lang="tr-TR" altLang="tr-TR" dirty="0">
                <a:effectLst>
                  <a:outerShdw blurRad="38100" dist="38100" dir="2700000" algn="tl">
                    <a:srgbClr val="000000"/>
                  </a:outerShdw>
                </a:effectLst>
              </a:rPr>
              <a:t>2.Nonoksidatif faz (</a:t>
            </a:r>
            <a:r>
              <a:rPr lang="tr-TR" altLang="tr-TR" dirty="0" err="1">
                <a:effectLst>
                  <a:outerShdw blurRad="38100" dist="38100" dir="2700000" algn="tl">
                    <a:srgbClr val="000000"/>
                  </a:outerShdw>
                </a:effectLst>
              </a:rPr>
              <a:t>pentoz</a:t>
            </a:r>
            <a:r>
              <a:rPr lang="tr-TR" altLang="tr-TR" dirty="0">
                <a:effectLst>
                  <a:outerShdw blurRad="38100" dist="38100" dir="2700000" algn="tl">
                    <a:srgbClr val="000000"/>
                  </a:outerShdw>
                </a:effectLst>
              </a:rPr>
              <a:t> fosfatların birbiri arasında dönüşümü </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245272718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4294967295"/>
          </p:nvPr>
        </p:nvSpPr>
        <p:spPr>
          <a:xfrm>
            <a:off x="914400" y="549275"/>
            <a:ext cx="8229600" cy="5688013"/>
          </a:xfrm>
        </p:spPr>
        <p:txBody>
          <a:bodyPr/>
          <a:lstStyle/>
          <a:p>
            <a:pPr eaLnBrk="1" hangingPunct="1">
              <a:defRPr/>
            </a:pPr>
            <a:r>
              <a:rPr lang="tr-TR" altLang="tr-TR" sz="2800" dirty="0" err="1">
                <a:effectLst>
                  <a:outerShdw blurRad="38100" dist="38100" dir="2700000" algn="tl">
                    <a:srgbClr val="000000"/>
                  </a:outerShdw>
                </a:effectLst>
              </a:rPr>
              <a:t>Pentoz</a:t>
            </a:r>
            <a:r>
              <a:rPr lang="tr-TR" altLang="tr-TR" sz="2800" dirty="0">
                <a:effectLst>
                  <a:outerShdw blurRad="38100" dist="38100" dir="2700000" algn="tl">
                    <a:srgbClr val="000000"/>
                  </a:outerShdw>
                </a:effectLst>
              </a:rPr>
              <a:t> fosfat yolu, daha çok, </a:t>
            </a:r>
            <a:r>
              <a:rPr lang="tr-TR" altLang="tr-TR" sz="2800" dirty="0" err="1">
                <a:effectLst>
                  <a:outerShdw blurRad="38100" dist="38100" dir="2700000" algn="tl">
                    <a:srgbClr val="000000"/>
                  </a:outerShdw>
                </a:effectLst>
              </a:rPr>
              <a:t>NADPH</a:t>
            </a:r>
            <a:r>
              <a:rPr lang="tr-TR" altLang="tr-TR" sz="2800" dirty="0">
                <a:effectLst>
                  <a:outerShdw blurRad="38100" dist="38100" dir="2700000" algn="tl">
                    <a:srgbClr val="000000"/>
                  </a:outerShdw>
                </a:effectLst>
              </a:rPr>
              <a:t> a gereksinim duyulan dokularda gerçekleşir.</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a:effectLst>
                  <a:outerShdw blurRad="38100" dist="38100" dir="2700000" algn="tl">
                    <a:srgbClr val="000000"/>
                  </a:outerShdw>
                </a:effectLst>
              </a:rPr>
              <a:t>Eritrositler, karaciğer, meme bezi, testis, adrenal korteks şiddetle </a:t>
            </a:r>
            <a:r>
              <a:rPr lang="tr-TR" altLang="tr-TR" sz="2800" dirty="0" err="1">
                <a:effectLst>
                  <a:outerShdw blurRad="38100" dist="38100" dir="2700000" algn="tl">
                    <a:srgbClr val="000000"/>
                  </a:outerShdw>
                </a:effectLst>
              </a:rPr>
              <a:t>NADPH</a:t>
            </a:r>
            <a:r>
              <a:rPr lang="tr-TR" altLang="tr-TR" sz="2800" dirty="0">
                <a:effectLst>
                  <a:outerShdw blurRad="38100" dist="38100" dir="2700000" algn="tl">
                    <a:srgbClr val="000000"/>
                  </a:outerShdw>
                </a:effectLst>
              </a:rPr>
              <a:t> a gereksinim gösterir. </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a:effectLst>
                  <a:outerShdw blurRad="38100" dist="38100" dir="2700000" algn="tl">
                    <a:srgbClr val="000000"/>
                  </a:outerShdw>
                </a:effectLst>
              </a:rPr>
              <a:t>Karaciğerde üretilen CO2’ in %20-30 u Bu yolda üretilir. </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a:effectLst>
                  <a:outerShdw blurRad="38100" dist="38100" dir="2700000" algn="tl">
                    <a:srgbClr val="000000"/>
                  </a:outerShdw>
                </a:effectLst>
              </a:rPr>
              <a:t>Memelilerde çizgili kaslarda </a:t>
            </a:r>
            <a:r>
              <a:rPr lang="tr-TR" altLang="tr-TR" sz="2800" dirty="0" err="1">
                <a:effectLst>
                  <a:outerShdw blurRad="38100" dist="38100" dir="2700000" algn="tl">
                    <a:srgbClr val="000000"/>
                  </a:outerShdw>
                </a:effectLst>
              </a:rPr>
              <a:t>katabolik</a:t>
            </a:r>
            <a:r>
              <a:rPr lang="tr-TR" altLang="tr-TR" sz="2800" dirty="0">
                <a:effectLst>
                  <a:outerShdw blurRad="38100" dist="38100" dir="2700000" algn="tl">
                    <a:srgbClr val="000000"/>
                  </a:outerShdw>
                </a:effectLst>
              </a:rPr>
              <a:t> olarak </a:t>
            </a:r>
            <a:r>
              <a:rPr lang="tr-TR" altLang="tr-TR" sz="2800" dirty="0" err="1">
                <a:effectLst>
                  <a:outerShdw blurRad="38100" dist="38100" dir="2700000" algn="tl">
                    <a:srgbClr val="000000"/>
                  </a:outerShdw>
                </a:effectLst>
              </a:rPr>
              <a:t>glikoliz</a:t>
            </a:r>
            <a:r>
              <a:rPr lang="tr-TR" altLang="tr-TR" sz="2800" dirty="0">
                <a:effectLst>
                  <a:outerShdw blurRad="38100" dist="38100" dir="2700000" algn="tl">
                    <a:srgbClr val="000000"/>
                  </a:outerShdw>
                </a:effectLst>
              </a:rPr>
              <a:t> ve </a:t>
            </a:r>
            <a:r>
              <a:rPr lang="tr-TR" altLang="tr-TR" sz="2800" dirty="0" err="1">
                <a:effectLst>
                  <a:outerShdw blurRad="38100" dist="38100" dir="2700000" algn="tl">
                    <a:srgbClr val="000000"/>
                  </a:outerShdw>
                </a:effectLst>
              </a:rPr>
              <a:t>TCA</a:t>
            </a:r>
            <a:r>
              <a:rPr lang="tr-TR" altLang="tr-TR" sz="2800" dirty="0">
                <a:effectLst>
                  <a:outerShdw blurRad="38100" dist="38100" dir="2700000" algn="tl">
                    <a:srgbClr val="000000"/>
                  </a:outerShdw>
                </a:effectLst>
              </a:rPr>
              <a:t> döngüsü ile G-6-P oksitlenir.</a:t>
            </a:r>
          </a:p>
        </p:txBody>
      </p:sp>
    </p:spTree>
    <p:extLst>
      <p:ext uri="{BB962C8B-B14F-4D97-AF65-F5344CB8AC3E}">
        <p14:creationId xmlns:p14="http://schemas.microsoft.com/office/powerpoint/2010/main" val="294239800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Content Placeholder 2"/>
          <p:cNvSpPr>
            <a:spLocks noGrp="1"/>
          </p:cNvSpPr>
          <p:nvPr>
            <p:ph idx="4294967295"/>
          </p:nvPr>
        </p:nvSpPr>
        <p:spPr>
          <a:xfrm>
            <a:off x="914400" y="908050"/>
            <a:ext cx="8229600" cy="5761038"/>
          </a:xfrm>
        </p:spPr>
        <p:txBody>
          <a:bodyPr/>
          <a:lstStyle/>
          <a:p>
            <a:pPr eaLnBrk="1" hangingPunct="1">
              <a:defRPr/>
            </a:pPr>
            <a:r>
              <a:rPr lang="tr-TR" altLang="tr-TR" dirty="0" err="1">
                <a:effectLst>
                  <a:outerShdw blurRad="38100" dist="38100" dir="2700000" algn="tl">
                    <a:srgbClr val="000000"/>
                  </a:outerShdw>
                </a:effectLst>
              </a:rPr>
              <a:t>Pentozfosfatların</a:t>
            </a:r>
            <a:r>
              <a:rPr lang="tr-TR" altLang="tr-TR" dirty="0">
                <a:effectLst>
                  <a:outerShdw blurRad="38100" dist="38100" dir="2700000" algn="tl">
                    <a:srgbClr val="000000"/>
                  </a:outerShdw>
                </a:effectLst>
              </a:rPr>
              <a:t> kendi aralarında birbirlerine dönüşümü ile, </a:t>
            </a:r>
            <a:r>
              <a:rPr lang="tr-TR" altLang="tr-TR" dirty="0" err="1">
                <a:effectLst>
                  <a:outerShdw blurRad="38100" dist="38100" dir="2700000" algn="tl">
                    <a:srgbClr val="000000"/>
                  </a:outerShdw>
                </a:effectLst>
              </a:rPr>
              <a:t>glikolizin</a:t>
            </a:r>
            <a:r>
              <a:rPr lang="tr-TR" altLang="tr-TR" dirty="0">
                <a:effectLst>
                  <a:outerShdw blurRad="38100" dist="38100" dir="2700000" algn="tl">
                    <a:srgbClr val="000000"/>
                  </a:outerShdw>
                </a:effectLst>
              </a:rPr>
              <a:t> ara ürünleri meydana gelir.</a:t>
            </a:r>
          </a:p>
          <a:p>
            <a:pPr lvl="1" eaLnBrk="1" hangingPunct="1">
              <a:defRPr/>
            </a:pPr>
            <a:r>
              <a:rPr lang="tr-TR" altLang="tr-TR" dirty="0" err="1">
                <a:effectLst>
                  <a:outerShdw blurRad="38100" dist="38100" dir="2700000" algn="tl">
                    <a:srgbClr val="000000"/>
                  </a:outerShdw>
                </a:effectLst>
              </a:rPr>
              <a:t>Gliseraldehit</a:t>
            </a:r>
            <a:r>
              <a:rPr lang="tr-TR" altLang="tr-TR" dirty="0">
                <a:effectLst>
                  <a:outerShdw blurRad="38100" dist="38100" dir="2700000" algn="tl">
                    <a:srgbClr val="000000"/>
                  </a:outerShdw>
                </a:effectLst>
              </a:rPr>
              <a:t> 3-fosfat</a:t>
            </a:r>
          </a:p>
          <a:p>
            <a:pPr lvl="1" eaLnBrk="1" hangingPunct="1">
              <a:defRPr/>
            </a:pPr>
            <a:r>
              <a:rPr lang="tr-TR" altLang="tr-TR" dirty="0" err="1">
                <a:effectLst>
                  <a:outerShdw blurRad="38100" dist="38100" dir="2700000" algn="tl">
                    <a:srgbClr val="000000"/>
                  </a:outerShdw>
                </a:effectLst>
              </a:rPr>
              <a:t>Fruktoz</a:t>
            </a:r>
            <a:r>
              <a:rPr lang="tr-TR" altLang="tr-TR" dirty="0">
                <a:effectLst>
                  <a:outerShdw blurRad="38100" dist="38100" dir="2700000" algn="tl">
                    <a:srgbClr val="000000"/>
                  </a:outerShdw>
                </a:effectLst>
              </a:rPr>
              <a:t> 6- fosfat</a:t>
            </a:r>
          </a:p>
          <a:p>
            <a:pPr eaLnBrk="1" hangingPunct="1">
              <a:defRPr/>
            </a:pPr>
            <a:endParaRPr lang="tr-TR" altLang="tr-TR" dirty="0">
              <a:effectLst>
                <a:outerShdw blurRad="38100" dist="38100" dir="2700000" algn="tl">
                  <a:srgbClr val="000000"/>
                </a:outerShdw>
              </a:effectLst>
            </a:endParaRPr>
          </a:p>
          <a:p>
            <a:pPr eaLnBrk="1" hangingPunct="1">
              <a:defRPr/>
            </a:pPr>
            <a:r>
              <a:rPr lang="tr-TR" altLang="tr-TR" dirty="0">
                <a:effectLst>
                  <a:outerShdw blurRad="38100" dist="38100" dir="2700000" algn="tl">
                    <a:srgbClr val="000000"/>
                  </a:outerShdw>
                </a:effectLst>
              </a:rPr>
              <a:t>Bu dönüşümlerde görev yapan </a:t>
            </a:r>
            <a:r>
              <a:rPr lang="tr-TR" altLang="tr-TR" dirty="0" err="1">
                <a:effectLst>
                  <a:outerShdw blurRad="38100" dist="38100" dir="2700000" algn="tl">
                    <a:srgbClr val="000000"/>
                  </a:outerShdw>
                </a:effectLst>
              </a:rPr>
              <a:t>tranketolaz’ın</a:t>
            </a:r>
            <a:r>
              <a:rPr lang="tr-TR" altLang="tr-TR" dirty="0">
                <a:effectLst>
                  <a:outerShdw blurRad="38100" dist="38100" dir="2700000" algn="tl">
                    <a:srgbClr val="000000"/>
                  </a:outerShdw>
                </a:effectLst>
              </a:rPr>
              <a:t> genetik varyasyonları ya da eksikliği </a:t>
            </a:r>
            <a:r>
              <a:rPr lang="tr-TR" altLang="tr-TR" dirty="0" err="1">
                <a:effectLst>
                  <a:outerShdw blurRad="38100" dist="38100" dir="2700000" algn="tl">
                    <a:srgbClr val="000000"/>
                  </a:outerShdw>
                </a:effectLst>
              </a:rPr>
              <a:t>Werniche</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Korsakoff</a:t>
            </a:r>
            <a:r>
              <a:rPr lang="tr-TR" altLang="tr-TR" dirty="0">
                <a:effectLst>
                  <a:outerShdw blurRad="38100" dist="38100" dir="2700000" algn="tl">
                    <a:srgbClr val="000000"/>
                  </a:outerShdw>
                </a:effectLst>
              </a:rPr>
              <a:t> Sendromu </a:t>
            </a:r>
            <a:r>
              <a:rPr lang="tr-TR" altLang="tr-TR" dirty="0" err="1">
                <a:effectLst>
                  <a:outerShdw blurRad="38100" dist="38100" dir="2700000" algn="tl">
                    <a:srgbClr val="000000"/>
                  </a:outerShdw>
                </a:effectLst>
              </a:rPr>
              <a:t>na</a:t>
            </a:r>
            <a:r>
              <a:rPr lang="tr-TR" altLang="tr-TR" dirty="0">
                <a:effectLst>
                  <a:outerShdw blurRad="38100" dist="38100" dir="2700000" algn="tl">
                    <a:srgbClr val="000000"/>
                  </a:outerShdw>
                </a:effectLst>
              </a:rPr>
              <a:t> yol açar. </a:t>
            </a:r>
          </a:p>
        </p:txBody>
      </p:sp>
    </p:spTree>
    <p:extLst>
      <p:ext uri="{BB962C8B-B14F-4D97-AF65-F5344CB8AC3E}">
        <p14:creationId xmlns:p14="http://schemas.microsoft.com/office/powerpoint/2010/main" val="256438719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idx="4294967295"/>
          </p:nvPr>
        </p:nvSpPr>
        <p:spPr>
          <a:xfrm>
            <a:off x="0" y="381000"/>
            <a:ext cx="8229600" cy="1371600"/>
          </a:xfrm>
        </p:spPr>
        <p:txBody>
          <a:bodyPr/>
          <a:lstStyle/>
          <a:p>
            <a:pPr eaLnBrk="1" hangingPunct="1">
              <a:defRPr/>
            </a:pPr>
            <a:r>
              <a:rPr lang="tr-TR" altLang="tr-TR" sz="4000">
                <a:effectLst>
                  <a:outerShdw blurRad="38100" dist="38100" dir="2700000" algn="tl">
                    <a:srgbClr val="000000"/>
                  </a:outerShdw>
                </a:effectLst>
              </a:rPr>
              <a:t>Glukoz 6 fosfat dehidrogenaz eksikliği</a:t>
            </a:r>
          </a:p>
        </p:txBody>
      </p:sp>
      <p:sp>
        <p:nvSpPr>
          <p:cNvPr id="106499" name="Rectangle 3"/>
          <p:cNvSpPr>
            <a:spLocks noGrp="1" noChangeArrowheads="1"/>
          </p:cNvSpPr>
          <p:nvPr>
            <p:ph type="body" idx="4294967295"/>
          </p:nvPr>
        </p:nvSpPr>
        <p:spPr>
          <a:xfrm>
            <a:off x="0" y="1981200"/>
            <a:ext cx="8229600" cy="4114800"/>
          </a:xfrm>
        </p:spPr>
        <p:txBody>
          <a:bodyPr/>
          <a:lstStyle/>
          <a:p>
            <a:pPr eaLnBrk="1" hangingPunct="1">
              <a:lnSpc>
                <a:spcPct val="90000"/>
              </a:lnSpc>
              <a:defRPr/>
            </a:pPr>
            <a:r>
              <a:rPr lang="tr-TR" altLang="tr-TR" sz="2800" dirty="0" err="1">
                <a:effectLst>
                  <a:outerShdw blurRad="38100" dist="38100" dir="2700000" algn="tl">
                    <a:srgbClr val="000000"/>
                  </a:outerShdw>
                </a:effectLst>
              </a:rPr>
              <a:t>Antimalarial</a:t>
            </a:r>
            <a:r>
              <a:rPr lang="tr-TR" altLang="tr-TR" sz="2800" dirty="0">
                <a:effectLst>
                  <a:outerShdw blurRad="38100" dist="38100" dir="2700000" algn="tl">
                    <a:srgbClr val="000000"/>
                  </a:outerShdw>
                </a:effectLst>
              </a:rPr>
              <a:t> </a:t>
            </a:r>
            <a:r>
              <a:rPr lang="tr-TR" altLang="tr-TR" sz="2800" dirty="0" err="1">
                <a:effectLst>
                  <a:outerShdw blurRad="38100" dist="38100" dir="2700000" algn="tl">
                    <a:srgbClr val="000000"/>
                  </a:outerShdw>
                </a:effectLst>
              </a:rPr>
              <a:t>ilaçlar,antipiretikler</a:t>
            </a:r>
            <a:r>
              <a:rPr lang="tr-TR" altLang="tr-TR" sz="2800" dirty="0">
                <a:effectLst>
                  <a:outerShdw blurRad="38100" dist="38100" dir="2700000" algn="tl">
                    <a:srgbClr val="000000"/>
                  </a:outerShdw>
                </a:effectLst>
              </a:rPr>
              <a:t> gibi bazı ilaçlarla, bazı besinler ve </a:t>
            </a:r>
            <a:r>
              <a:rPr lang="tr-TR" altLang="tr-TR" sz="2800" dirty="0" err="1">
                <a:effectLst>
                  <a:outerShdw blurRad="38100" dist="38100" dir="2700000" algn="tl">
                    <a:srgbClr val="000000"/>
                  </a:outerShdw>
                </a:effectLst>
              </a:rPr>
              <a:t>oksidan</a:t>
            </a:r>
            <a:r>
              <a:rPr lang="tr-TR" altLang="tr-TR" sz="2800" dirty="0">
                <a:effectLst>
                  <a:outerShdw blurRad="38100" dist="38100" dir="2700000" algn="tl">
                    <a:srgbClr val="000000"/>
                  </a:outerShdw>
                </a:effectLst>
              </a:rPr>
              <a:t> stres eritrositlerde G-6-P </a:t>
            </a:r>
            <a:r>
              <a:rPr lang="tr-TR" altLang="tr-TR" sz="2800" dirty="0" err="1">
                <a:effectLst>
                  <a:outerShdw blurRad="38100" dist="38100" dir="2700000" algn="tl">
                    <a:srgbClr val="000000"/>
                  </a:outerShdw>
                </a:effectLst>
              </a:rPr>
              <a:t>dehidrogenaz</a:t>
            </a:r>
            <a:r>
              <a:rPr lang="tr-TR" altLang="tr-TR" sz="2800" dirty="0">
                <a:effectLst>
                  <a:outerShdw blurRad="38100" dist="38100" dir="2700000" algn="tl">
                    <a:srgbClr val="000000"/>
                  </a:outerShdw>
                </a:effectLst>
              </a:rPr>
              <a:t> enziminin eksikliğine bağlı olarak, </a:t>
            </a:r>
            <a:r>
              <a:rPr lang="tr-TR" altLang="tr-TR" sz="2800" dirty="0" err="1">
                <a:effectLst>
                  <a:outerShdw blurRad="38100" dist="38100" dir="2700000" algn="tl">
                    <a:srgbClr val="000000"/>
                  </a:outerShdw>
                </a:effectLst>
              </a:rPr>
              <a:t>hemolitik</a:t>
            </a:r>
            <a:r>
              <a:rPr lang="tr-TR" altLang="tr-TR" sz="2800" dirty="0">
                <a:effectLst>
                  <a:outerShdw blurRad="38100" dist="38100" dir="2700000" algn="tl">
                    <a:srgbClr val="000000"/>
                  </a:outerShdw>
                </a:effectLst>
              </a:rPr>
              <a:t> anemiye yol açar. </a:t>
            </a:r>
          </a:p>
          <a:p>
            <a:pPr eaLnBrk="1" hangingPunct="1">
              <a:lnSpc>
                <a:spcPct val="90000"/>
              </a:lnSpc>
              <a:defRPr/>
            </a:pPr>
            <a:endParaRPr lang="tr-TR" altLang="tr-TR" sz="2800" dirty="0">
              <a:effectLst>
                <a:outerShdw blurRad="38100" dist="38100" dir="2700000" algn="tl">
                  <a:srgbClr val="000000"/>
                </a:outerShdw>
              </a:effectLst>
            </a:endParaRPr>
          </a:p>
          <a:p>
            <a:pPr eaLnBrk="1" hangingPunct="1">
              <a:lnSpc>
                <a:spcPct val="90000"/>
              </a:lnSpc>
              <a:defRPr/>
            </a:pPr>
            <a:r>
              <a:rPr lang="tr-TR" altLang="tr-TR" sz="2800" dirty="0">
                <a:effectLst>
                  <a:outerShdw blurRad="38100" dist="38100" dir="2700000" algn="tl">
                    <a:srgbClr val="000000"/>
                  </a:outerShdw>
                </a:effectLst>
              </a:rPr>
              <a:t>Burada </a:t>
            </a:r>
            <a:r>
              <a:rPr lang="tr-TR" altLang="tr-TR" sz="2800" dirty="0" err="1">
                <a:effectLst>
                  <a:outerShdw blurRad="38100" dist="38100" dir="2700000" algn="tl">
                    <a:srgbClr val="000000"/>
                  </a:outerShdw>
                </a:effectLst>
              </a:rPr>
              <a:t>NADPH</a:t>
            </a:r>
            <a:r>
              <a:rPr lang="tr-TR" altLang="tr-TR" sz="2800" dirty="0">
                <a:effectLst>
                  <a:outerShdw blurRad="38100" dist="38100" dir="2700000" algn="tl">
                    <a:srgbClr val="000000"/>
                  </a:outerShdw>
                </a:effectLst>
              </a:rPr>
              <a:t> yeterince üretilemediğinden eritrosit </a:t>
            </a:r>
            <a:r>
              <a:rPr lang="tr-TR" altLang="tr-TR" sz="2800" dirty="0" err="1">
                <a:effectLst>
                  <a:outerShdw blurRad="38100" dist="38100" dir="2700000" algn="tl">
                    <a:srgbClr val="000000"/>
                  </a:outerShdw>
                </a:effectLst>
              </a:rPr>
              <a:t>membranının</a:t>
            </a:r>
            <a:r>
              <a:rPr lang="tr-TR" altLang="tr-TR" sz="2800" dirty="0">
                <a:effectLst>
                  <a:outerShdw blurRad="38100" dist="38100" dir="2700000" algn="tl">
                    <a:srgbClr val="000000"/>
                  </a:outerShdw>
                </a:effectLst>
              </a:rPr>
              <a:t> bütünlüğü için gerekli olan ve </a:t>
            </a:r>
            <a:r>
              <a:rPr lang="tr-TR" altLang="tr-TR" sz="2800" dirty="0" err="1">
                <a:effectLst>
                  <a:outerShdw blurRad="38100" dist="38100" dir="2700000" algn="tl">
                    <a:srgbClr val="000000"/>
                  </a:outerShdw>
                </a:effectLst>
              </a:rPr>
              <a:t>NADPH</a:t>
            </a:r>
            <a:r>
              <a:rPr lang="tr-TR" altLang="tr-TR" sz="2800" dirty="0">
                <a:effectLst>
                  <a:outerShdw blurRad="38100" dist="38100" dir="2700000" algn="tl">
                    <a:srgbClr val="000000"/>
                  </a:outerShdw>
                </a:effectLst>
              </a:rPr>
              <a:t> ile </a:t>
            </a:r>
            <a:r>
              <a:rPr lang="tr-TR" altLang="tr-TR" sz="2800" dirty="0" err="1">
                <a:effectLst>
                  <a:outerShdw blurRad="38100" dist="38100" dir="2700000" algn="tl">
                    <a:srgbClr val="000000"/>
                  </a:outerShdw>
                </a:effectLst>
              </a:rPr>
              <a:t>redükte</a:t>
            </a:r>
            <a:r>
              <a:rPr lang="tr-TR" altLang="tr-TR" sz="2800" dirty="0">
                <a:effectLst>
                  <a:outerShdw blurRad="38100" dist="38100" dir="2700000" algn="tl">
                    <a:srgbClr val="000000"/>
                  </a:outerShdw>
                </a:effectLst>
              </a:rPr>
              <a:t> halde tutulabilen </a:t>
            </a:r>
            <a:r>
              <a:rPr lang="tr-TR" altLang="tr-TR" sz="2800" dirty="0" err="1">
                <a:effectLst>
                  <a:outerShdw blurRad="38100" dist="38100" dir="2700000" algn="tl">
                    <a:srgbClr val="000000"/>
                  </a:outerShdw>
                </a:effectLst>
              </a:rPr>
              <a:t>GLUTATYON</a:t>
            </a:r>
            <a:r>
              <a:rPr lang="tr-TR" altLang="tr-TR" sz="2800" dirty="0">
                <a:effectLst>
                  <a:outerShdw blurRad="38100" dist="38100" dir="2700000" algn="tl">
                    <a:srgbClr val="000000"/>
                  </a:outerShdw>
                </a:effectLst>
              </a:rPr>
              <a:t>, redüksiyona uğrayamaz ve eritrositler </a:t>
            </a:r>
            <a:r>
              <a:rPr lang="tr-TR" altLang="tr-TR" sz="2800" dirty="0" err="1">
                <a:effectLst>
                  <a:outerShdw blurRad="38100" dist="38100" dir="2700000" algn="tl">
                    <a:srgbClr val="000000"/>
                  </a:outerShdw>
                </a:effectLst>
              </a:rPr>
              <a:t>hemolize</a:t>
            </a:r>
            <a:r>
              <a:rPr lang="tr-TR" altLang="tr-TR" sz="2800" dirty="0">
                <a:effectLst>
                  <a:outerShdw blurRad="38100" dist="38100" dir="2700000" algn="tl">
                    <a:srgbClr val="000000"/>
                  </a:outerShdw>
                </a:effectLst>
              </a:rPr>
              <a:t> karşı hassas olur.</a:t>
            </a:r>
          </a:p>
        </p:txBody>
      </p:sp>
    </p:spTree>
    <p:extLst>
      <p:ext uri="{BB962C8B-B14F-4D97-AF65-F5344CB8AC3E}">
        <p14:creationId xmlns:p14="http://schemas.microsoft.com/office/powerpoint/2010/main" val="398792538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914400" y="2708275"/>
            <a:ext cx="8229600" cy="1371600"/>
          </a:xfrm>
        </p:spPr>
        <p:txBody>
          <a:bodyPr/>
          <a:lstStyle/>
          <a:p>
            <a:pPr eaLnBrk="1" hangingPunct="1">
              <a:defRPr/>
            </a:pPr>
            <a:r>
              <a:rPr lang="tr-TR" altLang="tr-TR" sz="7200" dirty="0" err="1">
                <a:effectLst>
                  <a:outerShdw blurRad="38100" dist="38100" dir="2700000" algn="tl">
                    <a:srgbClr val="000000"/>
                  </a:outerShdw>
                </a:effectLst>
              </a:rPr>
              <a:t>Glikojenoliz</a:t>
            </a:r>
            <a:endParaRPr lang="tr-TR" sz="7200" dirty="0">
              <a:effectLst>
                <a:outerShdw blurRad="38100" dist="38100" dir="2700000" algn="tl">
                  <a:srgbClr val="000000"/>
                </a:outerShdw>
              </a:effectLst>
            </a:endParaRPr>
          </a:p>
        </p:txBody>
      </p:sp>
    </p:spTree>
    <p:extLst>
      <p:ext uri="{BB962C8B-B14F-4D97-AF65-F5344CB8AC3E}">
        <p14:creationId xmlns:p14="http://schemas.microsoft.com/office/powerpoint/2010/main" val="278182527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260350"/>
            <a:ext cx="8229600" cy="6337300"/>
          </a:xfrm>
        </p:spPr>
        <p:txBody>
          <a:bodyPr/>
          <a:lstStyle/>
          <a:p>
            <a:pPr eaLnBrk="1" hangingPunct="1">
              <a:defRPr/>
            </a:pPr>
            <a:r>
              <a:rPr lang="tr-TR" altLang="tr-TR" sz="2800" dirty="0">
                <a:effectLst>
                  <a:outerShdw blurRad="38100" dist="38100" dir="2700000" algn="tl">
                    <a:srgbClr val="000000"/>
                  </a:outerShdw>
                </a:effectLst>
              </a:rPr>
              <a:t>Glikojen, alfa(1-4) </a:t>
            </a:r>
            <a:r>
              <a:rPr lang="tr-TR" altLang="tr-TR" sz="2800" dirty="0" err="1">
                <a:effectLst>
                  <a:outerShdw blurRad="38100" dist="38100" dir="2700000" algn="tl">
                    <a:srgbClr val="000000"/>
                  </a:outerShdw>
                </a:effectLst>
              </a:rPr>
              <a:t>glikozidik</a:t>
            </a:r>
            <a:r>
              <a:rPr lang="tr-TR" altLang="tr-TR" sz="2800" dirty="0">
                <a:effectLst>
                  <a:outerShdw blurRad="38100" dist="38100" dir="2700000" algn="tl">
                    <a:srgbClr val="000000"/>
                  </a:outerShdw>
                </a:effectLst>
              </a:rPr>
              <a:t> bağlarla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ünitelerinin bağlanması ile oluşan bir polimerdir. Ayrıca, dallanma noktalarında (her 8-14 kalıntıda bir) alfa(1-6)bağları bulunur. </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a:effectLst>
                  <a:outerShdw blurRad="38100" dist="38100" dir="2700000" algn="tl">
                    <a:srgbClr val="000000"/>
                  </a:outerShdw>
                </a:effectLst>
              </a:rPr>
              <a:t>Glikojenin,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ya da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6-fosfata parçalanması </a:t>
            </a:r>
            <a:r>
              <a:rPr lang="tr-TR" altLang="tr-TR" sz="2800" dirty="0" err="1">
                <a:effectLst>
                  <a:outerShdw blurRad="38100" dist="38100" dir="2700000" algn="tl">
                    <a:srgbClr val="000000"/>
                  </a:outerShdw>
                </a:effectLst>
              </a:rPr>
              <a:t>glikojenoliz</a:t>
            </a:r>
            <a:r>
              <a:rPr lang="tr-TR" altLang="tr-TR" sz="2800" dirty="0">
                <a:effectLst>
                  <a:outerShdw blurRad="38100" dist="38100" dir="2700000" algn="tl">
                    <a:srgbClr val="000000"/>
                  </a:outerShdw>
                </a:effectLst>
              </a:rPr>
              <a:t> olarak </a:t>
            </a:r>
            <a:r>
              <a:rPr lang="tr-TR" altLang="tr-TR" sz="2800" dirty="0" err="1">
                <a:effectLst>
                  <a:outerShdw blurRad="38100" dist="38100" dir="2700000" algn="tl">
                    <a:srgbClr val="000000"/>
                  </a:outerShdw>
                </a:effectLst>
              </a:rPr>
              <a:t>ifadelendirilir</a:t>
            </a:r>
            <a:r>
              <a:rPr lang="tr-TR" altLang="tr-TR" sz="2800" dirty="0">
                <a:effectLst>
                  <a:outerShdw blurRad="38100" dist="38100" dir="2700000" algn="tl">
                    <a:srgbClr val="000000"/>
                  </a:outerShdw>
                </a:effectLst>
              </a:rPr>
              <a:t>.  Bu olay, çizgili kaslarda ve karaciğerde gerçekleşir. Kaslarda glikojen </a:t>
            </a:r>
            <a:r>
              <a:rPr lang="tr-TR" altLang="tr-TR" sz="2800" dirty="0" err="1">
                <a:effectLst>
                  <a:outerShdw blurRad="38100" dist="38100" dir="2700000" algn="tl">
                    <a:srgbClr val="000000"/>
                  </a:outerShdw>
                </a:effectLst>
              </a:rPr>
              <a:t>ATP</a:t>
            </a:r>
            <a:r>
              <a:rPr lang="tr-TR" altLang="tr-TR" sz="2800" dirty="0">
                <a:effectLst>
                  <a:outerShdw blurRad="38100" dist="38100" dir="2700000" algn="tl">
                    <a:srgbClr val="000000"/>
                  </a:outerShdw>
                </a:effectLst>
              </a:rPr>
              <a:t> üretimi için, karaciğerde ise, kan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düzeyinin sürekliliği için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rezervi olarak bulunur. Karaciğerde yemeklerden hemen sonra miktarı yükselir, sonra kan </a:t>
            </a:r>
            <a:r>
              <a:rPr lang="tr-TR" altLang="tr-TR" sz="2800" dirty="0" err="1">
                <a:effectLst>
                  <a:outerShdw blurRad="38100" dist="38100" dir="2700000" algn="tl">
                    <a:srgbClr val="000000"/>
                  </a:outerShdw>
                </a:effectLst>
              </a:rPr>
              <a:t>glukozunu</a:t>
            </a:r>
            <a:r>
              <a:rPr lang="tr-TR" altLang="tr-TR" sz="2800" dirty="0">
                <a:effectLst>
                  <a:outerShdw blurRad="38100" dist="38100" dir="2700000" algn="tl">
                    <a:srgbClr val="000000"/>
                  </a:outerShdw>
                </a:effectLst>
              </a:rPr>
              <a:t> desteklemek için düşer.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42548202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idx="4294967295"/>
          </p:nvPr>
        </p:nvSpPr>
        <p:spPr>
          <a:xfrm>
            <a:off x="914400" y="836613"/>
            <a:ext cx="8229600" cy="1371600"/>
          </a:xfrm>
        </p:spPr>
        <p:txBody>
          <a:bodyPr/>
          <a:lstStyle/>
          <a:p>
            <a:pPr eaLnBrk="1" hangingPunct="1">
              <a:defRPr/>
            </a:pPr>
            <a:r>
              <a:rPr lang="tr-TR" altLang="tr-TR" dirty="0" err="1">
                <a:effectLst>
                  <a:outerShdw blurRad="38100" dist="38100" dir="2700000" algn="tl">
                    <a:srgbClr val="000000"/>
                  </a:outerShdw>
                </a:effectLst>
              </a:rPr>
              <a:t>Glikojenoliz</a:t>
            </a:r>
            <a:r>
              <a:rPr lang="tr-TR" altLang="tr-TR" dirty="0">
                <a:effectLst>
                  <a:outerShdw blurRad="38100" dist="38100" dir="2700000" algn="tl">
                    <a:srgbClr val="000000"/>
                  </a:outerShdw>
                </a:effectLst>
              </a:rPr>
              <a:t> enzimleri</a:t>
            </a:r>
          </a:p>
        </p:txBody>
      </p:sp>
      <p:sp>
        <p:nvSpPr>
          <p:cNvPr id="110595" name="Content Placeholder 2"/>
          <p:cNvSpPr>
            <a:spLocks noGrp="1"/>
          </p:cNvSpPr>
          <p:nvPr>
            <p:ph idx="4294967295"/>
          </p:nvPr>
        </p:nvSpPr>
        <p:spPr>
          <a:xfrm>
            <a:off x="0" y="2565400"/>
            <a:ext cx="8229600" cy="3530600"/>
          </a:xfrm>
        </p:spPr>
        <p:txBody>
          <a:bodyPr/>
          <a:lstStyle/>
          <a:p>
            <a:pPr eaLnBrk="1" hangingPunct="1">
              <a:defRPr/>
            </a:pPr>
            <a:r>
              <a:rPr lang="tr-TR" altLang="tr-TR" dirty="0">
                <a:effectLst>
                  <a:outerShdw blurRad="38100" dist="38100" dir="2700000" algn="tl">
                    <a:srgbClr val="000000"/>
                  </a:outerShdw>
                </a:effectLst>
              </a:rPr>
              <a:t>Glikojen </a:t>
            </a:r>
            <a:r>
              <a:rPr lang="tr-TR" altLang="tr-TR" dirty="0" err="1">
                <a:effectLst>
                  <a:outerShdw blurRad="38100" dist="38100" dir="2700000" algn="tl">
                    <a:srgbClr val="000000"/>
                  </a:outerShdw>
                </a:effectLst>
              </a:rPr>
              <a:t>fosforilaz</a:t>
            </a:r>
            <a:endParaRPr lang="tr-TR" altLang="tr-TR" dirty="0">
              <a:effectLst>
                <a:outerShdw blurRad="38100" dist="38100" dir="2700000" algn="tl">
                  <a:srgbClr val="000000"/>
                </a:outerShdw>
              </a:effectLst>
            </a:endParaRPr>
          </a:p>
          <a:p>
            <a:pPr eaLnBrk="1" hangingPunct="1">
              <a:defRPr/>
            </a:pPr>
            <a:r>
              <a:rPr lang="tr-TR" altLang="tr-TR" dirty="0">
                <a:effectLst>
                  <a:outerShdw blurRad="38100" dist="38100" dir="2700000" algn="tl">
                    <a:srgbClr val="000000"/>
                  </a:outerShdw>
                </a:effectLst>
              </a:rPr>
              <a:t>Dallanmayı bozan enzim</a:t>
            </a:r>
          </a:p>
          <a:p>
            <a:pPr eaLnBrk="1" hangingPunct="1">
              <a:defRPr/>
            </a:pPr>
            <a:r>
              <a:rPr lang="tr-TR" altLang="tr-TR" dirty="0" err="1">
                <a:effectLst>
                  <a:outerShdw blurRad="38100" dist="38100" dir="2700000" algn="tl">
                    <a:srgbClr val="000000"/>
                  </a:outerShdw>
                </a:effectLst>
              </a:rPr>
              <a:t>Fosfoglukomutaz</a:t>
            </a:r>
            <a:endParaRPr lang="tr-TR" altLang="tr-TR" dirty="0">
              <a:effectLst>
                <a:outerShdw blurRad="38100" dist="38100" dir="2700000" algn="tl">
                  <a:srgbClr val="000000"/>
                </a:outerShdw>
              </a:effectLst>
            </a:endParaRPr>
          </a:p>
        </p:txBody>
      </p:sp>
    </p:spTree>
    <p:extLst>
      <p:ext uri="{BB962C8B-B14F-4D97-AF65-F5344CB8AC3E}">
        <p14:creationId xmlns:p14="http://schemas.microsoft.com/office/powerpoint/2010/main" val="4827323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Diyabetes mellitus</a:t>
            </a:r>
          </a:p>
        </p:txBody>
      </p:sp>
      <p:sp>
        <p:nvSpPr>
          <p:cNvPr id="152579" name="Content Placeholder 2"/>
          <p:cNvSpPr>
            <a:spLocks noGrp="1"/>
          </p:cNvSpPr>
          <p:nvPr>
            <p:ph idx="4294967295"/>
          </p:nvPr>
        </p:nvSpPr>
        <p:spPr>
          <a:xfrm>
            <a:off x="0" y="1981200"/>
            <a:ext cx="8229600" cy="4114800"/>
          </a:xfrm>
        </p:spPr>
        <p:txBody>
          <a:bodyPr>
            <a:normAutofit lnSpcReduction="10000"/>
          </a:bodyPr>
          <a:lstStyle/>
          <a:p>
            <a:pPr eaLnBrk="1" hangingPunct="1">
              <a:defRPr/>
            </a:pPr>
            <a:r>
              <a:rPr lang="tr-TR" altLang="tr-TR" dirty="0">
                <a:effectLst>
                  <a:outerShdw blurRad="38100" dist="38100" dir="2700000" algn="tl">
                    <a:srgbClr val="000000"/>
                  </a:outerShdw>
                </a:effectLst>
              </a:rPr>
              <a:t>İnsülinin mutlak veya göreceli eksikliği veya </a:t>
            </a:r>
            <a:r>
              <a:rPr lang="tr-TR" altLang="tr-TR" dirty="0" err="1">
                <a:effectLst>
                  <a:outerShdw blurRad="38100" dist="38100" dir="2700000" algn="tl">
                    <a:srgbClr val="000000"/>
                  </a:outerShdw>
                </a:effectLst>
              </a:rPr>
              <a:t>periferik</a:t>
            </a:r>
            <a:r>
              <a:rPr lang="tr-TR" altLang="tr-TR" dirty="0">
                <a:effectLst>
                  <a:outerShdw blurRad="38100" dist="38100" dir="2700000" algn="tl">
                    <a:srgbClr val="000000"/>
                  </a:outerShdw>
                </a:effectLst>
              </a:rPr>
              <a:t> yetersizliği sonucu ortaya çıkan </a:t>
            </a:r>
            <a:r>
              <a:rPr lang="tr-TR" altLang="tr-TR" dirty="0" err="1">
                <a:effectLst>
                  <a:outerShdw blurRad="38100" dist="38100" dir="2700000" algn="tl">
                    <a:srgbClr val="000000"/>
                  </a:outerShdw>
                </a:effectLst>
              </a:rPr>
              <a:t>hiperglisemi</a:t>
            </a:r>
            <a:r>
              <a:rPr lang="tr-TR" altLang="tr-TR" dirty="0">
                <a:effectLst>
                  <a:outerShdw blurRad="38100" dist="38100" dir="2700000" algn="tl">
                    <a:srgbClr val="000000"/>
                  </a:outerShdw>
                </a:effectLst>
              </a:rPr>
              <a:t> ve </a:t>
            </a:r>
            <a:r>
              <a:rPr lang="tr-TR" altLang="tr-TR" dirty="0" err="1">
                <a:effectLst>
                  <a:outerShdw blurRad="38100" dist="38100" dir="2700000" algn="tl">
                    <a:srgbClr val="000000"/>
                  </a:outerShdw>
                </a:effectLst>
              </a:rPr>
              <a:t>karbohidrat</a:t>
            </a:r>
            <a:r>
              <a:rPr lang="tr-TR" altLang="tr-TR" dirty="0">
                <a:effectLst>
                  <a:outerShdw blurRad="38100" dist="38100" dir="2700000" algn="tl">
                    <a:srgbClr val="000000"/>
                  </a:outerShdw>
                </a:effectLst>
              </a:rPr>
              <a:t>, protein ve </a:t>
            </a:r>
            <a:r>
              <a:rPr lang="tr-TR" altLang="tr-TR" dirty="0" err="1">
                <a:effectLst>
                  <a:outerShdw blurRad="38100" dist="38100" dir="2700000" algn="tl">
                    <a:srgbClr val="000000"/>
                  </a:outerShdw>
                </a:effectLst>
              </a:rPr>
              <a:t>lipid</a:t>
            </a:r>
            <a:r>
              <a:rPr lang="tr-TR" altLang="tr-TR" dirty="0">
                <a:effectLst>
                  <a:outerShdw blurRad="38100" dist="38100" dir="2700000" algn="tl">
                    <a:srgbClr val="000000"/>
                  </a:outerShdw>
                </a:effectLst>
              </a:rPr>
              <a:t> metabolizmasında bozukluklarla </a:t>
            </a:r>
            <a:r>
              <a:rPr lang="tr-TR" altLang="tr-TR" dirty="0" err="1">
                <a:effectLst>
                  <a:outerShdw blurRad="38100" dist="38100" dir="2700000" algn="tl">
                    <a:srgbClr val="000000"/>
                  </a:outerShdw>
                </a:effectLst>
              </a:rPr>
              <a:t>karaterize</a:t>
            </a:r>
            <a:r>
              <a:rPr lang="tr-TR" altLang="tr-TR" dirty="0">
                <a:effectLst>
                  <a:outerShdw blurRad="38100" dist="38100" dir="2700000" algn="tl">
                    <a:srgbClr val="000000"/>
                  </a:outerShdw>
                </a:effectLst>
              </a:rPr>
              <a:t> sendromlar topluluğudur.</a:t>
            </a:r>
          </a:p>
          <a:p>
            <a:pPr eaLnBrk="1" hangingPunct="1">
              <a:defRPr/>
            </a:pPr>
            <a:r>
              <a:rPr lang="tr-TR" altLang="tr-TR" dirty="0">
                <a:effectLst>
                  <a:outerShdw blurRad="38100" dist="38100" dir="2700000" algn="tl">
                    <a:srgbClr val="000000"/>
                  </a:outerShdw>
                </a:effectLst>
              </a:rPr>
              <a:t>Tip 1 ve Tip 2 diyabet vardır.</a:t>
            </a:r>
          </a:p>
          <a:p>
            <a:pPr eaLnBrk="1" hangingPunct="1">
              <a:defRPr/>
            </a:pPr>
            <a:r>
              <a:rPr lang="tr-TR" altLang="tr-TR" dirty="0" err="1">
                <a:effectLst>
                  <a:outerShdw blurRad="38100" dist="38100" dir="2700000" algn="tl">
                    <a:srgbClr val="000000"/>
                  </a:outerShdw>
                </a:effectLst>
              </a:rPr>
              <a:t>Poliüri</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polifaji</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polidipsi</a:t>
            </a:r>
            <a:r>
              <a:rPr lang="tr-TR" altLang="tr-TR" dirty="0">
                <a:effectLst>
                  <a:outerShdw blurRad="38100" dist="38100" dir="2700000" algn="tl">
                    <a:srgbClr val="000000"/>
                  </a:outerShdw>
                </a:effectLst>
              </a:rPr>
              <a:t> genel karakteristikleridir.</a:t>
            </a:r>
          </a:p>
        </p:txBody>
      </p:sp>
    </p:spTree>
    <p:extLst>
      <p:ext uri="{BB962C8B-B14F-4D97-AF65-F5344CB8AC3E}">
        <p14:creationId xmlns:p14="http://schemas.microsoft.com/office/powerpoint/2010/main" val="228014584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476250"/>
            <a:ext cx="8229600" cy="5976938"/>
          </a:xfrm>
        </p:spPr>
        <p:txBody>
          <a:bodyPr/>
          <a:lstStyle/>
          <a:p>
            <a:pPr eaLnBrk="1" hangingPunct="1">
              <a:lnSpc>
                <a:spcPct val="90000"/>
              </a:lnSpc>
              <a:defRPr/>
            </a:pPr>
            <a:r>
              <a:rPr lang="tr-TR" altLang="tr-TR" dirty="0">
                <a:effectLst>
                  <a:outerShdw blurRad="38100" dist="38100" dir="2700000" algn="tl">
                    <a:srgbClr val="000000"/>
                  </a:outerShdw>
                </a:effectLst>
              </a:rPr>
              <a:t>Glikojen </a:t>
            </a:r>
            <a:r>
              <a:rPr lang="tr-TR" altLang="tr-TR" dirty="0" err="1">
                <a:effectLst>
                  <a:outerShdw blurRad="38100" dist="38100" dir="2700000" algn="tl">
                    <a:srgbClr val="000000"/>
                  </a:outerShdw>
                </a:effectLst>
              </a:rPr>
              <a:t>fosforilaz</a:t>
            </a:r>
            <a:r>
              <a:rPr lang="tr-TR" altLang="tr-TR" dirty="0">
                <a:effectLst>
                  <a:outerShdw blurRad="38100" dist="38100" dir="2700000" algn="tl">
                    <a:srgbClr val="000000"/>
                  </a:outerShdw>
                </a:effectLst>
              </a:rPr>
              <a:t>, glikojende indirgen olmayan uçtaki  alfa(1-4) bağlarını parçalar ve sonuçta,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üniteleri açığa çıkar. </a:t>
            </a:r>
          </a:p>
          <a:p>
            <a:pPr lvl="1" eaLnBrk="1" hangingPunct="1">
              <a:lnSpc>
                <a:spcPct val="90000"/>
              </a:lnSpc>
              <a:defRPr/>
            </a:pPr>
            <a:r>
              <a:rPr lang="tr-TR" altLang="tr-TR" dirty="0">
                <a:effectLst>
                  <a:outerShdw blurRad="38100" dist="38100" dir="2700000" algn="tl">
                    <a:srgbClr val="000000"/>
                  </a:outerShdw>
                </a:effectLst>
              </a:rPr>
              <a:t>Glikojen(n sayıda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kalıntısı)+Pi--------glikojen(n-1 kalıntı)+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a:t>
            </a:r>
          </a:p>
          <a:p>
            <a:pPr eaLnBrk="1" hangingPunct="1">
              <a:lnSpc>
                <a:spcPct val="90000"/>
              </a:lnSpc>
              <a:defRPr/>
            </a:pPr>
            <a:endParaRPr lang="tr-TR" altLang="tr-TR" dirty="0">
              <a:effectLst>
                <a:outerShdw blurRad="38100" dist="38100" dir="2700000" algn="tl">
                  <a:srgbClr val="000000"/>
                </a:outerShdw>
              </a:effectLst>
            </a:endParaRPr>
          </a:p>
          <a:p>
            <a:pPr eaLnBrk="1" hangingPunct="1">
              <a:lnSpc>
                <a:spcPct val="90000"/>
              </a:lnSpc>
              <a:defRPr/>
            </a:pPr>
            <a:r>
              <a:rPr lang="tr-TR" altLang="tr-TR" dirty="0">
                <a:effectLst>
                  <a:outerShdw blurRad="38100" dist="38100" dir="2700000" algn="tl">
                    <a:srgbClr val="000000"/>
                  </a:outerShdw>
                </a:effectLst>
              </a:rPr>
              <a:t>Enzim, glikojendeki alfa (1-4) bağlarını,(1-6) bağlanma noktalarına 4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kalıntısı kalana kadar parçalayabilir. Dolayısıyla, bu durum, ‘’ limit </a:t>
            </a:r>
            <a:r>
              <a:rPr lang="tr-TR" altLang="tr-TR" dirty="0" err="1">
                <a:effectLst>
                  <a:outerShdw blurRad="38100" dist="38100" dir="2700000" algn="tl">
                    <a:srgbClr val="000000"/>
                  </a:outerShdw>
                </a:effectLst>
              </a:rPr>
              <a:t>branch</a:t>
            </a:r>
            <a:r>
              <a:rPr lang="tr-TR" altLang="tr-TR" dirty="0">
                <a:effectLst>
                  <a:outerShdw blurRad="38100" dist="38100" dir="2700000" algn="tl">
                    <a:srgbClr val="000000"/>
                  </a:outerShdw>
                </a:effectLst>
              </a:rPr>
              <a:t> ‘’ olarak adlandırılır. Daha sonra, dallanmayı bozan enzimin görevi başlar.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375608651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0" y="381000"/>
            <a:ext cx="8229600" cy="1371600"/>
          </a:xfrm>
        </p:spPr>
        <p:txBody>
          <a:bodyPr/>
          <a:lstStyle/>
          <a:p>
            <a:pPr eaLnBrk="1" hangingPunct="1">
              <a:defRPr/>
            </a:pPr>
            <a:r>
              <a:rPr lang="tr-TR" altLang="tr-TR" dirty="0">
                <a:effectLst>
                  <a:outerShdw blurRad="38100" dist="38100" dir="2700000" algn="tl">
                    <a:srgbClr val="000000"/>
                  </a:outerShdw>
                </a:effectLst>
              </a:rPr>
              <a:t>Dallanmayı bozan enzim</a:t>
            </a:r>
            <a:endParaRPr lang="tr-TR" dirty="0">
              <a:effectLst>
                <a:outerShdw blurRad="38100" dist="38100" dir="2700000" algn="tl">
                  <a:srgbClr val="000000"/>
                </a:outerShdw>
              </a:effectLst>
            </a:endParaRPr>
          </a:p>
        </p:txBody>
      </p:sp>
      <p:sp>
        <p:nvSpPr>
          <p:cNvPr id="3" name="İçerik Yer Tutucusu 2"/>
          <p:cNvSpPr>
            <a:spLocks noGrp="1"/>
          </p:cNvSpPr>
          <p:nvPr>
            <p:ph idx="4294967295"/>
          </p:nvPr>
        </p:nvSpPr>
        <p:spPr>
          <a:xfrm>
            <a:off x="914400" y="1916113"/>
            <a:ext cx="8229600" cy="4467225"/>
          </a:xfrm>
        </p:spPr>
        <p:txBody>
          <a:bodyPr/>
          <a:lstStyle/>
          <a:p>
            <a:pPr eaLnBrk="1" hangingPunct="1">
              <a:lnSpc>
                <a:spcPct val="80000"/>
              </a:lnSpc>
              <a:defRPr/>
            </a:pPr>
            <a:r>
              <a:rPr lang="tr-TR" altLang="tr-TR" sz="2800" dirty="0">
                <a:effectLst>
                  <a:outerShdw blurRad="38100" dist="38100" dir="2700000" algn="tl">
                    <a:srgbClr val="000000"/>
                  </a:outerShdw>
                </a:effectLst>
              </a:rPr>
              <a:t>Bu enzimin iki aktivitesi vardır. </a:t>
            </a:r>
            <a:r>
              <a:rPr lang="tr-TR" altLang="tr-TR" sz="2800" b="1" dirty="0" err="1">
                <a:effectLst>
                  <a:outerShdw blurRad="38100" dist="38100" dir="2700000" algn="tl">
                    <a:srgbClr val="000000"/>
                  </a:outerShdw>
                </a:effectLst>
              </a:rPr>
              <a:t>Transferaz</a:t>
            </a:r>
            <a:r>
              <a:rPr lang="tr-TR" altLang="tr-TR" sz="2800" dirty="0">
                <a:effectLst>
                  <a:outerShdw blurRad="38100" dist="38100" dir="2700000" algn="tl">
                    <a:srgbClr val="000000"/>
                  </a:outerShdw>
                </a:effectLst>
              </a:rPr>
              <a:t> (4-alfa-D-glukanotranferaz) (alfa-1-4 </a:t>
            </a:r>
            <a:r>
              <a:rPr lang="tr-TR" altLang="tr-TR" sz="2800" dirty="0" err="1">
                <a:effectLst>
                  <a:outerShdw blurRad="38100" dist="38100" dir="2700000" algn="tl">
                    <a:srgbClr val="000000"/>
                  </a:outerShdw>
                </a:effectLst>
              </a:rPr>
              <a:t>transglikozilaz</a:t>
            </a:r>
            <a:r>
              <a:rPr lang="tr-TR" altLang="tr-TR" sz="2800" dirty="0">
                <a:effectLst>
                  <a:outerShdw blurRad="38100" dist="38100" dir="2700000" algn="tl">
                    <a:srgbClr val="000000"/>
                  </a:outerShdw>
                </a:effectLst>
              </a:rPr>
              <a:t>) aktivitesi ile, limit daldaki 4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kalıntısından üçünü yanındaki bir başka dalın indirgen olmayan ucuna taşır.</a:t>
            </a:r>
          </a:p>
          <a:p>
            <a:pPr eaLnBrk="1" hangingPunct="1">
              <a:lnSpc>
                <a:spcPct val="80000"/>
              </a:lnSpc>
              <a:defRPr/>
            </a:pPr>
            <a:endParaRPr lang="tr-TR" altLang="tr-TR" sz="2800" dirty="0">
              <a:effectLst>
                <a:outerShdw blurRad="38100" dist="38100" dir="2700000" algn="tl">
                  <a:srgbClr val="000000"/>
                </a:outerShdw>
              </a:effectLst>
            </a:endParaRPr>
          </a:p>
          <a:p>
            <a:pPr eaLnBrk="1" hangingPunct="1">
              <a:lnSpc>
                <a:spcPct val="80000"/>
              </a:lnSpc>
              <a:defRPr/>
            </a:pPr>
            <a:r>
              <a:rPr lang="tr-TR" altLang="tr-TR" sz="2800" dirty="0" err="1">
                <a:effectLst>
                  <a:outerShdw blurRad="38100" dist="38100" dir="2700000" algn="tl">
                    <a:srgbClr val="000000"/>
                  </a:outerShdw>
                </a:effectLst>
              </a:rPr>
              <a:t>Amilo</a:t>
            </a:r>
            <a:r>
              <a:rPr lang="tr-TR" altLang="tr-TR" sz="2800" dirty="0">
                <a:effectLst>
                  <a:outerShdw blurRad="38100" dist="38100" dir="2700000" algn="tl">
                    <a:srgbClr val="000000"/>
                  </a:outerShdw>
                </a:effectLst>
              </a:rPr>
              <a:t>(1-6) </a:t>
            </a:r>
            <a:r>
              <a:rPr lang="tr-TR" altLang="tr-TR" sz="2800" b="1" dirty="0" err="1">
                <a:effectLst>
                  <a:outerShdw blurRad="38100" dist="38100" dir="2700000" algn="tl">
                    <a:srgbClr val="000000"/>
                  </a:outerShdw>
                </a:effectLst>
              </a:rPr>
              <a:t>glikozidaz</a:t>
            </a:r>
            <a:r>
              <a:rPr lang="tr-TR" altLang="tr-TR" sz="2800" dirty="0">
                <a:effectLst>
                  <a:outerShdw blurRad="38100" dist="38100" dir="2700000" algn="tl">
                    <a:srgbClr val="000000"/>
                  </a:outerShdw>
                </a:effectLst>
              </a:rPr>
              <a:t> aktivitesi ile,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verecek şekilde alfa (1-6) bağlarının hidrolizini katalizler. </a:t>
            </a:r>
          </a:p>
          <a:p>
            <a:pPr eaLnBrk="1" hangingPunct="1">
              <a:lnSpc>
                <a:spcPct val="80000"/>
              </a:lnSpc>
              <a:defRPr/>
            </a:pPr>
            <a:endParaRPr lang="tr-TR" altLang="tr-TR" sz="2400" dirty="0">
              <a:effectLst>
                <a:outerShdw blurRad="38100" dist="38100" dir="2700000" algn="tl">
                  <a:srgbClr val="000000"/>
                </a:outerShdw>
              </a:effectLst>
            </a:endParaRP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49559278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981200"/>
            <a:ext cx="8229600" cy="4114800"/>
          </a:xfrm>
        </p:spPr>
        <p:txBody>
          <a:bodyPr/>
          <a:lstStyle/>
          <a:p>
            <a:pPr eaLnBrk="1" hangingPunct="1">
              <a:lnSpc>
                <a:spcPct val="80000"/>
              </a:lnSpc>
              <a:defRPr/>
            </a:pPr>
            <a:r>
              <a:rPr lang="tr-TR" altLang="tr-TR" dirty="0">
                <a:effectLst>
                  <a:outerShdw blurRad="38100" dist="38100" dir="2700000" algn="tl">
                    <a:srgbClr val="000000"/>
                  </a:outerShdw>
                </a:effectLst>
              </a:rPr>
              <a:t>Böylece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açığa çıkmış olur.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a:t>
            </a:r>
            <a:r>
              <a:rPr lang="tr-TR" altLang="tr-TR" b="1" dirty="0" err="1">
                <a:effectLst>
                  <a:outerShdw blurRad="38100" dist="38100" dir="2700000" algn="tl">
                    <a:srgbClr val="000000"/>
                  </a:outerShdw>
                </a:effectLst>
              </a:rPr>
              <a:t>fosfoglukomutazla</a:t>
            </a:r>
            <a:r>
              <a:rPr lang="tr-TR" altLang="tr-TR" dirty="0">
                <a:effectLst>
                  <a:outerShdw blurRad="38100" dist="38100" dir="2700000" algn="tl">
                    <a:srgbClr val="000000"/>
                  </a:outerShdw>
                </a:effectLst>
              </a:rPr>
              <a:t> glukoz-6-fosfata dönüştürülür. Bu ürün, karaciğerde </a:t>
            </a:r>
            <a:r>
              <a:rPr lang="tr-TR" altLang="tr-TR" dirty="0" err="1">
                <a:effectLst>
                  <a:outerShdw blurRad="38100" dist="38100" dir="2700000" algn="tl">
                    <a:srgbClr val="000000"/>
                  </a:outerShdw>
                </a:effectLst>
              </a:rPr>
              <a:t>glikoliz</a:t>
            </a:r>
            <a:r>
              <a:rPr lang="tr-TR" altLang="tr-TR" dirty="0">
                <a:effectLst>
                  <a:outerShdw blurRad="38100" dist="38100" dir="2700000" algn="tl">
                    <a:srgbClr val="000000"/>
                  </a:outerShdw>
                </a:effectLst>
              </a:rPr>
              <a:t> ve </a:t>
            </a:r>
            <a:r>
              <a:rPr lang="tr-TR" altLang="tr-TR" dirty="0" err="1">
                <a:effectLst>
                  <a:outerShdw blurRad="38100" dist="38100" dir="2700000" algn="tl">
                    <a:srgbClr val="000000"/>
                  </a:outerShdw>
                </a:effectLst>
              </a:rPr>
              <a:t>pentozfosfat</a:t>
            </a:r>
            <a:r>
              <a:rPr lang="tr-TR" altLang="tr-TR" dirty="0">
                <a:effectLst>
                  <a:outerShdw blurRad="38100" dist="38100" dir="2700000" algn="tl">
                    <a:srgbClr val="000000"/>
                  </a:outerShdw>
                </a:effectLst>
              </a:rPr>
              <a:t> reaksiyonlarına girdiği gibi, </a:t>
            </a:r>
            <a:r>
              <a:rPr lang="tr-TR" altLang="tr-TR" dirty="0" err="1">
                <a:effectLst>
                  <a:outerShdw blurRad="38100" dist="38100" dir="2700000" algn="tl">
                    <a:srgbClr val="000000"/>
                  </a:outerShdw>
                </a:effectLst>
              </a:rPr>
              <a:t>defosforile</a:t>
            </a:r>
            <a:r>
              <a:rPr lang="tr-TR" altLang="tr-TR" dirty="0">
                <a:effectLst>
                  <a:outerShdw blurRad="38100" dist="38100" dir="2700000" algn="tl">
                    <a:srgbClr val="000000"/>
                  </a:outerShdw>
                </a:effectLst>
              </a:rPr>
              <a:t> olarak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6-fosfatazla) kana salıverilir. </a:t>
            </a:r>
            <a:r>
              <a:rPr lang="tr-TR" altLang="tr-TR" dirty="0" err="1">
                <a:effectLst>
                  <a:outerShdw blurRad="38100" dist="38100" dir="2700000" algn="tl">
                    <a:srgbClr val="000000"/>
                  </a:outerShdw>
                </a:effectLst>
              </a:rPr>
              <a:t>Periferik</a:t>
            </a:r>
            <a:r>
              <a:rPr lang="tr-TR" altLang="tr-TR" dirty="0">
                <a:effectLst>
                  <a:outerShdw blurRad="38100" dist="38100" dir="2700000" algn="tl">
                    <a:srgbClr val="000000"/>
                  </a:outerShdw>
                </a:effectLst>
              </a:rPr>
              <a:t> dokularda ise, G-6-P </a:t>
            </a:r>
            <a:r>
              <a:rPr lang="tr-TR" altLang="tr-TR" dirty="0" err="1">
                <a:effectLst>
                  <a:outerShdw blurRad="38100" dist="38100" dir="2700000" algn="tl">
                    <a:srgbClr val="000000"/>
                  </a:outerShdw>
                </a:effectLst>
              </a:rPr>
              <a:t>glikolize</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uğrayarak,laktata</a:t>
            </a:r>
            <a:r>
              <a:rPr lang="tr-TR" altLang="tr-TR" dirty="0">
                <a:effectLst>
                  <a:outerShdw blurRad="38100" dist="38100" dir="2700000" algn="tl">
                    <a:srgbClr val="000000"/>
                  </a:outerShdw>
                </a:effectLst>
              </a:rPr>
              <a:t> (beyaz kaslarda) ya da CO2 ve suya (kırmızı kaslarda)parçalanır. </a:t>
            </a:r>
          </a:p>
        </p:txBody>
      </p:sp>
    </p:spTree>
    <p:extLst>
      <p:ext uri="{BB962C8B-B14F-4D97-AF65-F5344CB8AC3E}">
        <p14:creationId xmlns:p14="http://schemas.microsoft.com/office/powerpoint/2010/main" val="21476884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Glukoz-6-fosfataz</a:t>
            </a:r>
          </a:p>
        </p:txBody>
      </p:sp>
      <p:sp>
        <p:nvSpPr>
          <p:cNvPr id="115715" name="Content Placeholder 2"/>
          <p:cNvSpPr>
            <a:spLocks noGrp="1"/>
          </p:cNvSpPr>
          <p:nvPr>
            <p:ph idx="4294967295"/>
          </p:nvPr>
        </p:nvSpPr>
        <p:spPr>
          <a:xfrm>
            <a:off x="0" y="1981200"/>
            <a:ext cx="8229600" cy="4114800"/>
          </a:xfrm>
        </p:spPr>
        <p:txBody>
          <a:bodyPr/>
          <a:lstStyle/>
          <a:p>
            <a:pPr eaLnBrk="1" hangingPunct="1">
              <a:defRPr/>
            </a:pPr>
            <a:r>
              <a:rPr lang="tr-TR" altLang="tr-TR" sz="2800">
                <a:effectLst>
                  <a:outerShdw blurRad="38100" dist="38100" dir="2700000" algn="tl">
                    <a:srgbClr val="000000"/>
                  </a:outerShdw>
                </a:effectLst>
              </a:rPr>
              <a:t>Kaslarda ve çoğu dokuda Glukoz-1-fosfatı glukoza parçalayan enzim yoktur. Karaciğerde ise, meydana gelen G-1-P, önce G-6-P’a dönüştürülür (fosfoglukomutaz) bu da glukoz-6-fosfataz ile glukoz ve ortofosfata(Pi) parçalanır. G-6-Pase çoğu dokuda yoktur bu nedenle G-6-P hücrede ATP üretimi için tutulur. Bu nedenle bu glukoz karaciğer için temel yakıt kaynağı değildir.</a:t>
            </a:r>
          </a:p>
        </p:txBody>
      </p:sp>
    </p:spTree>
    <p:extLst>
      <p:ext uri="{BB962C8B-B14F-4D97-AF65-F5344CB8AC3E}">
        <p14:creationId xmlns:p14="http://schemas.microsoft.com/office/powerpoint/2010/main" val="177827136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4" descr="glikojenoli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0"/>
            <a:ext cx="63023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715283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381000"/>
            <a:ext cx="8229600" cy="1371600"/>
          </a:xfrm>
          <a:solidFill>
            <a:schemeClr val="accent1">
              <a:lumMod val="90000"/>
            </a:schemeClr>
          </a:solidFill>
        </p:spPr>
        <p:txBody>
          <a:bodyPr/>
          <a:lstStyle/>
          <a:p>
            <a:pPr eaLnBrk="1" hangingPunct="1">
              <a:defRPr/>
            </a:pPr>
            <a:r>
              <a:rPr lang="tr-TR" dirty="0" err="1" smtClean="0">
                <a:effectLst>
                  <a:outerShdw blurRad="38100" dist="38100" dir="2700000" algn="tl">
                    <a:srgbClr val="000000"/>
                  </a:outerShdw>
                </a:effectLst>
              </a:rPr>
              <a:t>GLUKONEOGENEZ</a:t>
            </a:r>
            <a:endParaRPr lang="en-US" dirty="0">
              <a:effectLst>
                <a:outerShdw blurRad="38100" dist="38100" dir="2700000" algn="tl">
                  <a:srgbClr val="000000"/>
                </a:outerShdw>
              </a:effectLst>
            </a:endParaRPr>
          </a:p>
        </p:txBody>
      </p:sp>
      <p:sp>
        <p:nvSpPr>
          <p:cNvPr id="73731" name="Rectangle 3"/>
          <p:cNvSpPr>
            <a:spLocks noGrp="1" noChangeArrowheads="1"/>
          </p:cNvSpPr>
          <p:nvPr>
            <p:ph type="body" idx="4294967295"/>
          </p:nvPr>
        </p:nvSpPr>
        <p:spPr>
          <a:xfrm>
            <a:off x="0" y="1981200"/>
            <a:ext cx="8229600" cy="4114800"/>
          </a:xfrm>
          <a:solidFill>
            <a:schemeClr val="accent1">
              <a:lumMod val="75000"/>
            </a:schemeClr>
          </a:solidFill>
        </p:spPr>
        <p:txBody>
          <a:bodyPr/>
          <a:lstStyle/>
          <a:p>
            <a:pPr algn="ctr" eaLnBrk="1" hangingPunct="1">
              <a:buFont typeface="Wingdings" pitchFamily="2" charset="2"/>
              <a:buNone/>
              <a:defRPr/>
            </a:pPr>
            <a:endParaRPr lang="tr-TR" sz="4400" dirty="0" smtClean="0">
              <a:effectLst>
                <a:outerShdw blurRad="38100" dist="38100" dir="2700000" algn="tl">
                  <a:srgbClr val="000000"/>
                </a:outerShdw>
              </a:effectLst>
            </a:endParaRPr>
          </a:p>
          <a:p>
            <a:pPr algn="ctr" eaLnBrk="1" hangingPunct="1">
              <a:buFont typeface="Wingdings" pitchFamily="2" charset="2"/>
              <a:buNone/>
              <a:defRPr/>
            </a:pPr>
            <a:endParaRPr lang="tr-TR" sz="4400" dirty="0">
              <a:effectLst>
                <a:outerShdw blurRad="38100" dist="38100" dir="2700000" algn="tl">
                  <a:srgbClr val="000000"/>
                </a:outerShdw>
              </a:effectLst>
            </a:endParaRPr>
          </a:p>
          <a:p>
            <a:pPr algn="ctr" eaLnBrk="1" hangingPunct="1">
              <a:buFont typeface="Wingdings" pitchFamily="2" charset="2"/>
              <a:buNone/>
              <a:defRPr/>
            </a:pPr>
            <a:r>
              <a:rPr lang="tr-TR" sz="4400" dirty="0" err="1" smtClean="0">
                <a:effectLst>
                  <a:outerShdw blurRad="38100" dist="38100" dir="2700000" algn="tl">
                    <a:srgbClr val="000000"/>
                  </a:outerShdw>
                </a:effectLst>
              </a:rPr>
              <a:t>GLİKOJENESİS</a:t>
            </a:r>
            <a:endParaRPr lang="tr-TR" sz="4400" dirty="0" smtClean="0">
              <a:effectLst>
                <a:outerShdw blurRad="38100" dist="38100" dir="2700000" algn="tl">
                  <a:srgbClr val="000000"/>
                </a:outerShdw>
              </a:effectLst>
            </a:endParaRPr>
          </a:p>
          <a:p>
            <a:pPr algn="ctr" eaLnBrk="1" hangingPunct="1">
              <a:buFont typeface="Wingdings" pitchFamily="2" charset="2"/>
              <a:buNone/>
              <a:defRPr/>
            </a:pPr>
            <a:endParaRPr lang="tr-TR" sz="4400" dirty="0">
              <a:effectLst>
                <a:outerShdw blurRad="38100" dist="38100" dir="2700000" algn="tl">
                  <a:srgbClr val="000000"/>
                </a:outerShdw>
              </a:effectLst>
            </a:endParaRPr>
          </a:p>
          <a:p>
            <a:pPr algn="ctr" eaLnBrk="1" hangingPunct="1">
              <a:buFont typeface="Wingdings" pitchFamily="2" charset="2"/>
              <a:buNone/>
              <a:defRPr/>
            </a:pPr>
            <a:endParaRPr lang="en-US" sz="4400" dirty="0">
              <a:effectLst>
                <a:outerShdw blurRad="38100" dist="38100" dir="2700000" algn="tl">
                  <a:srgbClr val="000000"/>
                </a:outerShdw>
              </a:effectLst>
            </a:endParaRPr>
          </a:p>
        </p:txBody>
      </p:sp>
    </p:spTree>
    <p:extLst>
      <p:ext uri="{BB962C8B-B14F-4D97-AF65-F5344CB8AC3E}">
        <p14:creationId xmlns:p14="http://schemas.microsoft.com/office/powerpoint/2010/main" val="14659646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0" y="381000"/>
            <a:ext cx="8229600" cy="1371600"/>
          </a:xfrm>
          <a:solidFill>
            <a:schemeClr val="accent2">
              <a:lumMod val="40000"/>
              <a:lumOff val="60000"/>
            </a:schemeClr>
          </a:solidFill>
        </p:spPr>
        <p:txBody>
          <a:bodyPr/>
          <a:lstStyle/>
          <a:p>
            <a:pPr eaLnBrk="1" hangingPunct="1">
              <a:defRPr/>
            </a:pPr>
            <a:r>
              <a:rPr lang="tr-TR" sz="4000">
                <a:effectLst>
                  <a:outerShdw blurRad="38100" dist="38100" dir="2700000" algn="tl">
                    <a:srgbClr val="000000"/>
                  </a:outerShdw>
                </a:effectLst>
              </a:rPr>
              <a:t>Karbohidratlarla ilgili anabolik yolaklar</a:t>
            </a:r>
          </a:p>
        </p:txBody>
      </p:sp>
      <p:sp>
        <p:nvSpPr>
          <p:cNvPr id="74755" name="Rectangle 3"/>
          <p:cNvSpPr>
            <a:spLocks noGrp="1" noChangeArrowheads="1"/>
          </p:cNvSpPr>
          <p:nvPr>
            <p:ph type="body" idx="4294967295"/>
          </p:nvPr>
        </p:nvSpPr>
        <p:spPr>
          <a:xfrm>
            <a:off x="0" y="1981200"/>
            <a:ext cx="8229600" cy="4114800"/>
          </a:xfrm>
          <a:solidFill>
            <a:schemeClr val="accent2">
              <a:lumMod val="60000"/>
              <a:lumOff val="40000"/>
            </a:schemeClr>
          </a:solidFill>
        </p:spPr>
        <p:txBody>
          <a:bodyPr/>
          <a:lstStyle/>
          <a:p>
            <a:pPr eaLnBrk="1" hangingPunct="1">
              <a:lnSpc>
                <a:spcPct val="90000"/>
              </a:lnSpc>
              <a:defRPr/>
            </a:pPr>
            <a:r>
              <a:rPr lang="tr-TR">
                <a:effectLst>
                  <a:outerShdw blurRad="38100" dist="38100" dir="2700000" algn="tl">
                    <a:srgbClr val="000000"/>
                  </a:outerShdw>
                </a:effectLst>
              </a:rPr>
              <a:t>Anabolik yolaklar genellikle oksidatif değil, redüktiftir. Genel olarak, anabolik yolaklarda, ATP, NADH/NADPH şeklindeki kimyasal enerji kullanılarak basit öncül moleküllerden hücre bileşenlerinin sentezi yapılır. Yıkım ve sentez reaksiyonlarında, bir çok ortak reaksiyon paylaşılmış olsa da; her metabolik yola özgü geri dönüşümsüz (irreversibl) reaksiyonlar vardır. </a:t>
            </a:r>
          </a:p>
        </p:txBody>
      </p:sp>
    </p:spTree>
    <p:extLst>
      <p:ext uri="{BB962C8B-B14F-4D97-AF65-F5344CB8AC3E}">
        <p14:creationId xmlns:p14="http://schemas.microsoft.com/office/powerpoint/2010/main" val="30500964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5" name="Rectangle 5"/>
          <p:cNvSpPr>
            <a:spLocks noChangeArrowheads="1"/>
          </p:cNvSpPr>
          <p:nvPr/>
        </p:nvSpPr>
        <p:spPr bwMode="auto">
          <a:xfrm>
            <a:off x="468313" y="908050"/>
            <a:ext cx="8064500" cy="485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hlink"/>
              </a:buClr>
              <a:buSzPct val="65000"/>
              <a:buFont typeface="Wingdings" pitchFamily="2" charset="2"/>
              <a:buNone/>
              <a:defRPr/>
            </a:pPr>
            <a:r>
              <a:rPr lang="tr-TR" sz="2800">
                <a:effectLst>
                  <a:outerShdw blurRad="38100" dist="38100" dir="2700000" algn="tl">
                    <a:srgbClr val="000000"/>
                  </a:outerShdw>
                </a:effectLst>
              </a:rPr>
              <a:t>Tüm memelilerde, beyin ve sinir sisteminin yanısıra, eritrositler, testisler, renal medulla ve embriyonik dokular için tek ve ana yakıt kaynağı olarak kan glukozu kullanıldığından  glukoz biyosentezi şarttır. </a:t>
            </a: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r>
              <a:rPr lang="tr-TR" sz="2800">
                <a:effectLst>
                  <a:outerShdw blurRad="38100" dist="38100" dir="2700000" algn="tl">
                    <a:srgbClr val="000000"/>
                  </a:outerShdw>
                </a:effectLst>
              </a:rPr>
              <a:t>İnsan beyni tek başına günde 120 gramdan fazla glukoz kullanır.</a:t>
            </a: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r>
              <a:rPr lang="en-US" altLang="tr-TR" sz="3600" b="1">
                <a:solidFill>
                  <a:schemeClr val="tx2"/>
                </a:solidFill>
                <a:effectLst>
                  <a:outerShdw blurRad="38100" dist="38100" dir="2700000" algn="tl">
                    <a:srgbClr val="000000"/>
                  </a:outerShdw>
                </a:effectLst>
              </a:rPr>
              <a:t>       </a:t>
            </a:r>
            <a:r>
              <a:rPr lang="tr-TR" altLang="tr-TR" sz="3600" b="1">
                <a:solidFill>
                  <a:schemeClr val="tx2"/>
                </a:solidFill>
                <a:effectLst>
                  <a:outerShdw blurRad="38100" dist="38100" dir="2700000" algn="tl">
                    <a:srgbClr val="000000"/>
                  </a:outerShdw>
                </a:effectLst>
              </a:rPr>
              <a:t>Glukoneogenez gerekli</a:t>
            </a:r>
            <a:r>
              <a:rPr lang="en-US" altLang="tr-TR" sz="3600" b="1">
                <a:solidFill>
                  <a:schemeClr val="tx2"/>
                </a:solidFill>
                <a:effectLst>
                  <a:outerShdw blurRad="38100" dist="38100" dir="2700000" algn="tl">
                    <a:srgbClr val="000000"/>
                  </a:outerShdw>
                </a:effectLst>
              </a:rPr>
              <a:t>dir.</a:t>
            </a:r>
            <a:endParaRPr lang="tr-TR" sz="3600" b="1">
              <a:solidFill>
                <a:schemeClr val="tx2"/>
              </a:solidFill>
              <a:effectLst>
                <a:outerShdw blurRad="38100" dist="38100" dir="2700000" algn="tl">
                  <a:srgbClr val="000000"/>
                </a:outerShdw>
              </a:effectLst>
            </a:endParaRPr>
          </a:p>
        </p:txBody>
      </p:sp>
    </p:spTree>
    <p:extLst>
      <p:ext uri="{BB962C8B-B14F-4D97-AF65-F5344CB8AC3E}">
        <p14:creationId xmlns:p14="http://schemas.microsoft.com/office/powerpoint/2010/main" val="336181060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Rectangle 3"/>
          <p:cNvSpPr>
            <a:spLocks noGrp="1" noChangeArrowheads="1"/>
          </p:cNvSpPr>
          <p:nvPr>
            <p:ph idx="1"/>
          </p:nvPr>
        </p:nvSpPr>
        <p:spPr>
          <a:xfrm>
            <a:off x="611188" y="1052513"/>
            <a:ext cx="8229600" cy="4752975"/>
          </a:xfrm>
        </p:spPr>
        <p:txBody>
          <a:bodyPr/>
          <a:lstStyle/>
          <a:p>
            <a:pPr eaLnBrk="1" hangingPunct="1">
              <a:lnSpc>
                <a:spcPct val="90000"/>
              </a:lnSpc>
              <a:defRPr/>
            </a:pPr>
            <a:r>
              <a:rPr lang="tr-TR" altLang="tr-TR" sz="2800" smtClean="0">
                <a:effectLst>
                  <a:outerShdw blurRad="38100" dist="38100" dir="2700000" algn="tl">
                    <a:srgbClr val="000000"/>
                  </a:outerShdw>
                </a:effectLst>
              </a:rPr>
              <a:t>Glukoneogenez, büyük ölçüde karaciğerde, az miktarda böbrek korteksinde gerçekleşir. Beyin, iskelet kasları ve kalpte ise çok çok azdır. Özellikle açlıkta ve yoğun eksersizde gerçekleşen endergonik bir reaksiyondur.</a:t>
            </a:r>
          </a:p>
          <a:p>
            <a:pPr>
              <a:lnSpc>
                <a:spcPct val="90000"/>
              </a:lnSpc>
              <a:defRPr/>
            </a:pPr>
            <a:endParaRPr lang="tr-TR" altLang="tr-TR" sz="2800" smtClean="0">
              <a:effectLst>
                <a:outerShdw blurRad="38100" dist="38100" dir="2700000" algn="tl">
                  <a:srgbClr val="000000"/>
                </a:outerShdw>
              </a:effectLst>
            </a:endParaRPr>
          </a:p>
          <a:p>
            <a:pPr eaLnBrk="1" hangingPunct="1">
              <a:lnSpc>
                <a:spcPct val="90000"/>
              </a:lnSpc>
              <a:defRPr/>
            </a:pPr>
            <a:r>
              <a:rPr lang="tr-TR" altLang="tr-TR" sz="2800" smtClean="0">
                <a:effectLst>
                  <a:outerShdw blurRad="38100" dist="38100" dir="2700000" algn="tl">
                    <a:srgbClr val="000000"/>
                  </a:outerShdw>
                </a:effectLst>
              </a:rPr>
              <a:t>Glukoneogenez, şeker olmayan karbon substratlarından glukoz oluşumudur. </a:t>
            </a:r>
            <a:endParaRPr lang="en-US" altLang="tr-TR" sz="2800" smtClean="0">
              <a:effectLst>
                <a:outerShdw blurRad="38100" dist="38100" dir="2700000" algn="tl">
                  <a:srgbClr val="000000"/>
                </a:outerShdw>
              </a:effectLst>
            </a:endParaRPr>
          </a:p>
          <a:p>
            <a:pPr eaLnBrk="1" hangingPunct="1">
              <a:lnSpc>
                <a:spcPct val="90000"/>
              </a:lnSpc>
              <a:defRPr/>
            </a:pPr>
            <a:endParaRPr lang="en-US" altLang="tr-TR" sz="2800" smtClean="0">
              <a:effectLst>
                <a:outerShdw blurRad="38100" dist="38100" dir="2700000" algn="tl">
                  <a:srgbClr val="000000"/>
                </a:outerShdw>
              </a:effectLst>
            </a:endParaRPr>
          </a:p>
          <a:p>
            <a:pPr lvl="1" eaLnBrk="1" hangingPunct="1">
              <a:lnSpc>
                <a:spcPct val="90000"/>
              </a:lnSpc>
              <a:defRPr/>
            </a:pPr>
            <a:r>
              <a:rPr lang="tr-TR" altLang="tr-TR" sz="2400" smtClean="0">
                <a:effectLst>
                  <a:outerShdw blurRad="38100" dist="38100" dir="2700000" algn="tl">
                    <a:srgbClr val="000000"/>
                  </a:outerShdw>
                </a:effectLst>
              </a:rPr>
              <a:t>piruvat, laktat, gliserol,oksalasetat,ve glikojenik amino asitlerden (alanin ve glutamin gibi)</a:t>
            </a:r>
            <a:endParaRPr lang="en-US" altLang="tr-TR" sz="2400" smtClean="0">
              <a:effectLst>
                <a:outerShdw blurRad="38100" dist="38100" dir="2700000" algn="tl">
                  <a:srgbClr val="000000"/>
                </a:outerShdw>
              </a:effectLst>
            </a:endParaRPr>
          </a:p>
          <a:p>
            <a:pPr lvl="1" eaLnBrk="1" hangingPunct="1">
              <a:lnSpc>
                <a:spcPct val="90000"/>
              </a:lnSpc>
              <a:buFont typeface="Wingdings" pitchFamily="2" charset="2"/>
              <a:buNone/>
              <a:defRPr/>
            </a:pPr>
            <a:endParaRPr lang="tr-TR" altLang="tr-TR" sz="2400" smtClean="0">
              <a:effectLst>
                <a:outerShdw blurRad="38100" dist="38100" dir="2700000" algn="tl">
                  <a:srgbClr val="000000"/>
                </a:outerShdw>
              </a:effectLst>
            </a:endParaRPr>
          </a:p>
        </p:txBody>
      </p:sp>
    </p:spTree>
    <p:extLst>
      <p:ext uri="{BB962C8B-B14F-4D97-AF65-F5344CB8AC3E}">
        <p14:creationId xmlns:p14="http://schemas.microsoft.com/office/powerpoint/2010/main" val="386875259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468313" y="765175"/>
            <a:ext cx="8229600" cy="5111750"/>
          </a:xfrm>
          <a:noFill/>
        </p:spPr>
        <p:txBody>
          <a:bodyPr/>
          <a:lstStyle/>
          <a:p>
            <a:r>
              <a:rPr lang="tr-TR" altLang="tr-TR" sz="2800" smtClean="0"/>
              <a:t>Glukoneogenezde, açlıkta veya karbohidrat açlığında , piruvat ve oksalasetatın  ana kaynağı amino asit katabolizmasıdır. </a:t>
            </a:r>
          </a:p>
          <a:p>
            <a:endParaRPr lang="tr-TR" altLang="tr-TR" sz="2800" smtClean="0"/>
          </a:p>
          <a:p>
            <a:r>
              <a:rPr lang="tr-TR" altLang="tr-TR" sz="2800" smtClean="0"/>
              <a:t>Kas proteinleri, bu amino asitleri desteklemek amacı ile parçalanır ve meydana gelen bu amino asitler özel şekilde karaciğere taşınır. </a:t>
            </a:r>
          </a:p>
          <a:p>
            <a:endParaRPr lang="en-US" altLang="tr-TR" sz="2800" smtClean="0"/>
          </a:p>
          <a:p>
            <a:r>
              <a:rPr lang="tr-TR" altLang="tr-TR" sz="2800" smtClean="0"/>
              <a:t>Gliserol</a:t>
            </a:r>
            <a:r>
              <a:rPr lang="en-US" altLang="tr-TR" sz="2800" smtClean="0"/>
              <a:t>, </a:t>
            </a:r>
            <a:r>
              <a:rPr lang="tr-TR" altLang="tr-TR" sz="2800" smtClean="0"/>
              <a:t>yağ hücrelerinde triaçil gliserollerin  (TAG) hidrolizi ile meydana gelir.</a:t>
            </a:r>
          </a:p>
          <a:p>
            <a:endParaRPr lang="en-US" sz="2800" smtClean="0"/>
          </a:p>
        </p:txBody>
      </p:sp>
    </p:spTree>
    <p:extLst>
      <p:ext uri="{BB962C8B-B14F-4D97-AF65-F5344CB8AC3E}">
        <p14:creationId xmlns:p14="http://schemas.microsoft.com/office/powerpoint/2010/main" val="24630913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idx="4294967295"/>
          </p:nvPr>
        </p:nvSpPr>
        <p:spPr>
          <a:xfrm>
            <a:off x="0" y="381000"/>
            <a:ext cx="8229600" cy="1371600"/>
          </a:xfrm>
        </p:spPr>
        <p:txBody>
          <a:bodyPr/>
          <a:lstStyle/>
          <a:p>
            <a:pPr eaLnBrk="1" hangingPunct="1">
              <a:defRPr/>
            </a:pPr>
            <a:r>
              <a:rPr lang="tr-TR" altLang="tr-TR" dirty="0">
                <a:effectLst>
                  <a:outerShdw blurRad="38100" dist="38100" dir="2700000" algn="tl">
                    <a:srgbClr val="000000"/>
                  </a:outerShdw>
                </a:effectLst>
              </a:rPr>
              <a:t>Kanserli Dokuda</a:t>
            </a:r>
          </a:p>
        </p:txBody>
      </p:sp>
      <p:sp>
        <p:nvSpPr>
          <p:cNvPr id="71683" name="Content Placeholder 2"/>
          <p:cNvSpPr>
            <a:spLocks noGrp="1"/>
          </p:cNvSpPr>
          <p:nvPr>
            <p:ph idx="4294967295"/>
          </p:nvPr>
        </p:nvSpPr>
        <p:spPr>
          <a:xfrm>
            <a:off x="914400" y="1412875"/>
            <a:ext cx="8229600" cy="4114800"/>
          </a:xfrm>
        </p:spPr>
        <p:txBody>
          <a:bodyPr/>
          <a:lstStyle/>
          <a:p>
            <a:pPr eaLnBrk="1" hangingPunct="1">
              <a:defRPr/>
            </a:pPr>
            <a:endParaRPr lang="tr-TR" altLang="tr-TR" sz="2800" dirty="0">
              <a:solidFill>
                <a:srgbClr val="FF0000"/>
              </a:solidFill>
              <a:effectLst>
                <a:outerShdw blurRad="38100" dist="38100" dir="2700000" algn="tl">
                  <a:srgbClr val="000000"/>
                </a:outerShdw>
              </a:effectLst>
            </a:endParaRPr>
          </a:p>
          <a:p>
            <a:pPr eaLnBrk="1" hangingPunct="1">
              <a:buFont typeface="Wingdings" pitchFamily="2" charset="2"/>
              <a:buNone/>
              <a:defRPr/>
            </a:pPr>
            <a:r>
              <a:rPr lang="tr-TR" altLang="tr-TR" sz="2800" dirty="0">
                <a:solidFill>
                  <a:srgbClr val="FF0000"/>
                </a:solidFill>
                <a:effectLst>
                  <a:outerShdw blurRad="38100" dist="38100" dir="2700000" algn="tl">
                    <a:srgbClr val="000000"/>
                  </a:outerShdw>
                </a:effectLst>
              </a:rPr>
              <a:t>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alınması ve </a:t>
            </a:r>
            <a:r>
              <a:rPr lang="tr-TR" altLang="tr-TR" sz="2800" dirty="0" err="1">
                <a:effectLst>
                  <a:outerShdw blurRad="38100" dist="38100" dir="2700000" algn="tl">
                    <a:srgbClr val="000000"/>
                  </a:outerShdw>
                </a:effectLst>
              </a:rPr>
              <a:t>glikoliz</a:t>
            </a:r>
            <a:r>
              <a:rPr lang="tr-TR" altLang="tr-TR" sz="2800" dirty="0">
                <a:effectLst>
                  <a:outerShdw blurRad="38100" dist="38100" dir="2700000" algn="tl">
                    <a:srgbClr val="000000"/>
                  </a:outerShdw>
                </a:effectLst>
              </a:rPr>
              <a:t>, çoğu kanser türünde sağlam dokulara oranla hızlıdır. Genel olarak kanserli hücreler, tümöre oksijen desteğini yapacak olan </a:t>
            </a:r>
            <a:r>
              <a:rPr lang="tr-TR" altLang="tr-TR" sz="2800" dirty="0" err="1">
                <a:effectLst>
                  <a:outerShdw blurRad="38100" dist="38100" dir="2700000" algn="tl">
                    <a:srgbClr val="000000"/>
                  </a:outerShdw>
                </a:effectLst>
              </a:rPr>
              <a:t>kapiller</a:t>
            </a:r>
            <a:r>
              <a:rPr lang="tr-TR" altLang="tr-TR" sz="2800" dirty="0">
                <a:effectLst>
                  <a:outerShdw blurRad="38100" dist="38100" dir="2700000" algn="tl">
                    <a:srgbClr val="000000"/>
                  </a:outerShdw>
                </a:effectLst>
              </a:rPr>
              <a:t> ağdan yoksun olduğu için </a:t>
            </a:r>
            <a:r>
              <a:rPr lang="tr-TR" altLang="tr-TR" sz="2800" dirty="0" err="1">
                <a:effectLst>
                  <a:outerShdw blurRad="38100" dist="38100" dir="2700000" algn="tl">
                    <a:srgbClr val="000000"/>
                  </a:outerShdw>
                </a:effectLst>
              </a:rPr>
              <a:t>hipoksiktir</a:t>
            </a:r>
            <a:r>
              <a:rPr lang="tr-TR" altLang="tr-TR" sz="2800" dirty="0">
                <a:effectLst>
                  <a:outerShdw blurRad="38100" dist="38100" dir="2700000" algn="tl">
                    <a:srgbClr val="000000"/>
                  </a:outerShdw>
                </a:effectLst>
              </a:rPr>
              <a:t>. Bu nedenle </a:t>
            </a:r>
            <a:r>
              <a:rPr lang="tr-TR" altLang="tr-TR" sz="2800" dirty="0" err="1">
                <a:effectLst>
                  <a:outerShdw blurRad="38100" dist="38100" dir="2700000" algn="tl">
                    <a:srgbClr val="000000"/>
                  </a:outerShdw>
                </a:effectLst>
              </a:rPr>
              <a:t>ATP</a:t>
            </a:r>
            <a:r>
              <a:rPr lang="tr-TR" altLang="tr-TR" sz="2800" dirty="0">
                <a:effectLst>
                  <a:outerShdw blurRad="38100" dist="38100" dir="2700000" algn="tl">
                    <a:srgbClr val="000000"/>
                  </a:outerShdw>
                </a:effectLst>
              </a:rPr>
              <a:t> üretimi için </a:t>
            </a:r>
            <a:r>
              <a:rPr lang="tr-TR" altLang="tr-TR" sz="2800" dirty="0" err="1">
                <a:effectLst>
                  <a:outerShdw blurRad="38100" dist="38100" dir="2700000" algn="tl">
                    <a:srgbClr val="000000"/>
                  </a:outerShdw>
                </a:effectLst>
              </a:rPr>
              <a:t>glikolizi</a:t>
            </a:r>
            <a:r>
              <a:rPr lang="tr-TR" altLang="tr-TR" sz="2800" dirty="0">
                <a:effectLst>
                  <a:outerShdw blurRad="38100" dist="38100" dir="2700000" algn="tl">
                    <a:srgbClr val="000000"/>
                  </a:outerShdw>
                </a:effectLst>
              </a:rPr>
              <a:t> kullanır. Ayrıca tümör hücrelerinde daha az sayıda mitokondri bulunur. </a:t>
            </a:r>
            <a:r>
              <a:rPr lang="tr-TR" altLang="tr-TR" sz="2800" dirty="0" err="1">
                <a:effectLst>
                  <a:outerShdw blurRad="38100" dist="38100" dir="2700000" algn="tl">
                    <a:srgbClr val="000000"/>
                  </a:outerShdw>
                </a:effectLst>
              </a:rPr>
              <a:t>Glikolitik</a:t>
            </a:r>
            <a:r>
              <a:rPr lang="tr-TR" altLang="tr-TR" sz="2800" dirty="0">
                <a:effectLst>
                  <a:outerShdw blurRad="38100" dist="38100" dir="2700000" algn="tl">
                    <a:srgbClr val="000000"/>
                  </a:outerShdw>
                </a:effectLst>
              </a:rPr>
              <a:t> enzimlerin düzeyi artmıştır.</a:t>
            </a:r>
          </a:p>
        </p:txBody>
      </p:sp>
    </p:spTree>
    <p:extLst>
      <p:ext uri="{BB962C8B-B14F-4D97-AF65-F5344CB8AC3E}">
        <p14:creationId xmlns:p14="http://schemas.microsoft.com/office/powerpoint/2010/main" val="122526151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4294967295"/>
          </p:nvPr>
        </p:nvSpPr>
        <p:spPr>
          <a:xfrm>
            <a:off x="0" y="1981200"/>
            <a:ext cx="8229600" cy="4114800"/>
          </a:xfrm>
        </p:spPr>
        <p:txBody>
          <a:bodyPr/>
          <a:lstStyle/>
          <a:p>
            <a:pPr eaLnBrk="1" hangingPunct="1">
              <a:defRPr/>
            </a:pPr>
            <a:endParaRPr lang="tr-TR" altLang="tr-TR" sz="4000" smtClean="0">
              <a:effectLst>
                <a:outerShdw blurRad="38100" dist="38100" dir="2700000" algn="tl">
                  <a:srgbClr val="000000"/>
                </a:outerShdw>
              </a:effectLst>
            </a:endParaRPr>
          </a:p>
          <a:p>
            <a:pPr eaLnBrk="1" hangingPunct="1">
              <a:defRPr/>
            </a:pPr>
            <a:r>
              <a:rPr lang="tr-TR" altLang="tr-TR" sz="2800" smtClean="0">
                <a:effectLst>
                  <a:outerShdw blurRad="38100" dist="38100" dir="2700000" algn="tl">
                    <a:srgbClr val="000000"/>
                  </a:outerShdw>
                </a:effectLst>
              </a:rPr>
              <a:t>Glukoneogenez, kavramsal olarak anaerobik glikolizin tersidir.</a:t>
            </a:r>
          </a:p>
          <a:p>
            <a:pPr eaLnBrk="1" hangingPunct="1">
              <a:defRPr/>
            </a:pPr>
            <a:endParaRPr lang="tr-TR" altLang="tr-TR" sz="2800" smtClean="0">
              <a:effectLst>
                <a:outerShdw blurRad="38100" dist="38100" dir="2700000" algn="tl">
                  <a:srgbClr val="000000"/>
                </a:outerShdw>
              </a:effectLst>
            </a:endParaRPr>
          </a:p>
          <a:p>
            <a:pPr eaLnBrk="1" hangingPunct="1">
              <a:buFont typeface="Wingdings" pitchFamily="2" charset="2"/>
              <a:buNone/>
              <a:defRPr/>
            </a:pPr>
            <a:r>
              <a:rPr lang="tr-TR" altLang="tr-TR" sz="2800" smtClean="0">
                <a:effectLst>
                  <a:outerShdw blurRad="38100" dist="38100" dir="2700000" algn="tl">
                    <a:srgbClr val="000000"/>
                  </a:outerShdw>
                </a:effectLst>
              </a:rPr>
              <a:t>   Ancak, yolaklarda bazı farklılıklar vardır. Hem mitokondrial, hem de sitozolik enzimler kullanılır.</a:t>
            </a:r>
            <a:r>
              <a:rPr lang="tr-TR" altLang="tr-TR" sz="4000" smtClean="0">
                <a:solidFill>
                  <a:srgbClr val="00B050"/>
                </a:solidFill>
                <a:effectLst>
                  <a:outerShdw blurRad="38100" dist="38100" dir="2700000" algn="tl">
                    <a:srgbClr val="000000"/>
                  </a:outerShdw>
                </a:effectLst>
              </a:rPr>
              <a:t> </a:t>
            </a:r>
          </a:p>
        </p:txBody>
      </p:sp>
    </p:spTree>
    <p:extLst>
      <p:ext uri="{BB962C8B-B14F-4D97-AF65-F5344CB8AC3E}">
        <p14:creationId xmlns:p14="http://schemas.microsoft.com/office/powerpoint/2010/main" val="158023014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Content Placeholder 2"/>
          <p:cNvSpPr>
            <a:spLocks noGrp="1"/>
          </p:cNvSpPr>
          <p:nvPr>
            <p:ph idx="4294967295"/>
          </p:nvPr>
        </p:nvSpPr>
        <p:spPr>
          <a:xfrm>
            <a:off x="0" y="1981200"/>
            <a:ext cx="8229600" cy="4114800"/>
          </a:xfrm>
        </p:spPr>
        <p:txBody>
          <a:bodyPr/>
          <a:lstStyle/>
          <a:p>
            <a:pPr eaLnBrk="1" hangingPunct="1">
              <a:defRPr/>
            </a:pPr>
            <a:r>
              <a:rPr lang="tr-TR" altLang="tr-TR" smtClean="0">
                <a:effectLst>
                  <a:outerShdw blurRad="38100" dist="38100" dir="2700000" algn="tl">
                    <a:srgbClr val="000000"/>
                  </a:outerShdw>
                </a:effectLst>
              </a:rPr>
              <a:t>Gluconeogenesis:</a:t>
            </a:r>
            <a:endParaRPr lang="en-US" altLang="tr-TR" smtClean="0">
              <a:effectLst>
                <a:outerShdw blurRad="38100" dist="38100" dir="2700000" algn="tl">
                  <a:srgbClr val="000000"/>
                </a:outerShdw>
              </a:effectLst>
            </a:endParaRPr>
          </a:p>
          <a:p>
            <a:pPr eaLnBrk="1" hangingPunct="1">
              <a:buFont typeface="Wingdings" pitchFamily="2" charset="2"/>
              <a:buNone/>
              <a:defRPr/>
            </a:pPr>
            <a:endParaRPr lang="tr-TR" altLang="tr-TR" smtClean="0">
              <a:effectLst>
                <a:outerShdw blurRad="38100" dist="38100" dir="2700000" algn="tl">
                  <a:srgbClr val="000000"/>
                </a:outerShdw>
              </a:effectLst>
            </a:endParaRPr>
          </a:p>
          <a:p>
            <a:pPr eaLnBrk="1" hangingPunct="1">
              <a:defRPr/>
            </a:pPr>
            <a:r>
              <a:rPr lang="pt-BR" altLang="tr-TR" smtClean="0">
                <a:effectLst>
                  <a:outerShdw blurRad="38100" dist="38100" dir="2700000" algn="tl">
                    <a:srgbClr val="000000"/>
                  </a:outerShdw>
                </a:effectLst>
              </a:rPr>
              <a:t>2Pyruvate + 2NADH + 4H+ + 4ATP + 2GTP + 6H2O </a:t>
            </a:r>
            <a:r>
              <a:rPr lang="tr-TR" altLang="tr-TR" smtClean="0">
                <a:effectLst>
                  <a:outerShdw blurRad="38100" dist="38100" dir="2700000" algn="tl">
                    <a:srgbClr val="000000"/>
                  </a:outerShdw>
                </a:effectLst>
              </a:rPr>
              <a:t>------------</a:t>
            </a:r>
            <a:r>
              <a:rPr lang="pl-PL" altLang="tr-TR" smtClean="0">
                <a:effectLst>
                  <a:outerShdw blurRad="38100" dist="38100" dir="2700000" algn="tl">
                    <a:srgbClr val="000000"/>
                  </a:outerShdw>
                </a:effectLst>
              </a:rPr>
              <a:t>glucose + 2NAD+ + 4ADP + 2GDP + 6Pi</a:t>
            </a:r>
            <a:endParaRPr lang="tr-TR" altLang="tr-TR" smtClean="0">
              <a:effectLst>
                <a:outerShdw blurRad="38100" dist="38100" dir="2700000" algn="tl">
                  <a:srgbClr val="000000"/>
                </a:outerShdw>
              </a:effectLst>
            </a:endParaRPr>
          </a:p>
        </p:txBody>
      </p:sp>
    </p:spTree>
    <p:extLst>
      <p:ext uri="{BB962C8B-B14F-4D97-AF65-F5344CB8AC3E}">
        <p14:creationId xmlns:p14="http://schemas.microsoft.com/office/powerpoint/2010/main" val="4247879888"/>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3" name="Rectangle 3"/>
          <p:cNvSpPr>
            <a:spLocks noGrp="1" noChangeArrowheads="1"/>
          </p:cNvSpPr>
          <p:nvPr>
            <p:ph idx="1"/>
          </p:nvPr>
        </p:nvSpPr>
        <p:spPr>
          <a:xfrm>
            <a:off x="457200" y="620713"/>
            <a:ext cx="8229600" cy="5475287"/>
          </a:xfrm>
        </p:spPr>
        <p:txBody>
          <a:bodyPr/>
          <a:lstStyle/>
          <a:p>
            <a:pPr>
              <a:defRPr/>
            </a:pPr>
            <a:r>
              <a:rPr lang="tr-TR" altLang="tr-TR" sz="2400" b="1" smtClean="0">
                <a:effectLst>
                  <a:outerShdw blurRad="38100" dist="38100" dir="2700000" algn="tl">
                    <a:srgbClr val="000000"/>
                  </a:outerShdw>
                </a:effectLst>
              </a:rPr>
              <a:t>Glukoneogenezle, glikoliz arasında farklı ve çok önemli 3 reaksiyon vardır.</a:t>
            </a:r>
            <a:endParaRPr lang="en-US" altLang="tr-TR" sz="2400" b="1" smtClean="0">
              <a:effectLst>
                <a:outerShdw blurRad="38100" dist="38100" dir="2700000" algn="tl">
                  <a:srgbClr val="000000"/>
                </a:outerShdw>
              </a:effectLst>
            </a:endParaRPr>
          </a:p>
          <a:p>
            <a:pPr>
              <a:defRPr/>
            </a:pPr>
            <a:endParaRPr lang="en-US" sz="2400" b="1" smtClean="0">
              <a:effectLst>
                <a:outerShdw blurRad="38100" dist="38100" dir="2700000" algn="tl">
                  <a:srgbClr val="000000"/>
                </a:outerShdw>
              </a:effectLst>
            </a:endParaRPr>
          </a:p>
          <a:p>
            <a:pPr>
              <a:defRPr/>
            </a:pPr>
            <a:r>
              <a:rPr lang="en-US" altLang="tr-TR" sz="2400" b="1" smtClean="0">
                <a:effectLst>
                  <a:outerShdw blurRad="38100" dist="38100" dir="2700000" algn="tl">
                    <a:srgbClr val="000000"/>
                  </a:outerShdw>
                </a:effectLst>
              </a:rPr>
              <a:t>G</a:t>
            </a:r>
            <a:r>
              <a:rPr lang="tr-TR" altLang="tr-TR" sz="2400" b="1" smtClean="0">
                <a:effectLst>
                  <a:outerShdw blurRad="38100" dist="38100" dir="2700000" algn="tl">
                    <a:srgbClr val="000000"/>
                  </a:outerShdw>
                </a:effectLst>
              </a:rPr>
              <a:t>lukokinaz, fosfofruktokinaz, piruvat kinaz,</a:t>
            </a:r>
            <a:r>
              <a:rPr lang="tr-TR" altLang="tr-TR" sz="2400" smtClean="0">
                <a:effectLst>
                  <a:outerShdw blurRad="38100" dist="38100" dir="2700000" algn="tl">
                    <a:srgbClr val="000000"/>
                  </a:outerShdw>
                </a:effectLst>
              </a:rPr>
              <a:t> geri dönüşümsüz reaksiyonları katalizlemektedir.</a:t>
            </a:r>
            <a:endParaRPr lang="en-US" altLang="tr-TR" sz="2400" smtClean="0">
              <a:effectLst>
                <a:outerShdw blurRad="38100" dist="38100" dir="2700000" algn="tl">
                  <a:srgbClr val="000000"/>
                </a:outerShdw>
              </a:effectLst>
            </a:endParaRPr>
          </a:p>
          <a:p>
            <a:pPr>
              <a:defRPr/>
            </a:pPr>
            <a:endParaRPr lang="en-US" sz="2400" smtClean="0">
              <a:effectLst>
                <a:outerShdw blurRad="38100" dist="38100" dir="2700000" algn="tl">
                  <a:srgbClr val="000000"/>
                </a:outerShdw>
              </a:effectLst>
            </a:endParaRPr>
          </a:p>
          <a:p>
            <a:pPr>
              <a:defRPr/>
            </a:pPr>
            <a:r>
              <a:rPr lang="en-US" altLang="tr-TR" sz="2400" smtClean="0">
                <a:effectLst>
                  <a:outerShdw blurRad="38100" dist="38100" dir="2700000" algn="tl">
                    <a:srgbClr val="000000"/>
                  </a:outerShdw>
                </a:effectLst>
              </a:rPr>
              <a:t>B</a:t>
            </a:r>
            <a:r>
              <a:rPr lang="tr-TR" altLang="tr-TR" sz="2400" smtClean="0">
                <a:effectLst>
                  <a:outerShdw blurRad="38100" dist="38100" dir="2700000" algn="tl">
                    <a:srgbClr val="000000"/>
                  </a:outerShdw>
                </a:effectLst>
              </a:rPr>
              <a:t>u enzimlerin yerini, mitokondride, </a:t>
            </a:r>
            <a:r>
              <a:rPr lang="tr-TR" altLang="tr-TR" sz="2400" b="1" smtClean="0">
                <a:effectLst>
                  <a:outerShdw blurRad="38100" dist="38100" dir="2700000" algn="tl">
                    <a:srgbClr val="000000"/>
                  </a:outerShdw>
                </a:effectLst>
              </a:rPr>
              <a:t>piruvat karboksilaz(PC), mitokondri ve sitozolde fosfoenolpiruvat karboksikinaz ( PEPCK), sitozolde fruktoz 1-6 bifosfataz ( F1-6 BPase) ve yine sitozolde glukoz 6 fosfataz (G 6 Pase) almıştır.</a:t>
            </a:r>
            <a:endParaRPr lang="en-US" sz="2400" b="1" smtClean="0">
              <a:effectLst>
                <a:outerShdw blurRad="38100" dist="38100" dir="2700000" algn="tl">
                  <a:srgbClr val="000000"/>
                </a:outerShdw>
              </a:effectLst>
            </a:endParaRPr>
          </a:p>
        </p:txBody>
      </p:sp>
    </p:spTree>
    <p:extLst>
      <p:ext uri="{BB962C8B-B14F-4D97-AF65-F5344CB8AC3E}">
        <p14:creationId xmlns:p14="http://schemas.microsoft.com/office/powerpoint/2010/main" val="3271448057"/>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p:cNvSpPr>
            <a:spLocks noGrp="1" noChangeArrowheads="1"/>
          </p:cNvSpPr>
          <p:nvPr>
            <p:ph idx="1"/>
          </p:nvPr>
        </p:nvSpPr>
        <p:spPr>
          <a:xfrm>
            <a:off x="457200" y="908050"/>
            <a:ext cx="8229600" cy="5187950"/>
          </a:xfrm>
        </p:spPr>
        <p:txBody>
          <a:bodyPr/>
          <a:lstStyle/>
          <a:p>
            <a:pPr eaLnBrk="1" hangingPunct="1">
              <a:lnSpc>
                <a:spcPct val="90000"/>
              </a:lnSpc>
              <a:defRPr/>
            </a:pPr>
            <a:r>
              <a:rPr lang="tr-TR" sz="2800" smtClean="0">
                <a:effectLst>
                  <a:outerShdw blurRad="38100" dist="38100" dir="2700000" algn="tl">
                    <a:srgbClr val="000000"/>
                  </a:outerShdw>
                </a:effectLst>
              </a:rPr>
              <a:t>Glukoneogenik yolakla </a:t>
            </a:r>
            <a:r>
              <a:rPr lang="tr-TR" sz="2800" b="1" smtClean="0">
                <a:effectLst>
                  <a:outerShdw blurRad="38100" dist="38100" dir="2700000" algn="tl">
                    <a:srgbClr val="000000"/>
                  </a:outerShdw>
                </a:effectLst>
              </a:rPr>
              <a:t>piruvat glukoza </a:t>
            </a:r>
            <a:r>
              <a:rPr lang="tr-TR" sz="2800" smtClean="0">
                <a:effectLst>
                  <a:outerShdw blurRad="38100" dist="38100" dir="2700000" algn="tl">
                    <a:srgbClr val="000000"/>
                  </a:outerShdw>
                </a:effectLst>
              </a:rPr>
              <a:t>çevrilir. </a:t>
            </a:r>
            <a:r>
              <a:rPr lang="en-US" sz="2800" smtClean="0">
                <a:effectLst>
                  <a:outerShdw blurRad="38100" dist="38100" dir="2700000" algn="tl">
                    <a:srgbClr val="000000"/>
                  </a:outerShdw>
                </a:effectLst>
              </a:rPr>
              <a:t>L</a:t>
            </a:r>
            <a:r>
              <a:rPr lang="tr-TR" sz="2800" smtClean="0">
                <a:effectLst>
                  <a:outerShdw blurRad="38100" dist="38100" dir="2700000" algn="tl">
                    <a:srgbClr val="000000"/>
                  </a:outerShdw>
                </a:effectLst>
              </a:rPr>
              <a:t>aktat önce piruvata ya da, oksalasetat, dihidroksi aseton fosfat gibi ara ürünlere dönüştürülmelidir.</a:t>
            </a:r>
            <a:endParaRPr lang="en-US" sz="2800" smtClean="0">
              <a:effectLst>
                <a:outerShdw blurRad="38100" dist="38100" dir="2700000" algn="tl">
                  <a:srgbClr val="000000"/>
                </a:outerShdw>
              </a:effectLst>
            </a:endParaRPr>
          </a:p>
          <a:p>
            <a:pPr eaLnBrk="1" hangingPunct="1">
              <a:lnSpc>
                <a:spcPct val="90000"/>
              </a:lnSpc>
              <a:defRPr/>
            </a:pPr>
            <a:endParaRPr lang="tr-TR" sz="2800" smtClean="0">
              <a:effectLst>
                <a:outerShdw blurRad="38100" dist="38100" dir="2700000" algn="tl">
                  <a:srgbClr val="000000"/>
                </a:outerShdw>
              </a:effectLst>
            </a:endParaRPr>
          </a:p>
          <a:p>
            <a:pPr eaLnBrk="1" hangingPunct="1">
              <a:lnSpc>
                <a:spcPct val="90000"/>
              </a:lnSpc>
              <a:buFont typeface="Wingdings" pitchFamily="2" charset="2"/>
              <a:buNone/>
              <a:defRPr/>
            </a:pPr>
            <a:r>
              <a:rPr lang="tr-TR" sz="2800" smtClean="0">
                <a:effectLst>
                  <a:outerShdw blurRad="38100" dist="38100" dir="2700000" algn="tl">
                    <a:srgbClr val="000000"/>
                  </a:outerShdw>
                </a:effectLst>
              </a:rPr>
              <a:t>    Aktif iskelet kaslarında glikoliz sonucu meydana gelen laktat, laktat dehidrogenazla pirüvata dönüştürülür. Amino asitlerin kaynağı, çizgili kaslardaki protein ve gliserolün kaynağı ise, yağ asidi hücrelerindeki triaçilgliseroldür. Gliserol glukoneogenez yolağına, dihidroksi aseton fosfat şeklinde girer. </a:t>
            </a:r>
            <a:endParaRPr lang="en-US" sz="2800" smtClean="0">
              <a:effectLst>
                <a:outerShdw blurRad="38100" dist="38100" dir="2700000" algn="tl">
                  <a:srgbClr val="000000"/>
                </a:outerShdw>
              </a:effectLst>
            </a:endParaRPr>
          </a:p>
          <a:p>
            <a:pPr>
              <a:lnSpc>
                <a:spcPct val="90000"/>
              </a:lnSpc>
              <a:defRPr/>
            </a:pPr>
            <a:endParaRPr lang="en-US" sz="2800" smtClean="0"/>
          </a:p>
        </p:txBody>
      </p:sp>
    </p:spTree>
    <p:extLst>
      <p:ext uri="{BB962C8B-B14F-4D97-AF65-F5344CB8AC3E}">
        <p14:creationId xmlns:p14="http://schemas.microsoft.com/office/powerpoint/2010/main" val="3433582163"/>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Content Placeholder 4"/>
          <p:cNvSpPr>
            <a:spLocks noGrp="1"/>
          </p:cNvSpPr>
          <p:nvPr>
            <p:ph idx="4294967295"/>
          </p:nvPr>
        </p:nvSpPr>
        <p:spPr>
          <a:xfrm>
            <a:off x="914400" y="765175"/>
            <a:ext cx="8229600" cy="5616575"/>
          </a:xfrm>
        </p:spPr>
        <p:txBody>
          <a:bodyPr/>
          <a:lstStyle/>
          <a:p>
            <a:pPr eaLnBrk="1" hangingPunct="1">
              <a:buFont typeface="Wingdings" pitchFamily="2" charset="2"/>
              <a:buNone/>
              <a:defRPr/>
            </a:pPr>
            <a:r>
              <a:rPr lang="tr-TR" altLang="tr-TR" sz="24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Piruvat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a iki basamakta çevrilir.</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4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Pirüvat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biyotin</a:t>
            </a:r>
            <a:r>
              <a:rPr lang="tr-TR" altLang="tr-TR" sz="2000" dirty="0" smtClean="0">
                <a:effectLst>
                  <a:outerShdw blurRad="38100" dist="38100" dir="2700000" algn="tl">
                    <a:srgbClr val="000000"/>
                  </a:outerShdw>
                </a:effectLst>
              </a:rPr>
              <a:t> içeren bir mitokondri enzimi olan </a:t>
            </a:r>
            <a:r>
              <a:rPr lang="tr-TR" altLang="tr-TR" sz="2400" b="1" dirty="0" err="1" smtClean="0">
                <a:effectLst>
                  <a:outerShdw blurRad="38100" dist="38100" dir="2700000" algn="tl">
                    <a:srgbClr val="000000"/>
                  </a:outerShdw>
                </a:effectLst>
              </a:rPr>
              <a:t>pirüvat</a:t>
            </a:r>
            <a:r>
              <a:rPr lang="tr-TR" altLang="tr-TR" sz="2400" b="1" dirty="0" smtClean="0">
                <a:effectLst>
                  <a:outerShdw blurRad="38100" dist="38100" dir="2700000" algn="tl">
                    <a:srgbClr val="000000"/>
                  </a:outerShdw>
                </a:effectLst>
              </a:rPr>
              <a:t> </a:t>
            </a:r>
            <a:r>
              <a:rPr lang="tr-TR" altLang="tr-TR" sz="2400" b="1" dirty="0" err="1" smtClean="0">
                <a:effectLst>
                  <a:outerShdw blurRad="38100" dist="38100" dir="2700000" algn="tl">
                    <a:srgbClr val="000000"/>
                  </a:outerShdw>
                </a:effectLst>
              </a:rPr>
              <a:t>karboksilazla</a:t>
            </a:r>
            <a:r>
              <a:rPr lang="tr-TR" altLang="tr-TR" sz="2400" b="1" dirty="0" smtClean="0">
                <a:effectLst>
                  <a:outerShdw blurRad="38100" dist="38100" dir="2700000" algn="tl">
                    <a:srgbClr val="000000"/>
                  </a:outerShdw>
                </a:effectLst>
              </a:rPr>
              <a:t> </a:t>
            </a:r>
            <a:r>
              <a:rPr lang="tr-TR" altLang="tr-TR" sz="2000" dirty="0" smtClean="0">
                <a:effectLst>
                  <a:outerShdw blurRad="38100" dist="38100" dir="2700000" algn="tl">
                    <a:srgbClr val="000000"/>
                  </a:outerShdw>
                </a:effectLst>
              </a:rPr>
              <a:t>(1. bay-</a:t>
            </a:r>
            <a:r>
              <a:rPr lang="tr-TR" altLang="tr-TR" sz="2000" dirty="0" err="1" smtClean="0">
                <a:effectLst>
                  <a:outerShdw blurRad="38100" dist="38100" dir="2700000" algn="tl">
                    <a:srgbClr val="000000"/>
                  </a:outerShdw>
                </a:effectLst>
              </a:rPr>
              <a:t>pass</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a dönüştürülür.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iki yolla mitokondriden </a:t>
            </a:r>
            <a:r>
              <a:rPr lang="tr-TR" altLang="tr-TR" sz="2000" dirty="0" err="1" smtClean="0">
                <a:effectLst>
                  <a:outerShdw blurRad="38100" dist="38100" dir="2700000" algn="tl">
                    <a:srgbClr val="000000"/>
                  </a:outerShdw>
                </a:effectLst>
              </a:rPr>
              <a:t>sitozole</a:t>
            </a:r>
            <a:r>
              <a:rPr lang="tr-TR" altLang="tr-TR" sz="2000" dirty="0" smtClean="0">
                <a:effectLst>
                  <a:outerShdw blurRad="38100" dist="38100" dir="2700000" algn="tl">
                    <a:srgbClr val="000000"/>
                  </a:outerShdw>
                </a:effectLst>
              </a:rPr>
              <a:t> taşınır. 1. </a:t>
            </a:r>
            <a:r>
              <a:rPr lang="tr-TR" altLang="tr-TR" sz="2000" dirty="0" err="1" smtClean="0">
                <a:effectLst>
                  <a:outerShdw blurRad="38100" dist="38100" dir="2700000" algn="tl">
                    <a:srgbClr val="000000"/>
                  </a:outerShdw>
                </a:effectLst>
              </a:rPr>
              <a:t>mitokondrial</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malat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dehidrogenazla</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malata</a:t>
            </a:r>
            <a:r>
              <a:rPr lang="tr-TR" altLang="tr-TR" sz="2000" dirty="0" smtClean="0">
                <a:effectLst>
                  <a:outerShdw blurRad="38100" dist="38100" dir="2700000" algn="tl">
                    <a:srgbClr val="000000"/>
                  </a:outerShdw>
                </a:effectLst>
              </a:rPr>
              <a:t> indirgenir. </a:t>
            </a:r>
            <a:r>
              <a:rPr lang="tr-TR" altLang="tr-TR" sz="2000" dirty="0" err="1" smtClean="0">
                <a:effectLst>
                  <a:outerShdw blurRad="38100" dist="38100" dir="2700000" algn="tl">
                    <a:srgbClr val="000000"/>
                  </a:outerShdw>
                </a:effectLst>
              </a:rPr>
              <a:t>Malat</a:t>
            </a:r>
            <a:r>
              <a:rPr lang="tr-TR" altLang="tr-TR" sz="2000" dirty="0" smtClean="0">
                <a:effectLst>
                  <a:outerShdw blurRad="38100" dist="38100" dir="2700000" algn="tl">
                    <a:srgbClr val="000000"/>
                  </a:outerShdw>
                </a:effectLst>
              </a:rPr>
              <a:t> mitokondriyi </a:t>
            </a:r>
            <a:r>
              <a:rPr lang="tr-TR" altLang="tr-TR" sz="2000" dirty="0" err="1" smtClean="0">
                <a:effectLst>
                  <a:outerShdw blurRad="38100" dist="38100" dir="2700000" algn="tl">
                    <a:srgbClr val="000000"/>
                  </a:outerShdw>
                </a:effectLst>
              </a:rPr>
              <a:t>terkeder</a:t>
            </a:r>
            <a:r>
              <a:rPr lang="tr-TR" altLang="tr-TR" sz="2000" dirty="0" smtClean="0">
                <a:effectLst>
                  <a:outerShdw blurRad="38100" dist="38100" dir="2700000" algn="tl">
                    <a:srgbClr val="000000"/>
                  </a:outerShdw>
                </a:effectLst>
              </a:rPr>
              <a:t>(</a:t>
            </a:r>
            <a:r>
              <a:rPr lang="tr-TR" altLang="tr-TR" sz="2000" dirty="0" err="1" smtClean="0">
                <a:effectLst>
                  <a:outerShdw blurRad="38100" dist="38100" dir="2700000" algn="tl">
                    <a:srgbClr val="000000"/>
                  </a:outerShdw>
                </a:effectLst>
              </a:rPr>
              <a:t>malat-aspartat</a:t>
            </a:r>
            <a:r>
              <a:rPr lang="tr-TR" altLang="tr-TR" sz="2000" dirty="0" smtClean="0">
                <a:effectLst>
                  <a:outerShdw blurRad="38100" dist="38100" dir="2700000" algn="tl">
                    <a:srgbClr val="000000"/>
                  </a:outerShdw>
                </a:effectLst>
              </a:rPr>
              <a:t> mekiği ile) ve </a:t>
            </a:r>
            <a:r>
              <a:rPr lang="tr-TR" altLang="tr-TR" sz="2000" dirty="0" err="1" smtClean="0">
                <a:effectLst>
                  <a:outerShdw blurRad="38100" dist="38100" dir="2700000" algn="tl">
                    <a:srgbClr val="000000"/>
                  </a:outerShdw>
                </a:effectLst>
              </a:rPr>
              <a:t>sitozolde</a:t>
            </a:r>
            <a:r>
              <a:rPr lang="tr-TR" altLang="tr-TR" sz="2000" dirty="0" smtClean="0">
                <a:effectLst>
                  <a:outerShdw blurRad="38100" dist="38100" dir="2700000" algn="tl">
                    <a:srgbClr val="000000"/>
                  </a:outerShdw>
                </a:effectLst>
              </a:rPr>
              <a:t> aynı enzimle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a </a:t>
            </a:r>
            <a:r>
              <a:rPr lang="tr-TR" altLang="tr-TR" sz="2000" dirty="0" err="1" smtClean="0">
                <a:effectLst>
                  <a:outerShdw blurRad="38100" dist="38100" dir="2700000" algn="tl">
                    <a:srgbClr val="000000"/>
                  </a:outerShdw>
                </a:effectLst>
              </a:rPr>
              <a:t>yukseltgenirken</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NADH+H</a:t>
            </a:r>
            <a:r>
              <a:rPr lang="tr-TR" altLang="tr-TR" sz="2000" dirty="0" smtClean="0">
                <a:effectLst>
                  <a:outerShdw blurRad="38100" dist="38100" dir="2700000" algn="tl">
                    <a:srgbClr val="000000"/>
                  </a:outerShdw>
                </a:effectLst>
              </a:rPr>
              <a:t> oluşur. </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0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sonra </a:t>
            </a:r>
            <a:r>
              <a:rPr lang="tr-TR" altLang="tr-TR" sz="2000" b="1" dirty="0" err="1" smtClean="0">
                <a:effectLst>
                  <a:outerShdw blurRad="38100" dist="38100" dir="2700000" algn="tl">
                    <a:srgbClr val="000000"/>
                  </a:outerShdw>
                </a:effectLst>
              </a:rPr>
              <a:t>fosfoenolpirüvat</a:t>
            </a:r>
            <a:r>
              <a:rPr lang="tr-TR" altLang="tr-TR" sz="2000" b="1" dirty="0" smtClean="0">
                <a:effectLst>
                  <a:outerShdw blurRad="38100" dist="38100" dir="2700000" algn="tl">
                    <a:srgbClr val="000000"/>
                  </a:outerShdw>
                </a:effectLst>
              </a:rPr>
              <a:t> (</a:t>
            </a:r>
            <a:r>
              <a:rPr lang="tr-TR" altLang="tr-TR" sz="2000" b="1" dirty="0" err="1" smtClean="0">
                <a:effectLst>
                  <a:outerShdw blurRad="38100" dist="38100" dir="2700000" algn="tl">
                    <a:srgbClr val="000000"/>
                  </a:outerShdw>
                </a:effectLst>
              </a:rPr>
              <a:t>PEP</a:t>
            </a:r>
            <a:r>
              <a:rPr lang="tr-TR" altLang="tr-TR" sz="2000" b="1" dirty="0" smtClean="0">
                <a:effectLst>
                  <a:outerShdw blurRad="38100" dist="38100" dir="2700000" algn="tl">
                    <a:srgbClr val="000000"/>
                  </a:outerShdw>
                </a:effectLst>
              </a:rPr>
              <a:t>) </a:t>
            </a:r>
            <a:r>
              <a:rPr lang="tr-TR" altLang="tr-TR" sz="2000" b="1" dirty="0" err="1" smtClean="0">
                <a:effectLst>
                  <a:outerShdw blurRad="38100" dist="38100" dir="2700000" algn="tl">
                    <a:srgbClr val="000000"/>
                  </a:outerShdw>
                </a:effectLst>
              </a:rPr>
              <a:t>karboksikinazla</a:t>
            </a:r>
            <a:r>
              <a:rPr lang="tr-TR" altLang="tr-TR" sz="2000" b="1"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e çevrilir. 2. İnsanlarda, mitokondride </a:t>
            </a:r>
            <a:r>
              <a:rPr lang="tr-TR" altLang="tr-TR" sz="2000" dirty="0" err="1" smtClean="0">
                <a:effectLst>
                  <a:outerShdw blurRad="38100" dist="38100" dir="2700000" algn="tl">
                    <a:srgbClr val="000000"/>
                  </a:outerShdw>
                </a:effectLst>
              </a:rPr>
              <a:t>PEPkarboksi</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kinazın</a:t>
            </a:r>
            <a:r>
              <a:rPr lang="tr-TR" altLang="tr-TR" sz="2000" dirty="0" smtClean="0">
                <a:effectLst>
                  <a:outerShdw blurRad="38100" dist="38100" dir="2700000" algn="tl">
                    <a:srgbClr val="000000"/>
                  </a:outerShdw>
                </a:effectLst>
              </a:rPr>
              <a:t> katalizörlüğünde oluşan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in aynı zamanda  </a:t>
            </a:r>
            <a:r>
              <a:rPr lang="tr-TR" altLang="tr-TR" sz="2000" dirty="0" err="1" smtClean="0">
                <a:effectLst>
                  <a:outerShdw blurRad="38100" dist="38100" dir="2700000" algn="tl">
                    <a:srgbClr val="000000"/>
                  </a:outerShdw>
                </a:effectLst>
              </a:rPr>
              <a:t>sitozole</a:t>
            </a:r>
            <a:r>
              <a:rPr lang="tr-TR" altLang="tr-TR" sz="2000" dirty="0" smtClean="0">
                <a:effectLst>
                  <a:outerShdw blurRad="38100" dist="38100" dir="2700000" algn="tl">
                    <a:srgbClr val="000000"/>
                  </a:outerShdw>
                </a:effectLst>
              </a:rPr>
              <a:t> taşınması mümkündür. </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0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karboksikinaz</a:t>
            </a:r>
            <a:r>
              <a:rPr lang="en-US" altLang="tr-TR" sz="2000" dirty="0" smtClean="0">
                <a:effectLst>
                  <a:outerShdw blurRad="38100" dist="38100" dir="2700000" algn="tl">
                    <a:srgbClr val="000000"/>
                  </a:outerShdw>
                </a:effectLst>
              </a:rPr>
              <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Fruktoz</a:t>
            </a:r>
            <a:r>
              <a:rPr lang="tr-TR" altLang="tr-TR" sz="2000" dirty="0" smtClean="0">
                <a:effectLst>
                  <a:outerShdw blurRad="38100" dist="38100" dir="2700000" algn="tl">
                    <a:srgbClr val="000000"/>
                  </a:outerShdw>
                </a:effectLst>
              </a:rPr>
              <a:t> 1-6 </a:t>
            </a:r>
            <a:r>
              <a:rPr lang="tr-TR" altLang="tr-TR" sz="2000" dirty="0" err="1" smtClean="0">
                <a:effectLst>
                  <a:outerShdw blurRad="38100" dist="38100" dir="2700000" algn="tl">
                    <a:srgbClr val="000000"/>
                  </a:outerShdw>
                </a:effectLst>
              </a:rPr>
              <a:t>bifosfataz</a:t>
            </a:r>
            <a:r>
              <a:rPr lang="tr-TR" altLang="tr-TR" sz="2000" dirty="0" smtClean="0">
                <a:effectLst>
                  <a:outerShdw blurRad="38100" dist="38100" dir="2700000" algn="tl">
                    <a:srgbClr val="000000"/>
                  </a:outerShdw>
                </a:effectLst>
              </a:rPr>
              <a:t> ve </a:t>
            </a:r>
            <a:r>
              <a:rPr lang="tr-TR" altLang="tr-TR" sz="2000" dirty="0" err="1" smtClean="0">
                <a:effectLst>
                  <a:outerShdw blurRad="38100" dist="38100" dir="2700000" algn="tl">
                    <a:srgbClr val="000000"/>
                  </a:outerShdw>
                </a:effectLst>
              </a:rPr>
              <a:t>glukoz</a:t>
            </a:r>
            <a:r>
              <a:rPr lang="tr-TR" altLang="tr-TR" sz="2000" dirty="0" smtClean="0">
                <a:effectLst>
                  <a:outerShdw blurRad="38100" dist="38100" dir="2700000" algn="tl">
                    <a:srgbClr val="000000"/>
                  </a:outerShdw>
                </a:effectLst>
              </a:rPr>
              <a:t> 6-fosfataz bay-</a:t>
            </a:r>
            <a:r>
              <a:rPr lang="tr-TR" altLang="tr-TR" sz="2000" dirty="0" err="1" smtClean="0">
                <a:effectLst>
                  <a:outerShdw blurRad="38100" dist="38100" dir="2700000" algn="tl">
                    <a:srgbClr val="000000"/>
                  </a:outerShdw>
                </a:effectLst>
              </a:rPr>
              <a:t>pass</a:t>
            </a:r>
            <a:r>
              <a:rPr lang="tr-TR" altLang="tr-TR" sz="2000" dirty="0" smtClean="0">
                <a:effectLst>
                  <a:outerShdw blurRad="38100" dist="38100" dir="2700000" algn="tl">
                    <a:srgbClr val="000000"/>
                  </a:outerShdw>
                </a:effectLst>
              </a:rPr>
              <a:t> reaksiyonlarını katalizler.</a:t>
            </a:r>
          </a:p>
        </p:txBody>
      </p:sp>
    </p:spTree>
    <p:extLst>
      <p:ext uri="{BB962C8B-B14F-4D97-AF65-F5344CB8AC3E}">
        <p14:creationId xmlns:p14="http://schemas.microsoft.com/office/powerpoint/2010/main" val="296436930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p:cNvSpPr>
            <a:spLocks noGrp="1" noChangeArrowheads="1"/>
          </p:cNvSpPr>
          <p:nvPr>
            <p:ph idx="1"/>
          </p:nvPr>
        </p:nvSpPr>
        <p:spPr>
          <a:xfrm>
            <a:off x="457200" y="1052513"/>
            <a:ext cx="8229600" cy="5043487"/>
          </a:xfrm>
        </p:spPr>
        <p:txBody>
          <a:bodyPr/>
          <a:lstStyle/>
          <a:p>
            <a:pPr>
              <a:defRPr/>
            </a:pPr>
            <a:r>
              <a:rPr lang="tr-TR" altLang="tr-TR" sz="2800" smtClean="0">
                <a:effectLst>
                  <a:outerShdw blurRad="38100" dist="38100" dir="2700000" algn="tl">
                    <a:srgbClr val="000000"/>
                  </a:outerShdw>
                </a:effectLst>
              </a:rPr>
              <a:t>Piruvattan fosfoenol piruvatın oluşumu, piruvat karboksilaz ve fosfoenolpiruvat karboksikinazın katalizörlüğünde  önce piruvata ATP varlığında CO2 fiksasyonu ile oksalasetat meydana gelir, sonra oksalasetat, GTP varlığında PEP a dönüştürülür. Daha sonra, fruktoz 1-6 bifosfatın, fruktoz1-6 bifosfataz  katalizörlüğünde, hidrolizi ile, fruktoz 6-fosfat meydana gelir. Son by-pass reaksiyonu, glukoz 6-fosfatın ( glukoz 6-fosfataz ile)hidrolizidir.</a:t>
            </a:r>
            <a:endParaRPr lang="en-US" sz="2800" smtClean="0">
              <a:effectLst>
                <a:outerShdw blurRad="38100" dist="38100" dir="2700000" algn="tl">
                  <a:srgbClr val="000000"/>
                </a:outerShdw>
              </a:effectLst>
            </a:endParaRPr>
          </a:p>
        </p:txBody>
      </p:sp>
    </p:spTree>
    <p:extLst>
      <p:ext uri="{BB962C8B-B14F-4D97-AF65-F5344CB8AC3E}">
        <p14:creationId xmlns:p14="http://schemas.microsoft.com/office/powerpoint/2010/main" val="2430645265"/>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Başlık"/>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CORİ DÖNGÜSÜ</a:t>
            </a:r>
          </a:p>
        </p:txBody>
      </p:sp>
      <p:sp>
        <p:nvSpPr>
          <p:cNvPr id="137219" name="2 İçerik Yer Tutucusu"/>
          <p:cNvSpPr>
            <a:spLocks noGrp="1"/>
          </p:cNvSpPr>
          <p:nvPr>
            <p:ph idx="4294967295"/>
          </p:nvPr>
        </p:nvSpPr>
        <p:spPr>
          <a:xfrm>
            <a:off x="0" y="1981200"/>
            <a:ext cx="8229600" cy="4114800"/>
          </a:xfrm>
        </p:spPr>
        <p:txBody>
          <a:bodyPr/>
          <a:lstStyle/>
          <a:p>
            <a:pPr eaLnBrk="1" hangingPunct="1">
              <a:defRPr/>
            </a:pPr>
            <a:r>
              <a:rPr lang="tr-TR" altLang="tr-TR" sz="2400" smtClean="0">
                <a:effectLst>
                  <a:outerShdw blurRad="38100" dist="38100" dir="2700000" algn="tl">
                    <a:srgbClr val="000000"/>
                  </a:outerShdw>
                </a:effectLst>
              </a:rPr>
              <a:t>Karaciğer glikojeni kan gl</a:t>
            </a:r>
            <a:r>
              <a:rPr lang="en-US" altLang="tr-TR" sz="2400" smtClean="0">
                <a:effectLst>
                  <a:outerShdw blurRad="38100" dist="38100" dir="2700000" algn="tl">
                    <a:srgbClr val="000000"/>
                  </a:outerShdw>
                </a:effectLst>
              </a:rPr>
              <a:t>u</a:t>
            </a:r>
            <a:r>
              <a:rPr lang="tr-TR" altLang="tr-TR" sz="2400" smtClean="0">
                <a:effectLst>
                  <a:outerShdw blurRad="38100" dist="38100" dir="2700000" algn="tl">
                    <a:srgbClr val="000000"/>
                  </a:outerShdw>
                </a:effectLst>
              </a:rPr>
              <a:t>kozunun normal seviyede tutulması için kana gl</a:t>
            </a:r>
            <a:r>
              <a:rPr lang="en-US" altLang="tr-TR" sz="2400" smtClean="0">
                <a:effectLst>
                  <a:outerShdw blurRad="38100" dist="38100" dir="2700000" algn="tl">
                    <a:srgbClr val="000000"/>
                  </a:outerShdw>
                </a:effectLst>
              </a:rPr>
              <a:t>u</a:t>
            </a:r>
            <a:r>
              <a:rPr lang="tr-TR" altLang="tr-TR" sz="2400" smtClean="0">
                <a:effectLst>
                  <a:outerShdw blurRad="38100" dist="38100" dir="2700000" algn="tl">
                    <a:srgbClr val="000000"/>
                  </a:outerShdw>
                </a:effectLst>
              </a:rPr>
              <a:t>koz veren, kas glikojeni de kas kasılması için gerekli enerjiyi kolaylıkla sağlayan kaynaklardır. Kas çalışması net</a:t>
            </a:r>
            <a:r>
              <a:rPr lang="en-US" altLang="tr-TR" sz="2400" smtClean="0">
                <a:effectLst>
                  <a:outerShdw blurRad="38100" dist="38100" dir="2700000" algn="tl">
                    <a:srgbClr val="000000"/>
                  </a:outerShdw>
                </a:effectLst>
              </a:rPr>
              <a:t>i</a:t>
            </a:r>
            <a:r>
              <a:rPr lang="tr-TR" altLang="tr-TR" sz="2400" smtClean="0">
                <a:effectLst>
                  <a:outerShdw blurRad="38100" dist="38100" dir="2700000" algn="tl">
                    <a:srgbClr val="000000"/>
                  </a:outerShdw>
                </a:effectLst>
              </a:rPr>
              <a:t>cesinde glikojenin yakılmasından meydana gelen laktik asi</a:t>
            </a:r>
            <a:r>
              <a:rPr lang="en-US" altLang="tr-TR" sz="2400" smtClean="0">
                <a:effectLst>
                  <a:outerShdw blurRad="38100" dist="38100" dir="2700000" algn="tl">
                    <a:srgbClr val="000000"/>
                  </a:outerShdw>
                </a:effectLst>
              </a:rPr>
              <a:t>t</a:t>
            </a:r>
            <a:r>
              <a:rPr lang="tr-TR" altLang="tr-TR" sz="2400" smtClean="0">
                <a:effectLst>
                  <a:outerShdw blurRad="38100" dist="38100" dir="2700000" algn="tl">
                    <a:srgbClr val="000000"/>
                  </a:outerShdw>
                </a:effectLst>
              </a:rPr>
              <a:t>, karaciğere taşınır ve burada glikojene çevrilir. Kas hücreleri eksilen glikozlarını kandan alırlar. Karaciğer glikojeninden kan glikozunun, kan glikozundan kas glikojeninin, kas glikojeninden laktik asidin ve tekrar karaciğer glikojeninin teşekkülü bir siklus (devir) şeklindedir. Buna cori siklusu denir.</a:t>
            </a:r>
            <a:br>
              <a:rPr lang="tr-TR" altLang="tr-TR" sz="2400" smtClean="0">
                <a:effectLst>
                  <a:outerShdw blurRad="38100" dist="38100" dir="2700000" algn="tl">
                    <a:srgbClr val="000000"/>
                  </a:outerShdw>
                </a:effectLst>
              </a:rPr>
            </a:br>
            <a:endParaRPr lang="tr-TR" altLang="tr-TR" sz="2400" smtClean="0">
              <a:effectLst>
                <a:outerShdw blurRad="38100" dist="38100" dir="2700000" algn="tl">
                  <a:srgbClr val="000000"/>
                </a:outerShdw>
              </a:effectLst>
            </a:endParaRPr>
          </a:p>
        </p:txBody>
      </p:sp>
    </p:spTree>
    <p:extLst>
      <p:ext uri="{BB962C8B-B14F-4D97-AF65-F5344CB8AC3E}">
        <p14:creationId xmlns:p14="http://schemas.microsoft.com/office/powerpoint/2010/main" val="4115185079"/>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idx="4294967295"/>
          </p:nvPr>
        </p:nvSpPr>
        <p:spPr>
          <a:xfrm>
            <a:off x="0" y="381000"/>
            <a:ext cx="8229600" cy="1371600"/>
          </a:xfrm>
        </p:spPr>
        <p:txBody>
          <a:bodyPr/>
          <a:lstStyle/>
          <a:p>
            <a:pPr eaLnBrk="1" hangingPunct="1">
              <a:defRPr/>
            </a:pPr>
            <a:r>
              <a:rPr lang="tr-TR" altLang="tr-TR" sz="2800" smtClean="0">
                <a:effectLst>
                  <a:outerShdw blurRad="38100" dist="38100" dir="2700000" algn="tl">
                    <a:srgbClr val="000000"/>
                  </a:outerShdw>
                </a:effectLst>
              </a:rPr>
              <a:t>GLUKOZ-ALANİN DÖNGÜSÜ</a:t>
            </a:r>
          </a:p>
        </p:txBody>
      </p:sp>
      <p:sp>
        <p:nvSpPr>
          <p:cNvPr id="136195" name="Content Placeholder 2"/>
          <p:cNvSpPr>
            <a:spLocks noGrp="1"/>
          </p:cNvSpPr>
          <p:nvPr>
            <p:ph idx="4294967295"/>
          </p:nvPr>
        </p:nvSpPr>
        <p:spPr>
          <a:xfrm>
            <a:off x="0" y="1981200"/>
            <a:ext cx="8229600" cy="4114800"/>
          </a:xfrm>
        </p:spPr>
        <p:txBody>
          <a:bodyPr/>
          <a:lstStyle/>
          <a:p>
            <a:pPr eaLnBrk="1" hangingPunct="1">
              <a:defRPr/>
            </a:pPr>
            <a:endParaRPr lang="tr-TR" altLang="tr-TR" sz="2400" smtClean="0">
              <a:effectLst>
                <a:outerShdw blurRad="38100" dist="38100" dir="2700000" algn="tl">
                  <a:srgbClr val="000000"/>
                </a:outerShdw>
              </a:effectLst>
            </a:endParaRPr>
          </a:p>
          <a:p>
            <a:pPr eaLnBrk="1" hangingPunct="1">
              <a:defRPr/>
            </a:pPr>
            <a:r>
              <a:rPr lang="tr-TR" altLang="tr-TR" sz="2400" smtClean="0">
                <a:effectLst>
                  <a:outerShdw blurRad="38100" dist="38100" dir="2700000" algn="tl">
                    <a:srgbClr val="000000"/>
                  </a:outerShdw>
                </a:effectLst>
              </a:rPr>
              <a:t>Kaslardan alanin salıverildiğinde(periferik dokulardan karaciğere amino grubunu taşıyan temel amino asitlerden birisi) karaciğere gelen alanin amin grupları ayrılır ve karbon iskeletleri glukoneogeneze yönlendirilir.</a:t>
            </a:r>
          </a:p>
        </p:txBody>
      </p:sp>
    </p:spTree>
    <p:extLst>
      <p:ext uri="{BB962C8B-B14F-4D97-AF65-F5344CB8AC3E}">
        <p14:creationId xmlns:p14="http://schemas.microsoft.com/office/powerpoint/2010/main" val="1575912109"/>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Content Placeholder 2"/>
          <p:cNvSpPr>
            <a:spLocks noGrp="1"/>
          </p:cNvSpPr>
          <p:nvPr>
            <p:ph idx="4294967295"/>
          </p:nvPr>
        </p:nvSpPr>
        <p:spPr>
          <a:xfrm>
            <a:off x="914400" y="620713"/>
            <a:ext cx="8229600" cy="5545137"/>
          </a:xfrm>
        </p:spPr>
        <p:txBody>
          <a:bodyPr/>
          <a:lstStyle/>
          <a:p>
            <a:pPr eaLnBrk="1" hangingPunct="1">
              <a:defRPr/>
            </a:pPr>
            <a:endParaRPr lang="tr-TR" altLang="tr-TR" dirty="0" smtClean="0">
              <a:effectLst>
                <a:outerShdw blurRad="38100" dist="38100" dir="2700000" algn="tl">
                  <a:srgbClr val="000000"/>
                </a:outerShdw>
              </a:effectLst>
            </a:endParaRPr>
          </a:p>
          <a:p>
            <a:pPr eaLnBrk="1" hangingPunct="1">
              <a:defRPr/>
            </a:pP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tek sayıda C atomu ihtiva eden </a:t>
            </a:r>
          </a:p>
          <a:p>
            <a:pPr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smtClean="0">
                <a:solidFill>
                  <a:schemeClr val="bg2"/>
                </a:solidFill>
                <a:effectLst>
                  <a:outerShdw blurRad="38100" dist="38100" dir="2700000" algn="tl">
                    <a:srgbClr val="000000"/>
                  </a:outerShdw>
                </a:effectLst>
              </a:rPr>
              <a:t>yağ asitlerinden</a:t>
            </a:r>
            <a:r>
              <a:rPr lang="tr-TR" altLang="tr-TR" dirty="0" smtClean="0">
                <a:solidFill>
                  <a:srgbClr val="FF0000"/>
                </a:solidFill>
                <a:effectLst>
                  <a:outerShdw blurRad="38100" dist="38100" dir="2700000" algn="tl">
                    <a:srgbClr val="000000"/>
                  </a:outerShdw>
                </a:effectLst>
              </a:rPr>
              <a:t> </a:t>
            </a:r>
            <a:r>
              <a:rPr lang="tr-TR" altLang="tr-TR" dirty="0" smtClean="0">
                <a:effectLst>
                  <a:outerShdw blurRad="38100" dist="38100" dir="2700000" algn="tl">
                    <a:srgbClr val="000000"/>
                  </a:outerShdw>
                </a:effectLst>
              </a:rPr>
              <a:t>(YA---</a:t>
            </a:r>
            <a:r>
              <a:rPr lang="tr-TR" altLang="tr-TR" dirty="0" err="1" smtClean="0">
                <a:effectLst>
                  <a:outerShdw blurRad="38100" dist="38100" dir="2700000" algn="tl">
                    <a:srgbClr val="000000"/>
                  </a:outerShdw>
                </a:effectLst>
              </a:rPr>
              <a:t>Propiyonil</a:t>
            </a:r>
            <a:r>
              <a:rPr lang="tr-TR" altLang="tr-TR" dirty="0" smtClean="0">
                <a:effectLst>
                  <a:outerShdw blurRad="38100" dist="38100" dir="2700000" algn="tl">
                    <a:srgbClr val="000000"/>
                  </a:outerShdw>
                </a:effectLst>
              </a:rPr>
              <a:t> </a:t>
            </a:r>
            <a:r>
              <a:rPr lang="tr-TR" altLang="tr-TR" dirty="0" err="1" smtClean="0">
                <a:effectLst>
                  <a:outerShdw blurRad="38100" dist="38100" dir="2700000" algn="tl">
                    <a:srgbClr val="000000"/>
                  </a:outerShdw>
                </a:effectLst>
              </a:rPr>
              <a:t>KoA</a:t>
            </a:r>
            <a:r>
              <a:rPr lang="tr-TR" altLang="tr-TR" dirty="0" smtClean="0">
                <a:effectLst>
                  <a:outerShdw blurRad="38100" dist="38100" dir="2700000" algn="tl">
                    <a:srgbClr val="000000"/>
                  </a:outerShdw>
                </a:effectLst>
              </a:rPr>
              <a:t>---</a:t>
            </a:r>
            <a:r>
              <a:rPr lang="tr-TR" altLang="tr-TR" dirty="0" err="1" smtClean="0">
                <a:effectLst>
                  <a:outerShdw blurRad="38100" dist="38100" dir="2700000" algn="tl">
                    <a:srgbClr val="000000"/>
                  </a:outerShdw>
                </a:effectLst>
              </a:rPr>
              <a:t>OAA</a:t>
            </a:r>
            <a:r>
              <a:rPr lang="tr-TR" altLang="tr-TR" dirty="0" smtClean="0">
                <a:effectLst>
                  <a:outerShdw blurRad="38100" dist="38100" dir="2700000" algn="tl">
                    <a:srgbClr val="000000"/>
                  </a:outerShdw>
                </a:effectLst>
              </a:rPr>
              <a:t>---1/2 </a:t>
            </a: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a:t>
            </a:r>
          </a:p>
          <a:p>
            <a:pPr lvl="1"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err="1" smtClean="0">
                <a:solidFill>
                  <a:schemeClr val="bg2"/>
                </a:solidFill>
                <a:effectLst>
                  <a:outerShdw blurRad="38100" dist="38100" dir="2700000" algn="tl">
                    <a:srgbClr val="000000"/>
                  </a:outerShdw>
                </a:effectLst>
              </a:rPr>
              <a:t>gliserolden</a:t>
            </a:r>
            <a:r>
              <a:rPr lang="tr-TR" altLang="tr-TR" dirty="0" smtClean="0">
                <a:effectLst>
                  <a:outerShdw blurRad="38100" dist="38100" dir="2700000" algn="tl">
                    <a:srgbClr val="000000"/>
                  </a:outerShdw>
                </a:effectLst>
              </a:rPr>
              <a:t> (</a:t>
            </a:r>
            <a:r>
              <a:rPr lang="tr-TR" altLang="tr-TR" dirty="0" err="1" smtClean="0">
                <a:effectLst>
                  <a:outerShdw blurRad="38100" dist="38100" dir="2700000" algn="tl">
                    <a:srgbClr val="000000"/>
                  </a:outerShdw>
                </a:effectLst>
              </a:rPr>
              <a:t>gliserol</a:t>
            </a:r>
            <a:r>
              <a:rPr lang="tr-TR" altLang="tr-TR" dirty="0" smtClean="0">
                <a:effectLst>
                  <a:outerShdw blurRad="38100" dist="38100" dir="2700000" algn="tl">
                    <a:srgbClr val="000000"/>
                  </a:outerShdw>
                </a:effectLst>
              </a:rPr>
              <a:t>---gliserol-3-P---</a:t>
            </a:r>
            <a:r>
              <a:rPr lang="tr-TR" altLang="tr-TR" dirty="0" err="1" smtClean="0">
                <a:effectLst>
                  <a:outerShdw blurRad="38100" dist="38100" dir="2700000" algn="tl">
                    <a:srgbClr val="000000"/>
                  </a:outerShdw>
                </a:effectLst>
              </a:rPr>
              <a:t>DHAP</a:t>
            </a:r>
            <a:r>
              <a:rPr lang="tr-TR" altLang="tr-TR" dirty="0" smtClean="0">
                <a:effectLst>
                  <a:outerShdw blurRad="38100" dist="38100" dir="2700000" algn="tl">
                    <a:srgbClr val="000000"/>
                  </a:outerShdw>
                </a:effectLst>
              </a:rPr>
              <a:t>---1/2 </a:t>
            </a: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a:t>
            </a:r>
          </a:p>
          <a:p>
            <a:pPr lvl="1"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err="1" smtClean="0">
                <a:solidFill>
                  <a:schemeClr val="bg2"/>
                </a:solidFill>
                <a:effectLst>
                  <a:outerShdw blurRad="38100" dist="38100" dir="2700000" algn="tl">
                    <a:srgbClr val="000000"/>
                  </a:outerShdw>
                </a:effectLst>
              </a:rPr>
              <a:t>fruktozdan</a:t>
            </a:r>
            <a:r>
              <a:rPr lang="tr-TR" altLang="tr-TR" dirty="0" smtClean="0">
                <a:effectLst>
                  <a:outerShdw blurRad="38100" dist="38100" dir="2700000" algn="tl">
                    <a:srgbClr val="000000"/>
                  </a:outerShdw>
                </a:effectLst>
              </a:rPr>
              <a:t> da sentezlenir.</a:t>
            </a:r>
          </a:p>
        </p:txBody>
      </p:sp>
    </p:spTree>
    <p:extLst>
      <p:ext uri="{BB962C8B-B14F-4D97-AF65-F5344CB8AC3E}">
        <p14:creationId xmlns:p14="http://schemas.microsoft.com/office/powerpoint/2010/main" val="288643540"/>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4" name="Rectangle 4"/>
          <p:cNvSpPr>
            <a:spLocks noGrp="1" noChangeArrowheads="1"/>
          </p:cNvSpPr>
          <p:nvPr>
            <p:ph type="ctrTitle"/>
          </p:nvPr>
        </p:nvSpPr>
        <p:spPr/>
        <p:txBody>
          <a:bodyPr/>
          <a:lstStyle/>
          <a:p>
            <a:pPr>
              <a:defRPr/>
            </a:pPr>
            <a:r>
              <a:rPr lang="tr-TR" sz="4800" smtClean="0">
                <a:effectLst>
                  <a:outerShdw blurRad="38100" dist="38100" dir="2700000" algn="tl">
                    <a:srgbClr val="000000"/>
                  </a:outerShdw>
                </a:effectLst>
              </a:rPr>
              <a:t>GLİKOJENEZ</a:t>
            </a:r>
            <a:endParaRPr lang="en-US" sz="4800" smtClean="0">
              <a:effectLst>
                <a:outerShdw blurRad="38100" dist="38100" dir="2700000" algn="tl">
                  <a:srgbClr val="000000"/>
                </a:outerShdw>
              </a:effectLst>
            </a:endParaRPr>
          </a:p>
        </p:txBody>
      </p:sp>
    </p:spTree>
    <p:extLst>
      <p:ext uri="{BB962C8B-B14F-4D97-AF65-F5344CB8AC3E}">
        <p14:creationId xmlns:p14="http://schemas.microsoft.com/office/powerpoint/2010/main" val="9287859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ctrTitle" idx="4294967295"/>
          </p:nvPr>
        </p:nvSpPr>
        <p:spPr>
          <a:xfrm>
            <a:off x="0" y="692150"/>
            <a:ext cx="7772400" cy="866775"/>
          </a:xfrm>
        </p:spPr>
        <p:txBody>
          <a:bodyPr/>
          <a:lstStyle/>
          <a:p>
            <a:pPr eaLnBrk="1" hangingPunct="1">
              <a:defRPr/>
            </a:pPr>
            <a:r>
              <a:rPr lang="tr-TR" altLang="tr-TR" dirty="0" err="1">
                <a:effectLst>
                  <a:outerShdw blurRad="38100" dist="38100" dir="2700000" algn="tl">
                    <a:srgbClr val="000000"/>
                  </a:outerShdw>
                </a:effectLst>
              </a:rPr>
              <a:t>Piruvat</a:t>
            </a:r>
            <a:endParaRPr lang="tr-TR" altLang="tr-TR" dirty="0">
              <a:effectLst>
                <a:outerShdw blurRad="38100" dist="38100" dir="2700000" algn="tl">
                  <a:srgbClr val="000000"/>
                </a:outerShdw>
              </a:effectLst>
            </a:endParaRPr>
          </a:p>
        </p:txBody>
      </p:sp>
      <p:sp>
        <p:nvSpPr>
          <p:cNvPr id="73731" name="Rectangle 5"/>
          <p:cNvSpPr>
            <a:spLocks noGrp="1" noChangeArrowheads="1"/>
          </p:cNvSpPr>
          <p:nvPr>
            <p:ph type="subTitle" idx="4294967295"/>
          </p:nvPr>
        </p:nvSpPr>
        <p:spPr>
          <a:xfrm>
            <a:off x="863600" y="1557338"/>
            <a:ext cx="8280400" cy="5040312"/>
          </a:xfrm>
        </p:spPr>
        <p:txBody>
          <a:bodyPr/>
          <a:lstStyle/>
          <a:p>
            <a:pPr marL="0" indent="0" eaLnBrk="1" hangingPunct="1">
              <a:lnSpc>
                <a:spcPct val="80000"/>
              </a:lnSpc>
              <a:buFont typeface="Wingdings" pitchFamily="2" charset="2"/>
              <a:buNone/>
              <a:defRPr/>
            </a:pPr>
            <a:r>
              <a:rPr lang="tr-TR" altLang="tr-TR" sz="2400" dirty="0">
                <a:effectLst>
                  <a:outerShdw blurRad="38100" dist="38100" dir="2700000" algn="tl">
                    <a:srgbClr val="000000"/>
                  </a:outerShdw>
                </a:effectLst>
              </a:rPr>
              <a:t>Aerobik organizmalar ve dokularda, </a:t>
            </a:r>
            <a:r>
              <a:rPr lang="tr-TR" altLang="tr-TR" sz="2400" dirty="0" err="1">
                <a:effectLst>
                  <a:outerShdw blurRad="38100" dist="38100" dir="2700000" algn="tl">
                    <a:srgbClr val="000000"/>
                  </a:outerShdw>
                </a:effectLst>
              </a:rPr>
              <a:t>glukozun</a:t>
            </a:r>
            <a:r>
              <a:rPr lang="tr-TR" altLang="tr-TR" sz="2400" dirty="0">
                <a:effectLst>
                  <a:outerShdw blurRad="38100" dist="38100" dir="2700000" algn="tl">
                    <a:srgbClr val="000000"/>
                  </a:outerShdw>
                </a:effectLst>
              </a:rPr>
              <a:t> tam yıkımı için </a:t>
            </a:r>
            <a:r>
              <a:rPr lang="tr-TR" altLang="tr-TR" sz="2400" dirty="0" err="1">
                <a:effectLst>
                  <a:outerShdw blurRad="38100" dist="38100" dir="2700000" algn="tl">
                    <a:srgbClr val="000000"/>
                  </a:outerShdw>
                </a:effectLst>
              </a:rPr>
              <a:t>piruvatın</a:t>
            </a:r>
            <a:r>
              <a:rPr lang="tr-TR" altLang="tr-TR" sz="2400" dirty="0">
                <a:effectLst>
                  <a:outerShdw blurRad="38100" dist="38100" dir="2700000" algn="tl">
                    <a:srgbClr val="000000"/>
                  </a:outerShdw>
                </a:effectLst>
              </a:rPr>
              <a:t> meydana gelişi ilk aşamadır. Daha sonra, </a:t>
            </a:r>
            <a:r>
              <a:rPr lang="tr-TR" altLang="tr-TR" sz="2400" dirty="0" err="1">
                <a:effectLst>
                  <a:outerShdw blurRad="38100" dist="38100" dir="2700000" algn="tl">
                    <a:srgbClr val="000000"/>
                  </a:outerShdw>
                </a:effectLst>
              </a:rPr>
              <a:t>oksidatif</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dekarboksilasyonla</a:t>
            </a:r>
            <a:r>
              <a:rPr lang="tr-TR" altLang="tr-TR" sz="2400" dirty="0">
                <a:effectLst>
                  <a:outerShdw blurRad="38100" dist="38100" dir="2700000" algn="tl">
                    <a:srgbClr val="000000"/>
                  </a:outerShdw>
                </a:effectLst>
              </a:rPr>
              <a:t> </a:t>
            </a:r>
            <a:r>
              <a:rPr lang="tr-TR" altLang="tr-TR" sz="2400" b="1" dirty="0" err="1">
                <a:effectLst>
                  <a:outerShdw blurRad="38100" dist="38100" dir="2700000" algn="tl">
                    <a:srgbClr val="000000"/>
                  </a:outerShdw>
                </a:effectLst>
              </a:rPr>
              <a:t>AsetiKoA</a:t>
            </a:r>
            <a:r>
              <a:rPr lang="tr-TR" altLang="tr-TR" sz="2400" b="1" dirty="0">
                <a:effectLst>
                  <a:outerShdw blurRad="38100" dist="38100" dir="2700000" algn="tl">
                    <a:srgbClr val="000000"/>
                  </a:outerShdw>
                </a:effectLst>
              </a:rPr>
              <a:t> </a:t>
            </a:r>
            <a:r>
              <a:rPr lang="tr-TR" altLang="tr-TR" sz="2400" dirty="0">
                <a:effectLst>
                  <a:outerShdw blurRad="38100" dist="38100" dir="2700000" algn="tl">
                    <a:srgbClr val="000000"/>
                  </a:outerShdw>
                </a:effectLst>
              </a:rPr>
              <a:t>meydana gelir.</a:t>
            </a:r>
          </a:p>
          <a:p>
            <a:pPr marL="0" indent="0" eaLnBrk="1" hangingPunct="1">
              <a:lnSpc>
                <a:spcPct val="80000"/>
              </a:lnSpc>
              <a:buFont typeface="Wingdings" pitchFamily="2" charset="2"/>
              <a:buNone/>
              <a:defRPr/>
            </a:pPr>
            <a:endParaRPr lang="tr-TR" altLang="tr-TR" sz="2400" dirty="0">
              <a:effectLst>
                <a:outerShdw blurRad="38100" dist="38100" dir="2700000" algn="tl">
                  <a:srgbClr val="000000"/>
                </a:outerShdw>
              </a:effectLst>
            </a:endParaRPr>
          </a:p>
          <a:p>
            <a:pPr marL="0" indent="0" eaLnBrk="1" hangingPunct="1">
              <a:lnSpc>
                <a:spcPct val="80000"/>
              </a:lnSpc>
              <a:buFont typeface="Wingdings" pitchFamily="2" charset="2"/>
              <a:buNone/>
              <a:defRPr/>
            </a:pPr>
            <a:r>
              <a:rPr lang="tr-TR" altLang="tr-TR" sz="2400" dirty="0">
                <a:effectLst>
                  <a:outerShdw blurRad="38100" dist="38100" dir="2700000" algn="tl">
                    <a:srgbClr val="000000"/>
                  </a:outerShdw>
                </a:effectLst>
              </a:rPr>
              <a:t>Kuvvetle kasılabilen iskelet kasları </a:t>
            </a:r>
            <a:r>
              <a:rPr lang="tr-TR" altLang="tr-TR" sz="2400" dirty="0" err="1">
                <a:effectLst>
                  <a:outerShdw blurRad="38100" dist="38100" dir="2700000" algn="tl">
                    <a:srgbClr val="000000"/>
                  </a:outerShdw>
                </a:effectLst>
              </a:rPr>
              <a:t>hipoksik</a:t>
            </a:r>
            <a:r>
              <a:rPr lang="tr-TR" altLang="tr-TR" sz="2400" dirty="0">
                <a:effectLst>
                  <a:outerShdw blurRad="38100" dist="38100" dir="2700000" algn="tl">
                    <a:srgbClr val="000000"/>
                  </a:outerShdw>
                </a:effectLst>
              </a:rPr>
              <a:t> şartlarda işlev yapmak zorunda oldukları zaman </a:t>
            </a:r>
            <a:r>
              <a:rPr lang="tr-TR" altLang="tr-TR" sz="2400" dirty="0" err="1">
                <a:effectLst>
                  <a:outerShdw blurRad="38100" dist="38100" dir="2700000" algn="tl">
                    <a:srgbClr val="000000"/>
                  </a:outerShdw>
                </a:effectLst>
              </a:rPr>
              <a:t>NADH</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NAD</a:t>
            </a:r>
            <a:r>
              <a:rPr lang="tr-TR" altLang="tr-TR" sz="2400" dirty="0">
                <a:effectLst>
                  <a:outerShdw blurRad="38100" dist="38100" dir="2700000" algn="tl">
                    <a:srgbClr val="000000"/>
                  </a:outerShdw>
                </a:effectLst>
              </a:rPr>
              <a:t> ye yeniden oksitlenemez bu durumda, </a:t>
            </a:r>
            <a:r>
              <a:rPr lang="tr-TR" altLang="tr-TR" sz="2400" dirty="0" err="1">
                <a:effectLst>
                  <a:outerShdw blurRad="38100" dist="38100" dir="2700000" algn="tl">
                    <a:srgbClr val="000000"/>
                  </a:outerShdw>
                </a:effectLst>
              </a:rPr>
              <a:t>piruvat</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NADH</a:t>
            </a:r>
            <a:r>
              <a:rPr lang="tr-TR" altLang="tr-TR" sz="2400" dirty="0">
                <a:effectLst>
                  <a:outerShdw blurRad="38100" dist="38100" dir="2700000" algn="tl">
                    <a:srgbClr val="000000"/>
                  </a:outerShdw>
                </a:effectLst>
              </a:rPr>
              <a:t> dan elektronları alarak hücrenin gereksinim duyduğu </a:t>
            </a:r>
            <a:r>
              <a:rPr lang="tr-TR" altLang="tr-TR" sz="2400" dirty="0" err="1">
                <a:effectLst>
                  <a:outerShdw blurRad="38100" dist="38100" dir="2700000" algn="tl">
                    <a:srgbClr val="000000"/>
                  </a:outerShdw>
                </a:effectLst>
              </a:rPr>
              <a:t>NAD</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yi</a:t>
            </a:r>
            <a:r>
              <a:rPr lang="tr-TR" altLang="tr-TR" sz="2400" dirty="0">
                <a:effectLst>
                  <a:outerShdw blurRad="38100" dist="38100" dir="2700000" algn="tl">
                    <a:srgbClr val="000000"/>
                  </a:outerShdw>
                </a:effectLst>
              </a:rPr>
              <a:t> yenilerken , </a:t>
            </a:r>
            <a:r>
              <a:rPr lang="tr-TR" altLang="tr-TR" sz="2400" b="1" dirty="0" err="1">
                <a:effectLst>
                  <a:outerShdw blurRad="38100" dist="38100" dir="2700000" algn="tl">
                    <a:srgbClr val="000000"/>
                  </a:outerShdw>
                </a:effectLst>
              </a:rPr>
              <a:t>laktata</a:t>
            </a:r>
            <a:r>
              <a:rPr lang="tr-TR" altLang="tr-TR" sz="2400" b="1" dirty="0">
                <a:effectLst>
                  <a:outerShdw blurRad="38100" dist="38100" dir="2700000" algn="tl">
                    <a:srgbClr val="000000"/>
                  </a:outerShdw>
                </a:effectLst>
              </a:rPr>
              <a:t> </a:t>
            </a:r>
            <a:r>
              <a:rPr lang="tr-TR" altLang="tr-TR" sz="2400" dirty="0">
                <a:effectLst>
                  <a:outerShdw blurRad="38100" dist="38100" dir="2700000" algn="tl">
                    <a:srgbClr val="000000"/>
                  </a:outerShdw>
                </a:effectLst>
              </a:rPr>
              <a:t>indirgenir. Eritrosit, retina, beyin, </a:t>
            </a:r>
            <a:r>
              <a:rPr lang="tr-TR" altLang="tr-TR" sz="2400" dirty="0" err="1">
                <a:effectLst>
                  <a:outerShdw blurRad="38100" dist="38100" dir="2700000" algn="tl">
                    <a:srgbClr val="000000"/>
                  </a:outerShdw>
                </a:effectLst>
              </a:rPr>
              <a:t>hipoksik</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kaslarde</a:t>
            </a:r>
            <a:r>
              <a:rPr lang="tr-TR" altLang="tr-TR" sz="2400" dirty="0">
                <a:effectLst>
                  <a:outerShdw blurRad="38100" dist="38100" dir="2700000" algn="tl">
                    <a:srgbClr val="000000"/>
                  </a:outerShdw>
                </a:effectLst>
              </a:rPr>
              <a:t>, </a:t>
            </a:r>
            <a:r>
              <a:rPr lang="tr-TR" altLang="tr-TR" sz="2400" dirty="0" err="1">
                <a:effectLst>
                  <a:outerShdw blurRad="38100" dist="38100" dir="2700000" algn="tl">
                    <a:srgbClr val="000000"/>
                  </a:outerShdw>
                </a:effectLst>
              </a:rPr>
              <a:t>enfekte</a:t>
            </a:r>
            <a:r>
              <a:rPr lang="tr-TR" altLang="tr-TR" sz="2400" dirty="0">
                <a:effectLst>
                  <a:outerShdw blurRad="38100" dist="38100" dir="2700000" algn="tl">
                    <a:srgbClr val="000000"/>
                  </a:outerShdw>
                </a:effectLst>
              </a:rPr>
              <a:t> olmuş dokularda aerobik şartlar altında bile </a:t>
            </a:r>
            <a:r>
              <a:rPr lang="tr-TR" altLang="tr-TR" sz="2400" dirty="0" err="1">
                <a:effectLst>
                  <a:outerShdw blurRad="38100" dist="38100" dir="2700000" algn="tl">
                    <a:srgbClr val="000000"/>
                  </a:outerShdw>
                </a:effectLst>
              </a:rPr>
              <a:t>laktat</a:t>
            </a:r>
            <a:r>
              <a:rPr lang="tr-TR" altLang="tr-TR" sz="2400" dirty="0">
                <a:effectLst>
                  <a:outerShdw blurRad="38100" dist="38100" dir="2700000" algn="tl">
                    <a:srgbClr val="000000"/>
                  </a:outerShdw>
                </a:effectLst>
              </a:rPr>
              <a:t> meydana gelir. Laktik asit, </a:t>
            </a:r>
            <a:r>
              <a:rPr lang="tr-TR" altLang="tr-TR" sz="2400" dirty="0" err="1">
                <a:effectLst>
                  <a:outerShdw blurRad="38100" dist="38100" dir="2700000" algn="tl">
                    <a:srgbClr val="000000"/>
                  </a:outerShdw>
                </a:effectLst>
              </a:rPr>
              <a:t>laktat</a:t>
            </a:r>
            <a:r>
              <a:rPr lang="tr-TR" altLang="tr-TR" sz="2400" dirty="0">
                <a:effectLst>
                  <a:outerShdw blurRad="38100" dist="38100" dir="2700000" algn="tl">
                    <a:srgbClr val="000000"/>
                  </a:outerShdw>
                </a:effectLst>
              </a:rPr>
              <a:t> ve H iyonu şeklinde hücreden dışarı çıkar.</a:t>
            </a:r>
          </a:p>
          <a:p>
            <a:pPr marL="0" indent="0" eaLnBrk="1" hangingPunct="1">
              <a:lnSpc>
                <a:spcPct val="80000"/>
              </a:lnSpc>
              <a:buFont typeface="Wingdings" pitchFamily="2" charset="2"/>
              <a:buNone/>
              <a:defRPr/>
            </a:pPr>
            <a:endParaRPr lang="tr-TR" altLang="tr-TR" sz="2400" dirty="0">
              <a:effectLst>
                <a:outerShdw blurRad="38100" dist="38100" dir="2700000" algn="tl">
                  <a:srgbClr val="000000"/>
                </a:outerShdw>
              </a:effectLst>
            </a:endParaRPr>
          </a:p>
          <a:p>
            <a:pPr marL="0" indent="0" eaLnBrk="1" hangingPunct="1">
              <a:lnSpc>
                <a:spcPct val="80000"/>
              </a:lnSpc>
              <a:buFont typeface="Wingdings" pitchFamily="2" charset="2"/>
              <a:buNone/>
              <a:defRPr/>
            </a:pPr>
            <a:r>
              <a:rPr lang="tr-TR" altLang="tr-TR" sz="2400" dirty="0" err="1">
                <a:effectLst>
                  <a:outerShdw blurRad="38100" dist="38100" dir="2700000" algn="tl">
                    <a:srgbClr val="000000"/>
                  </a:outerShdw>
                </a:effectLst>
              </a:rPr>
              <a:t>Piruvat</a:t>
            </a:r>
            <a:r>
              <a:rPr lang="tr-TR" altLang="tr-TR" sz="2400" dirty="0">
                <a:effectLst>
                  <a:outerShdw blurRad="38100" dist="38100" dir="2700000" algn="tl">
                    <a:srgbClr val="000000"/>
                  </a:outerShdw>
                </a:effectLst>
              </a:rPr>
              <a:t>, bazı bitki dokularında ve mikroorganizmalarda alkol </a:t>
            </a:r>
            <a:r>
              <a:rPr lang="tr-TR" altLang="tr-TR" sz="2400" dirty="0" err="1">
                <a:effectLst>
                  <a:outerShdw blurRad="38100" dist="38100" dir="2700000" algn="tl">
                    <a:srgbClr val="000000"/>
                  </a:outerShdw>
                </a:effectLst>
              </a:rPr>
              <a:t>fermantasyonuile</a:t>
            </a:r>
            <a:r>
              <a:rPr lang="tr-TR" altLang="tr-TR" sz="2400" dirty="0">
                <a:effectLst>
                  <a:outerShdw blurRad="38100" dist="38100" dir="2700000" algn="tl">
                    <a:srgbClr val="000000"/>
                  </a:outerShdw>
                </a:effectLst>
              </a:rPr>
              <a:t> </a:t>
            </a:r>
            <a:r>
              <a:rPr lang="tr-TR" altLang="tr-TR" sz="2400" b="1" dirty="0">
                <a:effectLst>
                  <a:outerShdw blurRad="38100" dist="38100" dir="2700000" algn="tl">
                    <a:srgbClr val="000000"/>
                  </a:outerShdw>
                </a:effectLst>
              </a:rPr>
              <a:t>etanol ve CO2 </a:t>
            </a:r>
            <a:r>
              <a:rPr lang="tr-TR" altLang="tr-TR" sz="2400" dirty="0">
                <a:effectLst>
                  <a:outerShdw blurRad="38100" dist="38100" dir="2700000" algn="tl">
                    <a:srgbClr val="000000"/>
                  </a:outerShdw>
                </a:effectLst>
              </a:rPr>
              <a:t>e dönüştürülür.</a:t>
            </a:r>
          </a:p>
          <a:p>
            <a:pPr marL="0" indent="0" eaLnBrk="1" hangingPunct="1">
              <a:lnSpc>
                <a:spcPct val="80000"/>
              </a:lnSpc>
              <a:buFont typeface="Wingdings" pitchFamily="2" charset="2"/>
              <a:buNone/>
              <a:defRPr/>
            </a:pPr>
            <a:endParaRPr lang="tr-TR" altLang="tr-TR" sz="2000" dirty="0">
              <a:effectLst>
                <a:outerShdw blurRad="38100" dist="38100" dir="2700000" algn="tl">
                  <a:srgbClr val="000000"/>
                </a:outerShdw>
              </a:effectLst>
            </a:endParaRPr>
          </a:p>
        </p:txBody>
      </p:sp>
    </p:spTree>
    <p:extLst>
      <p:ext uri="{BB962C8B-B14F-4D97-AF65-F5344CB8AC3E}">
        <p14:creationId xmlns:p14="http://schemas.microsoft.com/office/powerpoint/2010/main" val="1685706526"/>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Rectangle 3"/>
          <p:cNvSpPr>
            <a:spLocks noGrp="1" noChangeArrowheads="1"/>
          </p:cNvSpPr>
          <p:nvPr>
            <p:ph idx="1"/>
          </p:nvPr>
        </p:nvSpPr>
        <p:spPr>
          <a:xfrm>
            <a:off x="457200" y="765175"/>
            <a:ext cx="8229600" cy="5616575"/>
          </a:xfrm>
        </p:spPr>
        <p:txBody>
          <a:bodyPr/>
          <a:lstStyle/>
          <a:p>
            <a:pPr eaLnBrk="1" hangingPunct="1">
              <a:lnSpc>
                <a:spcPct val="80000"/>
              </a:lnSpc>
              <a:defRPr/>
            </a:pPr>
            <a:r>
              <a:rPr lang="tr-TR" altLang="tr-TR" sz="2400" smtClean="0">
                <a:effectLst>
                  <a:outerShdw blurRad="38100" dist="38100" dir="2700000" algn="tl">
                    <a:srgbClr val="000000"/>
                  </a:outerShdw>
                </a:effectLst>
              </a:rPr>
              <a:t>Glikojen sentezi neredeyse, tüm hayvansal dokularda görülür. Ancak, karaciğer ve kaslarda glikojen sentezi çok fazladır.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Glikojen karaciğerde glukozun depo şeklidir, diğer dokulara dağılmak üzere sentezlenir ve kolaylıkla kan glukozuna çevrilir.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Kaslarda glikojenin yıkımından oluşan glukoz, glikoliz sayesinde kas kasılması için gerekli olan ATP yi oluşturur.Bir başka ifadeyle,kas glikojeni bu dokuda ATP sentezi için bir yakıt deposu olarak görev yaparken, karaciğer glikojeni, kan gl konsantrasyonunun korunmasında glukoz deposu olarak görev yapar.</a:t>
            </a:r>
          </a:p>
          <a:p>
            <a:pPr eaLnBrk="1" hangingPunct="1">
              <a:lnSpc>
                <a:spcPct val="80000"/>
              </a:lnSpc>
              <a:defRPr/>
            </a:pPr>
            <a:endParaRPr lang="tr-TR" altLang="tr-TR" sz="2400" smtClean="0">
              <a:effectLst>
                <a:outerShdw blurRad="38100" dist="38100" dir="2700000" algn="tl">
                  <a:srgbClr val="000000"/>
                </a:outerShdw>
              </a:effectLst>
            </a:endParaRPr>
          </a:p>
          <a:p>
            <a:pPr>
              <a:lnSpc>
                <a:spcPct val="80000"/>
              </a:lnSpc>
              <a:defRPr/>
            </a:pPr>
            <a:endParaRPr lang="en-US" sz="2000" smtClean="0"/>
          </a:p>
        </p:txBody>
      </p:sp>
    </p:spTree>
    <p:extLst>
      <p:ext uri="{BB962C8B-B14F-4D97-AF65-F5344CB8AC3E}">
        <p14:creationId xmlns:p14="http://schemas.microsoft.com/office/powerpoint/2010/main" val="67915807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3"/>
          <p:cNvSpPr>
            <a:spLocks noGrp="1" noChangeArrowheads="1"/>
          </p:cNvSpPr>
          <p:nvPr>
            <p:ph idx="1"/>
          </p:nvPr>
        </p:nvSpPr>
        <p:spPr>
          <a:xfrm>
            <a:off x="457200" y="620713"/>
            <a:ext cx="8229600" cy="5475287"/>
          </a:xfrm>
        </p:spPr>
        <p:txBody>
          <a:bodyPr>
            <a:normAutofit lnSpcReduction="10000"/>
          </a:bodyPr>
          <a:lstStyle/>
          <a:p>
            <a:pPr eaLnBrk="1" hangingPunct="1">
              <a:lnSpc>
                <a:spcPct val="80000"/>
              </a:lnSpc>
              <a:defRPr/>
            </a:pPr>
            <a:r>
              <a:rPr lang="tr-TR" altLang="tr-TR" sz="2400" smtClean="0">
                <a:effectLst>
                  <a:outerShdw blurRad="38100" dist="38100" dir="2700000" algn="tl">
                    <a:srgbClr val="000000"/>
                  </a:outerShdw>
                </a:effectLst>
              </a:rPr>
              <a:t>Glikojen sentezi başlangıç maddesi gl-6-fosfattır. Daha sonra fosfoglukomutazla, G-6-P----- G1P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b="1" smtClean="0">
                <a:effectLst>
                  <a:outerShdw blurRad="38100" dist="38100" dir="2700000" algn="tl">
                    <a:srgbClr val="000000"/>
                  </a:outerShdw>
                </a:effectLst>
              </a:rPr>
              <a:t>UDP-glukoz pirofosforilazın</a:t>
            </a:r>
            <a:r>
              <a:rPr lang="tr-TR" altLang="tr-TR" sz="2400" smtClean="0">
                <a:effectLst>
                  <a:outerShdw blurRad="38100" dist="38100" dir="2700000" algn="tl">
                    <a:srgbClr val="000000"/>
                  </a:outerShdw>
                </a:effectLst>
              </a:rPr>
              <a:t> etkisiyle, G1P + UTP ----UDP gl (glikojen biyosentezinde anahtar reaksiyondur).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b="1" smtClean="0">
                <a:effectLst>
                  <a:outerShdw blurRad="38100" dist="38100" dir="2700000" algn="tl">
                    <a:srgbClr val="000000"/>
                  </a:outerShdw>
                </a:effectLst>
              </a:rPr>
              <a:t>glikojen sentazla</a:t>
            </a:r>
            <a:r>
              <a:rPr lang="tr-TR" altLang="tr-TR" sz="2400" smtClean="0">
                <a:effectLst>
                  <a:outerShdw blurRad="38100" dist="38100" dir="2700000" algn="tl">
                    <a:srgbClr val="000000"/>
                  </a:outerShdw>
                </a:effectLst>
              </a:rPr>
              <a:t> (aktif formu defosforile haldedir) UDP-glukoz--- glikojen. Enzim, UDP-glukozdaki glukozun, glikojen molekülünün indirgen olmayan ucuna transferini sağlar. Glikojen sentaz başlatıcı olarak, bir(alfa1-4) poliglukoz zincirine veya en az 8 gl molekülü bulunan bir glikojen dalına (glikojen core, primer) ihtiyaç duyar. Glikojen sentaz, glikojen molekülünün dallanma noktalarında bulunan alfa1-6 bağlarını sentezleyemez.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Bu bağlar, amilo(1-4)----- (1-6) transglikozilaz yada glikozil (4-6) transferaz olarak adlandırılan </a:t>
            </a:r>
            <a:r>
              <a:rPr lang="tr-TR" altLang="tr-TR" sz="2400" b="1" smtClean="0">
                <a:effectLst>
                  <a:outerShdw blurRad="38100" dist="38100" dir="2700000" algn="tl">
                    <a:srgbClr val="000000"/>
                  </a:outerShdw>
                </a:effectLst>
              </a:rPr>
              <a:t>glikojen dallanma enzimi </a:t>
            </a:r>
            <a:r>
              <a:rPr lang="tr-TR" altLang="tr-TR" sz="2400" smtClean="0">
                <a:effectLst>
                  <a:outerShdw blurRad="38100" dist="38100" dir="2700000" algn="tl">
                    <a:srgbClr val="000000"/>
                  </a:outerShdw>
                </a:effectLst>
              </a:rPr>
              <a:t>ile oluşturulur. </a:t>
            </a:r>
          </a:p>
          <a:p>
            <a:pPr>
              <a:lnSpc>
                <a:spcPct val="80000"/>
              </a:lnSpc>
              <a:buFont typeface="Wingdings" pitchFamily="2" charset="2"/>
              <a:buNone/>
              <a:defRPr/>
            </a:pPr>
            <a:endParaRPr lang="en-US" sz="2400" smtClean="0"/>
          </a:p>
        </p:txBody>
      </p:sp>
    </p:spTree>
    <p:extLst>
      <p:ext uri="{BB962C8B-B14F-4D97-AF65-F5344CB8AC3E}">
        <p14:creationId xmlns:p14="http://schemas.microsoft.com/office/powerpoint/2010/main" val="860482209"/>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Rectangle 3"/>
          <p:cNvSpPr>
            <a:spLocks noGrp="1" noChangeArrowheads="1"/>
          </p:cNvSpPr>
          <p:nvPr>
            <p:ph idx="1"/>
          </p:nvPr>
        </p:nvSpPr>
        <p:spPr>
          <a:xfrm>
            <a:off x="457200" y="404813"/>
            <a:ext cx="8229600" cy="6048375"/>
          </a:xfrm>
        </p:spPr>
        <p:txBody>
          <a:bodyPr/>
          <a:lstStyle/>
          <a:p>
            <a:pPr>
              <a:lnSpc>
                <a:spcPct val="90000"/>
              </a:lnSpc>
              <a:defRPr/>
            </a:pPr>
            <a:r>
              <a:rPr lang="tr-TR" altLang="tr-TR" sz="2400" smtClean="0">
                <a:effectLst>
                  <a:outerShdw blurRad="38100" dist="38100" dir="2700000" algn="tl">
                    <a:srgbClr val="000000"/>
                  </a:outerShdw>
                </a:effectLst>
              </a:rPr>
              <a:t>Glikojen dallanma enzimi, en az 11 glukoz molekülü bulunan bir glikojen dalının indirgen olmayan ucundan 6-7 glukoz zinciri içeren bir terminal parçanın aynı veya başka bir glikojen molekülünün daha iç tarafında bulunan bir glukoz molekülünün 6.C undaki OH gurubuna transfer ederek yeni bir dal oluşmasını sağlar. Yeni dalın ucuna glikojen sentazla başka glukoz molekülleri bağlanabilir. </a:t>
            </a:r>
          </a:p>
          <a:p>
            <a:pPr>
              <a:lnSpc>
                <a:spcPct val="90000"/>
              </a:lnSpc>
              <a:defRPr/>
            </a:pPr>
            <a:endParaRPr lang="tr-TR" altLang="tr-TR" sz="2400" smtClean="0">
              <a:effectLst>
                <a:outerShdw blurRad="38100" dist="38100" dir="2700000" algn="tl">
                  <a:srgbClr val="000000"/>
                </a:outerShdw>
              </a:effectLst>
            </a:endParaRPr>
          </a:p>
          <a:p>
            <a:pPr>
              <a:lnSpc>
                <a:spcPct val="90000"/>
              </a:lnSpc>
              <a:defRPr/>
            </a:pPr>
            <a:r>
              <a:rPr lang="tr-TR" altLang="tr-TR" sz="2400" smtClean="0">
                <a:effectLst>
                  <a:outerShdw blurRad="38100" dist="38100" dir="2700000" algn="tl">
                    <a:srgbClr val="000000"/>
                  </a:outerShdw>
                </a:effectLst>
              </a:rPr>
              <a:t>Dallanmanın artması, glikojenin suda çözünürlüğünü artırdığı gibi, indirgen olmayan uçların sayısını da artırır. Böylece, glkojen sentaz ve glikojen fosforilazın bağlanma yerlerinin sayısı artar. </a:t>
            </a:r>
          </a:p>
          <a:p>
            <a:pPr>
              <a:lnSpc>
                <a:spcPct val="90000"/>
              </a:lnSpc>
              <a:defRPr/>
            </a:pPr>
            <a:endParaRPr lang="tr-TR" altLang="tr-TR" sz="2400" smtClean="0">
              <a:effectLst>
                <a:outerShdw blurRad="38100" dist="38100" dir="2700000" algn="tl">
                  <a:srgbClr val="000000"/>
                </a:outerShdw>
              </a:effectLst>
            </a:endParaRPr>
          </a:p>
          <a:p>
            <a:pPr>
              <a:lnSpc>
                <a:spcPct val="90000"/>
              </a:lnSpc>
              <a:defRPr/>
            </a:pPr>
            <a:r>
              <a:rPr lang="tr-TR" altLang="tr-TR" sz="2400" smtClean="0">
                <a:effectLst>
                  <a:outerShdw blurRad="38100" dist="38100" dir="2700000" algn="tl">
                    <a:srgbClr val="000000"/>
                  </a:outerShdw>
                </a:effectLst>
              </a:rPr>
              <a:t>Glikojen sentaz enziminin yeni glikojen molekülünü sentezleyebilmesi için gerekli olan primer, bağlanmaları katalize etmek üzere, aynı zamanda enzim görevi yapan glikojenin adı verilen bir proteindir.</a:t>
            </a:r>
            <a:endParaRPr lang="en-US" sz="2400" smtClean="0">
              <a:effectLst>
                <a:outerShdw blurRad="38100" dist="38100" dir="2700000" algn="tl">
                  <a:srgbClr val="000000"/>
                </a:outerShdw>
              </a:effectLst>
            </a:endParaRPr>
          </a:p>
        </p:txBody>
      </p:sp>
    </p:spTree>
    <p:extLst>
      <p:ext uri="{BB962C8B-B14F-4D97-AF65-F5344CB8AC3E}">
        <p14:creationId xmlns:p14="http://schemas.microsoft.com/office/powerpoint/2010/main" val="324850261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pPr>
              <a:defRPr/>
            </a:pPr>
            <a:r>
              <a:rPr lang="tr-TR" altLang="tr-TR" smtClean="0">
                <a:effectLst>
                  <a:outerShdw blurRad="38100" dist="38100" dir="2700000" algn="tl">
                    <a:srgbClr val="000000"/>
                  </a:outerShdw>
                </a:effectLst>
              </a:rPr>
              <a:t>Hormonal Kontrol</a:t>
            </a:r>
            <a:endParaRPr lang="en-US" smtClean="0">
              <a:effectLst>
                <a:outerShdw blurRad="38100" dist="38100" dir="2700000" algn="tl">
                  <a:srgbClr val="000000"/>
                </a:outerShdw>
              </a:effectLst>
            </a:endParaRPr>
          </a:p>
        </p:txBody>
      </p:sp>
      <p:sp>
        <p:nvSpPr>
          <p:cNvPr id="232451" name="Rectangle 3"/>
          <p:cNvSpPr>
            <a:spLocks noGrp="1" noChangeArrowheads="1"/>
          </p:cNvSpPr>
          <p:nvPr>
            <p:ph idx="1"/>
          </p:nvPr>
        </p:nvSpPr>
        <p:spPr/>
        <p:txBody>
          <a:bodyPr/>
          <a:lstStyle/>
          <a:p>
            <a:pPr>
              <a:defRPr/>
            </a:pPr>
            <a:r>
              <a:rPr lang="tr-TR" altLang="tr-TR" sz="3600" smtClean="0">
                <a:effectLst>
                  <a:outerShdw blurRad="38100" dist="38100" dir="2700000" algn="tl">
                    <a:srgbClr val="000000"/>
                  </a:outerShdw>
                </a:effectLst>
              </a:rPr>
              <a:t>Karaciğerde glikojen sentezi ve yıkımı arasındaki denge- glikojen sentaz ve fosforilaz enzimleri- glukagon ve insülin ile kontrol edilir. Epinefrin de glukagon benzeri etki gösterir ancak, bunun hedefi öncelikli olarak kas hücreleridir.</a:t>
            </a:r>
            <a:endParaRPr lang="en-US" sz="3600" smtClean="0">
              <a:effectLst>
                <a:outerShdw blurRad="38100" dist="38100" dir="2700000" algn="tl">
                  <a:srgbClr val="000000"/>
                </a:outerShdw>
              </a:effectLst>
            </a:endParaRPr>
          </a:p>
        </p:txBody>
      </p:sp>
    </p:spTree>
    <p:extLst>
      <p:ext uri="{BB962C8B-B14F-4D97-AF65-F5344CB8AC3E}">
        <p14:creationId xmlns:p14="http://schemas.microsoft.com/office/powerpoint/2010/main" val="4333273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771800" y="332656"/>
            <a:ext cx="3024336" cy="769441"/>
          </a:xfrm>
          <a:prstGeom prst="rect">
            <a:avLst/>
          </a:prstGeom>
          <a:noFill/>
        </p:spPr>
        <p:txBody>
          <a:bodyPr wrap="square" rtlCol="0">
            <a:spAutoFit/>
          </a:bodyPr>
          <a:lstStyle/>
          <a:p>
            <a:r>
              <a:rPr lang="tr-TR" sz="4400" b="1" dirty="0" smtClean="0"/>
              <a:t>KAYNAKÇA</a:t>
            </a:r>
            <a:endParaRPr lang="tr-TR" sz="4400" b="1" dirty="0"/>
          </a:p>
        </p:txBody>
      </p:sp>
      <p:sp>
        <p:nvSpPr>
          <p:cNvPr id="3" name="Metin kutusu 2"/>
          <p:cNvSpPr txBox="1"/>
          <p:nvPr/>
        </p:nvSpPr>
        <p:spPr>
          <a:xfrm>
            <a:off x="539552" y="1340768"/>
            <a:ext cx="8136904" cy="2215991"/>
          </a:xfrm>
          <a:prstGeom prst="rect">
            <a:avLst/>
          </a:prstGeom>
          <a:noFill/>
        </p:spPr>
        <p:txBody>
          <a:bodyPr wrap="square" rtlCol="0">
            <a:spAutoFit/>
          </a:bodyPr>
          <a:lstStyle/>
          <a:p>
            <a:pPr marL="285750" indent="-285750">
              <a:buFont typeface="Arial" pitchFamily="34" charset="0"/>
              <a:buChar char="•"/>
            </a:pPr>
            <a:r>
              <a:rPr lang="tr-TR" sz="2400" dirty="0" err="1"/>
              <a:t>Principles</a:t>
            </a:r>
            <a:r>
              <a:rPr lang="tr-TR" sz="2400" dirty="0"/>
              <a:t> of </a:t>
            </a:r>
            <a:r>
              <a:rPr lang="tr-TR" sz="2400" dirty="0" err="1"/>
              <a:t>Biochemistry</a:t>
            </a:r>
            <a:r>
              <a:rPr lang="tr-TR" sz="2400" dirty="0"/>
              <a:t>, </a:t>
            </a:r>
            <a:r>
              <a:rPr lang="tr-TR" sz="2400" dirty="0" err="1"/>
              <a:t>Voet</a:t>
            </a:r>
            <a:r>
              <a:rPr lang="tr-TR" sz="2400" dirty="0"/>
              <a:t> DJ, </a:t>
            </a:r>
            <a:r>
              <a:rPr lang="tr-TR" sz="2400" dirty="0" err="1"/>
              <a:t>Voet</a:t>
            </a:r>
            <a:r>
              <a:rPr lang="tr-TR" sz="2400" dirty="0"/>
              <a:t> JG, </a:t>
            </a:r>
            <a:r>
              <a:rPr lang="tr-TR" sz="2400" dirty="0" err="1"/>
              <a:t>Pratt</a:t>
            </a:r>
            <a:r>
              <a:rPr lang="tr-TR" sz="2400" dirty="0"/>
              <a:t> CW, 3rd Ed. 2008, </a:t>
            </a:r>
            <a:r>
              <a:rPr lang="tr-TR" sz="2400" dirty="0" err="1"/>
              <a:t>Wiley</a:t>
            </a:r>
            <a:r>
              <a:rPr lang="tr-TR" sz="2400" dirty="0"/>
              <a:t>.</a:t>
            </a:r>
          </a:p>
          <a:p>
            <a:pPr marL="285750" indent="-285750">
              <a:buFont typeface="Arial" pitchFamily="34" charset="0"/>
              <a:buChar char="•"/>
            </a:pPr>
            <a:r>
              <a:rPr lang="tr-TR" sz="2400" dirty="0" err="1"/>
              <a:t>Lippincott's</a:t>
            </a:r>
            <a:r>
              <a:rPr lang="tr-TR" sz="2400" dirty="0"/>
              <a:t> </a:t>
            </a:r>
            <a:r>
              <a:rPr lang="tr-TR" sz="2400" dirty="0" err="1"/>
              <a:t>Illustrated</a:t>
            </a:r>
            <a:r>
              <a:rPr lang="tr-TR" sz="2400" dirty="0"/>
              <a:t> </a:t>
            </a:r>
            <a:r>
              <a:rPr lang="tr-TR" sz="2400" dirty="0" err="1"/>
              <a:t>Reviews</a:t>
            </a:r>
            <a:r>
              <a:rPr lang="tr-TR" sz="2400" dirty="0"/>
              <a:t> Serisinden : Biyokimya 3. baskı, 2007, Seri Ed. </a:t>
            </a:r>
            <a:r>
              <a:rPr lang="tr-TR" sz="2400" dirty="0" err="1"/>
              <a:t>Harvey</a:t>
            </a:r>
            <a:r>
              <a:rPr lang="tr-TR" sz="2400" dirty="0"/>
              <a:t> RA, </a:t>
            </a:r>
            <a:r>
              <a:rPr lang="tr-TR" sz="2400" dirty="0" err="1"/>
              <a:t>Chape</a:t>
            </a:r>
            <a:r>
              <a:rPr lang="tr-TR" sz="2400" dirty="0"/>
              <a:t> PC, Çeviri </a:t>
            </a:r>
            <a:r>
              <a:rPr lang="tr-TR" sz="2400" dirty="0" err="1"/>
              <a:t>ed.Engin</a:t>
            </a:r>
            <a:r>
              <a:rPr lang="tr-TR" sz="2400" dirty="0"/>
              <a:t> </a:t>
            </a:r>
            <a:r>
              <a:rPr lang="tr-TR" sz="2400" dirty="0" err="1"/>
              <a:t>Ulukaya,Nobel</a:t>
            </a:r>
            <a:r>
              <a:rPr lang="tr-TR" sz="2400" dirty="0"/>
              <a:t> Tıp Kitapevi.</a:t>
            </a:r>
          </a:p>
          <a:p>
            <a:endParaRPr lang="tr-TR" dirty="0"/>
          </a:p>
        </p:txBody>
      </p:sp>
    </p:spTree>
    <p:extLst>
      <p:ext uri="{BB962C8B-B14F-4D97-AF65-F5344CB8AC3E}">
        <p14:creationId xmlns:p14="http://schemas.microsoft.com/office/powerpoint/2010/main" val="660826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ikdörtgen 1"/>
          <p:cNvSpPr>
            <a:spLocks noChangeArrowheads="1"/>
          </p:cNvSpPr>
          <p:nvPr/>
        </p:nvSpPr>
        <p:spPr bwMode="auto">
          <a:xfrm>
            <a:off x="730250" y="2495550"/>
            <a:ext cx="75612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tr-TR" altLang="tr-TR" sz="4000">
                <a:latin typeface="Tahoma" pitchFamily="34" charset="0"/>
              </a:rPr>
              <a:t>PİRÜVATIN OKSİDATİF DEKARBOKSİLASYONU</a:t>
            </a:r>
            <a:endParaRPr lang="tr-TR" sz="4000">
              <a:latin typeface="Tahoma" pitchFamily="34" charset="0"/>
            </a:endParaRPr>
          </a:p>
        </p:txBody>
      </p:sp>
    </p:spTree>
    <p:extLst>
      <p:ext uri="{BB962C8B-B14F-4D97-AF65-F5344CB8AC3E}">
        <p14:creationId xmlns:p14="http://schemas.microsoft.com/office/powerpoint/2010/main" val="416296094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idx="4294967295"/>
          </p:nvPr>
        </p:nvSpPr>
        <p:spPr>
          <a:xfrm>
            <a:off x="0" y="381000"/>
            <a:ext cx="8229600" cy="1371600"/>
          </a:xfrm>
        </p:spPr>
        <p:txBody>
          <a:bodyPr/>
          <a:lstStyle/>
          <a:p>
            <a:pPr eaLnBrk="1" hangingPunct="1">
              <a:defRPr/>
            </a:pPr>
            <a:r>
              <a:rPr lang="tr-TR" altLang="tr-TR" sz="4000">
                <a:effectLst>
                  <a:outerShdw blurRad="38100" dist="38100" dir="2700000" algn="tl">
                    <a:srgbClr val="000000"/>
                  </a:outerShdw>
                </a:effectLst>
              </a:rPr>
              <a:t>Pirüvat dehidrogenaz’ın Regülasyonu</a:t>
            </a:r>
          </a:p>
        </p:txBody>
      </p:sp>
      <p:sp>
        <p:nvSpPr>
          <p:cNvPr id="79875" name="Content Placeholder 2"/>
          <p:cNvSpPr>
            <a:spLocks noGrp="1"/>
          </p:cNvSpPr>
          <p:nvPr>
            <p:ph idx="4294967295"/>
          </p:nvPr>
        </p:nvSpPr>
        <p:spPr>
          <a:xfrm>
            <a:off x="0" y="1981200"/>
            <a:ext cx="8229600" cy="4114800"/>
          </a:xfrm>
        </p:spPr>
        <p:txBody>
          <a:bodyPr/>
          <a:lstStyle/>
          <a:p>
            <a:pPr eaLnBrk="1" hangingPunct="1">
              <a:defRPr/>
            </a:pPr>
            <a:r>
              <a:rPr lang="tr-TR" altLang="tr-TR">
                <a:effectLst>
                  <a:outerShdw blurRad="38100" dist="38100" dir="2700000" algn="tl">
                    <a:srgbClr val="000000"/>
                  </a:outerShdw>
                </a:effectLst>
              </a:rPr>
              <a:t>Pirüvat dehidrogenaz kompleksi, iki yolla regüle edilir. </a:t>
            </a:r>
          </a:p>
          <a:p>
            <a:pPr eaLnBrk="1" hangingPunct="1">
              <a:defRPr/>
            </a:pPr>
            <a:r>
              <a:rPr lang="tr-TR" altLang="tr-TR">
                <a:effectLst>
                  <a:outerShdw blurRad="38100" dist="38100" dir="2700000" algn="tl">
                    <a:srgbClr val="000000"/>
                  </a:outerShdw>
                </a:effectLst>
              </a:rPr>
              <a:t>Reaksiyonun iki ürünü, asetilKoA ve NADH, kompetetif olarak kompleksi inhibe eder.</a:t>
            </a:r>
          </a:p>
          <a:p>
            <a:pPr eaLnBrk="1" hangingPunct="1">
              <a:defRPr/>
            </a:pPr>
            <a:r>
              <a:rPr lang="tr-TR" altLang="tr-TR">
                <a:effectLst>
                  <a:outerShdw blurRad="38100" dist="38100" dir="2700000" algn="tl">
                    <a:srgbClr val="000000"/>
                  </a:outerShdw>
                </a:effectLst>
              </a:rPr>
              <a:t>Bu enzim, fosforilasyon ve defosforilasyona uğrar. Defosforile formu aktiftir.</a:t>
            </a:r>
          </a:p>
        </p:txBody>
      </p:sp>
    </p:spTree>
    <p:extLst>
      <p:ext uri="{BB962C8B-B14F-4D97-AF65-F5344CB8AC3E}">
        <p14:creationId xmlns:p14="http://schemas.microsoft.com/office/powerpoint/2010/main" val="26328050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idx="4294967295"/>
          </p:nvPr>
        </p:nvSpPr>
        <p:spPr>
          <a:xfrm>
            <a:off x="914400" y="115888"/>
            <a:ext cx="8229600" cy="989012"/>
          </a:xfrm>
        </p:spPr>
        <p:txBody>
          <a:bodyPr/>
          <a:lstStyle/>
          <a:p>
            <a:pPr eaLnBrk="1" hangingPunct="1">
              <a:defRPr/>
            </a:pPr>
            <a:r>
              <a:rPr lang="tr-TR" altLang="tr-TR" sz="4000" dirty="0">
                <a:effectLst>
                  <a:outerShdw blurRad="38100" dist="38100" dir="2700000" algn="tl">
                    <a:srgbClr val="000000"/>
                  </a:outerShdw>
                </a:effectLst>
              </a:rPr>
              <a:t>Mitokondride </a:t>
            </a:r>
            <a:r>
              <a:rPr lang="tr-TR" altLang="tr-TR" sz="4000" dirty="0" err="1">
                <a:effectLst>
                  <a:outerShdw blurRad="38100" dist="38100" dir="2700000" algn="tl">
                    <a:srgbClr val="000000"/>
                  </a:outerShdw>
                </a:effectLst>
              </a:rPr>
              <a:t>AsetilKoA</a:t>
            </a:r>
            <a:endParaRPr lang="tr-TR" altLang="tr-TR" sz="4000" dirty="0">
              <a:effectLst>
                <a:outerShdw blurRad="38100" dist="38100" dir="2700000" algn="tl">
                  <a:srgbClr val="000000"/>
                </a:outerShdw>
              </a:effectLst>
            </a:endParaRPr>
          </a:p>
        </p:txBody>
      </p:sp>
      <p:sp>
        <p:nvSpPr>
          <p:cNvPr id="80899" name="Content Placeholder 2"/>
          <p:cNvSpPr>
            <a:spLocks noGrp="1"/>
          </p:cNvSpPr>
          <p:nvPr>
            <p:ph idx="4294967295"/>
          </p:nvPr>
        </p:nvSpPr>
        <p:spPr>
          <a:xfrm>
            <a:off x="0" y="1484313"/>
            <a:ext cx="8229600" cy="5113337"/>
          </a:xfrm>
        </p:spPr>
        <p:txBody>
          <a:bodyPr/>
          <a:lstStyle/>
          <a:p>
            <a:pPr eaLnBrk="1" hangingPunct="1">
              <a:defRPr/>
            </a:pPr>
            <a:r>
              <a:rPr lang="tr-TR" altLang="tr-TR" smtClean="0">
                <a:effectLst>
                  <a:outerShdw blurRad="38100" dist="38100" dir="2700000" algn="tl">
                    <a:srgbClr val="000000"/>
                  </a:outerShdw>
                </a:effectLst>
              </a:rPr>
              <a:t>Enerji eldesi</a:t>
            </a:r>
          </a:p>
          <a:p>
            <a:pPr lvl="1" eaLnBrk="1" hangingPunct="1">
              <a:defRPr/>
            </a:pPr>
            <a:r>
              <a:rPr lang="tr-TR" altLang="tr-TR" smtClean="0">
                <a:effectLst>
                  <a:outerShdw blurRad="38100" dist="38100" dir="2700000" algn="tl">
                    <a:srgbClr val="000000"/>
                  </a:outerShdw>
                </a:effectLst>
              </a:rPr>
              <a:t>asetil grubu…….. tam oksidasyonu</a:t>
            </a:r>
          </a:p>
          <a:p>
            <a:pPr eaLnBrk="1" hangingPunct="1">
              <a:defRPr/>
            </a:pPr>
            <a:endParaRPr lang="tr-TR" altLang="tr-TR" smtClean="0">
              <a:effectLst>
                <a:outerShdw blurRad="38100" dist="38100" dir="2700000" algn="tl">
                  <a:srgbClr val="000000"/>
                </a:outerShdw>
              </a:effectLst>
            </a:endParaRPr>
          </a:p>
          <a:p>
            <a:pPr eaLnBrk="1" hangingPunct="1">
              <a:defRPr/>
            </a:pPr>
            <a:r>
              <a:rPr lang="tr-TR" altLang="tr-TR" smtClean="0">
                <a:effectLst>
                  <a:outerShdw blurRad="38100" dist="38100" dir="2700000" algn="tl">
                    <a:srgbClr val="000000"/>
                  </a:outerShdw>
                </a:effectLst>
              </a:rPr>
              <a:t>Karaciğerde, </a:t>
            </a:r>
          </a:p>
          <a:p>
            <a:pPr lvl="1" eaLnBrk="1" hangingPunct="1">
              <a:defRPr/>
            </a:pPr>
            <a:r>
              <a:rPr lang="tr-TR" altLang="tr-TR" smtClean="0">
                <a:effectLst>
                  <a:outerShdw blurRad="38100" dist="38100" dir="2700000" algn="tl">
                    <a:srgbClr val="000000"/>
                  </a:outerShdw>
                </a:effectLst>
              </a:rPr>
              <a:t>fazla asetiKoA ….. keton cisimleri</a:t>
            </a:r>
          </a:p>
          <a:p>
            <a:pPr eaLnBrk="1" hangingPunct="1">
              <a:defRPr/>
            </a:pPr>
            <a:endParaRPr lang="tr-TR" altLang="tr-TR" smtClean="0">
              <a:effectLst>
                <a:outerShdw blurRad="38100" dist="38100" dir="2700000" algn="tl">
                  <a:srgbClr val="000000"/>
                </a:outerShdw>
              </a:effectLst>
            </a:endParaRPr>
          </a:p>
          <a:p>
            <a:pPr eaLnBrk="1" hangingPunct="1">
              <a:defRPr/>
            </a:pPr>
            <a:r>
              <a:rPr lang="en-US" altLang="tr-TR" smtClean="0">
                <a:effectLst>
                  <a:outerShdw blurRad="38100" dist="38100" dir="2700000" algn="tl">
                    <a:srgbClr val="000000"/>
                  </a:outerShdw>
                </a:effectLst>
              </a:rPr>
              <a:t>S</a:t>
            </a:r>
            <a:r>
              <a:rPr lang="tr-TR" altLang="tr-TR" smtClean="0">
                <a:effectLst>
                  <a:outerShdw blurRad="38100" dist="38100" dir="2700000" algn="tl">
                    <a:srgbClr val="000000"/>
                  </a:outerShdw>
                </a:effectLst>
              </a:rPr>
              <a:t>itoplazmada  uzun zincirli yağ asitleri ve sterollerin sentezi</a:t>
            </a:r>
          </a:p>
          <a:p>
            <a:pPr lvl="1" eaLnBrk="1" hangingPunct="1">
              <a:defRPr/>
            </a:pPr>
            <a:r>
              <a:rPr lang="tr-TR" altLang="tr-TR" smtClean="0">
                <a:effectLst>
                  <a:outerShdw blurRad="38100" dist="38100" dir="2700000" algn="tl">
                    <a:srgbClr val="000000"/>
                  </a:outerShdw>
                </a:effectLst>
              </a:rPr>
              <a:t>Asetil grubu…….. sitrat </a:t>
            </a:r>
          </a:p>
          <a:p>
            <a:pPr eaLnBrk="1" hangingPunct="1">
              <a:defRPr/>
            </a:pPr>
            <a:endParaRPr lang="tr-TR" altLang="tr-TR" smtClean="0">
              <a:effectLst>
                <a:outerShdw blurRad="38100" dist="38100" dir="2700000" algn="tl">
                  <a:srgbClr val="000000"/>
                </a:outerShdw>
              </a:effectLst>
            </a:endParaRPr>
          </a:p>
        </p:txBody>
      </p:sp>
    </p:spTree>
    <p:extLst>
      <p:ext uri="{BB962C8B-B14F-4D97-AF65-F5344CB8AC3E}">
        <p14:creationId xmlns:p14="http://schemas.microsoft.com/office/powerpoint/2010/main" val="6773890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ikdörtgen 1"/>
          <p:cNvSpPr>
            <a:spLocks noChangeArrowheads="1"/>
          </p:cNvSpPr>
          <p:nvPr/>
        </p:nvSpPr>
        <p:spPr bwMode="auto">
          <a:xfrm>
            <a:off x="2627313" y="2400300"/>
            <a:ext cx="37814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tr-TR" altLang="tr-TR" sz="4800">
                <a:latin typeface="Tahoma" pitchFamily="34" charset="0"/>
              </a:rPr>
              <a:t>TCA döngüsü</a:t>
            </a:r>
            <a:endParaRPr lang="tr-TR" sz="4800">
              <a:latin typeface="Tahoma" pitchFamily="34" charset="0"/>
            </a:endParaRPr>
          </a:p>
        </p:txBody>
      </p:sp>
    </p:spTree>
    <p:extLst>
      <p:ext uri="{BB962C8B-B14F-4D97-AF65-F5344CB8AC3E}">
        <p14:creationId xmlns:p14="http://schemas.microsoft.com/office/powerpoint/2010/main" val="5176721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TotalTime>
  <Words>3171</Words>
  <Application>Microsoft Macintosh PowerPoint</Application>
  <PresentationFormat>On-screen Show (4:3)</PresentationFormat>
  <Paragraphs>209</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Ofis Teması</vt:lpstr>
      <vt:lpstr>KARBOHİDRAT  METABOLİZMASI-2</vt:lpstr>
      <vt:lpstr>Klinik korelasyonlar</vt:lpstr>
      <vt:lpstr>Diyabetes mellitus</vt:lpstr>
      <vt:lpstr>Kanserli Dokuda</vt:lpstr>
      <vt:lpstr>Piruvat</vt:lpstr>
      <vt:lpstr>PowerPoint Presentation</vt:lpstr>
      <vt:lpstr>Pirüvat dehidrogenaz’ın Regülasyonu</vt:lpstr>
      <vt:lpstr>Mitokondride AsetilKoA</vt:lpstr>
      <vt:lpstr>PowerPoint Presentation</vt:lpstr>
      <vt:lpstr>TCA döngüsünün substratı:AsCoA </vt:lpstr>
      <vt:lpstr>TCA döngüsü ara ürünlerinden</vt:lpstr>
      <vt:lpstr>PowerPoint Presentation</vt:lpstr>
      <vt:lpstr>TCA döngüsünde ara ürünler</vt:lpstr>
      <vt:lpstr>PowerPoint Presentation</vt:lpstr>
      <vt:lpstr>Sitozolik NADH ın mitokondriye taşınması</vt:lpstr>
      <vt:lpstr>Mitokondrinin iç membranında bulunan taşıyıcılar</vt:lpstr>
      <vt:lpstr>PowerPoint Presentation</vt:lpstr>
      <vt:lpstr>TCA Döngüsünün regülasyonu</vt:lpstr>
      <vt:lpstr>Diğer monosakkaritler glikolitik yolağa çeşitli noktalardan katılır.</vt:lpstr>
      <vt:lpstr>PowerPoint Presentation</vt:lpstr>
      <vt:lpstr>Pentoz fosfat yolağı /  Heksoz monofofat /  6-fosfoglukonat yolağı)</vt:lpstr>
      <vt:lpstr>PowerPoint Presentation</vt:lpstr>
      <vt:lpstr>PowerPoint Presentation</vt:lpstr>
      <vt:lpstr>PowerPoint Presentation</vt:lpstr>
      <vt:lpstr>PowerPoint Presentation</vt:lpstr>
      <vt:lpstr>Glukoz 6 fosfat dehidrogenaz eksikliği</vt:lpstr>
      <vt:lpstr>Glikojenoliz</vt:lpstr>
      <vt:lpstr>PowerPoint Presentation</vt:lpstr>
      <vt:lpstr>Glikojenoliz enzimleri</vt:lpstr>
      <vt:lpstr>PowerPoint Presentation</vt:lpstr>
      <vt:lpstr>Dallanmayı bozan enzim</vt:lpstr>
      <vt:lpstr>PowerPoint Presentation</vt:lpstr>
      <vt:lpstr>Glukoz-6-fosfataz</vt:lpstr>
      <vt:lpstr>PowerPoint Presentation</vt:lpstr>
      <vt:lpstr>GLUKONEOGENEZ</vt:lpstr>
      <vt:lpstr>Karbohidratlarla ilgili anabolik yolaklar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CORİ DÖNGÜSÜ</vt:lpstr>
      <vt:lpstr>GLUKOZ-ALANİN DÖNGÜSÜ</vt:lpstr>
      <vt:lpstr>PowerPoint Presentation</vt:lpstr>
      <vt:lpstr>GLİKOJENEZ</vt:lpstr>
      <vt:lpstr>PowerPoint Presentation</vt:lpstr>
      <vt:lpstr>PowerPoint Presentation</vt:lpstr>
      <vt:lpstr>PowerPoint Presentation</vt:lpstr>
      <vt:lpstr>Hormonal Kontrol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KARBOHİDRAT  METABOLİZMASI-2</dc:title>
  <dc:creator>flx</dc:creator>
  <cp:lastModifiedBy>Flz</cp:lastModifiedBy>
  <cp:revision>3</cp:revision>
  <dcterms:created xsi:type="dcterms:W3CDTF">2018-02-13T10:24:41Z</dcterms:created>
  <dcterms:modified xsi:type="dcterms:W3CDTF">2018-02-16T18:21:18Z</dcterms:modified>
</cp:coreProperties>
</file>