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88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5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3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26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44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4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46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70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49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4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6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31E1-38A1-42F6-AD37-1753F4D83F9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99F8-C119-4632-AD05-B77CE4B8E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1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2241" y="2385714"/>
            <a:ext cx="9144000" cy="1655762"/>
          </a:xfrm>
        </p:spPr>
        <p:txBody>
          <a:bodyPr>
            <a:normAutofit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J - LY</a:t>
            </a:r>
            <a:endParaRPr lang="hu-HU" sz="10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7978" y="154586"/>
            <a:ext cx="11569201" cy="1554293"/>
          </a:xfrm>
        </p:spPr>
        <p:txBody>
          <a:bodyPr>
            <a:noAutofit/>
          </a:bodyPr>
          <a:lstStyle/>
          <a:p>
            <a:r>
              <a:rPr lang="hu-HU" sz="4000" dirty="0">
                <a:latin typeface="Candara" panose="020E0502030303020204" pitchFamily="34" charset="0"/>
              </a:rPr>
              <a:t>r</a:t>
            </a:r>
            <a:r>
              <a:rPr lang="hu-HU" sz="4000" dirty="0" smtClean="0">
                <a:latin typeface="Candara" panose="020E0502030303020204" pitchFamily="34" charset="0"/>
              </a:rPr>
              <a:t>eccsen, cica, fecseg, csicsa, </a:t>
            </a:r>
            <a:r>
              <a:rPr lang="hu-HU" sz="4000" dirty="0" err="1" smtClean="0">
                <a:latin typeface="Candara" panose="020E0502030303020204" pitchFamily="34" charset="0"/>
              </a:rPr>
              <a:t>cset</a:t>
            </a:r>
            <a:r>
              <a:rPr lang="hu-HU" sz="4000" dirty="0" smtClean="0">
                <a:latin typeface="Candara" panose="020E0502030303020204" pitchFamily="34" charset="0"/>
              </a:rPr>
              <a:t>, ecset, meccs, </a:t>
            </a:r>
            <a:r>
              <a:rPr lang="hu-HU" sz="4000" u="sng" dirty="0" smtClean="0">
                <a:latin typeface="Candara" panose="020E0502030303020204" pitchFamily="34" charset="0"/>
              </a:rPr>
              <a:t>mecset</a:t>
            </a:r>
            <a:r>
              <a:rPr lang="hu-HU" sz="4000" dirty="0" smtClean="0">
                <a:latin typeface="Candara" panose="020E0502030303020204" pitchFamily="34" charset="0"/>
              </a:rPr>
              <a:t>, ricsaj, macska, csacska, cucc, giccs, pici, </a:t>
            </a:r>
            <a:r>
              <a:rPr lang="hu-HU" sz="4000" dirty="0" err="1" smtClean="0">
                <a:latin typeface="Candara" panose="020E0502030303020204" pitchFamily="34" charset="0"/>
              </a:rPr>
              <a:t>ici</a:t>
            </a:r>
            <a:r>
              <a:rPr lang="hu-HU" sz="4000" dirty="0" smtClean="0">
                <a:latin typeface="Candara" panose="020E0502030303020204" pitchFamily="34" charset="0"/>
              </a:rPr>
              <a:t>-pici, ecet, necc, léc, cél, comb, csokor</a:t>
            </a:r>
            <a:endParaRPr lang="hu-HU" sz="4000" dirty="0">
              <a:latin typeface="Candara" panose="020E0502030303020204" pitchFamily="34" charset="0"/>
            </a:endParaRPr>
          </a:p>
        </p:txBody>
      </p:sp>
      <p:pic>
        <p:nvPicPr>
          <p:cNvPr id="20482" name="Picture 2" descr="https://img.freepik.com/free-photo/blue-mosque-istanbul_1157-8841.jpg?size=626&amp;ext=jpg&amp;fbclid=IwAR2WdfVNxy5x08Kpzl7WXgMXk3JE4BcxAyx9mWALBiHjku2WsV5Go9Cra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53" y="214122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69267" y="6113145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https://image.freepik.com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40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2241" y="2385714"/>
            <a:ext cx="9144000" cy="1655762"/>
          </a:xfrm>
        </p:spPr>
        <p:txBody>
          <a:bodyPr>
            <a:normAutofit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Z, ZS, S vagy SZ?</a:t>
            </a:r>
            <a:endParaRPr lang="hu-HU" sz="10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2949" y="1533681"/>
            <a:ext cx="11374330" cy="3952719"/>
          </a:xfrm>
        </p:spPr>
        <p:txBody>
          <a:bodyPr>
            <a:noAutofit/>
          </a:bodyPr>
          <a:lstStyle/>
          <a:p>
            <a:r>
              <a:rPr lang="hu-HU" sz="4000" dirty="0">
                <a:latin typeface="Candara" panose="020E0502030303020204" pitchFamily="34" charset="0"/>
              </a:rPr>
              <a:t>z</a:t>
            </a:r>
            <a:r>
              <a:rPr lang="hu-HU" sz="4000" dirty="0" smtClean="0">
                <a:latin typeface="Candara" panose="020E0502030303020204" pitchFamily="34" charset="0"/>
              </a:rPr>
              <a:t>ümmög, zizeg, Zsolt, só, szósz, nős, zebra, zsiráf, sas, Zoltán, sás, Zalán, zéró, hős, zár, fizet, természetesen, szász, mozsár, kosár, séró, zsír, zsámoly, zúz, máz, ős, mázsa</a:t>
            </a:r>
            <a:endParaRPr lang="hu-HU" sz="4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66491" y="2104845"/>
            <a:ext cx="9261894" cy="2799272"/>
          </a:xfrm>
        </p:spPr>
        <p:txBody>
          <a:bodyPr>
            <a:normAutofit fontScale="47500" lnSpcReduction="20000"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jó, jég, játék, jaguár, jámbor</a:t>
            </a:r>
          </a:p>
          <a:p>
            <a:r>
              <a:rPr lang="hu-HU" sz="10000" dirty="0" smtClean="0">
                <a:latin typeface="Candara" panose="020E0502030303020204" pitchFamily="34" charset="0"/>
              </a:rPr>
              <a:t>______</a:t>
            </a:r>
          </a:p>
          <a:p>
            <a:endParaRPr lang="hu-HU" sz="10000" dirty="0" smtClean="0">
              <a:latin typeface="Candara" panose="020E0502030303020204" pitchFamily="34" charset="0"/>
            </a:endParaRPr>
          </a:p>
          <a:p>
            <a:r>
              <a:rPr lang="hu-HU" sz="10000" dirty="0" smtClean="0">
                <a:latin typeface="Candara" panose="020E0502030303020204" pitchFamily="34" charset="0"/>
              </a:rPr>
              <a:t>lyuk, hely, olyan, ibolya, pálya</a:t>
            </a:r>
          </a:p>
        </p:txBody>
      </p:sp>
    </p:spTree>
    <p:extLst>
      <p:ext uri="{BB962C8B-B14F-4D97-AF65-F5344CB8AC3E}">
        <p14:creationId xmlns:p14="http://schemas.microsoft.com/office/powerpoint/2010/main" val="27227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2241" y="2385714"/>
            <a:ext cx="9144000" cy="1655762"/>
          </a:xfrm>
        </p:spPr>
        <p:txBody>
          <a:bodyPr>
            <a:normAutofit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S-SZ</a:t>
            </a:r>
            <a:endParaRPr lang="hu-HU" sz="10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952625"/>
            <a:ext cx="8858250" cy="2952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1212" y="5071348"/>
            <a:ext cx="7912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Kép forrása: Montágh Imre: Mondd ki szépen, 1987, 2008, Montágh Imre jogutóda</a:t>
            </a:r>
          </a:p>
        </p:txBody>
      </p:sp>
    </p:spTree>
    <p:extLst>
      <p:ext uri="{BB962C8B-B14F-4D97-AF65-F5344CB8AC3E}">
        <p14:creationId xmlns:p14="http://schemas.microsoft.com/office/powerpoint/2010/main" val="10007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804862"/>
            <a:ext cx="8867775" cy="5248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7849" y="6053137"/>
            <a:ext cx="7912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Kép forrása: Montágh Imre: Mondd ki szépen, 1987, 2008, Montágh Imre jogutóda</a:t>
            </a:r>
          </a:p>
        </p:txBody>
      </p:sp>
    </p:spTree>
    <p:extLst>
      <p:ext uri="{BB962C8B-B14F-4D97-AF65-F5344CB8AC3E}">
        <p14:creationId xmlns:p14="http://schemas.microsoft.com/office/powerpoint/2010/main" val="12980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853940" y="3010157"/>
            <a:ext cx="4815840" cy="1797666"/>
          </a:xfrm>
        </p:spPr>
        <p:txBody>
          <a:bodyPr>
            <a:normAutofit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ZS</a:t>
            </a:r>
            <a:endParaRPr lang="hu-HU" sz="10000" dirty="0">
              <a:latin typeface="Candara" panose="020E0502030303020204" pitchFamily="34" charset="0"/>
            </a:endParaRPr>
          </a:p>
        </p:txBody>
      </p:sp>
      <p:pic>
        <p:nvPicPr>
          <p:cNvPr id="61442" name="Picture 2" descr="Vintage illustrations of giraffe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" y="1623060"/>
            <a:ext cx="4571860" cy="45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7087" y="6194920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https://image.freepik.com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17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76199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latin typeface="Candara" panose="020E0502030303020204" pitchFamily="34" charset="0"/>
              </a:rPr>
              <a:t>WEÖRES SÁNDOR: A galagonya</a:t>
            </a:r>
          </a:p>
          <a:p>
            <a:pPr algn="ctr"/>
            <a:endParaRPr lang="hu-HU" dirty="0">
              <a:latin typeface="Candara" panose="020E0502030303020204" pitchFamily="34" charset="0"/>
            </a:endParaRPr>
          </a:p>
          <a:p>
            <a:pPr algn="ctr"/>
            <a:r>
              <a:rPr lang="hu-HU" u="sng" dirty="0">
                <a:latin typeface="Candara" panose="020E0502030303020204" pitchFamily="34" charset="0"/>
              </a:rPr>
              <a:t>Ő</a:t>
            </a:r>
            <a:r>
              <a:rPr lang="hu-HU" dirty="0">
                <a:latin typeface="Candara" panose="020E0502030303020204" pitchFamily="34" charset="0"/>
              </a:rPr>
              <a:t>szi </a:t>
            </a:r>
            <a:r>
              <a:rPr lang="hu-HU" u="sng" dirty="0">
                <a:latin typeface="Candara" panose="020E0502030303020204" pitchFamily="34" charset="0"/>
              </a:rPr>
              <a:t>é</a:t>
            </a:r>
            <a:r>
              <a:rPr lang="hu-HU" dirty="0">
                <a:latin typeface="Candara" panose="020E0502030303020204" pitchFamily="34" charset="0"/>
              </a:rPr>
              <a:t>jjel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izzik a galagonya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izzik a galagonya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ruhája.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Z</a:t>
            </a:r>
            <a:r>
              <a:rPr lang="hu-HU" u="sng" dirty="0">
                <a:latin typeface="Candara" panose="020E0502030303020204" pitchFamily="34" charset="0"/>
              </a:rPr>
              <a:t>ú</a:t>
            </a:r>
            <a:r>
              <a:rPr lang="hu-HU" dirty="0">
                <a:latin typeface="Candara" panose="020E0502030303020204" pitchFamily="34" charset="0"/>
              </a:rPr>
              <a:t>g a tüske,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sz</a:t>
            </a:r>
            <a:r>
              <a:rPr lang="hu-HU" u="sng" dirty="0">
                <a:latin typeface="Candara" panose="020E0502030303020204" pitchFamily="34" charset="0"/>
              </a:rPr>
              <a:t>é</a:t>
            </a:r>
            <a:r>
              <a:rPr lang="hu-HU" dirty="0">
                <a:latin typeface="Candara" panose="020E0502030303020204" pitchFamily="34" charset="0"/>
              </a:rPr>
              <a:t>l szalad ide-oda,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reszket a galagonya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magába.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Hogyha a Hold r</a:t>
            </a:r>
            <a:r>
              <a:rPr lang="hu-HU" u="sng" dirty="0">
                <a:latin typeface="Candara" panose="020E0502030303020204" pitchFamily="34" charset="0"/>
              </a:rPr>
              <a:t>á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f</a:t>
            </a:r>
            <a:r>
              <a:rPr lang="hu-HU" u="sng" dirty="0">
                <a:latin typeface="Candara" panose="020E0502030303020204" pitchFamily="34" charset="0"/>
              </a:rPr>
              <a:t>á</a:t>
            </a:r>
            <a:r>
              <a:rPr lang="hu-HU" dirty="0">
                <a:latin typeface="Candara" panose="020E0502030303020204" pitchFamily="34" charset="0"/>
              </a:rPr>
              <a:t>tylat ereszt: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l</a:t>
            </a:r>
            <a:r>
              <a:rPr lang="hu-HU" u="sng" dirty="0">
                <a:latin typeface="Candara" panose="020E0502030303020204" pitchFamily="34" charset="0"/>
              </a:rPr>
              <a:t>á</a:t>
            </a:r>
            <a:r>
              <a:rPr lang="hu-HU" dirty="0">
                <a:latin typeface="Candara" panose="020E0502030303020204" pitchFamily="34" charset="0"/>
              </a:rPr>
              <a:t>nny</a:t>
            </a:r>
            <a:r>
              <a:rPr lang="hu-HU" u="sng" dirty="0">
                <a:latin typeface="Candara" panose="020E0502030303020204" pitchFamily="34" charset="0"/>
              </a:rPr>
              <a:t>á</a:t>
            </a:r>
            <a:r>
              <a:rPr lang="hu-HU" dirty="0">
                <a:latin typeface="Candara" panose="020E0502030303020204" pitchFamily="34" charset="0"/>
              </a:rPr>
              <a:t> v</a:t>
            </a:r>
            <a:r>
              <a:rPr lang="hu-HU" u="sng" dirty="0">
                <a:latin typeface="Candara" panose="020E0502030303020204" pitchFamily="34" charset="0"/>
              </a:rPr>
              <a:t>á</a:t>
            </a:r>
            <a:r>
              <a:rPr lang="hu-HU" dirty="0">
                <a:latin typeface="Candara" panose="020E0502030303020204" pitchFamily="34" charset="0"/>
              </a:rPr>
              <a:t>lik,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s</a:t>
            </a:r>
            <a:r>
              <a:rPr lang="hu-HU" u="sng" dirty="0">
                <a:latin typeface="Candara" panose="020E0502030303020204" pitchFamily="34" charset="0"/>
              </a:rPr>
              <a:t>í</a:t>
            </a:r>
            <a:r>
              <a:rPr lang="hu-HU" dirty="0">
                <a:latin typeface="Candara" panose="020E0502030303020204" pitchFamily="34" charset="0"/>
              </a:rPr>
              <a:t>rni kezd.</a:t>
            </a:r>
          </a:p>
          <a:p>
            <a:pPr algn="ctr"/>
            <a:r>
              <a:rPr lang="hu-HU" u="sng" dirty="0">
                <a:latin typeface="Candara" panose="020E0502030303020204" pitchFamily="34" charset="0"/>
              </a:rPr>
              <a:t>Ő</a:t>
            </a:r>
            <a:r>
              <a:rPr lang="hu-HU" dirty="0">
                <a:latin typeface="Candara" panose="020E0502030303020204" pitchFamily="34" charset="0"/>
              </a:rPr>
              <a:t>szi </a:t>
            </a:r>
            <a:r>
              <a:rPr lang="hu-HU" u="sng" dirty="0">
                <a:latin typeface="Candara" panose="020E0502030303020204" pitchFamily="34" charset="0"/>
              </a:rPr>
              <a:t>é</a:t>
            </a:r>
            <a:r>
              <a:rPr lang="hu-HU" dirty="0">
                <a:latin typeface="Candara" panose="020E0502030303020204" pitchFamily="34" charset="0"/>
              </a:rPr>
              <a:t>jjel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izzik a galagonya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izzik a galagonya</a:t>
            </a:r>
          </a:p>
          <a:p>
            <a:pPr algn="ctr"/>
            <a:r>
              <a:rPr lang="hu-HU" dirty="0">
                <a:latin typeface="Candara" panose="020E0502030303020204" pitchFamily="34" charset="0"/>
              </a:rPr>
              <a:t>ruh</a:t>
            </a:r>
            <a:r>
              <a:rPr lang="hu-HU" u="sng" dirty="0">
                <a:latin typeface="Candara" panose="020E0502030303020204" pitchFamily="34" charset="0"/>
              </a:rPr>
              <a:t>á</a:t>
            </a:r>
            <a:r>
              <a:rPr lang="hu-HU" dirty="0">
                <a:latin typeface="Candara" panose="020E0502030303020204" pitchFamily="34" charset="0"/>
              </a:rPr>
              <a:t>ja.</a:t>
            </a:r>
          </a:p>
        </p:txBody>
      </p:sp>
      <p:sp>
        <p:nvSpPr>
          <p:cNvPr id="7" name="AutoShape 3" descr="Image result for galago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7410" name="Picture 2" descr="https://img.freepik.com/free-photo/closeup-shot-beautiful-thick-leaves-wild-forest_181624-3453.jpg?size=626&amp;ext=jpg&amp;fbclid=IwAR01seqCaOxrcrIZz_vkovGVBls9cZ0qpJ1MNrzfYcPj51UeyGZcBl2DJ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9" y="2117267"/>
            <a:ext cx="4106545" cy="27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20839" y="4852777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https://image.freepik.com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24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76199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 smtClean="0">
                <a:latin typeface="Candara" panose="020E0502030303020204" pitchFamily="34" charset="0"/>
              </a:rPr>
              <a:t>WEÖRES SÁNDOR: A galagonya</a:t>
            </a:r>
          </a:p>
          <a:p>
            <a:pPr algn="ctr"/>
            <a:endParaRPr lang="hu-HU" dirty="0" smtClean="0">
              <a:latin typeface="Candara" panose="020E0502030303020204" pitchFamily="34" charset="0"/>
            </a:endParaRP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Őszi é</a:t>
            </a:r>
            <a:r>
              <a:rPr lang="hu-HU" u="sng" dirty="0" smtClean="0">
                <a:latin typeface="Candara" panose="020E0502030303020204" pitchFamily="34" charset="0"/>
              </a:rPr>
              <a:t>jj</a:t>
            </a:r>
            <a:r>
              <a:rPr lang="hu-HU" dirty="0" smtClean="0">
                <a:latin typeface="Candara" panose="020E0502030303020204" pitchFamily="34" charset="0"/>
              </a:rPr>
              <a:t>el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i</a:t>
            </a:r>
            <a:r>
              <a:rPr lang="hu-HU" u="sng" dirty="0" smtClean="0">
                <a:latin typeface="Candara" panose="020E0502030303020204" pitchFamily="34" charset="0"/>
              </a:rPr>
              <a:t>zz</a:t>
            </a:r>
            <a:r>
              <a:rPr lang="hu-HU" dirty="0" smtClean="0">
                <a:latin typeface="Candara" panose="020E0502030303020204" pitchFamily="34" charset="0"/>
              </a:rPr>
              <a:t>ik a galagonya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i</a:t>
            </a:r>
            <a:r>
              <a:rPr lang="hu-HU" u="sng" dirty="0" smtClean="0">
                <a:latin typeface="Candara" panose="020E0502030303020204" pitchFamily="34" charset="0"/>
              </a:rPr>
              <a:t>zz</a:t>
            </a:r>
            <a:r>
              <a:rPr lang="hu-HU" dirty="0" smtClean="0">
                <a:latin typeface="Candara" panose="020E0502030303020204" pitchFamily="34" charset="0"/>
              </a:rPr>
              <a:t>ik a galagonya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ruhája.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Zúg a tüske,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szél szalad ide-oda,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re</a:t>
            </a:r>
            <a:r>
              <a:rPr lang="hu-HU" u="sng" dirty="0" smtClean="0">
                <a:latin typeface="Candara" panose="020E0502030303020204" pitchFamily="34" charset="0"/>
              </a:rPr>
              <a:t>szk</a:t>
            </a:r>
            <a:r>
              <a:rPr lang="hu-HU" dirty="0" smtClean="0">
                <a:latin typeface="Candara" panose="020E0502030303020204" pitchFamily="34" charset="0"/>
              </a:rPr>
              <a:t>et a galagonya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magába.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Hogyha a Hold rá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fátylat ereszt: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lá</a:t>
            </a:r>
            <a:r>
              <a:rPr lang="hu-HU" u="sng" dirty="0" smtClean="0">
                <a:latin typeface="Candara" panose="020E0502030303020204" pitchFamily="34" charset="0"/>
              </a:rPr>
              <a:t>nny</a:t>
            </a:r>
            <a:r>
              <a:rPr lang="hu-HU" dirty="0" smtClean="0">
                <a:latin typeface="Candara" panose="020E0502030303020204" pitchFamily="34" charset="0"/>
              </a:rPr>
              <a:t>á válik,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sírni kezd.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Őszi é</a:t>
            </a:r>
            <a:r>
              <a:rPr lang="hu-HU" u="sng" dirty="0" smtClean="0">
                <a:latin typeface="Candara" panose="020E0502030303020204" pitchFamily="34" charset="0"/>
              </a:rPr>
              <a:t>jj</a:t>
            </a:r>
            <a:r>
              <a:rPr lang="hu-HU" dirty="0" smtClean="0">
                <a:latin typeface="Candara" panose="020E0502030303020204" pitchFamily="34" charset="0"/>
              </a:rPr>
              <a:t>el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i</a:t>
            </a:r>
            <a:r>
              <a:rPr lang="hu-HU" u="sng" dirty="0" smtClean="0">
                <a:latin typeface="Candara" panose="020E0502030303020204" pitchFamily="34" charset="0"/>
              </a:rPr>
              <a:t>zz</a:t>
            </a:r>
            <a:r>
              <a:rPr lang="hu-HU" dirty="0" smtClean="0">
                <a:latin typeface="Candara" panose="020E0502030303020204" pitchFamily="34" charset="0"/>
              </a:rPr>
              <a:t>ik a galagonya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i</a:t>
            </a:r>
            <a:r>
              <a:rPr lang="hu-HU" u="sng" dirty="0" smtClean="0">
                <a:latin typeface="Candara" panose="020E0502030303020204" pitchFamily="34" charset="0"/>
              </a:rPr>
              <a:t>zz</a:t>
            </a:r>
            <a:r>
              <a:rPr lang="hu-HU" dirty="0" smtClean="0">
                <a:latin typeface="Candara" panose="020E0502030303020204" pitchFamily="34" charset="0"/>
              </a:rPr>
              <a:t>ik a galagonya</a:t>
            </a:r>
          </a:p>
          <a:p>
            <a:pPr algn="ctr"/>
            <a:r>
              <a:rPr lang="hu-HU" dirty="0" smtClean="0">
                <a:latin typeface="Candara" panose="020E0502030303020204" pitchFamily="34" charset="0"/>
              </a:rPr>
              <a:t>ruhája.</a:t>
            </a:r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7" name="AutoShape 3" descr="Image result for galago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Picture 2" descr="https://img.freepik.com/free-photo/closeup-shot-beautiful-thick-leaves-wild-forest_181624-3453.jpg?size=626&amp;ext=jpg&amp;fbclid=IwAR01seqCaOxrcrIZz_vkovGVBls9cZ0qpJ1MNrzfYcPj51UeyGZcBl2DJ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9" y="2117267"/>
            <a:ext cx="4106545" cy="27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20839" y="4852777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https://image.freepik.com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0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2241" y="2385714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C, CC, CS vagy CCS?</a:t>
            </a:r>
            <a:endParaRPr lang="hu-HU" sz="10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Éva Tóth</dc:creator>
  <cp:lastModifiedBy>Éva Tóth</cp:lastModifiedBy>
  <cp:revision>1</cp:revision>
  <dcterms:created xsi:type="dcterms:W3CDTF">2020-05-08T19:37:04Z</dcterms:created>
  <dcterms:modified xsi:type="dcterms:W3CDTF">2020-05-08T19:37:19Z</dcterms:modified>
</cp:coreProperties>
</file>