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4" r:id="rId7"/>
    <p:sldId id="266" r:id="rId8"/>
    <p:sldId id="268" r:id="rId9"/>
    <p:sldId id="269" r:id="rId10"/>
    <p:sldId id="270" r:id="rId11"/>
    <p:sldId id="272" r:id="rId12"/>
    <p:sldId id="273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284" r:id="rId22"/>
    <p:sldId id="285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4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1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04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3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5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7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3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0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1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8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03DF-AA8A-2540-80AC-4FAC7C71D8A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1632B-9591-3F43-BDFF-726E5C2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7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2204864"/>
            <a:ext cx="7772400" cy="1470025"/>
          </a:xfrm>
        </p:spPr>
        <p:txBody>
          <a:bodyPr>
            <a:normAutofit/>
          </a:bodyPr>
          <a:lstStyle/>
          <a:p>
            <a:r>
              <a:rPr lang="tr-TR" sz="8000" b="1" dirty="0" smtClean="0">
                <a:solidFill>
                  <a:srgbClr val="FF0000"/>
                </a:solidFill>
                <a:latin typeface="Cambria"/>
                <a:cs typeface="Cambria"/>
              </a:rPr>
              <a:t>İLK  ÇİFTÇİLER</a:t>
            </a:r>
            <a:endParaRPr lang="tr-TR" sz="8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G.Ö. 7000’de dağ eteklerinden çıkan kaynak sularının önünü tıkamak gibi basit sulama teknikleri geliştirilmiş, Güney Mezopotamya’nın kurak ovaları tarım yapmak için elverişli hale getirilmiştir.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Mezopotamya Uygarlığın ve Devletin doğuşu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80039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Cambria"/>
                <a:cs typeface="Cambria"/>
              </a:rPr>
              <a:t>Afrika’da Neolitik </a:t>
            </a:r>
            <a:endParaRPr lang="tr-TR" dirty="0"/>
          </a:p>
        </p:txBody>
      </p:sp>
      <p:pic>
        <p:nvPicPr>
          <p:cNvPr id="1026" name="Picture 2" descr="C:\Users\Alican\Desktop\zeynep-pdr 1\antropoloji\indir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3054300"/>
            <a:ext cx="8644492" cy="38037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1268760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latin typeface="Cambria"/>
                <a:cs typeface="Cambria"/>
              </a:rPr>
              <a:t>Doğu Sahra ve Mısır’ın güneyinde bulunan </a:t>
            </a:r>
            <a:r>
              <a:rPr lang="tr-TR" sz="2800" i="1" dirty="0" err="1">
                <a:latin typeface="Cambria"/>
                <a:cs typeface="Cambria"/>
              </a:rPr>
              <a:t>Nabta</a:t>
            </a:r>
            <a:r>
              <a:rPr lang="tr-TR" sz="2800" i="1" dirty="0">
                <a:latin typeface="Cambria"/>
                <a:cs typeface="Cambria"/>
              </a:rPr>
              <a:t> </a:t>
            </a:r>
            <a:r>
              <a:rPr lang="tr-TR" sz="2800" i="1" dirty="0" err="1">
                <a:latin typeface="Cambria"/>
                <a:cs typeface="Cambria"/>
              </a:rPr>
              <a:t>Playa</a:t>
            </a:r>
            <a:r>
              <a:rPr lang="tr-TR" sz="2800" dirty="0">
                <a:latin typeface="Cambria"/>
                <a:cs typeface="Cambria"/>
              </a:rPr>
              <a:t>, prehistorik dönemlerde yazları suyla dolan bir havzadır.</a:t>
            </a:r>
          </a:p>
        </p:txBody>
      </p:sp>
    </p:spTree>
    <p:extLst>
      <p:ext uri="{BB962C8B-B14F-4D97-AF65-F5344CB8AC3E}">
        <p14:creationId xmlns:p14="http://schemas.microsoft.com/office/powerpoint/2010/main" val="85530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92263"/>
            <a:ext cx="8229600" cy="593752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sz="2800" dirty="0" err="1" smtClean="0">
                <a:latin typeface="Cambria"/>
                <a:cs typeface="Cambria"/>
              </a:rPr>
              <a:t>Nabta</a:t>
            </a:r>
            <a:r>
              <a:rPr lang="tr-TR" sz="2800" dirty="0" smtClean="0">
                <a:latin typeface="Cambria"/>
                <a:cs typeface="Cambria"/>
              </a:rPr>
              <a:t> </a:t>
            </a:r>
            <a:r>
              <a:rPr lang="tr-TR" sz="2800" dirty="0" err="1">
                <a:latin typeface="Cambria"/>
                <a:cs typeface="Cambria"/>
              </a:rPr>
              <a:t>Playa</a:t>
            </a:r>
            <a:r>
              <a:rPr lang="tr-TR" sz="2800" dirty="0">
                <a:latin typeface="Cambria"/>
                <a:cs typeface="Cambria"/>
              </a:rPr>
              <a:t> ilk olarak G.Ö. 12.000 civarında yerleşime </a:t>
            </a:r>
            <a:r>
              <a:rPr lang="tr-TR" sz="2800" dirty="0" smtClean="0">
                <a:latin typeface="Cambria"/>
                <a:cs typeface="Cambria"/>
              </a:rPr>
              <a:t>sahne </a:t>
            </a:r>
            <a:r>
              <a:rPr lang="tr-TR" sz="2800" dirty="0">
                <a:latin typeface="Cambria"/>
                <a:cs typeface="Cambria"/>
              </a:rPr>
              <a:t>olmuştur. </a:t>
            </a:r>
            <a:r>
              <a:rPr lang="tr-TR" sz="2800" dirty="0" err="1" smtClean="0">
                <a:latin typeface="Cambria"/>
                <a:cs typeface="Cambria"/>
              </a:rPr>
              <a:t>Nabta’daki</a:t>
            </a:r>
            <a:r>
              <a:rPr lang="tr-TR" sz="2800" dirty="0" smtClean="0">
                <a:latin typeface="Cambria"/>
                <a:cs typeface="Cambria"/>
              </a:rPr>
              <a:t> </a:t>
            </a:r>
            <a:r>
              <a:rPr lang="tr-TR" sz="2800" dirty="0">
                <a:latin typeface="Cambria"/>
                <a:cs typeface="Cambria"/>
              </a:rPr>
              <a:t>en erken yerleşim (G.Ö. 11.000- 9.300) evcil sığır çobanlarının küçük mevsimlik kamplarıyla olmuştur.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İnsanlar </a:t>
            </a:r>
            <a:r>
              <a:rPr lang="tr-TR" sz="2800" dirty="0" err="1" smtClean="0">
                <a:latin typeface="Cambria"/>
                <a:cs typeface="Cambria"/>
              </a:rPr>
              <a:t>Nabta’ya</a:t>
            </a:r>
            <a:r>
              <a:rPr lang="tr-TR" sz="2800" dirty="0">
                <a:latin typeface="Cambria"/>
                <a:cs typeface="Cambria"/>
              </a:rPr>
              <a:t>, </a:t>
            </a:r>
            <a:r>
              <a:rPr lang="tr-TR" sz="2800" dirty="0" smtClean="0">
                <a:latin typeface="Cambria"/>
                <a:cs typeface="Cambria"/>
              </a:rPr>
              <a:t>Nil </a:t>
            </a:r>
            <a:r>
              <a:rPr lang="tr-TR" sz="2800" dirty="0">
                <a:latin typeface="Cambria"/>
                <a:cs typeface="Cambria"/>
              </a:rPr>
              <a:t>ya da daha iyi sulanan alanlardan güneye geldikleri zaman, sadece mevsimlik yerleşmişlerdir. Sonbaharda da sürekli yaşadıkları bölgelere geri dönmüşlerdir.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G.Ö. 9000 sonrasında insanlar </a:t>
            </a:r>
            <a:r>
              <a:rPr lang="tr-TR" sz="2800" dirty="0" err="1" smtClean="0">
                <a:latin typeface="Cambria"/>
                <a:cs typeface="Cambria"/>
              </a:rPr>
              <a:t>Nabta</a:t>
            </a:r>
            <a:r>
              <a:rPr lang="tr-TR" sz="2800" dirty="0" smtClean="0">
                <a:latin typeface="Cambria"/>
                <a:cs typeface="Cambria"/>
              </a:rPr>
              <a:t> </a:t>
            </a:r>
            <a:r>
              <a:rPr lang="tr-TR" sz="2800" dirty="0" err="1">
                <a:latin typeface="Cambria"/>
                <a:cs typeface="Cambria"/>
              </a:rPr>
              <a:t>Playa’da</a:t>
            </a:r>
            <a:r>
              <a:rPr lang="tr-TR" sz="2800" dirty="0">
                <a:latin typeface="Cambria"/>
                <a:cs typeface="Cambria"/>
              </a:rPr>
              <a:t> yıl boyunca ikamet etmekteydi.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30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8429684" cy="628652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Çölde hayatta kalmak için büyük, derin kuyular kazmışlar ve düz çizgiler halinde dizilmiş küçük kulübeler sayesinde iyi organize edilmiş köylerde yaşamışlardır.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Bitki kalıntılarından </a:t>
            </a:r>
            <a:r>
              <a:rPr lang="tr-TR" sz="2800" b="1" dirty="0" smtClean="0">
                <a:latin typeface="Cambria"/>
                <a:cs typeface="Cambria"/>
              </a:rPr>
              <a:t>darı baklagiller (bezelye ve fasulye) ve meyve topladıklarını </a:t>
            </a:r>
            <a:r>
              <a:rPr lang="tr-TR" sz="2800" dirty="0" smtClean="0">
                <a:latin typeface="Cambria"/>
                <a:cs typeface="Cambria"/>
              </a:rPr>
              <a:t>anlamaktayız.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Napta G.Ö. 8100-7600civarında muhtemelen çeşitli grupların nemli yaz sezonunda tören ve diğer amaçlar için orada toplanmasıyla </a:t>
            </a:r>
            <a:r>
              <a:rPr lang="tr-TR" sz="2800" b="1" dirty="0">
                <a:latin typeface="Cambria"/>
                <a:cs typeface="Cambria"/>
              </a:rPr>
              <a:t>bölgesel bir tören merkezi</a:t>
            </a:r>
            <a:r>
              <a:rPr lang="tr-TR" sz="2800" dirty="0">
                <a:latin typeface="Cambria"/>
                <a:cs typeface="Cambria"/>
              </a:rPr>
              <a:t> olarak işlemeye başlamıştır.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err="1" smtClean="0">
                <a:latin typeface="Cambria"/>
                <a:cs typeface="Cambria"/>
              </a:rPr>
              <a:t>Nabta</a:t>
            </a:r>
            <a:r>
              <a:rPr lang="tr-TR" sz="2800" dirty="0" smtClean="0">
                <a:latin typeface="Cambria"/>
                <a:cs typeface="Cambria"/>
              </a:rPr>
              <a:t> </a:t>
            </a:r>
            <a:r>
              <a:rPr lang="tr-TR" sz="2800" dirty="0" err="1">
                <a:latin typeface="Cambria"/>
                <a:cs typeface="Cambria"/>
              </a:rPr>
              <a:t>Playa’daki</a:t>
            </a:r>
            <a:r>
              <a:rPr lang="tr-TR" sz="2800" dirty="0">
                <a:latin typeface="Cambria"/>
                <a:cs typeface="Cambria"/>
              </a:rPr>
              <a:t> bulgular, </a:t>
            </a:r>
            <a:r>
              <a:rPr lang="tr-TR" sz="2800" b="1" dirty="0">
                <a:latin typeface="Cambria"/>
                <a:cs typeface="Cambria"/>
              </a:rPr>
              <a:t>Afrika Neolitiği boyunca karmaşık toplumsal yapının yanı sıra ayrıntılı ve daha önceden tahmin edilemeyen </a:t>
            </a:r>
            <a:r>
              <a:rPr lang="tr-TR" sz="2800" b="1" dirty="0" err="1">
                <a:latin typeface="Cambria"/>
                <a:cs typeface="Cambria"/>
              </a:rPr>
              <a:t>törenselliği</a:t>
            </a:r>
            <a:r>
              <a:rPr lang="tr-TR" sz="2800" b="1" dirty="0">
                <a:latin typeface="Cambria"/>
                <a:cs typeface="Cambria"/>
              </a:rPr>
              <a:t> </a:t>
            </a:r>
            <a:r>
              <a:rPr lang="tr-TR" sz="2800" dirty="0">
                <a:latin typeface="Cambria"/>
                <a:cs typeface="Cambria"/>
              </a:rPr>
              <a:t>de  gösterir</a:t>
            </a:r>
            <a:r>
              <a:rPr lang="tr-TR" dirty="0"/>
              <a:t>.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41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8072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ambria"/>
                <a:cs typeface="Cambria"/>
              </a:rPr>
              <a:t>Avrupa ve Asya’da Neolitik</a:t>
            </a:r>
            <a:endParaRPr lang="tr-TR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85786" y="1988840"/>
            <a:ext cx="8358214" cy="54292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800" b="1" dirty="0" smtClean="0">
                <a:latin typeface="Cambria"/>
                <a:cs typeface="Cambria"/>
              </a:rPr>
              <a:t>G.Ö. 7000’</a:t>
            </a:r>
            <a:r>
              <a:rPr lang="tr-TR" sz="2800" dirty="0" smtClean="0">
                <a:latin typeface="Cambria"/>
                <a:cs typeface="Cambria"/>
              </a:rPr>
              <a:t>e gelindiğinde </a:t>
            </a:r>
            <a:r>
              <a:rPr lang="tr-TR" sz="2800" b="1" dirty="0" smtClean="0">
                <a:latin typeface="Cambria"/>
                <a:cs typeface="Cambria"/>
              </a:rPr>
              <a:t>Yunanistan ve İtalya’da tamamen yerleşik hayata geçmiş tarım köyleri </a:t>
            </a:r>
            <a:r>
              <a:rPr lang="tr-TR" sz="2800" dirty="0" smtClean="0">
                <a:latin typeface="Cambria"/>
                <a:cs typeface="Cambria"/>
              </a:rPr>
              <a:t>oluşmuştur. </a:t>
            </a:r>
            <a:r>
              <a:rPr lang="tr-TR" sz="2800" b="1" dirty="0" smtClean="0">
                <a:latin typeface="Cambria"/>
                <a:cs typeface="Cambria"/>
              </a:rPr>
              <a:t>G.Ö.6000</a:t>
            </a:r>
            <a:r>
              <a:rPr lang="tr-TR" sz="2800" dirty="0" smtClean="0">
                <a:latin typeface="Cambria"/>
                <a:cs typeface="Cambria"/>
              </a:rPr>
              <a:t>’den başlayarak, </a:t>
            </a:r>
            <a:r>
              <a:rPr lang="tr-TR" sz="2800" b="1" dirty="0" smtClean="0">
                <a:latin typeface="Cambria"/>
                <a:cs typeface="Cambria"/>
              </a:rPr>
              <a:t>doğuda Rusya’ya ve batıda Kuzey Fransa’ya kadar tarımı benimsemiş binlerce köy</a:t>
            </a:r>
            <a:r>
              <a:rPr lang="tr-TR" sz="2800" dirty="0" smtClean="0">
                <a:latin typeface="Cambria"/>
                <a:cs typeface="Cambria"/>
              </a:rPr>
              <a:t> ortaya çıkmıştır.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Arkeolojik araştırmalar Pakistan’da evcil keçi, koyun,sığır,buğday ve arpanın erken dönemde gerçekleştiğini onaylamıştır.</a:t>
            </a:r>
          </a:p>
        </p:txBody>
      </p:sp>
    </p:spTree>
    <p:extLst>
      <p:ext uri="{BB962C8B-B14F-4D97-AF65-F5344CB8AC3E}">
        <p14:creationId xmlns:p14="http://schemas.microsoft.com/office/powerpoint/2010/main" val="2888803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 descr="C:\Users\Alican\Desktop\zeynep-pdr 1\antropoloji\indir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3289" b="13289"/>
          <a:stretch>
            <a:fillRect/>
          </a:stretch>
        </p:blipFill>
        <p:spPr bwMode="auto">
          <a:xfrm>
            <a:off x="5148064" y="3645024"/>
            <a:ext cx="3995936" cy="3212976"/>
          </a:xfrm>
          <a:prstGeom prst="rect">
            <a:avLst/>
          </a:prstGeom>
          <a:noFill/>
        </p:spPr>
      </p:pic>
      <p:pic>
        <p:nvPicPr>
          <p:cNvPr id="4099" name="Picture 3" descr="C:\Users\Alican\Desktop\zeynep-pdr 1\antropoloji\indir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518330" cy="39330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39901" y="908720"/>
            <a:ext cx="5580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Çin </a:t>
            </a:r>
            <a:r>
              <a:rPr lang="tr-TR" sz="2800" dirty="0" smtClean="0">
                <a:latin typeface="Cambria"/>
                <a:cs typeface="Cambria"/>
              </a:rPr>
              <a:t>ise darı </a:t>
            </a:r>
            <a:r>
              <a:rPr lang="tr-TR" sz="2800" dirty="0">
                <a:latin typeface="Cambria"/>
                <a:cs typeface="Cambria"/>
              </a:rPr>
              <a:t>(mısır) ve pirince dayalı tarımı geliştiren dünyanın ilk alanlarından biri olmuştur. </a:t>
            </a: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251520" y="4437112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Darı ve pirinç gibi bazı tahıllar bir defadan fazla kez evcilleştirilmiştir.</a:t>
            </a:r>
          </a:p>
        </p:txBody>
      </p:sp>
    </p:spTree>
    <p:extLst>
      <p:ext uri="{BB962C8B-B14F-4D97-AF65-F5344CB8AC3E}">
        <p14:creationId xmlns:p14="http://schemas.microsoft.com/office/powerpoint/2010/main" val="351926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0" y="71413"/>
          <a:ext cx="9143997" cy="6786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14546"/>
                <a:gridCol w="4929222"/>
                <a:gridCol w="2000229"/>
              </a:tblGrid>
              <a:tr h="785836">
                <a:tc>
                  <a:txBody>
                    <a:bodyPr/>
                    <a:lstStyle/>
                    <a:p>
                      <a:pPr algn="ctr"/>
                      <a:r>
                        <a:rPr lang="tr-TR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Dü</a:t>
                      </a:r>
                      <a:r>
                        <a:rPr lang="tr-TR" b="1" i="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nya</a:t>
                      </a:r>
                      <a:r>
                        <a:rPr lang="tr-TR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bölgesi</a:t>
                      </a:r>
                      <a:endParaRPr lang="tr-TR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accent1">
                              <a:tint val="3000"/>
                              <a:alpha val="9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Başlıca evcilleştirilmiş bitkiler/hayvanlar</a:t>
                      </a:r>
                      <a:endParaRPr lang="tr-TR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İlk tarih (G.Ö.)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Ortadoğu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Buğday, arpa</a:t>
                      </a:r>
                    </a:p>
                    <a:p>
                      <a:r>
                        <a:rPr lang="tr-TR" dirty="0" smtClean="0"/>
                        <a:t>Koyun,</a:t>
                      </a:r>
                      <a:r>
                        <a:rPr lang="tr-TR" baseline="0" dirty="0" smtClean="0"/>
                        <a:t> keçi, sığır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10.000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And</a:t>
                      </a:r>
                      <a:r>
                        <a:rPr lang="tr-TR" dirty="0" smtClean="0"/>
                        <a:t> bölgesi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Kabak, patates, </a:t>
                      </a:r>
                      <a:r>
                        <a:rPr lang="tr-TR" dirty="0" err="1" smtClean="0"/>
                        <a:t>kinoa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fasulye</a:t>
                      </a:r>
                    </a:p>
                    <a:p>
                      <a:r>
                        <a:rPr lang="tr-TR" baseline="0" dirty="0" smtClean="0"/>
                        <a:t>Devegiller (lama alpaka), Gine domuzu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10.000-5.000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Güney Çin</a:t>
                      </a:r>
                    </a:p>
                    <a:p>
                      <a:r>
                        <a:rPr lang="tr-TR" sz="1600" dirty="0" smtClean="0"/>
                        <a:t>(</a:t>
                      </a:r>
                      <a:r>
                        <a:rPr lang="tr-TR" sz="1600" dirty="0" err="1" smtClean="0"/>
                        <a:t>Yangtze</a:t>
                      </a:r>
                      <a:r>
                        <a:rPr lang="tr-TR" sz="1600" dirty="0" smtClean="0"/>
                        <a:t> nehri geçişi)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Pirinç</a:t>
                      </a:r>
                    </a:p>
                    <a:p>
                      <a:r>
                        <a:rPr lang="tr-TR" dirty="0" smtClean="0"/>
                        <a:t>Manda, köpek, domuz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8.500-6.500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Orta</a:t>
                      </a:r>
                      <a:r>
                        <a:rPr lang="tr-TR" baseline="0" dirty="0" smtClean="0"/>
                        <a:t> Amerika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Mısır, fasulye, kabak</a:t>
                      </a:r>
                    </a:p>
                    <a:p>
                      <a:r>
                        <a:rPr lang="tr-TR" dirty="0" smtClean="0"/>
                        <a:t>Köpek, hindi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8.000-4.700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Kuzey Çin</a:t>
                      </a:r>
                    </a:p>
                    <a:p>
                      <a:r>
                        <a:rPr lang="tr-TR" dirty="0" smtClean="0"/>
                        <a:t>(</a:t>
                      </a:r>
                      <a:r>
                        <a:rPr lang="tr-TR" sz="1600" dirty="0" smtClean="0"/>
                        <a:t>sarı Nehir)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Darı</a:t>
                      </a:r>
                    </a:p>
                    <a:p>
                      <a:r>
                        <a:rPr lang="tr-TR" dirty="0" smtClean="0"/>
                        <a:t>Köpek, domuz, tavuk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7.500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Sahra-altı</a:t>
                      </a:r>
                      <a:r>
                        <a:rPr lang="tr-TR" baseline="0" dirty="0" smtClean="0"/>
                        <a:t> Afrika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Sudan otu, darı, Afrika pirinci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4.000</a:t>
                      </a:r>
                      <a:endParaRPr lang="tr-TR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tr-TR" dirty="0" smtClean="0"/>
                        <a:t>Doğu ABD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Kazayağı, bataklık mücveri,</a:t>
                      </a:r>
                      <a:r>
                        <a:rPr lang="tr-TR" baseline="0" dirty="0" smtClean="0"/>
                        <a:t> ayçiçeği, kabak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4.500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05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857" y="98479"/>
            <a:ext cx="9070145" cy="6513341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tr-TR" sz="2800" dirty="0">
                <a:solidFill>
                  <a:srgbClr val="FF0000"/>
                </a:solidFill>
                <a:latin typeface="Cambria"/>
                <a:cs typeface="Cambria"/>
              </a:rPr>
              <a:t>	</a:t>
            </a:r>
            <a:r>
              <a:rPr lang="tr-TR" sz="2800" dirty="0" smtClean="0">
                <a:solidFill>
                  <a:srgbClr val="FF0000"/>
                </a:solidFill>
                <a:latin typeface="Cambria"/>
                <a:cs typeface="Cambria"/>
              </a:rPr>
              <a:t>         </a:t>
            </a:r>
            <a:r>
              <a:rPr lang="tr-TR" sz="3900" dirty="0" err="1" smtClean="0">
                <a:solidFill>
                  <a:srgbClr val="FF0000"/>
                </a:solidFill>
                <a:latin typeface="Cambria"/>
                <a:cs typeface="Cambria"/>
              </a:rPr>
              <a:t>Neolitigin</a:t>
            </a:r>
            <a:r>
              <a:rPr lang="tr-TR" sz="3900" dirty="0" smtClean="0">
                <a:solidFill>
                  <a:srgbClr val="FF0000"/>
                </a:solidFill>
                <a:latin typeface="Cambria"/>
                <a:cs typeface="Cambria"/>
              </a:rPr>
              <a:t> İncelenmesi</a:t>
            </a:r>
            <a:endParaRPr lang="tr-TR" sz="3900" dirty="0">
              <a:solidFill>
                <a:srgbClr val="FF0000"/>
              </a:solidFill>
              <a:latin typeface="Cambria"/>
              <a:cs typeface="Cambria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Eksiksiz </a:t>
            </a:r>
            <a:r>
              <a:rPr lang="tr-TR" sz="2800" dirty="0">
                <a:latin typeface="Cambria"/>
                <a:cs typeface="Cambria"/>
              </a:rPr>
              <a:t>bir </a:t>
            </a:r>
            <a:r>
              <a:rPr lang="tr-TR" sz="2800" b="1" dirty="0">
                <a:latin typeface="Cambria"/>
                <a:cs typeface="Cambria"/>
              </a:rPr>
              <a:t>Neolitik ekonominin gelişimi yerleşmeyi </a:t>
            </a:r>
            <a:r>
              <a:rPr lang="tr-TR" sz="2800" b="1" dirty="0" smtClean="0">
                <a:latin typeface="Cambria"/>
                <a:cs typeface="Cambria"/>
              </a:rPr>
              <a:t>gerektiriyordu</a:t>
            </a:r>
            <a:r>
              <a:rPr lang="tr-TR" sz="2800" b="1" dirty="0">
                <a:latin typeface="Cambria"/>
                <a:cs typeface="Cambria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 smtClean="0">
                <a:latin typeface="Cambria"/>
                <a:cs typeface="Cambria"/>
              </a:rPr>
              <a:t>Ortadoğu'nun </a:t>
            </a:r>
            <a:r>
              <a:rPr lang="tr-TR" sz="2800" b="1" dirty="0">
                <a:latin typeface="Cambria"/>
                <a:cs typeface="Cambria"/>
              </a:rPr>
              <a:t>Bereketli </a:t>
            </a:r>
            <a:r>
              <a:rPr lang="tr-TR" sz="2800" b="1" dirty="0" smtClean="0">
                <a:latin typeface="Cambria"/>
                <a:cs typeface="Cambria"/>
              </a:rPr>
              <a:t>Hilali </a:t>
            </a:r>
            <a:r>
              <a:rPr lang="tr-TR" sz="2800" dirty="0">
                <a:latin typeface="Cambria"/>
                <a:cs typeface="Cambria"/>
              </a:rPr>
              <a:t>Neolitik ekonomiyi kurmaya ve yaygınlaştırmaya uygun bir Akdeniz </a:t>
            </a:r>
            <a:r>
              <a:rPr lang="tr-TR" sz="2800" dirty="0" smtClean="0">
                <a:latin typeface="Cambria"/>
                <a:cs typeface="Cambria"/>
              </a:rPr>
              <a:t>iklimine </a:t>
            </a:r>
            <a:r>
              <a:rPr lang="tr-TR" sz="2800" dirty="0">
                <a:latin typeface="Cambria"/>
                <a:cs typeface="Cambria"/>
              </a:rPr>
              <a:t>ve bu tarz türlere sahipti.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Bu türler arasında evcilleştirebilmek için birkaç genetik değişimin gerekli olduğu evcilleştirme süreci kolay olan yabani bitkiler vardı.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>
                <a:latin typeface="Cambria"/>
                <a:cs typeface="Cambria"/>
              </a:rPr>
              <a:t>Eksiksiz bir Neolitik ekonomi </a:t>
            </a:r>
            <a:r>
              <a:rPr lang="tr-TR" sz="2800" b="1" dirty="0" smtClean="0">
                <a:latin typeface="Cambria"/>
                <a:cs typeface="Cambria"/>
              </a:rPr>
              <a:t>minimum </a:t>
            </a:r>
            <a:r>
              <a:rPr lang="tr-TR" sz="2800" b="1" dirty="0">
                <a:latin typeface="Cambria"/>
                <a:cs typeface="Cambria"/>
              </a:rPr>
              <a:t>düzeyde besleyici bir evcil grubu gerektirir</a:t>
            </a:r>
            <a:r>
              <a:rPr lang="tr-TR" sz="2800" dirty="0" smtClean="0">
                <a:latin typeface="Cambria"/>
                <a:cs typeface="Cambria"/>
              </a:rPr>
              <a:t>. Bazı </a:t>
            </a:r>
            <a:r>
              <a:rPr lang="tr-TR" sz="2800" dirty="0">
                <a:latin typeface="Cambria"/>
                <a:cs typeface="Cambria"/>
              </a:rPr>
              <a:t>dünya bölgeleri özellikle Kuzey Amerika bağımsız bir şekilde evcilleştirmeyi keşfedebilmiş fakat bitki ve hayvan mevcudunun azlığından Neolitik ekonomiyi sürdürememişlerdir.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68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4697" y="1268760"/>
            <a:ext cx="9144000" cy="6858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>
                <a:latin typeface="Cambria"/>
                <a:cs typeface="Cambria"/>
              </a:rPr>
              <a:t>Dünyada evcilleştirilebilen 14 hayvandan 13ü </a:t>
            </a:r>
            <a:r>
              <a:rPr lang="tr-TR" sz="2800" b="1" dirty="0" smtClean="0">
                <a:latin typeface="Cambria"/>
                <a:cs typeface="Cambria"/>
              </a:rPr>
              <a:t>Avrasya'dan </a:t>
            </a:r>
            <a:r>
              <a:rPr lang="tr-TR" sz="2800" b="1" dirty="0">
                <a:latin typeface="Cambria"/>
                <a:cs typeface="Cambria"/>
              </a:rPr>
              <a:t>sadece bir </a:t>
            </a:r>
            <a:r>
              <a:rPr lang="tr-TR" sz="2800" b="1" dirty="0" smtClean="0">
                <a:latin typeface="Cambria"/>
                <a:cs typeface="Cambria"/>
              </a:rPr>
              <a:t>tanesi (</a:t>
            </a:r>
            <a:r>
              <a:rPr lang="tr-TR" sz="2800" b="1" dirty="0">
                <a:latin typeface="Cambria"/>
                <a:cs typeface="Cambria"/>
              </a:rPr>
              <a:t>lama) Güney </a:t>
            </a:r>
            <a:r>
              <a:rPr lang="tr-TR" sz="2800" b="1" dirty="0" smtClean="0">
                <a:latin typeface="Cambria"/>
                <a:cs typeface="Cambria"/>
              </a:rPr>
              <a:t>Amerika'dandır.</a:t>
            </a: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tr-TR" sz="2800" b="1" dirty="0">
              <a:latin typeface="Cambria"/>
              <a:cs typeface="Cambria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Büyük hayvan </a:t>
            </a:r>
            <a:r>
              <a:rPr lang="tr-TR" sz="2800" dirty="0" smtClean="0">
                <a:latin typeface="Cambria"/>
                <a:cs typeface="Cambria"/>
              </a:rPr>
              <a:t>türlerinin çoğunun (</a:t>
            </a:r>
            <a:r>
              <a:rPr lang="tr-TR" sz="2800" dirty="0">
                <a:latin typeface="Cambria"/>
                <a:cs typeface="Cambria"/>
              </a:rPr>
              <a:t>148 iri türden 134ü</a:t>
            </a:r>
            <a:r>
              <a:rPr lang="tr-TR" sz="2800" dirty="0" smtClean="0">
                <a:latin typeface="Cambria"/>
                <a:cs typeface="Cambria"/>
              </a:rPr>
              <a:t>) neden evcilleştirilememesinin nedenleri:</a:t>
            </a:r>
            <a:endParaRPr lang="tr-T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0298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3"/>
            <a:ext cx="8229600" cy="6181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latin typeface="Cambria"/>
                <a:cs typeface="Cambria"/>
              </a:rPr>
              <a:t>1- Hayvanın </a:t>
            </a:r>
            <a:r>
              <a:rPr lang="tr-TR" b="1" dirty="0">
                <a:latin typeface="Cambria"/>
                <a:cs typeface="Cambria"/>
              </a:rPr>
              <a:t>sosyal yapısı</a:t>
            </a:r>
            <a:r>
              <a:rPr lang="tr-TR" dirty="0">
                <a:latin typeface="Cambria"/>
                <a:cs typeface="Cambria"/>
              </a:rPr>
              <a:t>; Evcilleştirmenin en kolay olduğu hayvanlar hiyerarşinin olduğu sürülerde yaşarlar. Egemenlik ilişkilerine alışık olduklarından insanların hiyerarşide üstün konuma gelmelerine izin verirler</a:t>
            </a:r>
            <a:r>
              <a:rPr lang="tr-TR" dirty="0" smtClean="0">
                <a:latin typeface="Cambria"/>
                <a:cs typeface="Cambria"/>
              </a:rPr>
              <a:t>.</a:t>
            </a:r>
          </a:p>
          <a:p>
            <a:pPr marL="0" indent="0">
              <a:buNone/>
            </a:pPr>
            <a:r>
              <a:rPr lang="tr-TR" b="1" dirty="0" smtClean="0">
                <a:latin typeface="Cambria"/>
                <a:cs typeface="Cambria"/>
              </a:rPr>
              <a:t>2- Vahşi hayvanın yaşadığı ortamı diğerleriyle paylaşıp paylaşmadığı</a:t>
            </a:r>
            <a:r>
              <a:rPr lang="tr-TR" dirty="0" smtClean="0">
                <a:latin typeface="Cambria"/>
                <a:cs typeface="Cambria"/>
              </a:rPr>
              <a:t>; Özel bölgeleri olan hayvanları (örneğin gergedan, Afrika antilobu) kontrol etmek bölgelerini diğerleriyle paylaşanları kontrol etmekten daha zordur.</a:t>
            </a:r>
          </a:p>
          <a:p>
            <a:pPr marL="0" indent="0">
              <a:buNone/>
            </a:pPr>
            <a:endParaRPr lang="tr-TR" dirty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23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Cambria"/>
                <a:cs typeface="Cambria"/>
              </a:rPr>
              <a:t>Mezolitik</a:t>
            </a: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 Dönem </a:t>
            </a:r>
            <a:b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  <a:t>(G.Ö 14.000-10.000)</a:t>
            </a:r>
            <a:endParaRPr lang="tr-TR"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060848"/>
            <a:ext cx="8640960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b="1" dirty="0" smtClean="0">
                <a:latin typeface="Cambria"/>
                <a:cs typeface="Cambria"/>
              </a:rPr>
              <a:t>Buzulların </a:t>
            </a:r>
            <a:r>
              <a:rPr lang="en-US" sz="3600" b="1" dirty="0" err="1" smtClean="0">
                <a:latin typeface="Cambria"/>
                <a:cs typeface="Cambria"/>
              </a:rPr>
              <a:t>erimeye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başladığı</a:t>
            </a:r>
            <a:r>
              <a:rPr lang="en-US" sz="3600" dirty="0" smtClean="0">
                <a:latin typeface="Cambria"/>
                <a:cs typeface="Cambria"/>
              </a:rPr>
              <a:t>,</a:t>
            </a:r>
          </a:p>
          <a:p>
            <a:pPr marL="571500" indent="-571500">
              <a:buFontTx/>
              <a:buChar char="-"/>
            </a:pPr>
            <a:r>
              <a:rPr lang="en-US" sz="3600" b="1" dirty="0" err="1" smtClean="0">
                <a:latin typeface="Cambria"/>
                <a:cs typeface="Cambria"/>
              </a:rPr>
              <a:t>Günümüz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iklim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şartları</a:t>
            </a:r>
            <a:r>
              <a:rPr lang="en-US" sz="3600" dirty="0" err="1" smtClean="0">
                <a:latin typeface="Cambria"/>
                <a:cs typeface="Cambria"/>
              </a:rPr>
              <a:t>nın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ortaya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çıktığı</a:t>
            </a:r>
            <a:r>
              <a:rPr lang="en-US" sz="3600" dirty="0" smtClean="0">
                <a:latin typeface="Cambria"/>
                <a:cs typeface="Cambria"/>
              </a:rPr>
              <a:t>,</a:t>
            </a:r>
          </a:p>
          <a:p>
            <a:pPr marL="571500" indent="-571500">
              <a:buFontTx/>
              <a:buChar char="-"/>
            </a:pPr>
            <a:r>
              <a:rPr lang="en-US" sz="3600" dirty="0" err="1" smtClean="0">
                <a:latin typeface="Cambria"/>
                <a:cs typeface="Cambria"/>
              </a:rPr>
              <a:t>Avcılık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ve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toplayıcılıktan</a:t>
            </a:r>
            <a:r>
              <a:rPr lang="en-US" sz="3600" dirty="0" smtClean="0">
                <a:latin typeface="Cambria"/>
                <a:cs typeface="Cambria"/>
              </a:rPr>
              <a:t>, </a:t>
            </a:r>
            <a:r>
              <a:rPr lang="en-US" sz="3600" b="1" dirty="0" err="1" smtClean="0">
                <a:latin typeface="Cambria"/>
                <a:cs typeface="Cambria"/>
              </a:rPr>
              <a:t>hayvan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ve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besin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üretimin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kontrollü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biçimde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yapılmaya</a:t>
            </a:r>
            <a:r>
              <a:rPr lang="en-US" sz="3600" b="1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başlandığı</a:t>
            </a:r>
            <a:r>
              <a:rPr lang="en-US" sz="3600" b="1" dirty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dönemdir</a:t>
            </a:r>
            <a:r>
              <a:rPr lang="en-US" sz="3600" dirty="0" smtClean="0">
                <a:latin typeface="Cambria"/>
                <a:cs typeface="Cambria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dirty="0" err="1" smtClean="0">
                <a:latin typeface="Cambria"/>
                <a:cs typeface="Cambria"/>
              </a:rPr>
              <a:t>Orta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Taş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Devri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olarak</a:t>
            </a:r>
            <a:r>
              <a:rPr lang="en-US" sz="3600" dirty="0" smtClean="0">
                <a:latin typeface="Cambria"/>
                <a:cs typeface="Cambria"/>
              </a:rPr>
              <a:t> da </a:t>
            </a:r>
            <a:r>
              <a:rPr lang="en-US" sz="3600" dirty="0" err="1" smtClean="0">
                <a:latin typeface="Cambria"/>
                <a:cs typeface="Cambria"/>
              </a:rPr>
              <a:t>bilinir</a:t>
            </a:r>
            <a:r>
              <a:rPr lang="en-US" sz="3600" dirty="0" smtClean="0">
                <a:latin typeface="Cambria"/>
                <a:cs typeface="Cambria"/>
              </a:rPr>
              <a:t>.</a:t>
            </a:r>
          </a:p>
          <a:p>
            <a:pPr marL="571500" indent="-571500">
              <a:buFontTx/>
              <a:buChar char="-"/>
            </a:pPr>
            <a:endParaRPr lang="en-US" sz="3600" dirty="0" smtClean="0"/>
          </a:p>
          <a:p>
            <a:pPr marL="571500" indent="-571500">
              <a:buFontTx/>
              <a:buChar char="-"/>
            </a:pP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311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6837527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Besin Üreticiliğinin Coğrafi Yayılımı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3996" y="1628800"/>
            <a:ext cx="9031459" cy="569038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latin typeface="Cambria"/>
                <a:cs typeface="Cambria"/>
              </a:rPr>
              <a:t>Avrasya’daki tahılların çoğu sadece bir kereliğine evcilleştirilmiş ve bunlar doğudan batıya doğru hızla yayılmışlardır.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latin typeface="Cambria"/>
                <a:cs typeface="Cambria"/>
              </a:rPr>
              <a:t>İlk evciller </a:t>
            </a:r>
            <a:r>
              <a:rPr lang="tr-TR" sz="2400" dirty="0" smtClean="0">
                <a:latin typeface="Cambria"/>
                <a:cs typeface="Cambria"/>
              </a:rPr>
              <a:t>Ortadoğu'dan Mısır’a Kuzey Afrika'ya Avrupa'ya Hindistan'a </a:t>
            </a:r>
            <a:r>
              <a:rPr lang="tr-TR" sz="2400" dirty="0">
                <a:latin typeface="Cambria"/>
                <a:cs typeface="Cambria"/>
              </a:rPr>
              <a:t>ve nihayetinde </a:t>
            </a:r>
            <a:r>
              <a:rPr lang="tr-TR" sz="2400" dirty="0" smtClean="0">
                <a:latin typeface="Cambria"/>
                <a:cs typeface="Cambria"/>
              </a:rPr>
              <a:t>Çin’e </a:t>
            </a:r>
            <a:r>
              <a:rPr lang="tr-TR" sz="2400" dirty="0">
                <a:latin typeface="Cambria"/>
                <a:cs typeface="Cambria"/>
              </a:rPr>
              <a:t>kadar varmıştır.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latin typeface="Cambria"/>
                <a:cs typeface="Cambria"/>
              </a:rPr>
              <a:t>Buna karşın </a:t>
            </a:r>
            <a:r>
              <a:rPr lang="tr-TR" sz="2400" dirty="0" smtClean="0">
                <a:latin typeface="Cambria"/>
                <a:cs typeface="Cambria"/>
              </a:rPr>
              <a:t>Amerika'da </a:t>
            </a:r>
            <a:r>
              <a:rPr lang="tr-TR" sz="2400" dirty="0">
                <a:latin typeface="Cambria"/>
                <a:cs typeface="Cambria"/>
              </a:rPr>
              <a:t>evcilleştirilen türlerin yayılımı daha sınırlı olmuştur.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400" dirty="0">
                <a:latin typeface="Cambria"/>
                <a:cs typeface="Cambria"/>
              </a:rPr>
              <a:t>Eski dünyada </a:t>
            </a:r>
            <a:r>
              <a:rPr lang="tr-TR" sz="2400" dirty="0" smtClean="0">
                <a:latin typeface="Cambria"/>
                <a:cs typeface="Cambria"/>
              </a:rPr>
              <a:t>Ortadoğu </a:t>
            </a:r>
            <a:r>
              <a:rPr lang="tr-TR" sz="2400" dirty="0">
                <a:latin typeface="Cambria"/>
                <a:cs typeface="Cambria"/>
              </a:rPr>
              <a:t>ürünlerinin güneye Afrika içlerine doğru yayılması nihayetinde iklimsel nedenlerle durmuştur.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400" dirty="0" err="1">
                <a:latin typeface="Cambria"/>
                <a:cs typeface="Cambria"/>
              </a:rPr>
              <a:t>Örnegin</a:t>
            </a:r>
            <a:r>
              <a:rPr lang="tr-TR" sz="2400" dirty="0">
                <a:latin typeface="Cambria"/>
                <a:cs typeface="Cambria"/>
              </a:rPr>
              <a:t> şimdiki Amerika birleşik Devletlerinin olduğu bölgede tarımın doğu batı yönünde yayılması </a:t>
            </a:r>
            <a:r>
              <a:rPr lang="tr-TR" sz="2400" dirty="0" smtClean="0">
                <a:latin typeface="Cambria"/>
                <a:cs typeface="Cambria"/>
              </a:rPr>
              <a:t>Texas'ın </a:t>
            </a:r>
            <a:r>
              <a:rPr lang="tr-TR" sz="2400" dirty="0">
                <a:latin typeface="Cambria"/>
                <a:cs typeface="Cambria"/>
              </a:rPr>
              <a:t>kuru iklimi sebebiyle yavaşlamıştır.</a:t>
            </a:r>
          </a:p>
        </p:txBody>
      </p:sp>
    </p:spTree>
    <p:extLst>
      <p:ext uri="{BB962C8B-B14F-4D97-AF65-F5344CB8AC3E}">
        <p14:creationId xmlns:p14="http://schemas.microsoft.com/office/powerpoint/2010/main" val="247907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282" y="145395"/>
            <a:ext cx="8929718" cy="1293028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srgbClr val="FF0000"/>
                </a:solidFill>
                <a:latin typeface="Cambria"/>
                <a:cs typeface="Cambria"/>
              </a:rPr>
              <a:t>BESİN ÜRETİCİLİGİNİN </a:t>
            </a:r>
            <a: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  <a:t>GETİRİLERİ </a:t>
            </a:r>
            <a:r>
              <a:rPr lang="tr-TR" sz="3600" b="1" dirty="0">
                <a:solidFill>
                  <a:srgbClr val="FF0000"/>
                </a:solidFill>
                <a:latin typeface="Cambria"/>
                <a:cs typeface="Cambria"/>
              </a:rPr>
              <a:t>VE GÖTÜRÜLERİ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76" y="1428736"/>
            <a:ext cx="9144000" cy="542926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K</a:t>
            </a:r>
            <a:r>
              <a:rPr lang="tr-TR" sz="2800" dirty="0" smtClean="0">
                <a:latin typeface="Cambria"/>
                <a:cs typeface="Cambria"/>
              </a:rPr>
              <a:t>eşifler </a:t>
            </a:r>
            <a:r>
              <a:rPr lang="tr-TR" sz="2800" dirty="0">
                <a:latin typeface="Cambria"/>
                <a:cs typeface="Cambria"/>
              </a:rPr>
              <a:t>ve </a:t>
            </a:r>
            <a:r>
              <a:rPr lang="tr-TR" sz="2800" dirty="0" smtClean="0">
                <a:latin typeface="Cambria"/>
                <a:cs typeface="Cambria"/>
              </a:rPr>
              <a:t>buluşlar: Yün eğirme, örgü, seramik, </a:t>
            </a:r>
            <a:r>
              <a:rPr lang="tr-TR" sz="2800" dirty="0">
                <a:latin typeface="Cambria"/>
                <a:cs typeface="Cambria"/>
              </a:rPr>
              <a:t>tuğla ve kemerli duvar </a:t>
            </a:r>
            <a:r>
              <a:rPr lang="tr-TR" sz="2800" dirty="0" smtClean="0">
                <a:latin typeface="Cambria"/>
                <a:cs typeface="Cambria"/>
              </a:rPr>
              <a:t>yapma; Kara </a:t>
            </a:r>
            <a:r>
              <a:rPr lang="tr-TR" sz="2800" dirty="0">
                <a:latin typeface="Cambria"/>
                <a:cs typeface="Cambria"/>
              </a:rPr>
              <a:t>ve denizde </a:t>
            </a:r>
            <a:r>
              <a:rPr lang="tr-TR" sz="2800" dirty="0" smtClean="0">
                <a:latin typeface="Cambria"/>
                <a:cs typeface="Cambria"/>
              </a:rPr>
              <a:t>ticaret</a:t>
            </a:r>
            <a:endParaRPr lang="tr-TR" sz="2800" dirty="0">
              <a:latin typeface="Cambria"/>
              <a:cs typeface="Cambria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>
                <a:latin typeface="Cambria"/>
                <a:cs typeface="Cambria"/>
              </a:rPr>
              <a:t>Besin üreticiliğine geçiş </a:t>
            </a:r>
            <a:r>
              <a:rPr lang="tr-TR" sz="2800" dirty="0">
                <a:latin typeface="Cambria"/>
                <a:cs typeface="Cambria"/>
              </a:rPr>
              <a:t>ekonomik üretimi </a:t>
            </a:r>
            <a:r>
              <a:rPr lang="tr-TR" sz="2800" dirty="0" smtClean="0">
                <a:latin typeface="Cambria"/>
                <a:cs typeface="Cambria"/>
              </a:rPr>
              <a:t>artırdığı </a:t>
            </a:r>
            <a:r>
              <a:rPr lang="tr-TR" sz="2800" dirty="0">
                <a:latin typeface="Cambria"/>
                <a:cs typeface="Cambria"/>
              </a:rPr>
              <a:t>ve yaratıcı formlar </a:t>
            </a:r>
            <a:r>
              <a:rPr lang="tr-TR" sz="2800" dirty="0" smtClean="0">
                <a:latin typeface="Cambria"/>
                <a:cs typeface="Cambria"/>
              </a:rPr>
              <a:t>sağladığı </a:t>
            </a:r>
            <a:r>
              <a:rPr lang="tr-TR" sz="2800" dirty="0">
                <a:latin typeface="Cambria"/>
                <a:cs typeface="Cambria"/>
              </a:rPr>
              <a:t>için genellikle </a:t>
            </a:r>
            <a:r>
              <a:rPr lang="tr-TR" sz="2800" b="1" dirty="0">
                <a:latin typeface="Cambria"/>
                <a:cs typeface="Cambria"/>
              </a:rPr>
              <a:t>evrimsel bir ilerleme </a:t>
            </a:r>
            <a:r>
              <a:rPr lang="tr-TR" sz="2800" dirty="0">
                <a:latin typeface="Cambria"/>
                <a:cs typeface="Cambria"/>
              </a:rPr>
              <a:t>olarak kabul edilir</a:t>
            </a:r>
            <a:r>
              <a:rPr lang="tr-TR" sz="2800" dirty="0" smtClean="0">
                <a:latin typeface="Cambria"/>
                <a:cs typeface="Cambria"/>
              </a:rPr>
              <a:t>. </a:t>
            </a:r>
            <a:r>
              <a:rPr lang="tr-TR" sz="2800" b="1" dirty="0" smtClean="0">
                <a:latin typeface="Cambria"/>
                <a:cs typeface="Cambria"/>
              </a:rPr>
              <a:t>Ama </a:t>
            </a:r>
            <a:r>
              <a:rPr lang="tr-TR" sz="2800" b="1" dirty="0">
                <a:latin typeface="Cambria"/>
                <a:cs typeface="Cambria"/>
              </a:rPr>
              <a:t>yeni ekonomik </a:t>
            </a:r>
            <a:r>
              <a:rPr lang="tr-TR" sz="2800" b="1" dirty="0" smtClean="0">
                <a:latin typeface="Cambria"/>
                <a:cs typeface="Cambria"/>
              </a:rPr>
              <a:t>zorlukları da </a:t>
            </a:r>
            <a:r>
              <a:rPr lang="tr-TR" sz="2800" b="1" dirty="0">
                <a:latin typeface="Cambria"/>
                <a:cs typeface="Cambria"/>
              </a:rPr>
              <a:t>beraberinde getirmiştir.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>
                <a:latin typeface="Cambria"/>
                <a:cs typeface="Cambria"/>
              </a:rPr>
              <a:t>Besin üreticileri toplayıcılardan daha çok çalışmışlar </a:t>
            </a:r>
            <a:r>
              <a:rPr lang="tr-TR" sz="2800" b="1" dirty="0" smtClean="0">
                <a:latin typeface="Cambria"/>
                <a:cs typeface="Cambria"/>
              </a:rPr>
              <a:t>ve daha </a:t>
            </a:r>
            <a:r>
              <a:rPr lang="tr-TR" sz="2800" b="1" dirty="0">
                <a:latin typeface="Cambria"/>
                <a:cs typeface="Cambria"/>
              </a:rPr>
              <a:t>kötü beslenmişlerdir</a:t>
            </a:r>
            <a:r>
              <a:rPr lang="tr-TR" sz="2800" b="1" dirty="0" smtClean="0">
                <a:latin typeface="Cambria"/>
                <a:cs typeface="Cambria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Besin üreticiliğindeki zorlu şartlar nüfusun genelinin fiziki sağlığını da bozmuştur.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tr-TR" sz="2800" b="1" dirty="0">
              <a:latin typeface="Cambria"/>
              <a:cs typeface="Cambria"/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endParaRPr lang="tr-TR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4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Besin üreticiliğine ve devlet oluşumuna bir çok zorluk ve gerilim eşlik etmiştir.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 smtClean="0">
                <a:latin typeface="Cambria"/>
                <a:cs typeface="Cambria"/>
              </a:rPr>
              <a:t>Sosyal tabakalaşma </a:t>
            </a:r>
            <a:r>
              <a:rPr lang="tr-TR" sz="2800" dirty="0" smtClean="0">
                <a:latin typeface="Cambria"/>
                <a:cs typeface="Cambria"/>
              </a:rPr>
              <a:t>giderek geçmişte etkin olan </a:t>
            </a:r>
            <a:r>
              <a:rPr lang="tr-TR" sz="2800" b="1" dirty="0" smtClean="0">
                <a:latin typeface="Cambria"/>
                <a:cs typeface="Cambria"/>
              </a:rPr>
              <a:t>eşitlikçiliğin yerini almış</a:t>
            </a:r>
            <a:r>
              <a:rPr lang="tr-TR" sz="2800" dirty="0" smtClean="0">
                <a:latin typeface="Cambria"/>
                <a:cs typeface="Cambria"/>
              </a:rPr>
              <a:t>, </a:t>
            </a:r>
            <a:r>
              <a:rPr lang="tr-TR" sz="2800" b="1" dirty="0" smtClean="0">
                <a:latin typeface="Cambria"/>
                <a:cs typeface="Cambria"/>
              </a:rPr>
              <a:t>toplumsal eşitsizlik ve yoksulluk artmıştır.</a:t>
            </a:r>
            <a:r>
              <a:rPr lang="tr-TR" sz="2800" dirty="0" smtClean="0">
                <a:latin typeface="Cambria"/>
                <a:cs typeface="Cambria"/>
              </a:rPr>
              <a:t> Artık kaynaklar toplayıcılarınınkinin aksine herkese açık ortak mallar değildir. </a:t>
            </a:r>
            <a:r>
              <a:rPr lang="tr-TR" sz="2800" b="1" dirty="0" smtClean="0">
                <a:latin typeface="Cambria"/>
                <a:cs typeface="Cambria"/>
              </a:rPr>
              <a:t>Mülkiyet ayrımcılığı artmıştır</a:t>
            </a:r>
            <a:r>
              <a:rPr lang="tr-TR" sz="2800" dirty="0" smtClean="0">
                <a:latin typeface="Cambria"/>
                <a:cs typeface="Cambria"/>
              </a:rPr>
              <a:t>. Sonunda </a:t>
            </a:r>
            <a:r>
              <a:rPr lang="tr-TR" sz="2800" b="1" dirty="0" smtClean="0">
                <a:latin typeface="Cambria"/>
                <a:cs typeface="Cambria"/>
              </a:rPr>
              <a:t>kölelik ve insan esaretinin diğer formları icat edilmiştir</a:t>
            </a:r>
            <a:r>
              <a:rPr lang="tr-TR" sz="2800" dirty="0" smtClean="0">
                <a:latin typeface="Cambria"/>
                <a:cs typeface="Cambria"/>
              </a:rPr>
              <a:t>. </a:t>
            </a:r>
            <a:r>
              <a:rPr lang="tr-TR" sz="2800" b="1" dirty="0" smtClean="0">
                <a:latin typeface="Cambria"/>
                <a:cs typeface="Cambria"/>
              </a:rPr>
              <a:t>Suç, savaş ve insan kurban etme</a:t>
            </a:r>
            <a:r>
              <a:rPr lang="tr-TR" sz="2800" dirty="0" smtClean="0">
                <a:latin typeface="Cambria"/>
                <a:cs typeface="Cambria"/>
              </a:rPr>
              <a:t> yaygınlaşmıştır.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8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68580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b="1" dirty="0">
                <a:latin typeface="Cambria"/>
                <a:cs typeface="Cambria"/>
              </a:rPr>
              <a:t>Besin üreticiliğinden sonra nüfusun artması ve çiftçiliği genişletme ihtiyacı </a:t>
            </a:r>
            <a:r>
              <a:rPr lang="tr-TR" sz="2800" b="1" dirty="0" smtClean="0">
                <a:latin typeface="Cambria"/>
                <a:cs typeface="Cambria"/>
              </a:rPr>
              <a:t>Ortadoğu'nun </a:t>
            </a:r>
            <a:r>
              <a:rPr lang="tr-TR" sz="2800" b="1" dirty="0">
                <a:latin typeface="Cambria"/>
                <a:cs typeface="Cambria"/>
              </a:rPr>
              <a:t>ormansızlaşmasına neden </a:t>
            </a:r>
            <a:r>
              <a:rPr lang="tr-TR" sz="2800" b="1" dirty="0" smtClean="0">
                <a:latin typeface="Cambria"/>
                <a:cs typeface="Cambria"/>
              </a:rPr>
              <a:t>olmuştur. </a:t>
            </a:r>
            <a:r>
              <a:rPr lang="tr-TR" sz="2800" dirty="0" smtClean="0">
                <a:latin typeface="Cambria"/>
                <a:cs typeface="Cambria"/>
              </a:rPr>
              <a:t>Çünkü günümüzde de </a:t>
            </a:r>
            <a:r>
              <a:rPr lang="tr-TR" sz="2800" dirty="0">
                <a:latin typeface="Cambria"/>
                <a:cs typeface="Cambria"/>
              </a:rPr>
              <a:t>olduğu gibi birçok çiftçi ormanları </a:t>
            </a:r>
            <a:r>
              <a:rPr lang="tr-TR" sz="2800" dirty="0" smtClean="0">
                <a:latin typeface="Cambria"/>
                <a:cs typeface="Cambria"/>
              </a:rPr>
              <a:t>verimli </a:t>
            </a:r>
            <a:r>
              <a:rPr lang="tr-TR" sz="2800" dirty="0">
                <a:latin typeface="Cambria"/>
                <a:cs typeface="Cambria"/>
              </a:rPr>
              <a:t>arazilerin </a:t>
            </a:r>
            <a:r>
              <a:rPr lang="tr-TR" sz="2800" dirty="0" smtClean="0">
                <a:latin typeface="Cambria"/>
                <a:cs typeface="Cambria"/>
              </a:rPr>
              <a:t>açılması için </a:t>
            </a:r>
            <a:r>
              <a:rPr lang="tr-TR" sz="2800" dirty="0">
                <a:latin typeface="Cambria"/>
                <a:cs typeface="Cambria"/>
              </a:rPr>
              <a:t>kesilmesi gereken dev otlar olarak görürler.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Yine </a:t>
            </a:r>
            <a:r>
              <a:rPr lang="tr-TR" sz="2800" b="1" dirty="0">
                <a:latin typeface="Cambria"/>
                <a:cs typeface="Cambria"/>
              </a:rPr>
              <a:t>çobanlar yeni taze otların sürgün vermesini sağlamak için </a:t>
            </a:r>
            <a:r>
              <a:rPr lang="tr-TR" sz="2800" b="1" dirty="0" smtClean="0">
                <a:latin typeface="Cambria"/>
                <a:cs typeface="Cambria"/>
              </a:rPr>
              <a:t>mera ve çalılıkları yakmıştır</a:t>
            </a:r>
            <a:r>
              <a:rPr lang="tr-TR" sz="2800" dirty="0">
                <a:latin typeface="Cambria"/>
                <a:cs typeface="Cambria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Ancak bu uygulamaların hava kirliliği de dahil olmak üzere çeşitli çevresel maliyetlere sebep olmuşlardır</a:t>
            </a:r>
            <a:r>
              <a:rPr lang="tr-TR" sz="2800" dirty="0" smtClean="0">
                <a:latin typeface="Cambria"/>
                <a:cs typeface="Cambria"/>
              </a:rPr>
              <a:t>.</a:t>
            </a:r>
            <a:endParaRPr lang="tr-TR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9511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31640" y="0"/>
            <a:ext cx="6457950" cy="129302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  <a:t>Besin Üreticiliğinin </a:t>
            </a:r>
            <a:b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tr-TR" sz="3600" b="1" dirty="0" smtClean="0">
                <a:solidFill>
                  <a:srgbClr val="FF0000"/>
                </a:solidFill>
                <a:latin typeface="Cambria"/>
                <a:cs typeface="Cambria"/>
              </a:rPr>
              <a:t>Getiri ve Götürüleri</a:t>
            </a:r>
            <a:endParaRPr lang="tr-TR"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592497"/>
              </p:ext>
            </p:extLst>
          </p:nvPr>
        </p:nvGraphicFramePr>
        <p:xfrm>
          <a:off x="-34823" y="1441524"/>
          <a:ext cx="9144000" cy="540605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713530874"/>
                    </a:ext>
                  </a:extLst>
                </a:gridCol>
                <a:gridCol w="4572000">
                  <a:extLst>
                    <a:ext uri="{9D8B030D-6E8A-4147-A177-3AD203B41FA5}">
                      <a16:colId xmlns="" xmlns:a16="http://schemas.microsoft.com/office/drawing/2014/main" val="2557259284"/>
                    </a:ext>
                  </a:extLst>
                </a:gridCol>
              </a:tblGrid>
              <a:tr h="709199">
                <a:tc>
                  <a:txBody>
                    <a:bodyPr/>
                    <a:lstStyle/>
                    <a:p>
                      <a:r>
                        <a:rPr lang="tr-TR" dirty="0"/>
                        <a:t>KAZANÇLAR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MALİYETLER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820867089"/>
                  </a:ext>
                </a:extLst>
              </a:tr>
              <a:tr h="632663">
                <a:tc>
                  <a:txBody>
                    <a:bodyPr/>
                    <a:lstStyle/>
                    <a:p>
                      <a:r>
                        <a:rPr lang="tr-TR" dirty="0"/>
                        <a:t>Keşifler</a:t>
                      </a:r>
                      <a:r>
                        <a:rPr lang="tr-TR" baseline="0" dirty="0"/>
                        <a:t> ve buluşlar</a:t>
                      </a:r>
                    </a:p>
                    <a:p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Daha çok çalışmak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318950956"/>
                  </a:ext>
                </a:extLst>
              </a:tr>
              <a:tr h="632663">
                <a:tc>
                  <a:txBody>
                    <a:bodyPr/>
                    <a:lstStyle/>
                    <a:p>
                      <a:r>
                        <a:rPr lang="tr-TR" dirty="0"/>
                        <a:t>Yeni sosyal</a:t>
                      </a:r>
                      <a:r>
                        <a:rPr lang="tr-TR" dirty="0" smtClean="0"/>
                        <a:t>, siyasi, bilimsel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/>
                        <a:t>ve yaratıcı formlar(örneğin</a:t>
                      </a:r>
                      <a:r>
                        <a:rPr lang="tr-TR" baseline="0" dirty="0" smtClean="0"/>
                        <a:t>; iplik, dokuma, seramik</a:t>
                      </a:r>
                      <a:r>
                        <a:rPr lang="tr-TR" baseline="0" dirty="0"/>
                        <a:t>)</a:t>
                      </a:r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Daha az besleyici besinler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841492377"/>
                  </a:ext>
                </a:extLst>
              </a:tr>
              <a:tr h="632663">
                <a:tc>
                  <a:txBody>
                    <a:bodyPr/>
                    <a:lstStyle/>
                    <a:p>
                      <a:r>
                        <a:rPr lang="tr-TR" dirty="0"/>
                        <a:t>Anıtsal mimari</a:t>
                      </a:r>
                      <a:r>
                        <a:rPr lang="tr-TR" dirty="0" smtClean="0"/>
                        <a:t>, kemerli </a:t>
                      </a:r>
                      <a:r>
                        <a:rPr lang="tr-TR" dirty="0"/>
                        <a:t>yapılar</a:t>
                      </a:r>
                      <a:r>
                        <a:rPr lang="tr-TR" dirty="0" smtClean="0"/>
                        <a:t>, heykel</a:t>
                      </a:r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Çocuk işçiliği ve çocuk bakım ihtiyacı</a:t>
                      </a:r>
                    </a:p>
                    <a:p>
                      <a:endParaRPr lang="tr-TR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951338637"/>
                  </a:ext>
                </a:extLst>
              </a:tr>
              <a:tr h="465555">
                <a:tc>
                  <a:txBody>
                    <a:bodyPr/>
                    <a:lstStyle/>
                    <a:p>
                      <a:r>
                        <a:rPr lang="tr-TR" dirty="0"/>
                        <a:t>yazı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Vergi ve askerlik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677511312"/>
                  </a:ext>
                </a:extLst>
              </a:tr>
              <a:tr h="465555">
                <a:tc>
                  <a:txBody>
                    <a:bodyPr/>
                    <a:lstStyle/>
                    <a:p>
                      <a:r>
                        <a:rPr lang="tr-TR" dirty="0"/>
                        <a:t>Matematik</a:t>
                      </a:r>
                      <a:r>
                        <a:rPr lang="tr-TR" dirty="0" smtClean="0"/>
                        <a:t>, ağırlıklar </a:t>
                      </a:r>
                      <a:r>
                        <a:rPr lang="tr-TR" dirty="0"/>
                        <a:t>ve </a:t>
                      </a:r>
                      <a:r>
                        <a:rPr lang="tr-TR" dirty="0" smtClean="0"/>
                        <a:t>ölçüler</a:t>
                      </a:r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Halk sağlığında kötüleşme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862594074"/>
                  </a:ext>
                </a:extLst>
              </a:tr>
              <a:tr h="465555">
                <a:tc>
                  <a:txBody>
                    <a:bodyPr/>
                    <a:lstStyle/>
                    <a:p>
                      <a:r>
                        <a:rPr lang="tr-TR" dirty="0"/>
                        <a:t>Ticaret</a:t>
                      </a:r>
                      <a:r>
                        <a:rPr lang="tr-TR" baseline="0" dirty="0"/>
                        <a:t> ve pazarlar</a:t>
                      </a:r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Protein</a:t>
                      </a:r>
                      <a:r>
                        <a:rPr lang="tr-TR" baseline="0" dirty="0"/>
                        <a:t> eksikliği ve diş çürüklerinde artış</a:t>
                      </a:r>
                      <a:endParaRPr lang="tr-TR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057299275"/>
                  </a:ext>
                </a:extLst>
              </a:tr>
              <a:tr h="465555">
                <a:tc>
                  <a:txBody>
                    <a:bodyPr/>
                    <a:lstStyle/>
                    <a:p>
                      <a:r>
                        <a:rPr lang="tr-TR" dirty="0"/>
                        <a:t>Kent yaşamı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Sosyal eşitsizlik ve yoksulluk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882540602"/>
                  </a:ext>
                </a:extLst>
              </a:tr>
              <a:tr h="332876">
                <a:tc>
                  <a:txBody>
                    <a:bodyPr/>
                    <a:lstStyle/>
                    <a:p>
                      <a:r>
                        <a:rPr lang="tr-TR" dirty="0"/>
                        <a:t>Artan ekonomik</a:t>
                      </a:r>
                      <a:r>
                        <a:rPr lang="tr-TR" baseline="0" dirty="0"/>
                        <a:t> verim</a:t>
                      </a:r>
                      <a:r>
                        <a:rPr lang="tr-TR" baseline="0" dirty="0" smtClean="0"/>
                        <a:t>, ürünlerde </a:t>
                      </a:r>
                      <a:r>
                        <a:rPr lang="tr-TR" baseline="0" dirty="0"/>
                        <a:t>daha güvenilir verim</a:t>
                      </a:r>
                      <a:endParaRPr lang="tr-TR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Kölelik ve </a:t>
                      </a:r>
                      <a:r>
                        <a:rPr lang="tr-TR" dirty="0" smtClean="0"/>
                        <a:t>insan </a:t>
                      </a:r>
                      <a:r>
                        <a:rPr lang="tr-TR" dirty="0"/>
                        <a:t>esaretinin diğer biçimleri</a:t>
                      </a:r>
                      <a:r>
                        <a:rPr lang="tr-TR" dirty="0" smtClean="0"/>
                        <a:t>, suç </a:t>
                      </a:r>
                      <a:r>
                        <a:rPr lang="tr-TR" dirty="0"/>
                        <a:t>savaş </a:t>
                      </a:r>
                      <a:r>
                        <a:rPr lang="tr-TR" dirty="0" smtClean="0"/>
                        <a:t>ve insan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/>
                        <a:t>kurban etmenin ortaya çıkışı</a:t>
                      </a:r>
                      <a:r>
                        <a:rPr lang="tr-TR" baseline="0" dirty="0" smtClean="0"/>
                        <a:t>, artan </a:t>
                      </a:r>
                      <a:r>
                        <a:rPr lang="tr-TR" baseline="0" dirty="0"/>
                        <a:t>çevresel bozulma</a:t>
                      </a:r>
                      <a:endParaRPr lang="tr-TR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263858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2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ikroli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0" t="-1266" r="552" b="1266"/>
          <a:stretch/>
        </p:blipFill>
        <p:spPr>
          <a:xfrm>
            <a:off x="-252536" y="-315416"/>
            <a:ext cx="9649072" cy="7554155"/>
          </a:xfrm>
        </p:spPr>
      </p:pic>
      <p:sp>
        <p:nvSpPr>
          <p:cNvPr id="5" name="TextBox 4"/>
          <p:cNvSpPr txBox="1"/>
          <p:nvPr/>
        </p:nvSpPr>
        <p:spPr>
          <a:xfrm>
            <a:off x="251520" y="22958"/>
            <a:ext cx="6864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Cambria"/>
                <a:cs typeface="Cambria"/>
              </a:rPr>
              <a:t>Dönemin</a:t>
            </a:r>
            <a:r>
              <a:rPr lang="en-US" sz="3600" dirty="0" smtClean="0">
                <a:latin typeface="Cambria"/>
                <a:cs typeface="Cambria"/>
              </a:rPr>
              <a:t> en </a:t>
            </a:r>
            <a:r>
              <a:rPr lang="en-US" sz="3600" dirty="0" err="1" smtClean="0">
                <a:latin typeface="Cambria"/>
                <a:cs typeface="Cambria"/>
              </a:rPr>
              <a:t>karakteristik</a:t>
            </a:r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dirty="0" err="1" smtClean="0">
                <a:latin typeface="Cambria"/>
                <a:cs typeface="Cambria"/>
              </a:rPr>
              <a:t>özelliği</a:t>
            </a:r>
            <a:r>
              <a:rPr lang="en-US" sz="3600" dirty="0" smtClean="0">
                <a:latin typeface="Cambria"/>
                <a:cs typeface="Cambria"/>
              </a:rPr>
              <a:t>:</a:t>
            </a:r>
          </a:p>
          <a:p>
            <a:r>
              <a:rPr lang="en-US" sz="3600" dirty="0" smtClean="0">
                <a:latin typeface="Cambria"/>
                <a:cs typeface="Cambria"/>
              </a:rPr>
              <a:t> </a:t>
            </a:r>
            <a:r>
              <a:rPr lang="en-US" sz="3600" b="1" dirty="0" err="1" smtClean="0">
                <a:latin typeface="Cambria"/>
                <a:cs typeface="Cambria"/>
              </a:rPr>
              <a:t>Mikrolitler</a:t>
            </a:r>
            <a:endParaRPr lang="en-US" sz="36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50517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Avrupa ve Ortadoğu kıyılarında ve göllerinde  </a:t>
            </a:r>
            <a:r>
              <a:rPr lang="tr-TR" sz="3600" b="1" dirty="0" smtClean="0">
                <a:latin typeface="Cambria"/>
                <a:cs typeface="Cambria"/>
              </a:rPr>
              <a:t>yoğun balık avı yapılmıştır</a:t>
            </a:r>
            <a:r>
              <a:rPr lang="tr-TR" sz="3600" dirty="0" smtClean="0">
                <a:latin typeface="Cambria"/>
                <a:cs typeface="Cambria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sz="3600" b="1" dirty="0" smtClean="0">
                <a:latin typeface="Cambria"/>
                <a:cs typeface="Cambria"/>
              </a:rPr>
              <a:t>Bu dönemde karaca, yaban öküzü ve yaban domuzu gibi </a:t>
            </a:r>
            <a:r>
              <a:rPr lang="tr-TR" sz="3600" b="1" i="1" dirty="0" smtClean="0">
                <a:latin typeface="Cambria"/>
                <a:cs typeface="Cambria"/>
              </a:rPr>
              <a:t>tek yaşayan </a:t>
            </a:r>
            <a:r>
              <a:rPr lang="tr-TR" sz="3600" b="1" dirty="0" smtClean="0">
                <a:latin typeface="Cambria"/>
                <a:cs typeface="Cambria"/>
              </a:rPr>
              <a:t>orman hayvanları avlanmıştır.</a:t>
            </a:r>
            <a:endParaRPr lang="tr-TR" sz="3600" dirty="0" smtClean="0">
              <a:latin typeface="Cambria"/>
              <a:cs typeface="Cambria"/>
            </a:endParaRPr>
          </a:p>
          <a:p>
            <a:pPr>
              <a:buFont typeface="Wingdings" pitchFamily="2" charset="2"/>
              <a:buChar char="v"/>
            </a:pPr>
            <a:r>
              <a:rPr lang="tr-TR" sz="3600" dirty="0">
                <a:latin typeface="Cambria"/>
                <a:cs typeface="Cambria"/>
              </a:rPr>
              <a:t> </a:t>
            </a:r>
            <a:r>
              <a:rPr lang="tr-TR" sz="3600" dirty="0" smtClean="0">
                <a:latin typeface="Cambria"/>
                <a:cs typeface="Cambria"/>
              </a:rPr>
              <a:t>Ağaçtan oyma </a:t>
            </a:r>
            <a:r>
              <a:rPr lang="tr-TR" sz="3600" b="1" dirty="0" smtClean="0">
                <a:latin typeface="Cambria"/>
                <a:cs typeface="Cambria"/>
              </a:rPr>
              <a:t>kanolar</a:t>
            </a:r>
            <a:r>
              <a:rPr lang="tr-TR" sz="3600" dirty="0" smtClean="0">
                <a:latin typeface="Cambria"/>
                <a:cs typeface="Cambria"/>
              </a:rPr>
              <a:t> da </a:t>
            </a:r>
            <a:r>
              <a:rPr lang="tr-TR" sz="3600" b="1" dirty="0" smtClean="0">
                <a:latin typeface="Cambria"/>
                <a:cs typeface="Cambria"/>
              </a:rPr>
              <a:t>balıkçılığı</a:t>
            </a:r>
            <a:r>
              <a:rPr lang="tr-TR" sz="3600" dirty="0" smtClean="0">
                <a:latin typeface="Cambria"/>
                <a:cs typeface="Cambria"/>
              </a:rPr>
              <a:t> ve seyahati </a:t>
            </a:r>
            <a:r>
              <a:rPr lang="tr-TR" sz="3600" b="1" dirty="0" smtClean="0">
                <a:latin typeface="Cambria"/>
                <a:cs typeface="Cambria"/>
              </a:rPr>
              <a:t>kolaylaştırmıştır</a:t>
            </a:r>
            <a:r>
              <a:rPr lang="tr-TR" sz="3600" dirty="0" smtClean="0">
                <a:latin typeface="Cambria"/>
                <a:cs typeface="Cambria"/>
              </a:rPr>
              <a:t>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131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3600" b="1" dirty="0" smtClean="0">
                <a:latin typeface="Cambria"/>
                <a:cs typeface="Cambria"/>
              </a:rPr>
              <a:t>Et ve balığı tütsüleme ve tuzlama yoluyla saklama </a:t>
            </a:r>
            <a:r>
              <a:rPr lang="tr-TR" sz="3600" dirty="0" smtClean="0">
                <a:latin typeface="Cambria"/>
                <a:cs typeface="Cambria"/>
              </a:rPr>
              <a:t>süreci giderek  daha önemli hale gelmiştir.</a:t>
            </a:r>
          </a:p>
          <a:p>
            <a:pPr>
              <a:buFont typeface="Wingdings" pitchFamily="2" charset="2"/>
              <a:buChar char="v"/>
            </a:pPr>
            <a:r>
              <a:rPr lang="tr-TR" sz="3600" b="1" dirty="0" smtClean="0">
                <a:latin typeface="Cambria"/>
                <a:cs typeface="Cambria"/>
              </a:rPr>
              <a:t>Ok ve yay</a:t>
            </a:r>
            <a:r>
              <a:rPr lang="tr-TR" sz="3600" dirty="0" smtClean="0">
                <a:latin typeface="Cambria"/>
                <a:cs typeface="Cambria"/>
              </a:rPr>
              <a:t>, bataklıklarda ve su birikintilerinde su kuşlarını avlamak için gerekli hale gelmiştir.</a:t>
            </a:r>
          </a:p>
          <a:p>
            <a:pPr>
              <a:buFont typeface="Wingdings" pitchFamily="2" charset="2"/>
              <a:buChar char="v"/>
            </a:pPr>
            <a:r>
              <a:rPr lang="tr-TR" sz="3600" b="1" dirty="0" smtClean="0">
                <a:latin typeface="Cambria"/>
                <a:cs typeface="Cambria"/>
              </a:rPr>
              <a:t>Köpekler</a:t>
            </a:r>
            <a:r>
              <a:rPr lang="tr-TR" sz="3600" dirty="0" smtClean="0">
                <a:latin typeface="Cambria"/>
                <a:cs typeface="Cambria"/>
              </a:rPr>
              <a:t>, </a:t>
            </a:r>
            <a:r>
              <a:rPr lang="tr-TR" sz="3600" dirty="0" err="1" smtClean="0">
                <a:latin typeface="Cambria"/>
                <a:cs typeface="Cambria"/>
              </a:rPr>
              <a:t>Mezolitik</a:t>
            </a:r>
            <a:r>
              <a:rPr lang="tr-TR" sz="3600" dirty="0" smtClean="0">
                <a:latin typeface="Cambria"/>
                <a:cs typeface="Cambria"/>
              </a:rPr>
              <a:t> insanları tarafından </a:t>
            </a:r>
            <a:r>
              <a:rPr lang="tr-TR" sz="3600" b="1" dirty="0" smtClean="0">
                <a:latin typeface="Cambria"/>
                <a:cs typeface="Cambria"/>
              </a:rPr>
              <a:t>av köpeği olarak evcilleştirilmiştir</a:t>
            </a:r>
            <a:r>
              <a:rPr lang="tr-TR" sz="3600" dirty="0" smtClean="0">
                <a:latin typeface="Cambria"/>
                <a:cs typeface="Cambria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6570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Neolitik Dönem</a:t>
            </a:r>
            <a:b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tr-TR" b="1" dirty="0" smtClean="0">
                <a:solidFill>
                  <a:srgbClr val="FF0000"/>
                </a:solidFill>
                <a:latin typeface="Cambria"/>
                <a:cs typeface="Cambria"/>
              </a:rPr>
              <a:t>G.Ö. 10.000-7.000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03517"/>
            <a:ext cx="8496944" cy="604867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Taş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aletlerin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bilenerek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parlatıldığı</a:t>
            </a:r>
            <a:r>
              <a:rPr lang="en-US" sz="2400" dirty="0" smtClean="0">
                <a:latin typeface="Cambria"/>
                <a:cs typeface="Cambria"/>
              </a:rPr>
              <a:t>,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Taştan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daha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sert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ve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dayanıklı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aletlerin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üretildiği</a:t>
            </a:r>
            <a:r>
              <a:rPr lang="en-US" sz="2400" dirty="0" smtClean="0">
                <a:latin typeface="Cambria"/>
                <a:cs typeface="Cambria"/>
              </a:rPr>
              <a:t>,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Keten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ve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kenevir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liflerinden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giysilerin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yapıldığı</a:t>
            </a:r>
            <a:r>
              <a:rPr lang="en-US" sz="2400" b="1" dirty="0" smtClean="0">
                <a:latin typeface="Cambria"/>
                <a:cs typeface="Cambria"/>
              </a:rPr>
              <a:t> (</a:t>
            </a:r>
            <a:r>
              <a:rPr lang="en-US" sz="2400" b="1" dirty="0" err="1" smtClean="0">
                <a:latin typeface="Cambria"/>
                <a:cs typeface="Cambria"/>
              </a:rPr>
              <a:t>dokumacılığın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başladığı</a:t>
            </a:r>
            <a:r>
              <a:rPr lang="en-US" sz="2400" b="1" dirty="0" smtClean="0">
                <a:latin typeface="Cambria"/>
                <a:cs typeface="Cambria"/>
              </a:rPr>
              <a:t>)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Tarım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ve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hayvancılığın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gelişmesiyle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yerleşik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hayata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geçildiği</a:t>
            </a:r>
            <a:r>
              <a:rPr lang="en-US" sz="2400" b="1" dirty="0" smtClean="0">
                <a:latin typeface="Cambria"/>
                <a:cs typeface="Cambria"/>
              </a:rPr>
              <a:t>,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İhtiyaç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fazlası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üretimin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ticaretin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ortaya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çıkması</a:t>
            </a:r>
            <a:r>
              <a:rPr lang="en-US" sz="2400" dirty="0" err="1" smtClean="0">
                <a:latin typeface="Cambria"/>
                <a:cs typeface="Cambria"/>
              </a:rPr>
              <a:t>na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neden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olduğu</a:t>
            </a:r>
            <a:r>
              <a:rPr lang="en-US" sz="2400" dirty="0" smtClean="0">
                <a:latin typeface="Cambria"/>
                <a:cs typeface="Cambria"/>
              </a:rPr>
              <a:t>,</a:t>
            </a:r>
          </a:p>
          <a:p>
            <a:r>
              <a:rPr lang="en-US" sz="2400" b="1" dirty="0" err="1" smtClean="0">
                <a:latin typeface="Cambria"/>
                <a:cs typeface="Cambria"/>
              </a:rPr>
              <a:t>Tekerleğin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icat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edildiği</a:t>
            </a:r>
            <a:endParaRPr lang="en-US" sz="2400" b="1" dirty="0" smtClean="0">
              <a:latin typeface="Cambria"/>
              <a:cs typeface="Cambria"/>
            </a:endParaRPr>
          </a:p>
          <a:p>
            <a:r>
              <a:rPr lang="en-US" sz="2400" dirty="0" err="1" smtClean="0">
                <a:latin typeface="Cambria"/>
                <a:cs typeface="Cambria"/>
              </a:rPr>
              <a:t>Ve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insanlarda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mülkiyet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kavramının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ortaya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çıktığı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bir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dönemdir</a:t>
            </a:r>
            <a:r>
              <a:rPr lang="en-US" sz="2400" dirty="0" smtClean="0">
                <a:latin typeface="Cambria"/>
                <a:cs typeface="Cambria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922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Cambria"/>
                <a:cs typeface="Cambria"/>
              </a:rPr>
              <a:t>Ortadoğu’da İlk Çiftçiler ve Çobanlar</a:t>
            </a:r>
            <a:endParaRPr lang="tr-TR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İlk ziraat, dağlık alanlarda yoğun olarak yetişen yabani buğday ve arpanın daha az elverişli ortamlara uygulanması girişimiyle başlamıştır.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Bunu yapanlar ise, iklimin daha kurak olduğu marjinal alanlarda yaşayan Ortadoğululardı.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Dikey Ekonomi ???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2801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486518"/>
          </a:xfrm>
        </p:spPr>
        <p:txBody>
          <a:bodyPr>
            <a:no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latin typeface="Cambria"/>
                <a:cs typeface="Cambria"/>
              </a:rPr>
              <a:t>Genetik Değişiklikler ve Evcilleştirme</a:t>
            </a:r>
            <a:br>
              <a:rPr lang="tr-TR" sz="4400" dirty="0" smtClean="0">
                <a:solidFill>
                  <a:srgbClr val="FF0000"/>
                </a:solidFill>
                <a:latin typeface="Cambria"/>
                <a:cs typeface="Cambria"/>
              </a:rPr>
            </a:br>
            <a:r>
              <a:rPr lang="tr-TR" sz="3600" dirty="0" smtClean="0">
                <a:solidFill>
                  <a:srgbClr val="002060"/>
                </a:solidFill>
                <a:latin typeface="Cambria"/>
                <a:cs typeface="Cambria"/>
              </a:rPr>
              <a:t>Evcil Bitkiler İle Yabani Bitkilerin Farkları</a:t>
            </a:r>
            <a:endParaRPr lang="tr-TR" sz="3600" dirty="0">
              <a:solidFill>
                <a:srgbClr val="002060"/>
              </a:solidFill>
              <a:latin typeface="Cambria"/>
              <a:cs typeface="Cambria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60851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Evcilleştirilmiş tahılların tohumları, genellikle de bitkinin tümü, yabani haldekinden daha büyüktür.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Evcil bitkilerde tahıllardan birimi başına daha yüksek verim elde edilir.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Evcil bitkiler doğal tohumlanma mekanizmalarını kaybederler.</a:t>
            </a:r>
          </a:p>
          <a:p>
            <a:pPr>
              <a:buFont typeface="Wingdings" pitchFamily="2" charset="2"/>
              <a:buChar char="v"/>
            </a:pPr>
            <a:r>
              <a:rPr lang="tr-TR" sz="3600" dirty="0" smtClean="0">
                <a:latin typeface="Cambria"/>
                <a:cs typeface="Cambria"/>
              </a:rPr>
              <a:t>Evcil tahılların sert bir ekseni ve kırılgan bir kabuğu vardır, yabani tahılların ise kırılgan bir ekseni ve sert bir kabuğu vardır.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08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>Besin Üreticiliği ve Devlet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340768"/>
            <a:ext cx="8043890" cy="55172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Bitki ve çiftlik hayvanlarını yetiştirmeyi öğrenen Ortadoğulular hemen tam zamanlı çiftçi ve çobanlara dönüşmemiştir;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 smtClean="0">
                <a:latin typeface="Cambria"/>
                <a:cs typeface="Cambria"/>
              </a:rPr>
              <a:t>Evcilleştirilen bitki ve hayvanlar önceleri ekonomide küçük bir yer işgal ediyordu.</a:t>
            </a:r>
          </a:p>
          <a:p>
            <a:pPr>
              <a:buFont typeface="Wingdings" pitchFamily="2" charset="2"/>
              <a:buChar char="v"/>
            </a:pPr>
            <a:r>
              <a:rPr lang="tr-TR" sz="2800" dirty="0">
                <a:latin typeface="Cambria"/>
                <a:cs typeface="Cambria"/>
              </a:rPr>
              <a:t>Z</a:t>
            </a:r>
            <a:r>
              <a:rPr lang="tr-TR" sz="2800" dirty="0" smtClean="0">
                <a:latin typeface="Cambria"/>
                <a:cs typeface="Cambria"/>
              </a:rPr>
              <a:t>amanla bitkisel ürünlere ve hayvan sürülerine yönelerek giderek uzmanlaştılar. Eskinin marjinal olan coğrafi alanları, yeni ekonominin, nüfus artışının ve göçün merkezi olmuş,</a:t>
            </a:r>
            <a:r>
              <a:rPr lang="tr-TR" sz="2800" dirty="0">
                <a:latin typeface="Cambria"/>
                <a:cs typeface="Cambria"/>
              </a:rPr>
              <a:t> </a:t>
            </a:r>
            <a:r>
              <a:rPr lang="tr-TR" sz="2800" dirty="0" smtClean="0">
                <a:latin typeface="Cambria"/>
                <a:cs typeface="Cambria"/>
              </a:rPr>
              <a:t>tarım yapan gruplar zamanla kurak arazilere doğru yayılmaya başlamışlar.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8288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1230</Words>
  <Application>Microsoft Macintosh PowerPoint</Application>
  <PresentationFormat>On-screen Show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İLK  ÇİFTÇİLER</vt:lpstr>
      <vt:lpstr>Mezolitik Dönem  (G.Ö 14.000-10.000)</vt:lpstr>
      <vt:lpstr>PowerPoint Presentation</vt:lpstr>
      <vt:lpstr>PowerPoint Presentation</vt:lpstr>
      <vt:lpstr>PowerPoint Presentation</vt:lpstr>
      <vt:lpstr>Neolitik Dönem G.Ö. 10.000-7.000</vt:lpstr>
      <vt:lpstr>Ortadoğu’da İlk Çiftçiler ve Çobanlar</vt:lpstr>
      <vt:lpstr>Genetik Değişiklikler ve Evcilleştirme Evcil Bitkiler İle Yabani Bitkilerin Farkları</vt:lpstr>
      <vt:lpstr>Besin Üreticiliği ve Devlet </vt:lpstr>
      <vt:lpstr>PowerPoint Presentation</vt:lpstr>
      <vt:lpstr>Afrika’da Neolitik </vt:lpstr>
      <vt:lpstr>PowerPoint Presentation</vt:lpstr>
      <vt:lpstr>PowerPoint Presentation</vt:lpstr>
      <vt:lpstr>Avrupa ve Asya’da Neolitik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Besin Üreticiliğinin Coğrafi Yayılımı</vt:lpstr>
      <vt:lpstr>BESİN ÜRETİCİLİGİNİN  GETİRİLERİ VE GÖTÜRÜLERİ</vt:lpstr>
      <vt:lpstr>PowerPoint Presentation</vt:lpstr>
      <vt:lpstr>PowerPoint Presentation</vt:lpstr>
      <vt:lpstr>Besin Üreticiliğinin  Getiri ve Götürüleri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 ÇİFTÇİLER</dc:title>
  <dc:creator>ahmet ahmet</dc:creator>
  <cp:lastModifiedBy>ahmet ahmet</cp:lastModifiedBy>
  <cp:revision>2</cp:revision>
  <dcterms:created xsi:type="dcterms:W3CDTF">2018-02-15T22:54:33Z</dcterms:created>
  <dcterms:modified xsi:type="dcterms:W3CDTF">2018-02-23T12:10:30Z</dcterms:modified>
</cp:coreProperties>
</file>