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3" r:id="rId2"/>
    <p:sldId id="262" r:id="rId3"/>
    <p:sldId id="256" r:id="rId4"/>
    <p:sldId id="257" r:id="rId5"/>
    <p:sldId id="258" r:id="rId6"/>
    <p:sldId id="264" r:id="rId7"/>
    <p:sldId id="259" r:id="rId8"/>
    <p:sldId id="265" r:id="rId9"/>
    <p:sldId id="26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26" autoAdjust="0"/>
    <p:restoredTop sz="94660"/>
  </p:normalViewPr>
  <p:slideViewPr>
    <p:cSldViewPr snapToGrid="0">
      <p:cViewPr varScale="1">
        <p:scale>
          <a:sx n="86" d="100"/>
          <a:sy n="86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5117E-A3A4-40A3-92D6-7614F5808135}" type="datetimeFigureOut">
              <a:rPr lang="tr-TR" smtClean="0"/>
              <a:pPr/>
              <a:t>16.4.2018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A7927-220E-44EB-A5DE-1759B68E96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8815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A7927-220E-44EB-A5DE-1759B68E96AB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56211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A7927-220E-44EB-A5DE-1759B68E96AB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37058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A7927-220E-44EB-A5DE-1759B68E96AB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37058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A7927-220E-44EB-A5DE-1759B68E96AB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700422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A7927-220E-44EB-A5DE-1759B68E96AB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70042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A7927-220E-44EB-A5DE-1759B68E96AB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88819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900" dirty="0" smtClean="0">
                <a:latin typeface="Book Antiqua" pitchFamily="18" charset="0"/>
              </a:rPr>
              <a:t>KENT SOSYOLOJİSİ </a:t>
            </a:r>
            <a:r>
              <a:rPr lang="tr-TR" dirty="0" smtClean="0">
                <a:latin typeface="Book Antiqua" pitchFamily="18" charset="0"/>
              </a:rPr>
              <a:t/>
            </a:r>
            <a:br>
              <a:rPr lang="tr-TR" dirty="0" smtClean="0">
                <a:latin typeface="Book Antiqua" pitchFamily="18" charset="0"/>
              </a:rPr>
            </a:br>
            <a:r>
              <a:rPr lang="tr-TR" sz="4000" i="1" dirty="0" smtClean="0">
                <a:latin typeface="Book Antiqua" pitchFamily="18" charset="0"/>
              </a:rPr>
              <a:t>Azgelişmiş Ülkeler ve Aşırı Kentleşme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b="1" dirty="0" smtClean="0">
                <a:latin typeface="Book Antiqua" pitchFamily="18" charset="0"/>
              </a:rPr>
              <a:t>Prof. Dr. Erol Demir</a:t>
            </a:r>
          </a:p>
          <a:p>
            <a:r>
              <a:rPr lang="tr-TR" b="1" dirty="0" smtClean="0">
                <a:latin typeface="Book Antiqua" pitchFamily="18" charset="0"/>
              </a:rPr>
              <a:t>Ankara Üniversitesi</a:t>
            </a:r>
          </a:p>
          <a:p>
            <a:r>
              <a:rPr lang="tr-TR" b="1" dirty="0" smtClean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 smtClean="0">
                <a:latin typeface="Book Antiqua" pitchFamily="18" charset="0"/>
              </a:rPr>
              <a:t>erol</a:t>
            </a:r>
            <a:r>
              <a:rPr lang="tr-TR" b="1" dirty="0" smtClean="0">
                <a:latin typeface="Book Antiqua" pitchFamily="18" charset="0"/>
              </a:rPr>
              <a:t>.demir@</a:t>
            </a:r>
            <a:r>
              <a:rPr lang="tr-TR" b="1" dirty="0" err="1" smtClean="0">
                <a:latin typeface="Book Antiqua" pitchFamily="18" charset="0"/>
              </a:rPr>
              <a:t>humanity</a:t>
            </a:r>
            <a:r>
              <a:rPr lang="tr-TR" b="1" dirty="0" smtClean="0">
                <a:latin typeface="Book Antiqua" pitchFamily="18" charset="0"/>
              </a:rPr>
              <a:t>.</a:t>
            </a:r>
            <a:r>
              <a:rPr lang="tr-TR" b="1" dirty="0" err="1" smtClean="0">
                <a:latin typeface="Book Antiqua" pitchFamily="18" charset="0"/>
              </a:rPr>
              <a:t>ankara</a:t>
            </a:r>
            <a:r>
              <a:rPr lang="tr-TR" b="1" dirty="0" smtClean="0">
                <a:latin typeface="Book Antiqua" pitchFamily="18" charset="0"/>
              </a:rPr>
              <a:t>.edu.tr</a:t>
            </a:r>
          </a:p>
          <a:p>
            <a:endParaRPr lang="tr-TR" sz="2400" dirty="0" smtClean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Azgelişmiş Ülkeler ve Aşırı Kentleşme – </a:t>
            </a:r>
            <a:br>
              <a:rPr lang="tr-TR" b="1" dirty="0">
                <a:latin typeface="Book Antiqua" panose="02040602050305030304" pitchFamily="18" charset="0"/>
              </a:rPr>
            </a:br>
            <a:r>
              <a:rPr lang="tr-TR" b="1" dirty="0">
                <a:latin typeface="Book Antiqua" panose="02040602050305030304" pitchFamily="18" charset="0"/>
              </a:rPr>
              <a:t>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Aşırı kentleşmede göç </a:t>
            </a:r>
            <a:r>
              <a:rPr lang="tr-TR" dirty="0" smtClean="0">
                <a:latin typeface="Book Antiqua" panose="02040602050305030304" pitchFamily="18" charset="0"/>
              </a:rPr>
              <a:t>faktörü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«Aşırı kentleşme» kavramıyla açıklanan kentlerin ortak özellikleri</a:t>
            </a:r>
          </a:p>
          <a:p>
            <a:r>
              <a:rPr lang="tr-TR" dirty="0">
                <a:latin typeface="Book Antiqua" panose="02040602050305030304" pitchFamily="18" charset="0"/>
              </a:rPr>
              <a:t>Aşırı kentleşme yaklaşımına gelen eleştiriler</a:t>
            </a:r>
          </a:p>
          <a:p>
            <a:r>
              <a:rPr lang="tr-TR" dirty="0">
                <a:latin typeface="Book Antiqua" panose="02040602050305030304" pitchFamily="18" charset="0"/>
              </a:rPr>
              <a:t>Gelişmiş ve azgelişmiş ülkelerdeki kentleşme arasındaki farklar</a:t>
            </a: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6631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Azgelişmiş Ülkeler ve </a:t>
            </a:r>
            <a:br>
              <a:rPr lang="tr-TR" b="1" dirty="0">
                <a:latin typeface="Book Antiqua" panose="02040602050305030304" pitchFamily="18" charset="0"/>
              </a:rPr>
            </a:br>
            <a:r>
              <a:rPr lang="tr-TR" b="1" dirty="0">
                <a:latin typeface="Book Antiqua" panose="02040602050305030304" pitchFamily="18" charset="0"/>
              </a:rPr>
              <a:t>Aşırı 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/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«Aşırı kentleşme» azgelişmiş ülkelerin kentleşme şeklini tanımlamak için kullanılan bir kavramdır.</a:t>
            </a:r>
          </a:p>
          <a:p>
            <a:r>
              <a:rPr lang="tr-TR" dirty="0">
                <a:latin typeface="Book Antiqua" panose="02040602050305030304" pitchFamily="18" charset="0"/>
              </a:rPr>
              <a:t>Özellikle 1950-1960’lı yıllarda bu ülkelerde kentleşmeyi tanımlamak için kullanılmıştır.</a:t>
            </a:r>
          </a:p>
          <a:p>
            <a:r>
              <a:rPr lang="tr-TR" dirty="0">
                <a:latin typeface="Book Antiqua" panose="02040602050305030304" pitchFamily="18" charset="0"/>
              </a:rPr>
              <a:t>Sanayileşmenin tam olarak gerçekleşemediği yerlerde kentleşmenin «çarpık, hızlı, aşırı, dengesiz» olduğu şeklinde görüşü içermektedir.</a:t>
            </a:r>
          </a:p>
        </p:txBody>
      </p:sp>
    </p:spTree>
    <p:extLst>
      <p:ext uri="{BB962C8B-B14F-4D97-AF65-F5344CB8AC3E}">
        <p14:creationId xmlns:p14="http://schemas.microsoft.com/office/powerpoint/2010/main" xmlns="" val="3841217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Aşırı Kentleşmede Göç Faktörü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sz="2400" dirty="0">
                <a:latin typeface="Book Antiqua" panose="02040602050305030304" pitchFamily="18" charset="0"/>
              </a:rPr>
              <a:t>‘Aşırı kentleşme’, işsizlik ve eksik istihdam sebebiyle kırsal kesimdeki insanların, kentsel iş imkanları yeterince artmamışken kente yoğun bir şekilde göç etmesi sonucu olarak ortaya çıkmaktadır. </a:t>
            </a:r>
          </a:p>
          <a:p>
            <a:pPr algn="just"/>
            <a:r>
              <a:rPr lang="tr-TR" sz="2400" dirty="0">
                <a:latin typeface="Book Antiqua" panose="02040602050305030304" pitchFamily="18" charset="0"/>
              </a:rPr>
              <a:t>Bu görüşe göre, azgelişmiş ülkelerde göçmenler çekici değil, itici güçlerle (kırsal bölgelerde iş imkanlarının azalması gibi) kırsal alandan kente göç etmektedir</a:t>
            </a:r>
            <a:r>
              <a:rPr lang="tr-TR" sz="2400" dirty="0" smtClean="0">
                <a:latin typeface="Book Antiqua" panose="02040602050305030304" pitchFamily="18" charset="0"/>
              </a:rPr>
              <a:t>.</a:t>
            </a:r>
          </a:p>
          <a:p>
            <a:pPr algn="just"/>
            <a:r>
              <a:rPr lang="tr-TR" sz="2400" smtClean="0">
                <a:latin typeface="Book Antiqua" panose="02040602050305030304" pitchFamily="18" charset="0"/>
              </a:rPr>
              <a:t>Gelişmiş ülkelerdeki göç ile arasındaki fark; gelişmiş ülkelerin bu kentleşme derecelerine geldikleri zamanda sanayileşmeden dolayı nüfusun tarım-dışı sektörlerde çalışma oranının çok daha yüksek olmasıdır.</a:t>
            </a:r>
            <a:endParaRPr lang="tr-TR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2745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Aşırı Kentleşme Kavramıyla Açıklanan Kentlerin Ortak Özellikleri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sz="2400" dirty="0">
                <a:latin typeface="Book Antiqua" panose="02040602050305030304" pitchFamily="18" charset="0"/>
              </a:rPr>
              <a:t>Kentleşme, sanayileşmiş ülkelere kıyasla demografik bir süreç olarak hızla artan bir yol izler.</a:t>
            </a:r>
          </a:p>
          <a:p>
            <a:pPr algn="just"/>
            <a:r>
              <a:rPr lang="tr-TR" sz="2400" dirty="0">
                <a:latin typeface="Book Antiqua" panose="02040602050305030304" pitchFamily="18" charset="0"/>
              </a:rPr>
              <a:t>Büyük ve çok büyük kentler, orta ve küçük kentlere kıyasla daha hızlı büyür.</a:t>
            </a:r>
          </a:p>
          <a:p>
            <a:pPr algn="just"/>
            <a:r>
              <a:rPr lang="tr-TR" sz="2400" dirty="0">
                <a:latin typeface="Book Antiqua" panose="02040602050305030304" pitchFamily="18" charset="0"/>
              </a:rPr>
              <a:t>Kentleşme hareketleri belirli coğrafi bölgelerdeki kentlere yönelir ve bu yüzden bazı bölgelerin kentleşme oranı düşük düzeyde kalır</a:t>
            </a:r>
            <a:r>
              <a:rPr lang="tr-TR" sz="2400" dirty="0" smtClean="0">
                <a:latin typeface="Book Antiqua" panose="02040602050305030304" pitchFamily="18" charset="0"/>
              </a:rPr>
              <a:t>.</a:t>
            </a:r>
            <a:endParaRPr lang="tr-TR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0000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Aşırı Kentleşme Kavramıyla Açıklanan Kentlerin Ortak Özellikleri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45485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sz="2400" dirty="0" smtClean="0">
                <a:latin typeface="Book Antiqua" panose="02040602050305030304" pitchFamily="18" charset="0"/>
              </a:rPr>
              <a:t>Kentleşen nüfusun kent ve kamu hizmetleri gereksinimlerinin karşılanmasında yetersizlikler baş gösterir.</a:t>
            </a:r>
          </a:p>
          <a:p>
            <a:r>
              <a:rPr lang="tr-TR" sz="2400" dirty="0" smtClean="0">
                <a:latin typeface="Book Antiqua" panose="02040602050305030304" pitchFamily="18" charset="0"/>
              </a:rPr>
              <a:t>Kentleşen nüfusun çalışmasına olanak verecek temel sanayi yatırımlar yapılmadığı için işgücü çeşitli hizmet dallarına yığılır.</a:t>
            </a:r>
            <a:endParaRPr lang="tr-TR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0000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Aşırı Kentleşme Yaklaşımına Gelen Eleştiriler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3037" y="1359768"/>
            <a:ext cx="8609428" cy="492272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/>
            <a:endParaRPr lang="tr-TR" sz="3400" dirty="0">
              <a:latin typeface="Book Antiqua" panose="02040602050305030304" pitchFamily="18" charset="0"/>
            </a:endParaRPr>
          </a:p>
          <a:p>
            <a:r>
              <a:rPr lang="tr-TR" sz="2400" dirty="0">
                <a:latin typeface="Book Antiqua" panose="02040602050305030304" pitchFamily="18" charset="0"/>
              </a:rPr>
              <a:t>Kentleşme ve sanayileşme arasındaki ilişki, bu ilişkinin sabitliği daha detaylı incelenmelidir. Hem tarihsel olarak hem de sanayileşmenin farklı aşamaları açısından daha fazla analiz edilmelidir.</a:t>
            </a:r>
          </a:p>
          <a:p>
            <a:r>
              <a:rPr lang="tr-TR" sz="2400" dirty="0">
                <a:latin typeface="Book Antiqua" panose="02040602050305030304" pitchFamily="18" charset="0"/>
              </a:rPr>
              <a:t>Kentsel gelişim sürecinin bütün ülkelerde günümüzün gelişmiş ülkelerindeki gibi olması beklenmemelidir. Bugün gelişmiş kabul edilen ülkelerin aynı derecede azgelişmiş olduğu dönem incelenirse hepsinin aynı standartlara uymadığı görülecektir</a:t>
            </a:r>
            <a:r>
              <a:rPr lang="tr-TR" sz="2400" dirty="0" smtClean="0">
                <a:latin typeface="Book Antiqua" panose="02040602050305030304" pitchFamily="18" charset="0"/>
              </a:rPr>
              <a:t>.</a:t>
            </a:r>
            <a:endParaRPr lang="tr-TR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4929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Aşırı Kentleşme Yaklaşımına Gelen Eleştiriler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3037" y="1359768"/>
            <a:ext cx="8609428" cy="492272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/>
            <a:endParaRPr lang="tr-TR" sz="3400" dirty="0">
              <a:latin typeface="Book Antiqua" panose="02040602050305030304" pitchFamily="18" charset="0"/>
            </a:endParaRP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Kırdan kente göç edenlerin itici sebeplerle geldiği ve bu gelen nüfusun da genellikle işsiz veya düşük-gelirli işlerde çalışıyor olduğu görüşüne karşılık: bu göçmenler kente geldiklerinde kırsal alandakine kıyasla daha yüksek bir gelire sahip olmaktadır. </a:t>
            </a:r>
            <a:endParaRPr lang="tr-TR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4929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Gelişmiş ve </a:t>
            </a:r>
            <a:r>
              <a:rPr lang="tr-TR" b="1" dirty="0" smtClean="0">
                <a:latin typeface="Book Antiqua" panose="02040602050305030304" pitchFamily="18" charset="0"/>
              </a:rPr>
              <a:t>Gelişmekte Olan Ülkelerdeki </a:t>
            </a:r>
            <a:r>
              <a:rPr lang="tr-TR" b="1" dirty="0">
                <a:latin typeface="Book Antiqua" panose="02040602050305030304" pitchFamily="18" charset="0"/>
              </a:rPr>
              <a:t>Kentleşme Arasındaki Farklar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1286" y="2406540"/>
            <a:ext cx="8609428" cy="492272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Demografik farklılıklar</a:t>
            </a:r>
          </a:p>
          <a:p>
            <a:r>
              <a:rPr lang="tr-TR" dirty="0">
                <a:latin typeface="Book Antiqua" panose="02040602050305030304" pitchFamily="18" charset="0"/>
              </a:rPr>
              <a:t>Kentleşmeyi açıklayan ekonomi kuramları arasındaki farklılıklar</a:t>
            </a:r>
          </a:p>
          <a:p>
            <a:r>
              <a:rPr lang="tr-TR" dirty="0">
                <a:latin typeface="Book Antiqua" panose="02040602050305030304" pitchFamily="18" charset="0"/>
              </a:rPr>
              <a:t>Toplumsal farklılıklar</a:t>
            </a:r>
          </a:p>
        </p:txBody>
      </p:sp>
    </p:spTree>
    <p:extLst>
      <p:ext uri="{BB962C8B-B14F-4D97-AF65-F5344CB8AC3E}">
        <p14:creationId xmlns:p14="http://schemas.microsoft.com/office/powerpoint/2010/main" xmlns="" val="32657549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392</Words>
  <Application>Microsoft Office PowerPoint</Application>
  <PresentationFormat>Özel</PresentationFormat>
  <Paragraphs>50</Paragraphs>
  <Slides>9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Görünüş</vt:lpstr>
      <vt:lpstr>KENT SOSYOLOJİSİ  Azgelişmiş Ülkeler ve Aşırı Kentleşme</vt:lpstr>
      <vt:lpstr>Azgelişmiş Ülkeler ve Aşırı Kentleşme –  Ders İçeriği</vt:lpstr>
      <vt:lpstr>Azgelişmiş Ülkeler ve  Aşırı Kentleşme</vt:lpstr>
      <vt:lpstr>Aşırı Kentleşmede Göç Faktörü</vt:lpstr>
      <vt:lpstr>Aşırı Kentleşme Kavramıyla Açıklanan Kentlerin Ortak Özellikleri</vt:lpstr>
      <vt:lpstr>Aşırı Kentleşme Kavramıyla Açıklanan Kentlerin Ortak Özellikleri</vt:lpstr>
      <vt:lpstr>Aşırı Kentleşme Yaklaşımına Gelen Eleştiriler</vt:lpstr>
      <vt:lpstr>Aşırı Kentleşme Yaklaşımına Gelen Eleştiriler</vt:lpstr>
      <vt:lpstr>Gelişmiş ve Gelişmekte Olan Ülkelerdeki Kentleşme Arasındaki Farklar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Sanayi Devrimi ve Kent</dc:title>
  <dc:creator>bilgiseyerim</dc:creator>
  <cp:lastModifiedBy>FİZYNH</cp:lastModifiedBy>
  <cp:revision>81</cp:revision>
  <dcterms:created xsi:type="dcterms:W3CDTF">2018-02-06T19:04:29Z</dcterms:created>
  <dcterms:modified xsi:type="dcterms:W3CDTF">2018-04-16T09:17:33Z</dcterms:modified>
</cp:coreProperties>
</file>