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5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5" r:id="rId15"/>
    <p:sldId id="269" r:id="rId16"/>
    <p:sldId id="270" r:id="rId17"/>
    <p:sldId id="271" r:id="rId18"/>
    <p:sldId id="272" r:id="rId19"/>
    <p:sldId id="278" r:id="rId20"/>
    <p:sldId id="279" r:id="rId21"/>
    <p:sldId id="280" r:id="rId22"/>
    <p:sldId id="281" r:id="rId23"/>
    <p:sldId id="273" r:id="rId24"/>
    <p:sldId id="282" r:id="rId25"/>
    <p:sldId id="283" r:id="rId26"/>
    <p:sldId id="284" r:id="rId27"/>
    <p:sldId id="274" r:id="rId28"/>
    <p:sldId id="286" r:id="rId29"/>
    <p:sldId id="275" r:id="rId30"/>
    <p:sldId id="276" r:id="rId31"/>
    <p:sldId id="277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647A8-8DC4-4925-A242-544D26A63278}" type="datetimeFigureOut">
              <a:rPr lang="tr-TR" smtClean="0"/>
              <a:t>16.11.2014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61E42-58C6-49CF-8309-6070F73D6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392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763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14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59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557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513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503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900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246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005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710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938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264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896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44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470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567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161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351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4451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0586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4296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824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5039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70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20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215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786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6418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051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61E42-58C6-49CF-8309-6070F73D62B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18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CD90-67ED-4A33-8CAB-6288B319A7A4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D25D-8821-4E39-A029-3C0727D6FB81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5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A0AB-241C-4510-84A6-FB3DF5567C3D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58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0DAC-D8FD-4FFB-AB13-B734FF412912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43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131AB-2F6C-4B05-8BAF-2CDA29B45EC3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94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DBF18-000E-4596-94B5-2101B00E666A}" type="datetime1">
              <a:rPr lang="tr-TR" smtClean="0"/>
              <a:t>16.11.2014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26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814E-43EF-45AD-8F83-F97C65DEEF42}" type="datetime1">
              <a:rPr lang="tr-TR" smtClean="0"/>
              <a:t>16.11.2014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24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D2D7-9CB4-43A4-8929-5E29FA7463F4}" type="datetime1">
              <a:rPr lang="tr-TR" smtClean="0"/>
              <a:t>16.11.2014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28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35CA9-02B4-46A6-8306-9A3A5E6AD087}" type="datetime1">
              <a:rPr lang="tr-TR" smtClean="0"/>
              <a:t>16.11.2014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80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444147-2A75-440E-AE3C-86D12807734F}" type="datetime1">
              <a:rPr lang="tr-TR" smtClean="0"/>
              <a:t>16.11.2014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149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7D09-B969-4A67-9BED-26B388398CCB}" type="datetime1">
              <a:rPr lang="tr-TR" smtClean="0"/>
              <a:t>16.11.2014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414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E2A8C06-D476-4C47-A2BB-B0540832763E}" type="datetime1">
              <a:rPr lang="tr-TR" smtClean="0"/>
              <a:t>16.11.2014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4B99D82-9E75-4877-AD5F-CB42464A35E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6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OnlyStopWatch.exe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83822" y="3305404"/>
            <a:ext cx="6691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MUM BOYA KIRICILARI</a:t>
            </a:r>
            <a:endParaRPr lang="tr-T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300021" y="6447724"/>
            <a:ext cx="5158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Yaratıcılık ve İnovasyon Eğitimi – </a:t>
            </a:r>
            <a:r>
              <a:rPr lang="tr-TR" dirty="0" err="1" smtClean="0"/>
              <a:t>serkan</a:t>
            </a:r>
            <a:r>
              <a:rPr lang="tr-TR" dirty="0" smtClean="0"/>
              <a:t> </a:t>
            </a:r>
            <a:r>
              <a:rPr lang="tr-TR" dirty="0" err="1" smtClean="0"/>
              <a:t>keleşoğlu</a:t>
            </a:r>
            <a:endParaRPr lang="tr-TR" dirty="0"/>
          </a:p>
        </p:txBody>
      </p:sp>
      <p:pic>
        <p:nvPicPr>
          <p:cNvPr id="2050" name="Picture 2" descr="http://images.clipartpanda.com/newsmaker-clipart-cray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22" y="257403"/>
            <a:ext cx="6191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81792" y="4751165"/>
            <a:ext cx="1059988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İmkansızı yapmak her zaman eğlencelidir. Çünkü orada daha az rekabet vardır.</a:t>
            </a:r>
          </a:p>
          <a:p>
            <a:pPr algn="r"/>
            <a:r>
              <a:rPr lang="tr-TR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Walt Disney</a:t>
            </a:r>
            <a:endParaRPr lang="tr-T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141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risk alabiliyorsan ayağa </a:t>
            </a:r>
            <a:r>
              <a:rPr lang="tr-TR" sz="2400" dirty="0" smtClean="0"/>
              <a:t>kalk!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95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eleştirel düşünebilen biriyim diyorsan ayağa </a:t>
            </a:r>
            <a:r>
              <a:rPr lang="tr-TR" sz="2400" dirty="0" smtClean="0"/>
              <a:t>kalk!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217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ben bu eğitim sistemini iyileştirecek idealist bir öğretmen olacağım diyorsan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177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9847" y="92426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Sizce, Einstein yaratıcı bir birey midir? 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13</a:t>
            </a:fld>
            <a:endParaRPr lang="tr-TR"/>
          </a:p>
        </p:txBody>
      </p:sp>
      <p:pic>
        <p:nvPicPr>
          <p:cNvPr id="2" name="Einstein, Şoförü ve Yaratıcı Düşünme - Melik Duya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3429" y="1964176"/>
            <a:ext cx="6420372" cy="391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1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4463" y="954249"/>
            <a:ext cx="1210753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Öğrenme Çıktıları</a:t>
            </a:r>
            <a:endParaRPr lang="tr-T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14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938143" y="2014245"/>
            <a:ext cx="104001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Bu etkinlik sonunda;</a:t>
            </a:r>
          </a:p>
          <a:p>
            <a:pPr algn="just">
              <a:lnSpc>
                <a:spcPct val="150000"/>
              </a:lnSpc>
            </a:pPr>
            <a:endParaRPr lang="tr-TR" sz="2800" dirty="0" smtClean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Yaratıcı bireylerin özelliklerini listeleyebilecek,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Yaratıcı öğretmen özelliklerini açıklayabilecek,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Öğrencilerin yaratıcılıklarının arttırılması için öneriler sunabilecek,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Yaratıcı fikirlerinizi görsel materyallerle ifade edebileceksiniz. </a:t>
            </a:r>
          </a:p>
        </p:txBody>
      </p:sp>
      <p:pic>
        <p:nvPicPr>
          <p:cNvPr id="9218" name="Picture 2" descr="http://www.clker.com/cliparts/B/e/w/Q/b/H/learning-objectives-m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044" y="954249"/>
            <a:ext cx="2200275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309131" y="996579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Sıcak Sandalye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15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54575" y="-18130838"/>
            <a:ext cx="5925600" cy="5401770"/>
          </a:xfrm>
          <a:prstGeom prst="rect">
            <a:avLst/>
          </a:prstGeom>
        </p:spPr>
      </p:pic>
      <p:pic>
        <p:nvPicPr>
          <p:cNvPr id="1028" name="Picture 4" descr="http://sweetclipart.com/multisite/sweetclipart/files/armchair_r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47407" y="2395222"/>
            <a:ext cx="2100360" cy="312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70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9847" y="923758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Benzerlikler ve Farklılıklar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8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88135" y="3102399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4000" dirty="0" smtClean="0"/>
              <a:t>Mum Boya Kırıcısı Mısınız? </a:t>
            </a:r>
            <a:endParaRPr lang="tr-TR" sz="40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03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81204" y="2263779"/>
            <a:ext cx="104295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tr-TR" sz="2400" dirty="0" smtClean="0"/>
              <a:t>Yaratıcılık geliştirilebilir… </a:t>
            </a:r>
          </a:p>
          <a:p>
            <a:pPr lvl="0" algn="just">
              <a:lnSpc>
                <a:spcPct val="150000"/>
              </a:lnSpc>
            </a:pPr>
            <a:r>
              <a:rPr lang="tr-TR" sz="2400" dirty="0" smtClean="0"/>
              <a:t>İster </a:t>
            </a:r>
            <a:r>
              <a:rPr lang="tr-TR" sz="2400" dirty="0" err="1" smtClean="0"/>
              <a:t>formal</a:t>
            </a:r>
            <a:r>
              <a:rPr lang="tr-TR" sz="2400" dirty="0" smtClean="0"/>
              <a:t> ister </a:t>
            </a:r>
            <a:r>
              <a:rPr lang="tr-TR" sz="2400" dirty="0" err="1" smtClean="0"/>
              <a:t>informal</a:t>
            </a:r>
            <a:r>
              <a:rPr lang="tr-TR" sz="2400" dirty="0" smtClean="0"/>
              <a:t> eğitim…</a:t>
            </a:r>
            <a:endParaRPr lang="tr-TR" sz="2400" dirty="0"/>
          </a:p>
          <a:p>
            <a:pPr lvl="0" algn="just">
              <a:lnSpc>
                <a:spcPct val="150000"/>
              </a:lnSpc>
            </a:pPr>
            <a:r>
              <a:rPr lang="tr-TR" sz="2400" dirty="0" smtClean="0"/>
              <a:t>Bir alanla sınırlandırılamaz… </a:t>
            </a:r>
            <a:r>
              <a:rPr lang="tr-TR" sz="1200" dirty="0" smtClean="0"/>
              <a:t>(</a:t>
            </a:r>
            <a:r>
              <a:rPr lang="tr-TR" sz="1200" dirty="0" err="1" smtClean="0"/>
              <a:t>Conner</a:t>
            </a:r>
            <a:r>
              <a:rPr lang="tr-TR" sz="1200" dirty="0"/>
              <a:t>, 1998; </a:t>
            </a:r>
            <a:r>
              <a:rPr lang="tr-TR" sz="1200" dirty="0" err="1"/>
              <a:t>Ihsen</a:t>
            </a:r>
            <a:r>
              <a:rPr lang="tr-TR" sz="1200" dirty="0"/>
              <a:t>, 1998. Akt: Öztürk, </a:t>
            </a:r>
            <a:r>
              <a:rPr lang="tr-TR" sz="1200" dirty="0" smtClean="0"/>
              <a:t>2007, s.45, </a:t>
            </a:r>
            <a:r>
              <a:rPr lang="tr-TR" sz="1200" dirty="0" err="1" smtClean="0"/>
              <a:t>Sıdar</a:t>
            </a:r>
            <a:r>
              <a:rPr lang="tr-TR" sz="1200" dirty="0" smtClean="0"/>
              <a:t>, 2011).</a:t>
            </a:r>
            <a:endParaRPr lang="tr-TR" sz="12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18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Kişilik Özellikleri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1396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19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Kişilik Özellikleri</a:t>
            </a:r>
            <a:endParaRPr lang="tr-TR" sz="3200" dirty="0"/>
          </a:p>
        </p:txBody>
      </p:sp>
      <p:sp>
        <p:nvSpPr>
          <p:cNvPr id="2" name="Dikdörtgen 1"/>
          <p:cNvSpPr/>
          <p:nvPr/>
        </p:nvSpPr>
        <p:spPr>
          <a:xfrm>
            <a:off x="3422132" y="2967335"/>
            <a:ext cx="5347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Yaratıcılık &gt; 120 IQ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718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3818" y="769737"/>
            <a:ext cx="121075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Eğer … isen ayağa kalk!</a:t>
            </a:r>
            <a:endParaRPr lang="tr-T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</a:t>
            </a:fld>
            <a:endParaRPr lang="tr-TR"/>
          </a:p>
        </p:txBody>
      </p:sp>
      <p:pic>
        <p:nvPicPr>
          <p:cNvPr id="3074" name="Picture 2" descr="http://www.mymilkglassheart.com/wp-content/uploads/2012/06/cute-stand-up-kitt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6" y="2825703"/>
            <a:ext cx="3048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4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20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422126" y="714652"/>
            <a:ext cx="5347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Yaratıcılık &gt; 120 IQ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2" name="Picture 2" descr="http://blog.lib.umn.edu/nich0185/myblog2/76566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02" y="1811287"/>
            <a:ext cx="7025394" cy="447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8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46408" y="1866238"/>
            <a:ext cx="1174559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Hem dopdolu bir enerjiye sahip, hem de sessiz ve rahattır.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Hem zeki hem de acemi ve deneyimsizdir.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Eğlence ve disiplini, sorumluluk ve sorumsuzluğu bir arada bulundurur.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Fanteziler, hayaller ve gerçekler arasındadır.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Kendi içindeki ve kendisinin dışındaki çelişkili yorumlar ya da anlayışlara karşı sürekli olarak kendini kurur.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Hem alçak gönüllü hem de gururludur.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Bir yandan sıradan bir kişinin katı ve kesin bir boyutunu, diğer yandan da özgün bir kişinin eğilimlerini gösterir.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İçinde hırslı ve ateşliyken, diğer yandan öznel düşünebilir. 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• </a:t>
            </a:r>
            <a:r>
              <a:rPr lang="tr-TR" sz="2000" dirty="0"/>
              <a:t>Duyarlılığı ve açık görüşlülüğü ona acı verse bile bu yönünü açığa vurur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21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</a:t>
            </a:r>
            <a:r>
              <a:rPr lang="tr-TR" sz="3200" dirty="0"/>
              <a:t>Kişilik Özellikleri </a:t>
            </a:r>
            <a:r>
              <a:rPr lang="tr-TR" sz="1200" dirty="0"/>
              <a:t>(</a:t>
            </a:r>
            <a:r>
              <a:rPr lang="tr-TR" sz="1200" dirty="0" err="1"/>
              <a:t>Csikszentmihalyi</a:t>
            </a:r>
            <a:r>
              <a:rPr lang="tr-TR" sz="1200" dirty="0"/>
              <a:t>, 2002): </a:t>
            </a:r>
          </a:p>
        </p:txBody>
      </p:sp>
      <p:pic>
        <p:nvPicPr>
          <p:cNvPr id="6146" name="Picture 2" descr="http://rockribbons.files.wordpress.com/2013/02/braincolorimaginationcreativitycolourfulartbrainstorm-7c6fc3d21551e01f7804e2e675f2a63e_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110" y="716878"/>
            <a:ext cx="2298720" cy="229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67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23203" y="2046120"/>
            <a:ext cx="1174559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/>
            <a:r>
              <a:rPr lang="tr-TR" sz="2400" dirty="0" smtClean="0"/>
              <a:t>1</a:t>
            </a:r>
            <a:r>
              <a:rPr lang="tr-TR" sz="2400" dirty="0"/>
              <a:t>. Akıcılık (Belli bir zaman diliminde çok sayıda fikir üretebilme),</a:t>
            </a:r>
          </a:p>
          <a:p>
            <a:pPr lvl="1"/>
            <a:r>
              <a:rPr lang="tr-TR" sz="2400" dirty="0"/>
              <a:t>2. Esneklik (Nesneleri alışılmışın dışında kullanabilme),</a:t>
            </a:r>
          </a:p>
          <a:p>
            <a:pPr lvl="1"/>
            <a:r>
              <a:rPr lang="tr-TR" sz="2400" dirty="0"/>
              <a:t>3. Detayları Görebilme (Görsel ve dilsel eylemlerde detayları görebilme ve ayırt edebilme),</a:t>
            </a:r>
          </a:p>
          <a:p>
            <a:pPr lvl="1"/>
            <a:r>
              <a:rPr lang="tr-TR" sz="2400" dirty="0"/>
              <a:t>4. Özgünlük (Yeni ve alışılmamış fikirler ortaya çıkarabilme),</a:t>
            </a:r>
          </a:p>
          <a:p>
            <a:pPr lvl="1"/>
            <a:r>
              <a:rPr lang="tr-TR" sz="2400" dirty="0"/>
              <a:t>5. Meraklı Olma,</a:t>
            </a:r>
          </a:p>
          <a:p>
            <a:pPr lvl="1"/>
            <a:r>
              <a:rPr lang="tr-TR" sz="2400" dirty="0"/>
              <a:t>6. Çabuk Kavrayabilme,</a:t>
            </a:r>
          </a:p>
          <a:p>
            <a:pPr lvl="1"/>
            <a:r>
              <a:rPr lang="tr-TR" sz="2400" dirty="0"/>
              <a:t>7. Deneyimlere Açık Olma,</a:t>
            </a:r>
          </a:p>
          <a:p>
            <a:pPr lvl="1"/>
            <a:r>
              <a:rPr lang="tr-TR" sz="2400" dirty="0"/>
              <a:t>8. Bağımsız Fikirli ve Eleştirel Olma,</a:t>
            </a:r>
          </a:p>
          <a:p>
            <a:pPr lvl="1"/>
            <a:r>
              <a:rPr lang="tr-TR" sz="2400" dirty="0"/>
              <a:t>9. Dış Dünyaya Duyarlılık,</a:t>
            </a:r>
          </a:p>
          <a:p>
            <a:pPr lvl="1"/>
            <a:r>
              <a:rPr lang="tr-TR" sz="2400" dirty="0"/>
              <a:t>10. Yerleşik Fikirlere Meydan Okuma,</a:t>
            </a:r>
          </a:p>
          <a:p>
            <a:pPr lvl="1"/>
            <a:r>
              <a:rPr lang="tr-TR" sz="2400" dirty="0"/>
              <a:t>11. Sezgili Olma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22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</a:t>
            </a:r>
            <a:r>
              <a:rPr lang="tr-TR" sz="3200" dirty="0"/>
              <a:t>Kişilik Özellikleri </a:t>
            </a:r>
            <a:r>
              <a:rPr lang="tr-TR" sz="1200" dirty="0" smtClean="0"/>
              <a:t>(</a:t>
            </a:r>
            <a:r>
              <a:rPr lang="tr-TR" sz="1200" dirty="0" err="1"/>
              <a:t>Linderman</a:t>
            </a:r>
            <a:r>
              <a:rPr lang="tr-TR" sz="1200" dirty="0"/>
              <a:t> (1990</a:t>
            </a:r>
            <a:r>
              <a:rPr lang="tr-TR" sz="1200" dirty="0" smtClean="0"/>
              <a:t>) </a:t>
            </a:r>
            <a:endParaRPr lang="tr-TR" sz="1200" dirty="0"/>
          </a:p>
        </p:txBody>
      </p:sp>
      <p:pic>
        <p:nvPicPr>
          <p:cNvPr id="7170" name="Picture 2" descr="http://i.huffpost.com/gen/1651060/thumbs/o-DOODLE-570.jpg?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635" y="3633600"/>
            <a:ext cx="3771848" cy="256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8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81203" y="2281736"/>
            <a:ext cx="1042959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400" dirty="0"/>
              <a:t>Yaratıcı bir öğretmende bulunması gereken özellikleri </a:t>
            </a:r>
            <a:r>
              <a:rPr lang="tr-TR" sz="2400" dirty="0" err="1"/>
              <a:t>Ward</a:t>
            </a:r>
            <a:r>
              <a:rPr lang="tr-TR" sz="2400" dirty="0"/>
              <a:t> (2007</a:t>
            </a:r>
            <a:r>
              <a:rPr lang="tr-TR" sz="2400" dirty="0" smtClean="0"/>
              <a:t>)</a:t>
            </a:r>
          </a:p>
          <a:p>
            <a:pPr lvl="0"/>
            <a:endParaRPr lang="tr-T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Soyut düşünebilme yeteneği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Benzeşim kurabilme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Kavram haritaları oluşturabilme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Problemi fark etme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Problem çözme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400" dirty="0"/>
              <a:t>Fikirlere değer vermek ve onları </a:t>
            </a:r>
            <a:r>
              <a:rPr lang="tr-TR" sz="2400" dirty="0" smtClean="0"/>
              <a:t>değerlendirmek </a:t>
            </a:r>
            <a:endParaRPr lang="tr-TR" sz="2400" dirty="0"/>
          </a:p>
          <a:p>
            <a:pPr lvl="0" algn="just"/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23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Öğretmen Özellikleri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6857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935" y="1866238"/>
            <a:ext cx="1155046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tr-TR" sz="2000" dirty="0" smtClean="0"/>
              <a:t>a</a:t>
            </a:r>
            <a:r>
              <a:rPr lang="tr-TR" sz="2000" dirty="0"/>
              <a:t>. Yaratıcı öğrenciler meraklıdır, soru sorarlar ve meydan okurlar. Kurallara uymak zorunda hissetmezler.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/>
              <a:t>b. Bağlantılar kurup, ilişkileri görebilirler. Yaratıcı öğrenciler yanal düşünür ve nesneler arasında ilişki kurabilirler.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/>
              <a:t>c. Hayal kurabilir, olasılıkları görebilir, alternatifleri resmedebilirler. Olaylara veya nesnelere farklı bakış açılarıyla yaklaşırlar.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/>
              <a:t>d. Fikirleri ve seçenekleri açıklayabilirler. Yaratıcı öğrenciler fikirlerle oynar, alternatif ve yeni yöntemleri dener, zihinlerini açık tutar, yaratıcı sonuçlarda başarılı olmak için fikirlerinde değişiklik yaparlar.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/>
              <a:t>e. Fikirler üzerinde eleştirel düşünürler. Süreçleri yeniden gözden geçirir, yapıcı eleştiriler yapar ve geri dönüt </a:t>
            </a:r>
            <a:r>
              <a:rPr lang="tr-TR" sz="2000" dirty="0" smtClean="0"/>
              <a:t>verirler.</a:t>
            </a:r>
            <a:endParaRPr lang="tr-TR" sz="20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24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dirty="0" smtClean="0"/>
              <a:t>Yaratıcı </a:t>
            </a:r>
            <a:r>
              <a:rPr lang="tr-TR" sz="3200" dirty="0"/>
              <a:t>Öğrenci Özellikleri </a:t>
            </a:r>
            <a:r>
              <a:rPr lang="tr-TR" sz="1200" dirty="0"/>
              <a:t>(Morris, 2006</a:t>
            </a:r>
            <a:r>
              <a:rPr lang="tr-TR" sz="1200" dirty="0" smtClean="0"/>
              <a:t>)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21115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85827" y="2033367"/>
            <a:ext cx="11620344" cy="39130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Öğretmen</a:t>
            </a:r>
            <a:r>
              <a:rPr lang="tr-TR" sz="2400" dirty="0"/>
              <a:t>, öğrenciler üstünde zaman baskısı yaratmamalı, aceleci olmamalıdır.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Dikkatli düşünmeye, yaratıcılığa değer vermelidir.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Öğretmen bir şey yapma, bir problem çözme konusunda asla bir tek yol belirlememelidir.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Değişik eğilimleri, yaklaşımları kabul eder bir model olmalıdır.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Öğretmen, öğrencilerin yaratıcılığını harekete geçirecek, birbirine uymayan zıt fikirleri, çok yönlü durumları bir arada barındıran açık uçlu, tartışmalı ödevler verebilmelidir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25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Öğretmen Özellikleri </a:t>
            </a:r>
            <a:r>
              <a:rPr lang="tr-TR" sz="1200" dirty="0" smtClean="0"/>
              <a:t>(Senemoğlu, 2009)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1472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935" y="2078337"/>
            <a:ext cx="1162034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Öğrencilerin </a:t>
            </a:r>
            <a:r>
              <a:rPr lang="tr-TR" sz="2400" dirty="0"/>
              <a:t>kendi kendilerinin öğrenmesine ve kendilerini değerlendirmelerine yol gösterici bir rehber bir danışman olmalıdır.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dirty="0"/>
              <a:t>Öğretmen, yaratıcı problem çözme/düşünmeyi sağlamak üzere öğrencileri kararı ertelemeleri için teşvik etmeli, tüm olasılıkları düşünmeye yönlendirmelidir.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dirty="0"/>
              <a:t>Öğretmen öğrencilere dostça, arkadaşça davranmalı, öğrencileri alışılmamış, acemice hatta garip olan fikirlerini, görüşlerini ifade etmeye özendirmeli.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dirty="0"/>
              <a:t>Öğretmen hoşgörüsüz bir ortamın önüne geçmek için öğrenciyi arkadaşlarının alışılmamış, garip görülen fikirlerini hoşgörüyle karşılamaya yöneltmelidir.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dirty="0"/>
              <a:t>Güven verici, eğlenceli bir dostluk ortamında öğrenmeyi sağlamalıdır.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26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0" y="935233"/>
            <a:ext cx="12191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/>
              <a:t>Yaratıcı Öğretmen Özellikleri </a:t>
            </a:r>
            <a:r>
              <a:rPr lang="tr-TR" sz="1200" dirty="0" smtClean="0"/>
              <a:t>(Senemoğlu, 2009)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9824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1009469"/>
            <a:ext cx="12192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>
                <a:solidFill>
                  <a:srgbClr val="00B050"/>
                </a:solidFill>
              </a:rPr>
              <a:t>LOTUS (NİLÜFER ÇİÇEĞİ)</a:t>
            </a: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27</a:t>
            </a:fld>
            <a:endParaRPr lang="tr-TR"/>
          </a:p>
        </p:txBody>
      </p:sp>
      <p:pic>
        <p:nvPicPr>
          <p:cNvPr id="9" name="Picture 2" descr="http://www.hdwallpaperscool.com/wp-content/uploads/2013/12/lotus-flower-hd-wallpapers-beautiful-desktop-background-photographs-widesc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181769" y="1884705"/>
            <a:ext cx="6426926" cy="42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0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847" y="345320"/>
            <a:ext cx="54184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Sorun Belirleme/Empati Kurma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1009469"/>
            <a:ext cx="12192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3200" dirty="0" smtClean="0">
                <a:solidFill>
                  <a:srgbClr val="00B050"/>
                </a:solidFill>
              </a:rPr>
              <a:t>LOTUS (NİLÜFER ÇİÇEĞİ)</a:t>
            </a: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28</a:t>
            </a:fld>
            <a:endParaRPr lang="tr-TR"/>
          </a:p>
        </p:txBody>
      </p:sp>
      <p:sp>
        <p:nvSpPr>
          <p:cNvPr id="3" name="Dikdörtgen 2">
            <a:hlinkClick r:id="rId3" action="ppaction://hlinkfile"/>
          </p:cNvPr>
          <p:cNvSpPr/>
          <p:nvPr/>
        </p:nvSpPr>
        <p:spPr>
          <a:xfrm>
            <a:off x="4410606" y="2967335"/>
            <a:ext cx="33707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dakika…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743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29</a:t>
            </a:fld>
            <a:endParaRPr lang="tr-TR"/>
          </a:p>
        </p:txBody>
      </p:sp>
      <p:pic>
        <p:nvPicPr>
          <p:cNvPr id="2" name="Steve Jobs'un Stanford Üniversitesi Mezuniyet Töreni Konuşması (Türkçe Altyazılı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86185" y="2110647"/>
            <a:ext cx="5136736" cy="385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8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Eğer iyi bir gözlemci olduğunu düşünüyorsan ayağa </a:t>
            </a:r>
            <a:r>
              <a:rPr lang="tr-TR" sz="2400" dirty="0" smtClean="0"/>
              <a:t>kalk! </a:t>
            </a:r>
            <a:endParaRPr lang="tr-T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130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193066" y="883855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4000" dirty="0" smtClean="0"/>
              <a:t>Kısa Film</a:t>
            </a:r>
            <a:endParaRPr lang="tr-TR" sz="40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30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12417"/>
              </p:ext>
            </p:extLst>
          </p:nvPr>
        </p:nvGraphicFramePr>
        <p:xfrm>
          <a:off x="1097280" y="1885523"/>
          <a:ext cx="10250274" cy="4385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422"/>
                <a:gridCol w="4062334"/>
                <a:gridCol w="1454046"/>
                <a:gridCol w="1514007"/>
                <a:gridCol w="1214203"/>
                <a:gridCol w="1124262"/>
              </a:tblGrid>
              <a:tr h="685918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Boyut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Geliştirilmesi Gerek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Kabul</a:t>
                      </a:r>
                      <a:r>
                        <a:rPr lang="tr-TR" baseline="0" dirty="0" smtClean="0"/>
                        <a:t> Edilebilir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İyi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</a:tr>
              <a:tr h="446721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Materyal</a:t>
                      </a:r>
                      <a:endParaRPr lang="tr-TR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</a:t>
                      </a:r>
                      <a:r>
                        <a:rPr lang="tr-TR" baseline="0" dirty="0" smtClean="0"/>
                        <a:t> yaratıcıdır.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92503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 özgündür.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79882">
                <a:tc>
                  <a:txBody>
                    <a:bodyPr/>
                    <a:lstStyle/>
                    <a:p>
                      <a:r>
                        <a:rPr lang="tr-TR" dirty="0" smtClean="0"/>
                        <a:t>İçerik</a:t>
                      </a:r>
                      <a:endParaRPr lang="tr-TR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 yaratıcı birey özelliklerinin geliştirilmesine</a:t>
                      </a:r>
                      <a:r>
                        <a:rPr lang="tr-TR" baseline="0" dirty="0" smtClean="0"/>
                        <a:t> yönelik birden çok fikir içermektedir.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67627">
                <a:tc>
                  <a:txBody>
                    <a:bodyPr/>
                    <a:lstStyle/>
                    <a:p>
                      <a:r>
                        <a:rPr lang="tr-TR" dirty="0" smtClean="0"/>
                        <a:t>Grup</a:t>
                      </a:r>
                      <a:endParaRPr lang="tr-TR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Grubun bütün üyeleri</a:t>
                      </a:r>
                      <a:r>
                        <a:rPr lang="tr-TR" baseline="0" dirty="0" smtClean="0"/>
                        <a:t> etkinlik sürecinde etkin rol almıştır.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1012399">
                <a:tc>
                  <a:txBody>
                    <a:bodyPr/>
                    <a:lstStyle/>
                    <a:p>
                      <a:r>
                        <a:rPr lang="tr-TR" dirty="0" smtClean="0"/>
                        <a:t>Zaman</a:t>
                      </a:r>
                      <a:endParaRPr lang="tr-TR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 süreci 3-5 dakikadır.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 descr="http://smilingldsgirl.files.wordpress.com/2013/06/movie-clip-art11-287x3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567" y="345320"/>
            <a:ext cx="1373422" cy="143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935" y="345320"/>
            <a:ext cx="594906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Bilgi Paylaşımı/</a:t>
            </a:r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Toplama/Araştırma </a:t>
            </a:r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88135" y="3102399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4000" dirty="0" smtClean="0"/>
              <a:t>Değerlendirme</a:t>
            </a:r>
            <a:endParaRPr lang="tr-TR" sz="4000" dirty="0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11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Eğer bir yıl içinde evlenmeyi düşünüyorsan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  <a:endParaRPr lang="tr-T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73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esprili biri olduğunu düşünüyorsan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20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öğretmen olmayı istemiyorsan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15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hayal kurabilen birisiysen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544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kendinle dalga geçebiliyorsan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402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7132" y="400405"/>
            <a:ext cx="22493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Isınma Aşaması</a:t>
            </a:r>
            <a:endParaRPr lang="tr-TR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956318"/>
            <a:ext cx="121075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Eğer nereden çıktı bu saçma etkinlik diye düşünüyorsan ayağa </a:t>
            </a:r>
            <a:r>
              <a:rPr lang="tr-TR" sz="2400" dirty="0" smtClean="0"/>
              <a:t>kalk</a:t>
            </a:r>
            <a:r>
              <a:rPr lang="tr-TR" sz="2400" dirty="0"/>
              <a:t>!</a:t>
            </a: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C32D0-3650-44CE-91F6-7B175F3FFD1C}" type="datetime1">
              <a:rPr lang="tr-TR" smtClean="0"/>
              <a:t>16.11.2014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Yaratıcılık ve İnovasyon Eğitimi 4. Hafta Uygulaması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99D82-9E75-4877-AD5F-CB42464A35E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40246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413</TotalTime>
  <Words>1217</Words>
  <Application>Microsoft Office PowerPoint</Application>
  <PresentationFormat>Geniş ekran</PresentationFormat>
  <Paragraphs>251</Paragraphs>
  <Slides>31</Slides>
  <Notes>30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Geçmişe bakış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 kelesoglu</dc:creator>
  <cp:lastModifiedBy>skelesoglu</cp:lastModifiedBy>
  <cp:revision>29</cp:revision>
  <dcterms:created xsi:type="dcterms:W3CDTF">2014-11-03T07:46:33Z</dcterms:created>
  <dcterms:modified xsi:type="dcterms:W3CDTF">2014-11-16T17:09:06Z</dcterms:modified>
</cp:coreProperties>
</file>