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314" r:id="rId3"/>
    <p:sldId id="284" r:id="rId4"/>
    <p:sldId id="285" r:id="rId5"/>
    <p:sldId id="319" r:id="rId6"/>
    <p:sldId id="320" r:id="rId7"/>
    <p:sldId id="288" r:id="rId8"/>
    <p:sldId id="289" r:id="rId9"/>
    <p:sldId id="290" r:id="rId10"/>
    <p:sldId id="291" r:id="rId11"/>
    <p:sldId id="297" r:id="rId12"/>
    <p:sldId id="321" r:id="rId13"/>
    <p:sldId id="308" r:id="rId14"/>
    <p:sldId id="310" r:id="rId15"/>
    <p:sldId id="311" r:id="rId16"/>
    <p:sldId id="309" r:id="rId17"/>
    <p:sldId id="307" r:id="rId18"/>
    <p:sldId id="312" r:id="rId19"/>
    <p:sldId id="313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5BEC0-EA6F-4812-9C69-78D24B7AF574}" type="doc">
      <dgm:prSet loTypeId="urn:microsoft.com/office/officeart/2005/8/layout/arrow2" loCatId="process" qsTypeId="urn:microsoft.com/office/officeart/2005/8/quickstyle/3d3" qsCatId="3D" csTypeId="urn:microsoft.com/office/officeart/2005/8/colors/colorful5" csCatId="colorful" phldr="1"/>
      <dgm:spPr/>
    </dgm:pt>
    <dgm:pt modelId="{646DF468-7A07-46B0-89E3-65FE21FB617C}">
      <dgm:prSet phldrT="[Metin]" custT="1"/>
      <dgm:spPr/>
      <dgm:t>
        <a:bodyPr/>
        <a:lstStyle/>
        <a:p>
          <a:pPr algn="just"/>
          <a:r>
            <a:rPr lang="tr-TR" sz="2000" dirty="0" smtClean="0">
              <a:latin typeface="Agency FB" pitchFamily="34" charset="0"/>
            </a:rPr>
            <a:t>Yiyecekler </a:t>
          </a:r>
        </a:p>
        <a:p>
          <a:pPr algn="just"/>
          <a:r>
            <a:rPr lang="tr-TR" sz="2000" dirty="0" smtClean="0">
              <a:latin typeface="Agency FB" pitchFamily="34" charset="0"/>
            </a:rPr>
            <a:t>2saat içinde</a:t>
          </a:r>
        </a:p>
        <a:p>
          <a:pPr algn="just"/>
          <a:r>
            <a:rPr lang="tr-TR" sz="2000" baseline="0" dirty="0" smtClean="0">
              <a:latin typeface="Agency FB" pitchFamily="34" charset="0"/>
            </a:rPr>
            <a:t> </a:t>
          </a:r>
          <a:r>
            <a:rPr lang="tr-TR" sz="2000" dirty="0" smtClean="0">
              <a:latin typeface="Agency FB" pitchFamily="34" charset="0"/>
            </a:rPr>
            <a:t>25</a:t>
          </a:r>
          <a:r>
            <a:rPr lang="tr-TR" sz="2000" baseline="30000" dirty="0" smtClean="0">
              <a:latin typeface="Agency FB" pitchFamily="34" charset="0"/>
            </a:rPr>
            <a:t>0</a:t>
          </a:r>
          <a:r>
            <a:rPr lang="tr-TR" sz="2000" baseline="0" dirty="0" smtClean="0">
              <a:latin typeface="Agency FB" pitchFamily="34" charset="0"/>
            </a:rPr>
            <a:t>C</a:t>
          </a:r>
          <a:endParaRPr lang="tr-TR" sz="2000" dirty="0">
            <a:latin typeface="Agency FB" pitchFamily="34" charset="0"/>
          </a:endParaRPr>
        </a:p>
      </dgm:t>
    </dgm:pt>
    <dgm:pt modelId="{B8C4BA88-973E-414B-A1CF-A4CDBF0D46F8}" type="parTrans" cxnId="{6C751E03-32B1-4252-AE8A-241D93DADDA1}">
      <dgm:prSet/>
      <dgm:spPr/>
      <dgm:t>
        <a:bodyPr/>
        <a:lstStyle/>
        <a:p>
          <a:endParaRPr lang="tr-TR"/>
        </a:p>
      </dgm:t>
    </dgm:pt>
    <dgm:pt modelId="{4C025C1C-6036-4F7F-B57F-6D2F44E83F07}" type="sibTrans" cxnId="{6C751E03-32B1-4252-AE8A-241D93DADDA1}">
      <dgm:prSet/>
      <dgm:spPr/>
      <dgm:t>
        <a:bodyPr/>
        <a:lstStyle/>
        <a:p>
          <a:endParaRPr lang="tr-TR"/>
        </a:p>
      </dgm:t>
    </dgm:pt>
    <dgm:pt modelId="{78335846-6D4B-4123-8C8D-A3C9FCB5E56E}">
      <dgm:prSet phldrT="[Metin]" custT="1"/>
      <dgm:spPr/>
      <dgm:t>
        <a:bodyPr/>
        <a:lstStyle/>
        <a:p>
          <a:pPr algn="just"/>
          <a:r>
            <a:rPr lang="tr-TR" sz="2000" dirty="0" smtClean="0">
              <a:latin typeface="Agency FB" pitchFamily="34" charset="0"/>
            </a:rPr>
            <a:t>25</a:t>
          </a:r>
          <a:r>
            <a:rPr lang="tr-TR" sz="2000" baseline="30000" dirty="0" smtClean="0">
              <a:latin typeface="Agency FB" pitchFamily="34" charset="0"/>
            </a:rPr>
            <a:t>0</a:t>
          </a:r>
          <a:r>
            <a:rPr lang="tr-TR" sz="2000" baseline="0" dirty="0" smtClean="0">
              <a:latin typeface="Agency FB" pitchFamily="34" charset="0"/>
            </a:rPr>
            <a:t>C den 4 saat içinde</a:t>
          </a:r>
          <a:endParaRPr lang="tr-TR" sz="2000" dirty="0">
            <a:latin typeface="Agency FB" pitchFamily="34" charset="0"/>
          </a:endParaRPr>
        </a:p>
      </dgm:t>
    </dgm:pt>
    <dgm:pt modelId="{4C3CA296-21F2-4583-A8A3-8154CBD4A655}" type="parTrans" cxnId="{017D403D-0D16-4EC8-8C5A-3AF495320CD3}">
      <dgm:prSet/>
      <dgm:spPr/>
      <dgm:t>
        <a:bodyPr/>
        <a:lstStyle/>
        <a:p>
          <a:endParaRPr lang="tr-TR"/>
        </a:p>
      </dgm:t>
    </dgm:pt>
    <dgm:pt modelId="{CE717099-065C-4531-8F06-F2D0B1B91801}" type="sibTrans" cxnId="{017D403D-0D16-4EC8-8C5A-3AF495320CD3}">
      <dgm:prSet/>
      <dgm:spPr/>
      <dgm:t>
        <a:bodyPr/>
        <a:lstStyle/>
        <a:p>
          <a:endParaRPr lang="tr-TR"/>
        </a:p>
      </dgm:t>
    </dgm:pt>
    <dgm:pt modelId="{BD3BD27D-FF95-4B30-A721-B8958926E1FE}">
      <dgm:prSet phldrT="[Metin]" custT="1"/>
      <dgm:spPr/>
      <dgm:t>
        <a:bodyPr/>
        <a:lstStyle/>
        <a:p>
          <a:pPr algn="just"/>
          <a:r>
            <a:rPr lang="tr-TR" sz="2000" dirty="0" smtClean="0">
              <a:latin typeface="Agency FB" pitchFamily="34" charset="0"/>
            </a:rPr>
            <a:t>4</a:t>
          </a:r>
          <a:r>
            <a:rPr lang="tr-TR" sz="2000" baseline="30000" dirty="0" smtClean="0">
              <a:latin typeface="Agency FB" pitchFamily="34" charset="0"/>
            </a:rPr>
            <a:t>0</a:t>
          </a:r>
          <a:r>
            <a:rPr lang="tr-TR" sz="2000" baseline="0" dirty="0" smtClean="0">
              <a:latin typeface="Agency FB" pitchFamily="34" charset="0"/>
            </a:rPr>
            <a:t>C ye düşürülür.</a:t>
          </a:r>
          <a:endParaRPr lang="tr-TR" sz="2000" dirty="0">
            <a:latin typeface="Agency FB" pitchFamily="34" charset="0"/>
          </a:endParaRPr>
        </a:p>
      </dgm:t>
    </dgm:pt>
    <dgm:pt modelId="{6D7FD82D-4E92-49C5-8896-3D82BA7CB451}" type="parTrans" cxnId="{2C0B1B23-1D3D-44ED-B9D5-59E78E8CEFA3}">
      <dgm:prSet/>
      <dgm:spPr/>
      <dgm:t>
        <a:bodyPr/>
        <a:lstStyle/>
        <a:p>
          <a:endParaRPr lang="tr-TR"/>
        </a:p>
      </dgm:t>
    </dgm:pt>
    <dgm:pt modelId="{C18C1B26-BFB6-433F-A7E9-A99B6E88501F}" type="sibTrans" cxnId="{2C0B1B23-1D3D-44ED-B9D5-59E78E8CEFA3}">
      <dgm:prSet/>
      <dgm:spPr/>
      <dgm:t>
        <a:bodyPr/>
        <a:lstStyle/>
        <a:p>
          <a:endParaRPr lang="tr-TR"/>
        </a:p>
      </dgm:t>
    </dgm:pt>
    <dgm:pt modelId="{48AF35B8-EDB0-44B4-AC1F-35B73118F7C0}" type="pres">
      <dgm:prSet presAssocID="{B115BEC0-EA6F-4812-9C69-78D24B7AF574}" presName="arrowDiagram" presStyleCnt="0">
        <dgm:presLayoutVars>
          <dgm:chMax val="5"/>
          <dgm:dir/>
          <dgm:resizeHandles val="exact"/>
        </dgm:presLayoutVars>
      </dgm:prSet>
      <dgm:spPr/>
    </dgm:pt>
    <dgm:pt modelId="{E1F4987D-AD4C-465E-BE63-39CBE812ADFC}" type="pres">
      <dgm:prSet presAssocID="{B115BEC0-EA6F-4812-9C69-78D24B7AF574}" presName="arrow" presStyleLbl="bgShp" presStyleIdx="0" presStyleCnt="1" custLinFactNeighborX="29919" custLinFactNeighborY="15980"/>
      <dgm:spPr/>
    </dgm:pt>
    <dgm:pt modelId="{1A382F5B-F180-4A26-873F-500489F561B5}" type="pres">
      <dgm:prSet presAssocID="{B115BEC0-EA6F-4812-9C69-78D24B7AF574}" presName="arrowDiagram3" presStyleCnt="0"/>
      <dgm:spPr/>
    </dgm:pt>
    <dgm:pt modelId="{0E82DA98-5961-46C5-9279-B13FB4570970}" type="pres">
      <dgm:prSet presAssocID="{646DF468-7A07-46B0-89E3-65FE21FB617C}" presName="bullet3a" presStyleLbl="node1" presStyleIdx="0" presStyleCnt="3"/>
      <dgm:spPr/>
    </dgm:pt>
    <dgm:pt modelId="{9A83301F-F313-441B-8B98-90072897431C}" type="pres">
      <dgm:prSet presAssocID="{646DF468-7A07-46B0-89E3-65FE21FB617C}" presName="textBox3a" presStyleLbl="revTx" presStyleIdx="0" presStyleCnt="3" custScaleX="1313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E5D7CD-2EDB-4CE8-9C95-3477445691BB}" type="pres">
      <dgm:prSet presAssocID="{78335846-6D4B-4123-8C8D-A3C9FCB5E56E}" presName="bullet3b" presStyleLbl="node1" presStyleIdx="1" presStyleCnt="3"/>
      <dgm:spPr/>
    </dgm:pt>
    <dgm:pt modelId="{B112FBF9-3BAF-4C41-9D8D-C853B214A7FE}" type="pres">
      <dgm:prSet presAssocID="{78335846-6D4B-4123-8C8D-A3C9FCB5E56E}" presName="textBox3b" presStyleLbl="revTx" presStyleIdx="1" presStyleCnt="3" custScaleY="852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0C37B-C444-4643-B01E-D263018A6F28}" type="pres">
      <dgm:prSet presAssocID="{BD3BD27D-FF95-4B30-A721-B8958926E1FE}" presName="bullet3c" presStyleLbl="node1" presStyleIdx="2" presStyleCnt="3"/>
      <dgm:spPr/>
    </dgm:pt>
    <dgm:pt modelId="{899ADBC1-FCCF-49D6-93EB-D09DE57601FD}" type="pres">
      <dgm:prSet presAssocID="{BD3BD27D-FF95-4B30-A721-B8958926E1F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C07D89-9231-4F02-9F7C-F139BF3DF820}" type="presOf" srcId="{B115BEC0-EA6F-4812-9C69-78D24B7AF574}" destId="{48AF35B8-EDB0-44B4-AC1F-35B73118F7C0}" srcOrd="0" destOrd="0" presId="urn:microsoft.com/office/officeart/2005/8/layout/arrow2"/>
    <dgm:cxn modelId="{12282BBD-BDA9-4ED7-97F2-44F2A96BF777}" type="presOf" srcId="{78335846-6D4B-4123-8C8D-A3C9FCB5E56E}" destId="{B112FBF9-3BAF-4C41-9D8D-C853B214A7FE}" srcOrd="0" destOrd="0" presId="urn:microsoft.com/office/officeart/2005/8/layout/arrow2"/>
    <dgm:cxn modelId="{0C7DEAA1-8F3C-452C-B836-0323437FCDBA}" type="presOf" srcId="{BD3BD27D-FF95-4B30-A721-B8958926E1FE}" destId="{899ADBC1-FCCF-49D6-93EB-D09DE57601FD}" srcOrd="0" destOrd="0" presId="urn:microsoft.com/office/officeart/2005/8/layout/arrow2"/>
    <dgm:cxn modelId="{6C751E03-32B1-4252-AE8A-241D93DADDA1}" srcId="{B115BEC0-EA6F-4812-9C69-78D24B7AF574}" destId="{646DF468-7A07-46B0-89E3-65FE21FB617C}" srcOrd="0" destOrd="0" parTransId="{B8C4BA88-973E-414B-A1CF-A4CDBF0D46F8}" sibTransId="{4C025C1C-6036-4F7F-B57F-6D2F44E83F07}"/>
    <dgm:cxn modelId="{2C0B1B23-1D3D-44ED-B9D5-59E78E8CEFA3}" srcId="{B115BEC0-EA6F-4812-9C69-78D24B7AF574}" destId="{BD3BD27D-FF95-4B30-A721-B8958926E1FE}" srcOrd="2" destOrd="0" parTransId="{6D7FD82D-4E92-49C5-8896-3D82BA7CB451}" sibTransId="{C18C1B26-BFB6-433F-A7E9-A99B6E88501F}"/>
    <dgm:cxn modelId="{017D403D-0D16-4EC8-8C5A-3AF495320CD3}" srcId="{B115BEC0-EA6F-4812-9C69-78D24B7AF574}" destId="{78335846-6D4B-4123-8C8D-A3C9FCB5E56E}" srcOrd="1" destOrd="0" parTransId="{4C3CA296-21F2-4583-A8A3-8154CBD4A655}" sibTransId="{CE717099-065C-4531-8F06-F2D0B1B91801}"/>
    <dgm:cxn modelId="{6B4136D3-D6D8-4FB3-8C7B-0627181A4070}" type="presOf" srcId="{646DF468-7A07-46B0-89E3-65FE21FB617C}" destId="{9A83301F-F313-441B-8B98-90072897431C}" srcOrd="0" destOrd="0" presId="urn:microsoft.com/office/officeart/2005/8/layout/arrow2"/>
    <dgm:cxn modelId="{69A77428-D49B-4416-8AE5-974874771DB7}" type="presParOf" srcId="{48AF35B8-EDB0-44B4-AC1F-35B73118F7C0}" destId="{E1F4987D-AD4C-465E-BE63-39CBE812ADFC}" srcOrd="0" destOrd="0" presId="urn:microsoft.com/office/officeart/2005/8/layout/arrow2"/>
    <dgm:cxn modelId="{94A0C129-4D0A-4C54-941E-F0BF2967274A}" type="presParOf" srcId="{48AF35B8-EDB0-44B4-AC1F-35B73118F7C0}" destId="{1A382F5B-F180-4A26-873F-500489F561B5}" srcOrd="1" destOrd="0" presId="urn:microsoft.com/office/officeart/2005/8/layout/arrow2"/>
    <dgm:cxn modelId="{7BD1DDEE-9737-4CB9-9215-C6174E68AF27}" type="presParOf" srcId="{1A382F5B-F180-4A26-873F-500489F561B5}" destId="{0E82DA98-5961-46C5-9279-B13FB4570970}" srcOrd="0" destOrd="0" presId="urn:microsoft.com/office/officeart/2005/8/layout/arrow2"/>
    <dgm:cxn modelId="{33D51624-7287-4881-8330-47E4A7241F41}" type="presParOf" srcId="{1A382F5B-F180-4A26-873F-500489F561B5}" destId="{9A83301F-F313-441B-8B98-90072897431C}" srcOrd="1" destOrd="0" presId="urn:microsoft.com/office/officeart/2005/8/layout/arrow2"/>
    <dgm:cxn modelId="{427F8809-F9A5-4FB1-82DF-172EA994B306}" type="presParOf" srcId="{1A382F5B-F180-4A26-873F-500489F561B5}" destId="{51E5D7CD-2EDB-4CE8-9C95-3477445691BB}" srcOrd="2" destOrd="0" presId="urn:microsoft.com/office/officeart/2005/8/layout/arrow2"/>
    <dgm:cxn modelId="{88C4B591-A8F5-4F75-BD2F-9E458A1FE540}" type="presParOf" srcId="{1A382F5B-F180-4A26-873F-500489F561B5}" destId="{B112FBF9-3BAF-4C41-9D8D-C853B214A7FE}" srcOrd="3" destOrd="0" presId="urn:microsoft.com/office/officeart/2005/8/layout/arrow2"/>
    <dgm:cxn modelId="{097C2C35-4332-40E6-8568-DC60EADFB681}" type="presParOf" srcId="{1A382F5B-F180-4A26-873F-500489F561B5}" destId="{2EA0C37B-C444-4643-B01E-D263018A6F28}" srcOrd="4" destOrd="0" presId="urn:microsoft.com/office/officeart/2005/8/layout/arrow2"/>
    <dgm:cxn modelId="{9D3D9D1A-3535-4364-A426-6A71BCF6E800}" type="presParOf" srcId="{1A382F5B-F180-4A26-873F-500489F561B5}" destId="{899ADBC1-FCCF-49D6-93EB-D09DE57601F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B75AC-D102-4B98-8D9D-6A08AF865C2E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60010081-8161-4080-AE69-6095ABE92407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Soğuk servis yapılan ürünler büfeye taşınırken üzerleri kapalı olmalıdır.</a:t>
          </a:r>
          <a:endParaRPr lang="tr-TR" sz="2400" dirty="0">
            <a:latin typeface="Agency FB" pitchFamily="34" charset="0"/>
          </a:endParaRPr>
        </a:p>
      </dgm:t>
    </dgm:pt>
    <dgm:pt modelId="{CA9781F2-5F04-42A6-BCA6-4363158D5C71}" type="parTrans" cxnId="{3201F2A8-60DE-4396-B6FB-001CC39772EF}">
      <dgm:prSet/>
      <dgm:spPr/>
      <dgm:t>
        <a:bodyPr/>
        <a:lstStyle/>
        <a:p>
          <a:endParaRPr lang="tr-TR" sz="1800"/>
        </a:p>
      </dgm:t>
    </dgm:pt>
    <dgm:pt modelId="{38A7AA75-B351-4A8C-A7B9-74393C2E996A}" type="sibTrans" cxnId="{3201F2A8-60DE-4396-B6FB-001CC39772EF}">
      <dgm:prSet/>
      <dgm:spPr/>
      <dgm:t>
        <a:bodyPr/>
        <a:lstStyle/>
        <a:p>
          <a:endParaRPr lang="tr-TR" sz="1800"/>
        </a:p>
      </dgm:t>
    </dgm:pt>
    <dgm:pt modelId="{E7AA9A21-B23A-4AD9-BDDC-4C46FB5E1EF8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Taşıyan personel eldiven takmalıdır.</a:t>
          </a:r>
          <a:endParaRPr lang="tr-TR" sz="2400" dirty="0">
            <a:latin typeface="Agency FB" pitchFamily="34" charset="0"/>
          </a:endParaRPr>
        </a:p>
      </dgm:t>
    </dgm:pt>
    <dgm:pt modelId="{69792D39-142F-4DCD-BCE2-002D26E2F30C}" type="parTrans" cxnId="{4E470422-71CD-47E6-948E-A83DC799D8B3}">
      <dgm:prSet/>
      <dgm:spPr/>
      <dgm:t>
        <a:bodyPr/>
        <a:lstStyle/>
        <a:p>
          <a:endParaRPr lang="tr-TR" sz="1800"/>
        </a:p>
      </dgm:t>
    </dgm:pt>
    <dgm:pt modelId="{C217B722-B109-4291-8729-AAFAA737544F}" type="sibTrans" cxnId="{4E470422-71CD-47E6-948E-A83DC799D8B3}">
      <dgm:prSet/>
      <dgm:spPr/>
      <dgm:t>
        <a:bodyPr/>
        <a:lstStyle/>
        <a:p>
          <a:endParaRPr lang="tr-TR" sz="1800"/>
        </a:p>
      </dgm:t>
    </dgm:pt>
    <dgm:pt modelId="{DBF46567-591D-4887-802A-0757CED62B95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Taşımada kullanılan araç temiz olmalı ve kaplarla temas eden kısmı dezenfekte edilmelidir</a:t>
          </a:r>
          <a:endParaRPr lang="tr-TR" sz="2400" dirty="0">
            <a:latin typeface="Agency FB" pitchFamily="34" charset="0"/>
          </a:endParaRPr>
        </a:p>
      </dgm:t>
    </dgm:pt>
    <dgm:pt modelId="{4D85D7C7-F570-4DDC-B499-797B9B7DA891}" type="parTrans" cxnId="{097F9271-22C8-458A-BA92-8783246FB27F}">
      <dgm:prSet/>
      <dgm:spPr/>
      <dgm:t>
        <a:bodyPr/>
        <a:lstStyle/>
        <a:p>
          <a:endParaRPr lang="tr-TR" sz="1800"/>
        </a:p>
      </dgm:t>
    </dgm:pt>
    <dgm:pt modelId="{50D11DCF-E839-47B7-A8D8-08C684C1EFC6}" type="sibTrans" cxnId="{097F9271-22C8-458A-BA92-8783246FB27F}">
      <dgm:prSet/>
      <dgm:spPr/>
      <dgm:t>
        <a:bodyPr/>
        <a:lstStyle/>
        <a:p>
          <a:endParaRPr lang="tr-TR" sz="1800"/>
        </a:p>
      </dgm:t>
    </dgm:pt>
    <dgm:pt modelId="{5C83CC13-DF9C-48EA-AEEC-044C701FD58E}">
      <dgm:prSet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Soğuk servis yapılan ürünlerin büfede muhafaza derecesi +8</a:t>
          </a:r>
        </a:p>
        <a:p>
          <a:r>
            <a:rPr lang="tr-TR" sz="2400" dirty="0" smtClean="0">
              <a:latin typeface="Agency FB" pitchFamily="34" charset="0"/>
            </a:rPr>
            <a:t> (+-2) derece olmalıdır. +10 (+-2)  C’de olursa 30 dakika içinde tüketilmesi sağlanmalı bu sürede tüketilmeyen gıdalar imha edilmelidir.</a:t>
          </a:r>
          <a:endParaRPr lang="tr-TR" sz="2400" dirty="0">
            <a:latin typeface="Agency FB" pitchFamily="34" charset="0"/>
          </a:endParaRPr>
        </a:p>
      </dgm:t>
    </dgm:pt>
    <dgm:pt modelId="{9F09F5CF-2D49-4968-9213-049EFA96EFCF}" type="parTrans" cxnId="{BC90D3B7-853C-423D-83B4-C0B4B055688D}">
      <dgm:prSet/>
      <dgm:spPr/>
      <dgm:t>
        <a:bodyPr/>
        <a:lstStyle/>
        <a:p>
          <a:endParaRPr lang="tr-TR" sz="1800"/>
        </a:p>
      </dgm:t>
    </dgm:pt>
    <dgm:pt modelId="{EA447DD1-0E61-4ADC-A5BC-65CC7C91C4A1}" type="sibTrans" cxnId="{BC90D3B7-853C-423D-83B4-C0B4B055688D}">
      <dgm:prSet/>
      <dgm:spPr/>
      <dgm:t>
        <a:bodyPr/>
        <a:lstStyle/>
        <a:p>
          <a:endParaRPr lang="tr-TR" sz="1800"/>
        </a:p>
      </dgm:t>
    </dgm:pt>
    <dgm:pt modelId="{9144973F-7AA9-470F-B0A8-5D86A31F193B}" type="pres">
      <dgm:prSet presAssocID="{DF5B75AC-D102-4B98-8D9D-6A08AF865C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D2FF0D-3F77-4AA2-9215-1B159EA08A3B}" type="pres">
      <dgm:prSet presAssocID="{60010081-8161-4080-AE69-6095ABE92407}" presName="node" presStyleLbl="node1" presStyleIdx="0" presStyleCnt="4" custScaleX="716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1BE28A-2F12-4A9E-9530-514C635CCDC7}" type="pres">
      <dgm:prSet presAssocID="{38A7AA75-B351-4A8C-A7B9-74393C2E996A}" presName="sibTrans" presStyleCnt="0"/>
      <dgm:spPr/>
    </dgm:pt>
    <dgm:pt modelId="{96412D50-2A36-4E05-B10C-3ECE35B518EF}" type="pres">
      <dgm:prSet presAssocID="{E7AA9A21-B23A-4AD9-BDDC-4C46FB5E1EF8}" presName="node" presStyleLbl="node1" presStyleIdx="1" presStyleCnt="4" custScaleX="59584" custLinFactNeighborY="-12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0DEC4E-0ABB-48E4-9FDD-54F677B9BA7A}" type="pres">
      <dgm:prSet presAssocID="{C217B722-B109-4291-8729-AAFAA737544F}" presName="sibTrans" presStyleCnt="0"/>
      <dgm:spPr/>
    </dgm:pt>
    <dgm:pt modelId="{F9C43C3B-E208-4724-884C-60C5717FA86E}" type="pres">
      <dgm:prSet presAssocID="{DBF46567-591D-4887-802A-0757CED62B95}" presName="node" presStyleLbl="node1" presStyleIdx="2" presStyleCnt="4" custScaleX="603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5A0D12-9552-46A4-8BFA-9A9DCCEEADC5}" type="pres">
      <dgm:prSet presAssocID="{50D11DCF-E839-47B7-A8D8-08C684C1EFC6}" presName="sibTrans" presStyleCnt="0"/>
      <dgm:spPr/>
    </dgm:pt>
    <dgm:pt modelId="{1F21E0B1-8A7E-48EF-BF36-24F86338B688}" type="pres">
      <dgm:prSet presAssocID="{5C83CC13-DF9C-48EA-AEEC-044C701FD5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9CCA00-35E3-4E04-AA8B-D848D20F9516}" type="presOf" srcId="{DF5B75AC-D102-4B98-8D9D-6A08AF865C2E}" destId="{9144973F-7AA9-470F-B0A8-5D86A31F193B}" srcOrd="0" destOrd="0" presId="urn:microsoft.com/office/officeart/2005/8/layout/hList6"/>
    <dgm:cxn modelId="{097F9271-22C8-458A-BA92-8783246FB27F}" srcId="{DF5B75AC-D102-4B98-8D9D-6A08AF865C2E}" destId="{DBF46567-591D-4887-802A-0757CED62B95}" srcOrd="2" destOrd="0" parTransId="{4D85D7C7-F570-4DDC-B499-797B9B7DA891}" sibTransId="{50D11DCF-E839-47B7-A8D8-08C684C1EFC6}"/>
    <dgm:cxn modelId="{3201F2A8-60DE-4396-B6FB-001CC39772EF}" srcId="{DF5B75AC-D102-4B98-8D9D-6A08AF865C2E}" destId="{60010081-8161-4080-AE69-6095ABE92407}" srcOrd="0" destOrd="0" parTransId="{CA9781F2-5F04-42A6-BCA6-4363158D5C71}" sibTransId="{38A7AA75-B351-4A8C-A7B9-74393C2E996A}"/>
    <dgm:cxn modelId="{1FC6B790-C97B-4C34-ADCD-A0E39758FEF8}" type="presOf" srcId="{E7AA9A21-B23A-4AD9-BDDC-4C46FB5E1EF8}" destId="{96412D50-2A36-4E05-B10C-3ECE35B518EF}" srcOrd="0" destOrd="0" presId="urn:microsoft.com/office/officeart/2005/8/layout/hList6"/>
    <dgm:cxn modelId="{4E470422-71CD-47E6-948E-A83DC799D8B3}" srcId="{DF5B75AC-D102-4B98-8D9D-6A08AF865C2E}" destId="{E7AA9A21-B23A-4AD9-BDDC-4C46FB5E1EF8}" srcOrd="1" destOrd="0" parTransId="{69792D39-142F-4DCD-BCE2-002D26E2F30C}" sibTransId="{C217B722-B109-4291-8729-AAFAA737544F}"/>
    <dgm:cxn modelId="{8C00DB6B-A76F-434F-A3BF-0498D79D8B39}" type="presOf" srcId="{60010081-8161-4080-AE69-6095ABE92407}" destId="{DBD2FF0D-3F77-4AA2-9215-1B159EA08A3B}" srcOrd="0" destOrd="0" presId="urn:microsoft.com/office/officeart/2005/8/layout/hList6"/>
    <dgm:cxn modelId="{C3461547-DE22-4E87-B0E2-D5C8160FC2BC}" type="presOf" srcId="{DBF46567-591D-4887-802A-0757CED62B95}" destId="{F9C43C3B-E208-4724-884C-60C5717FA86E}" srcOrd="0" destOrd="0" presId="urn:microsoft.com/office/officeart/2005/8/layout/hList6"/>
    <dgm:cxn modelId="{BC90D3B7-853C-423D-83B4-C0B4B055688D}" srcId="{DF5B75AC-D102-4B98-8D9D-6A08AF865C2E}" destId="{5C83CC13-DF9C-48EA-AEEC-044C701FD58E}" srcOrd="3" destOrd="0" parTransId="{9F09F5CF-2D49-4968-9213-049EFA96EFCF}" sibTransId="{EA447DD1-0E61-4ADC-A5BC-65CC7C91C4A1}"/>
    <dgm:cxn modelId="{414F0550-DE7D-42B9-9E55-AAFEEA49D193}" type="presOf" srcId="{5C83CC13-DF9C-48EA-AEEC-044C701FD58E}" destId="{1F21E0B1-8A7E-48EF-BF36-24F86338B688}" srcOrd="0" destOrd="0" presId="urn:microsoft.com/office/officeart/2005/8/layout/hList6"/>
    <dgm:cxn modelId="{5DDF74FA-97F0-4804-974A-401869B5245E}" type="presParOf" srcId="{9144973F-7AA9-470F-B0A8-5D86A31F193B}" destId="{DBD2FF0D-3F77-4AA2-9215-1B159EA08A3B}" srcOrd="0" destOrd="0" presId="urn:microsoft.com/office/officeart/2005/8/layout/hList6"/>
    <dgm:cxn modelId="{7DFD06B5-CC2D-44B4-B0BA-CA1323B8FBA0}" type="presParOf" srcId="{9144973F-7AA9-470F-B0A8-5D86A31F193B}" destId="{571BE28A-2F12-4A9E-9530-514C635CCDC7}" srcOrd="1" destOrd="0" presId="urn:microsoft.com/office/officeart/2005/8/layout/hList6"/>
    <dgm:cxn modelId="{AEE37000-A4E0-4B07-B3D5-FEE0426CE69E}" type="presParOf" srcId="{9144973F-7AA9-470F-B0A8-5D86A31F193B}" destId="{96412D50-2A36-4E05-B10C-3ECE35B518EF}" srcOrd="2" destOrd="0" presId="urn:microsoft.com/office/officeart/2005/8/layout/hList6"/>
    <dgm:cxn modelId="{7B2AE7B8-635D-493D-BEB3-908C89268043}" type="presParOf" srcId="{9144973F-7AA9-470F-B0A8-5D86A31F193B}" destId="{B90DEC4E-0ABB-48E4-9FDD-54F677B9BA7A}" srcOrd="3" destOrd="0" presId="urn:microsoft.com/office/officeart/2005/8/layout/hList6"/>
    <dgm:cxn modelId="{55EA1102-87AC-4ED8-80E7-F383D5D4BB96}" type="presParOf" srcId="{9144973F-7AA9-470F-B0A8-5D86A31F193B}" destId="{F9C43C3B-E208-4724-884C-60C5717FA86E}" srcOrd="4" destOrd="0" presId="urn:microsoft.com/office/officeart/2005/8/layout/hList6"/>
    <dgm:cxn modelId="{7B578FA5-7343-4678-9F85-EEFB785EB119}" type="presParOf" srcId="{9144973F-7AA9-470F-B0A8-5D86A31F193B}" destId="{B75A0D12-9552-46A4-8BFA-9A9DCCEEADC5}" srcOrd="5" destOrd="0" presId="urn:microsoft.com/office/officeart/2005/8/layout/hList6"/>
    <dgm:cxn modelId="{9549FBEF-2FA7-4212-993B-573EA162DEB4}" type="presParOf" srcId="{9144973F-7AA9-470F-B0A8-5D86A31F193B}" destId="{1F21E0B1-8A7E-48EF-BF36-24F86338B68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B75AC-D102-4B98-8D9D-6A08AF865C2E}" type="doc">
      <dgm:prSet loTypeId="urn:microsoft.com/office/officeart/2005/8/layout/hList6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60010081-8161-4080-AE69-6095ABE92407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Yemeklerin dereceleri her saat ölçülmeli ve ilgili kontrol formuna kaydedilmelidir.</a:t>
          </a:r>
          <a:endParaRPr lang="tr-TR" sz="2400" dirty="0">
            <a:latin typeface="Agency FB" pitchFamily="34" charset="0"/>
          </a:endParaRPr>
        </a:p>
      </dgm:t>
    </dgm:pt>
    <dgm:pt modelId="{CA9781F2-5F04-42A6-BCA6-4363158D5C71}" type="parTrans" cxnId="{3201F2A8-60DE-4396-B6FB-001CC39772EF}">
      <dgm:prSet/>
      <dgm:spPr/>
      <dgm:t>
        <a:bodyPr/>
        <a:lstStyle/>
        <a:p>
          <a:endParaRPr lang="tr-TR" sz="2000"/>
        </a:p>
      </dgm:t>
    </dgm:pt>
    <dgm:pt modelId="{38A7AA75-B351-4A8C-A7B9-74393C2E996A}" type="sibTrans" cxnId="{3201F2A8-60DE-4396-B6FB-001CC39772EF}">
      <dgm:prSet/>
      <dgm:spPr/>
      <dgm:t>
        <a:bodyPr/>
        <a:lstStyle/>
        <a:p>
          <a:endParaRPr lang="tr-TR" sz="2000"/>
        </a:p>
      </dgm:t>
    </dgm:pt>
    <dgm:pt modelId="{E7AA9A21-B23A-4AD9-BDDC-4C46FB5E1EF8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Dereceler batırmalı termometreyle ölçülmeli ve derecenin ucu her yemeği kontrolden sonra dezenfekte edilmelidir.</a:t>
          </a:r>
          <a:endParaRPr lang="tr-TR" sz="2400" dirty="0">
            <a:latin typeface="Agency FB" pitchFamily="34" charset="0"/>
          </a:endParaRPr>
        </a:p>
      </dgm:t>
    </dgm:pt>
    <dgm:pt modelId="{69792D39-142F-4DCD-BCE2-002D26E2F30C}" type="parTrans" cxnId="{4E470422-71CD-47E6-948E-A83DC799D8B3}">
      <dgm:prSet/>
      <dgm:spPr/>
      <dgm:t>
        <a:bodyPr/>
        <a:lstStyle/>
        <a:p>
          <a:endParaRPr lang="tr-TR" sz="2000"/>
        </a:p>
      </dgm:t>
    </dgm:pt>
    <dgm:pt modelId="{C217B722-B109-4291-8729-AAFAA737544F}" type="sibTrans" cxnId="{4E470422-71CD-47E6-948E-A83DC799D8B3}">
      <dgm:prSet/>
      <dgm:spPr/>
      <dgm:t>
        <a:bodyPr/>
        <a:lstStyle/>
        <a:p>
          <a:endParaRPr lang="tr-TR" sz="2000"/>
        </a:p>
      </dgm:t>
    </dgm:pt>
    <dgm:pt modelId="{DBF46567-591D-4887-802A-0757CED62B95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Yemeklerin servisinde kullanılan maşa ve kaşıklar temiz olmalı, kenarları bulaşanlar değiştirilmelidir.</a:t>
          </a:r>
          <a:endParaRPr lang="tr-TR" sz="2400" dirty="0">
            <a:latin typeface="Agency FB" pitchFamily="34" charset="0"/>
          </a:endParaRPr>
        </a:p>
      </dgm:t>
    </dgm:pt>
    <dgm:pt modelId="{4D85D7C7-F570-4DDC-B499-797B9B7DA891}" type="parTrans" cxnId="{097F9271-22C8-458A-BA92-8783246FB27F}">
      <dgm:prSet/>
      <dgm:spPr/>
      <dgm:t>
        <a:bodyPr/>
        <a:lstStyle/>
        <a:p>
          <a:endParaRPr lang="tr-TR" sz="2000"/>
        </a:p>
      </dgm:t>
    </dgm:pt>
    <dgm:pt modelId="{50D11DCF-E839-47B7-A8D8-08C684C1EFC6}" type="sibTrans" cxnId="{097F9271-22C8-458A-BA92-8783246FB27F}">
      <dgm:prSet/>
      <dgm:spPr/>
      <dgm:t>
        <a:bodyPr/>
        <a:lstStyle/>
        <a:p>
          <a:endParaRPr lang="tr-TR" sz="2000"/>
        </a:p>
      </dgm:t>
    </dgm:pt>
    <dgm:pt modelId="{96A60DD2-3FB4-46F7-8997-C0925E2CBFC1}">
      <dgm:prSet phldrT="[Metin]" custT="1"/>
      <dgm:spPr/>
      <dgm:t>
        <a:bodyPr/>
        <a:lstStyle/>
        <a:p>
          <a:r>
            <a:rPr lang="tr-TR" sz="2400" dirty="0" smtClean="0">
              <a:latin typeface="Agency FB" pitchFamily="34" charset="0"/>
            </a:rPr>
            <a:t>+10 (+-) C’nin üstünde tespit edilen gıdalar hemen büfeden kaldırılmalı ve imha edilmelidir</a:t>
          </a:r>
          <a:endParaRPr lang="tr-TR" sz="2400" dirty="0">
            <a:latin typeface="Agency FB" pitchFamily="34" charset="0"/>
          </a:endParaRPr>
        </a:p>
      </dgm:t>
    </dgm:pt>
    <dgm:pt modelId="{33EF9EA5-E978-436F-993D-6F09918AF1ED}" type="parTrans" cxnId="{FC766CA3-4A28-4BB3-B4A0-D2C422A3E5AF}">
      <dgm:prSet/>
      <dgm:spPr/>
      <dgm:t>
        <a:bodyPr/>
        <a:lstStyle/>
        <a:p>
          <a:endParaRPr lang="tr-TR" sz="2000"/>
        </a:p>
      </dgm:t>
    </dgm:pt>
    <dgm:pt modelId="{7A27B2CF-25E7-48F6-A2B7-5BECF93A0517}" type="sibTrans" cxnId="{FC766CA3-4A28-4BB3-B4A0-D2C422A3E5AF}">
      <dgm:prSet/>
      <dgm:spPr/>
      <dgm:t>
        <a:bodyPr/>
        <a:lstStyle/>
        <a:p>
          <a:endParaRPr lang="tr-TR" sz="2000"/>
        </a:p>
      </dgm:t>
    </dgm:pt>
    <dgm:pt modelId="{9144973F-7AA9-470F-B0A8-5D86A31F193B}" type="pres">
      <dgm:prSet presAssocID="{DF5B75AC-D102-4B98-8D9D-6A08AF865C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F4507E-BA7F-49A0-824C-2CD447CEF490}" type="pres">
      <dgm:prSet presAssocID="{96A60DD2-3FB4-46F7-8997-C0925E2CBFC1}" presName="node" presStyleLbl="node1" presStyleIdx="0" presStyleCnt="4" custScaleX="673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208C32-B3DE-471D-B439-DB76944D93E1}" type="pres">
      <dgm:prSet presAssocID="{7A27B2CF-25E7-48F6-A2B7-5BECF93A0517}" presName="sibTrans" presStyleCnt="0"/>
      <dgm:spPr/>
    </dgm:pt>
    <dgm:pt modelId="{DBD2FF0D-3F77-4AA2-9215-1B159EA08A3B}" type="pres">
      <dgm:prSet presAssocID="{60010081-8161-4080-AE69-6095ABE92407}" presName="node" presStyleLbl="node1" presStyleIdx="1" presStyleCnt="4" custScaleX="629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1BE28A-2F12-4A9E-9530-514C635CCDC7}" type="pres">
      <dgm:prSet presAssocID="{38A7AA75-B351-4A8C-A7B9-74393C2E996A}" presName="sibTrans" presStyleCnt="0"/>
      <dgm:spPr/>
    </dgm:pt>
    <dgm:pt modelId="{96412D50-2A36-4E05-B10C-3ECE35B518EF}" type="pres">
      <dgm:prSet presAssocID="{E7AA9A21-B23A-4AD9-BDDC-4C46FB5E1EF8}" presName="node" presStyleLbl="node1" presStyleIdx="2" presStyleCnt="4" custScaleX="59423" custLinFactNeighborY="-12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0DEC4E-0ABB-48E4-9FDD-54F677B9BA7A}" type="pres">
      <dgm:prSet presAssocID="{C217B722-B109-4291-8729-AAFAA737544F}" presName="sibTrans" presStyleCnt="0"/>
      <dgm:spPr/>
    </dgm:pt>
    <dgm:pt modelId="{F9C43C3B-E208-4724-884C-60C5717FA86E}" type="pres">
      <dgm:prSet presAssocID="{DBF46567-591D-4887-802A-0757CED62B95}" presName="node" presStyleLbl="node1" presStyleIdx="3" presStyleCnt="4" custScaleX="723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CFD9B9-3A7A-412C-A412-DD8291812804}" type="presOf" srcId="{DF5B75AC-D102-4B98-8D9D-6A08AF865C2E}" destId="{9144973F-7AA9-470F-B0A8-5D86A31F193B}" srcOrd="0" destOrd="0" presId="urn:microsoft.com/office/officeart/2005/8/layout/hList6"/>
    <dgm:cxn modelId="{5CC9A3BF-4D02-456F-9556-974F5BBBD8FF}" type="presOf" srcId="{60010081-8161-4080-AE69-6095ABE92407}" destId="{DBD2FF0D-3F77-4AA2-9215-1B159EA08A3B}" srcOrd="0" destOrd="0" presId="urn:microsoft.com/office/officeart/2005/8/layout/hList6"/>
    <dgm:cxn modelId="{FC3BFC5C-6CA9-4489-8314-1B116A031A35}" type="presOf" srcId="{E7AA9A21-B23A-4AD9-BDDC-4C46FB5E1EF8}" destId="{96412D50-2A36-4E05-B10C-3ECE35B518EF}" srcOrd="0" destOrd="0" presId="urn:microsoft.com/office/officeart/2005/8/layout/hList6"/>
    <dgm:cxn modelId="{097F9271-22C8-458A-BA92-8783246FB27F}" srcId="{DF5B75AC-D102-4B98-8D9D-6A08AF865C2E}" destId="{DBF46567-591D-4887-802A-0757CED62B95}" srcOrd="3" destOrd="0" parTransId="{4D85D7C7-F570-4DDC-B499-797B9B7DA891}" sibTransId="{50D11DCF-E839-47B7-A8D8-08C684C1EFC6}"/>
    <dgm:cxn modelId="{3201F2A8-60DE-4396-B6FB-001CC39772EF}" srcId="{DF5B75AC-D102-4B98-8D9D-6A08AF865C2E}" destId="{60010081-8161-4080-AE69-6095ABE92407}" srcOrd="1" destOrd="0" parTransId="{CA9781F2-5F04-42A6-BCA6-4363158D5C71}" sibTransId="{38A7AA75-B351-4A8C-A7B9-74393C2E996A}"/>
    <dgm:cxn modelId="{4E470422-71CD-47E6-948E-A83DC799D8B3}" srcId="{DF5B75AC-D102-4B98-8D9D-6A08AF865C2E}" destId="{E7AA9A21-B23A-4AD9-BDDC-4C46FB5E1EF8}" srcOrd="2" destOrd="0" parTransId="{69792D39-142F-4DCD-BCE2-002D26E2F30C}" sibTransId="{C217B722-B109-4291-8729-AAFAA737544F}"/>
    <dgm:cxn modelId="{FC766CA3-4A28-4BB3-B4A0-D2C422A3E5AF}" srcId="{DF5B75AC-D102-4B98-8D9D-6A08AF865C2E}" destId="{96A60DD2-3FB4-46F7-8997-C0925E2CBFC1}" srcOrd="0" destOrd="0" parTransId="{33EF9EA5-E978-436F-993D-6F09918AF1ED}" sibTransId="{7A27B2CF-25E7-48F6-A2B7-5BECF93A0517}"/>
    <dgm:cxn modelId="{2657740F-9498-420B-9548-2C07ABE7CE35}" type="presOf" srcId="{DBF46567-591D-4887-802A-0757CED62B95}" destId="{F9C43C3B-E208-4724-884C-60C5717FA86E}" srcOrd="0" destOrd="0" presId="urn:microsoft.com/office/officeart/2005/8/layout/hList6"/>
    <dgm:cxn modelId="{A2F835BA-B54A-4B06-BBFF-942E0C2ADDCE}" type="presOf" srcId="{96A60DD2-3FB4-46F7-8997-C0925E2CBFC1}" destId="{E6F4507E-BA7F-49A0-824C-2CD447CEF490}" srcOrd="0" destOrd="0" presId="urn:microsoft.com/office/officeart/2005/8/layout/hList6"/>
    <dgm:cxn modelId="{EC39ACE3-5AD3-4876-93AD-B52B4E06BA4F}" type="presParOf" srcId="{9144973F-7AA9-470F-B0A8-5D86A31F193B}" destId="{E6F4507E-BA7F-49A0-824C-2CD447CEF490}" srcOrd="0" destOrd="0" presId="urn:microsoft.com/office/officeart/2005/8/layout/hList6"/>
    <dgm:cxn modelId="{7E6F854D-702A-46D8-ACCC-400E3D1F0235}" type="presParOf" srcId="{9144973F-7AA9-470F-B0A8-5D86A31F193B}" destId="{FA208C32-B3DE-471D-B439-DB76944D93E1}" srcOrd="1" destOrd="0" presId="urn:microsoft.com/office/officeart/2005/8/layout/hList6"/>
    <dgm:cxn modelId="{A75917A7-6C87-44FE-8CEC-BD73052A70F1}" type="presParOf" srcId="{9144973F-7AA9-470F-B0A8-5D86A31F193B}" destId="{DBD2FF0D-3F77-4AA2-9215-1B159EA08A3B}" srcOrd="2" destOrd="0" presId="urn:microsoft.com/office/officeart/2005/8/layout/hList6"/>
    <dgm:cxn modelId="{05FAB8F7-050D-499F-B4F5-7A6B9A1D5CDC}" type="presParOf" srcId="{9144973F-7AA9-470F-B0A8-5D86A31F193B}" destId="{571BE28A-2F12-4A9E-9530-514C635CCDC7}" srcOrd="3" destOrd="0" presId="urn:microsoft.com/office/officeart/2005/8/layout/hList6"/>
    <dgm:cxn modelId="{19E7BA0D-7138-415E-BECC-1B3D657D47CE}" type="presParOf" srcId="{9144973F-7AA9-470F-B0A8-5D86A31F193B}" destId="{96412D50-2A36-4E05-B10C-3ECE35B518EF}" srcOrd="4" destOrd="0" presId="urn:microsoft.com/office/officeart/2005/8/layout/hList6"/>
    <dgm:cxn modelId="{C903B1E2-C9B9-4BE6-B2D6-957549B38F2A}" type="presParOf" srcId="{9144973F-7AA9-470F-B0A8-5D86A31F193B}" destId="{B90DEC4E-0ABB-48E4-9FDD-54F677B9BA7A}" srcOrd="5" destOrd="0" presId="urn:microsoft.com/office/officeart/2005/8/layout/hList6"/>
    <dgm:cxn modelId="{16C952C7-F5EB-4530-A6E1-5955BBEA1EB1}" type="presParOf" srcId="{9144973F-7AA9-470F-B0A8-5D86A31F193B}" destId="{F9C43C3B-E208-4724-884C-60C5717FA86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4987D-AD4C-465E-BE63-39CBE812ADFC}">
      <dsp:nvSpPr>
        <dsp:cNvPr id="0" name=""/>
        <dsp:cNvSpPr/>
      </dsp:nvSpPr>
      <dsp:spPr>
        <a:xfrm>
          <a:off x="0" y="1549737"/>
          <a:ext cx="4572000" cy="2857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2DA98-5961-46C5-9279-B13FB4570970}">
      <dsp:nvSpPr>
        <dsp:cNvPr id="0" name=""/>
        <dsp:cNvSpPr/>
      </dsp:nvSpPr>
      <dsp:spPr>
        <a:xfrm>
          <a:off x="580644" y="3065356"/>
          <a:ext cx="118872" cy="1188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3301F-F313-441B-8B98-90072897431C}">
      <dsp:nvSpPr>
        <dsp:cNvPr id="0" name=""/>
        <dsp:cNvSpPr/>
      </dsp:nvSpPr>
      <dsp:spPr>
        <a:xfrm>
          <a:off x="473225" y="3124792"/>
          <a:ext cx="1398984" cy="8258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88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gency FB" pitchFamily="34" charset="0"/>
            </a:rPr>
            <a:t>Yiyecekler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gency FB" pitchFamily="34" charset="0"/>
            </a:rPr>
            <a:t>2saat içinde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Agency FB" pitchFamily="34" charset="0"/>
            </a:rPr>
            <a:t> </a:t>
          </a:r>
          <a:r>
            <a:rPr lang="tr-TR" sz="2000" kern="1200" dirty="0" smtClean="0">
              <a:latin typeface="Agency FB" pitchFamily="34" charset="0"/>
            </a:rPr>
            <a:t>25</a:t>
          </a:r>
          <a:r>
            <a:rPr lang="tr-TR" sz="2000" kern="1200" baseline="30000" dirty="0" smtClean="0">
              <a:latin typeface="Agency FB" pitchFamily="34" charset="0"/>
            </a:rPr>
            <a:t>0</a:t>
          </a:r>
          <a:r>
            <a:rPr lang="tr-TR" sz="2000" kern="1200" baseline="0" dirty="0" smtClean="0">
              <a:latin typeface="Agency FB" pitchFamily="34" charset="0"/>
            </a:rPr>
            <a:t>C</a:t>
          </a:r>
          <a:endParaRPr lang="tr-TR" sz="2000" kern="1200" dirty="0">
            <a:latin typeface="Agency FB" pitchFamily="34" charset="0"/>
          </a:endParaRPr>
        </a:p>
      </dsp:txBody>
      <dsp:txXfrm>
        <a:off x="473225" y="3124792"/>
        <a:ext cx="1398984" cy="825817"/>
      </dsp:txXfrm>
    </dsp:sp>
    <dsp:sp modelId="{51E5D7CD-2EDB-4CE8-9C95-3477445691BB}">
      <dsp:nvSpPr>
        <dsp:cNvPr id="0" name=""/>
        <dsp:cNvSpPr/>
      </dsp:nvSpPr>
      <dsp:spPr>
        <a:xfrm>
          <a:off x="1629918" y="2288687"/>
          <a:ext cx="214884" cy="214884"/>
        </a:xfrm>
        <a:prstGeom prst="ellipse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2FBF9-3BAF-4C41-9D8D-C853B214A7FE}">
      <dsp:nvSpPr>
        <dsp:cNvPr id="0" name=""/>
        <dsp:cNvSpPr/>
      </dsp:nvSpPr>
      <dsp:spPr>
        <a:xfrm>
          <a:off x="1737360" y="2510562"/>
          <a:ext cx="1097280" cy="13256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63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gency FB" pitchFamily="34" charset="0"/>
            </a:rPr>
            <a:t>25</a:t>
          </a:r>
          <a:r>
            <a:rPr lang="tr-TR" sz="2000" kern="1200" baseline="30000" dirty="0" smtClean="0">
              <a:latin typeface="Agency FB" pitchFamily="34" charset="0"/>
            </a:rPr>
            <a:t>0</a:t>
          </a:r>
          <a:r>
            <a:rPr lang="tr-TR" sz="2000" kern="1200" baseline="0" dirty="0" smtClean="0">
              <a:latin typeface="Agency FB" pitchFamily="34" charset="0"/>
            </a:rPr>
            <a:t>C den 4 saat içinde</a:t>
          </a:r>
          <a:endParaRPr lang="tr-TR" sz="2000" kern="1200" dirty="0">
            <a:latin typeface="Agency FB" pitchFamily="34" charset="0"/>
          </a:endParaRPr>
        </a:p>
      </dsp:txBody>
      <dsp:txXfrm>
        <a:off x="1737360" y="2510562"/>
        <a:ext cx="1097280" cy="1325613"/>
      </dsp:txXfrm>
    </dsp:sp>
    <dsp:sp modelId="{2EA0C37B-C444-4643-B01E-D263018A6F28}">
      <dsp:nvSpPr>
        <dsp:cNvPr id="0" name=""/>
        <dsp:cNvSpPr/>
      </dsp:nvSpPr>
      <dsp:spPr>
        <a:xfrm>
          <a:off x="2891790" y="1816056"/>
          <a:ext cx="297180" cy="297180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ADBC1-FCCF-49D6-93EB-D09DE57601FD}">
      <dsp:nvSpPr>
        <dsp:cNvPr id="0" name=""/>
        <dsp:cNvSpPr/>
      </dsp:nvSpPr>
      <dsp:spPr>
        <a:xfrm>
          <a:off x="3040380" y="1964646"/>
          <a:ext cx="1097280" cy="198596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7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gency FB" pitchFamily="34" charset="0"/>
            </a:rPr>
            <a:t>4</a:t>
          </a:r>
          <a:r>
            <a:rPr lang="tr-TR" sz="2000" kern="1200" baseline="30000" dirty="0" smtClean="0">
              <a:latin typeface="Agency FB" pitchFamily="34" charset="0"/>
            </a:rPr>
            <a:t>0</a:t>
          </a:r>
          <a:r>
            <a:rPr lang="tr-TR" sz="2000" kern="1200" baseline="0" dirty="0" smtClean="0">
              <a:latin typeface="Agency FB" pitchFamily="34" charset="0"/>
            </a:rPr>
            <a:t>C ye düşürülür.</a:t>
          </a:r>
          <a:endParaRPr lang="tr-TR" sz="2000" kern="1200" dirty="0">
            <a:latin typeface="Agency FB" pitchFamily="34" charset="0"/>
          </a:endParaRPr>
        </a:p>
      </dsp:txBody>
      <dsp:txXfrm>
        <a:off x="3040380" y="1964646"/>
        <a:ext cx="1097280" cy="1985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2FF0D-3F77-4AA2-9215-1B159EA08A3B}">
      <dsp:nvSpPr>
        <dsp:cNvPr id="0" name=""/>
        <dsp:cNvSpPr/>
      </dsp:nvSpPr>
      <dsp:spPr>
        <a:xfrm rot="16200000">
          <a:off x="-1251649" y="1252740"/>
          <a:ext cx="4525433" cy="201995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Soğuk servis yapılan ürünler büfeye taşınırken üzerleri kapalı olmalıdır.</a:t>
          </a:r>
          <a:endParaRPr lang="tr-TR" sz="2400" kern="1200" dirty="0">
            <a:latin typeface="Agency FB" pitchFamily="34" charset="0"/>
          </a:endParaRPr>
        </a:p>
      </dsp:txBody>
      <dsp:txXfrm rot="5400000">
        <a:off x="1092" y="905086"/>
        <a:ext cx="2019951" cy="2715259"/>
      </dsp:txXfrm>
    </dsp:sp>
    <dsp:sp modelId="{96412D50-2A36-4E05-B10C-3ECE35B518EF}">
      <dsp:nvSpPr>
        <dsp:cNvPr id="0" name=""/>
        <dsp:cNvSpPr/>
      </dsp:nvSpPr>
      <dsp:spPr>
        <a:xfrm rot="16200000">
          <a:off x="809850" y="1422670"/>
          <a:ext cx="4525433" cy="168009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Taşıyan personel eldiven takmalıdır.</a:t>
          </a:r>
          <a:endParaRPr lang="tr-TR" sz="2400" kern="1200" dirty="0">
            <a:latin typeface="Agency FB" pitchFamily="34" charset="0"/>
          </a:endParaRPr>
        </a:p>
      </dsp:txBody>
      <dsp:txXfrm rot="5400000">
        <a:off x="2232520" y="905087"/>
        <a:ext cx="1680092" cy="2715259"/>
      </dsp:txXfrm>
    </dsp:sp>
    <dsp:sp modelId="{F9C43C3B-E208-4724-884C-60C5717FA86E}">
      <dsp:nvSpPr>
        <dsp:cNvPr id="0" name=""/>
        <dsp:cNvSpPr/>
      </dsp:nvSpPr>
      <dsp:spPr>
        <a:xfrm rot="16200000">
          <a:off x="2711684" y="1412406"/>
          <a:ext cx="4525433" cy="170062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Taşımada kullanılan araç temiz olmalı ve kaplarla temas eden kısmı dezenfekte edilmelidir</a:t>
          </a:r>
          <a:endParaRPr lang="tr-TR" sz="2400" kern="1200" dirty="0">
            <a:latin typeface="Agency FB" pitchFamily="34" charset="0"/>
          </a:endParaRPr>
        </a:p>
      </dsp:txBody>
      <dsp:txXfrm rot="5400000">
        <a:off x="4124090" y="905087"/>
        <a:ext cx="1700620" cy="2715259"/>
      </dsp:txXfrm>
    </dsp:sp>
    <dsp:sp modelId="{1F21E0B1-8A7E-48EF-BF36-24F86338B688}">
      <dsp:nvSpPr>
        <dsp:cNvPr id="0" name=""/>
        <dsp:cNvSpPr/>
      </dsp:nvSpPr>
      <dsp:spPr>
        <a:xfrm rot="16200000">
          <a:off x="5183324" y="852864"/>
          <a:ext cx="4525433" cy="281970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Soğuk servis yapılan ürünlerin büfede muhafaza derecesi +8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 (+-2) derece olmalıdır. +10 (+-2)  C’de olursa 30 dakika içinde tüketilmesi sağlanmalı bu sürede tüketilmeyen gıdalar imha edilmelidir.</a:t>
          </a:r>
          <a:endParaRPr lang="tr-TR" sz="2400" kern="1200" dirty="0">
            <a:latin typeface="Agency FB" pitchFamily="34" charset="0"/>
          </a:endParaRPr>
        </a:p>
      </dsp:txBody>
      <dsp:txXfrm rot="5400000">
        <a:off x="6036189" y="905086"/>
        <a:ext cx="2819704" cy="2715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4507E-BA7F-49A0-824C-2CD447CEF490}">
      <dsp:nvSpPr>
        <dsp:cNvPr id="0" name=""/>
        <dsp:cNvSpPr/>
      </dsp:nvSpPr>
      <dsp:spPr>
        <a:xfrm rot="16200000">
          <a:off x="-1211609" y="1216367"/>
          <a:ext cx="4525433" cy="209269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+10 (+-) C’nin üstünde tespit edilen gıdalar hemen büfeden kaldırılmalı ve imha edilmelidir</a:t>
          </a:r>
          <a:endParaRPr lang="tr-TR" sz="2400" kern="1200" dirty="0">
            <a:latin typeface="Agency FB" pitchFamily="34" charset="0"/>
          </a:endParaRPr>
        </a:p>
      </dsp:txBody>
      <dsp:txXfrm rot="5400000">
        <a:off x="4759" y="905086"/>
        <a:ext cx="2092697" cy="2715259"/>
      </dsp:txXfrm>
    </dsp:sp>
    <dsp:sp modelId="{DBD2FF0D-3F77-4AA2-9215-1B159EA08A3B}">
      <dsp:nvSpPr>
        <dsp:cNvPr id="0" name=""/>
        <dsp:cNvSpPr/>
      </dsp:nvSpPr>
      <dsp:spPr>
        <a:xfrm rot="16200000">
          <a:off x="1046510" y="1284154"/>
          <a:ext cx="4525433" cy="195712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Yemeklerin dereceleri her saat ölçülmeli ve ilgili kontrol formuna kaydedilmelidir.</a:t>
          </a:r>
          <a:endParaRPr lang="tr-TR" sz="2400" kern="1200" dirty="0">
            <a:latin typeface="Agency FB" pitchFamily="34" charset="0"/>
          </a:endParaRPr>
        </a:p>
      </dsp:txBody>
      <dsp:txXfrm rot="5400000">
        <a:off x="2330664" y="905087"/>
        <a:ext cx="1957124" cy="2715259"/>
      </dsp:txXfrm>
    </dsp:sp>
    <dsp:sp modelId="{96412D50-2A36-4E05-B10C-3ECE35B518EF}">
      <dsp:nvSpPr>
        <dsp:cNvPr id="0" name=""/>
        <dsp:cNvSpPr/>
      </dsp:nvSpPr>
      <dsp:spPr>
        <a:xfrm rot="16200000">
          <a:off x="3182149" y="1338849"/>
          <a:ext cx="4525433" cy="184773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Dereceler batırmalı termometreyle ölçülmeli ve derecenin ucu her yemeği kontrolden sonra dezenfekte edilmelidir.</a:t>
          </a:r>
          <a:endParaRPr lang="tr-TR" sz="2400" kern="1200" dirty="0">
            <a:latin typeface="Agency FB" pitchFamily="34" charset="0"/>
          </a:endParaRPr>
        </a:p>
      </dsp:txBody>
      <dsp:txXfrm rot="5400000">
        <a:off x="4520999" y="905086"/>
        <a:ext cx="1847733" cy="2715259"/>
      </dsp:txXfrm>
    </dsp:sp>
    <dsp:sp modelId="{F9C43C3B-E208-4724-884C-60C5717FA86E}">
      <dsp:nvSpPr>
        <dsp:cNvPr id="0" name=""/>
        <dsp:cNvSpPr/>
      </dsp:nvSpPr>
      <dsp:spPr>
        <a:xfrm rot="16200000">
          <a:off x="5464367" y="1137574"/>
          <a:ext cx="4525433" cy="225028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Agency FB" pitchFamily="34" charset="0"/>
            </a:rPr>
            <a:t>Yemeklerin servisinde kullanılan maşa ve kaşıklar temiz olmalı, kenarları bulaşanlar değiştirilmelidir.</a:t>
          </a:r>
          <a:endParaRPr lang="tr-TR" sz="2400" kern="1200" dirty="0">
            <a:latin typeface="Agency FB" pitchFamily="34" charset="0"/>
          </a:endParaRPr>
        </a:p>
      </dsp:txBody>
      <dsp:txXfrm rot="5400000">
        <a:off x="6601941" y="905087"/>
        <a:ext cx="2250284" cy="271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DB75-5A42-414B-88F2-C34EEFAC181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DDB8-9AB3-4C86-A350-6FCBAA4825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81CC-FDAD-4720-BD4B-7ECD0DF09F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E414-06E6-45A7-8902-F824048A8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8B07-D1CA-46FC-82DA-4F3A8470B9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08A4-5EE7-434C-AF13-FC199CBB56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8443-3B0E-45FE-9FB2-85645AABEA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FFD6-5B38-4B31-8887-3BD93FFFCC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31BD-FAD4-464B-84A6-93E5259C86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1B16-2959-4368-93E7-F23B603F15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4DDF-045D-4017-B3F4-67CE941DAC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9855A15-B0CC-4E28-AF89-6414AA17C4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32" r:id="rId9"/>
    <p:sldLayoutId id="2147483728" r:id="rId10"/>
    <p:sldLayoutId id="21474837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356956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100" dirty="0" smtClean="0"/>
              <a:t/>
            </a:r>
            <a:br>
              <a:rPr lang="tr-TR" sz="5100" dirty="0" smtClean="0"/>
            </a:br>
            <a:r>
              <a:rPr lang="tr-TR" sz="5100" dirty="0" smtClean="0"/>
              <a:t> GENİŞ ÇAPTA</a:t>
            </a:r>
            <a:br>
              <a:rPr lang="tr-TR" sz="5100" dirty="0" smtClean="0"/>
            </a:br>
            <a:r>
              <a:rPr lang="tr-TR" sz="5100" dirty="0" smtClean="0"/>
              <a:t>SERVİS YÖNTEMLERİ</a:t>
            </a:r>
            <a:br>
              <a:rPr lang="tr-TR" sz="5100" dirty="0" smtClean="0"/>
            </a:br>
            <a:endParaRPr lang="tr-TR" sz="5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/>
            <a:r>
              <a:rPr lang="tr-TR" b="1" smtClean="0"/>
              <a:t>PROTOKOL MASA ŞEKİLLERİ</a:t>
            </a:r>
            <a:r>
              <a:rPr lang="tr-TR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935163"/>
            <a:ext cx="6120680" cy="4389437"/>
          </a:xfrm>
        </p:spPr>
        <p:txBody>
          <a:bodyPr/>
          <a:lstStyle/>
          <a:p>
            <a:pPr marL="609600" indent="-609600" algn="just"/>
            <a:r>
              <a:rPr lang="tr-TR" sz="3200" dirty="0" smtClean="0">
                <a:latin typeface="Agency FB" pitchFamily="34" charset="0"/>
                <a:cs typeface="Arial" charset="0"/>
              </a:rPr>
              <a:t>I şeklindeki masa</a:t>
            </a:r>
          </a:p>
          <a:p>
            <a:pPr marL="609600" indent="-609600" algn="just">
              <a:buFont typeface="Wingdings" pitchFamily="2" charset="2"/>
              <a:buNone/>
            </a:pPr>
            <a:endParaRPr lang="tr-TR" sz="3200" dirty="0" smtClean="0">
              <a:latin typeface="Agency FB" pitchFamily="34" charset="0"/>
              <a:cs typeface="Arial" charset="0"/>
            </a:endParaRPr>
          </a:p>
          <a:p>
            <a:pPr marL="609600" indent="-609600" algn="just"/>
            <a:r>
              <a:rPr lang="tr-TR" sz="3200" dirty="0" smtClean="0">
                <a:latin typeface="Agency FB" pitchFamily="34" charset="0"/>
                <a:cs typeface="Arial" charset="0"/>
              </a:rPr>
              <a:t>U (at nalı) şeklindeki masa</a:t>
            </a:r>
          </a:p>
          <a:p>
            <a:pPr marL="609600" indent="-609600" algn="just">
              <a:buFont typeface="Wingdings" pitchFamily="2" charset="2"/>
              <a:buNone/>
            </a:pPr>
            <a:endParaRPr lang="tr-TR" sz="3200" dirty="0" smtClean="0">
              <a:latin typeface="Agency FB" pitchFamily="34" charset="0"/>
              <a:cs typeface="Arial" charset="0"/>
            </a:endParaRPr>
          </a:p>
          <a:p>
            <a:pPr marL="609600" indent="-609600" algn="just"/>
            <a:r>
              <a:rPr lang="tr-TR" sz="3200" dirty="0" smtClean="0">
                <a:latin typeface="Agency FB" pitchFamily="34" charset="0"/>
                <a:cs typeface="Arial" charset="0"/>
              </a:rPr>
              <a:t>T şeklindeki masa</a:t>
            </a:r>
          </a:p>
          <a:p>
            <a:pPr marL="609600" indent="-609600" algn="just">
              <a:buFont typeface="Wingdings" pitchFamily="2" charset="2"/>
              <a:buNone/>
            </a:pPr>
            <a:endParaRPr lang="tr-TR" sz="3200" dirty="0" smtClean="0">
              <a:latin typeface="Agency FB" pitchFamily="34" charset="0"/>
              <a:cs typeface="Arial" charset="0"/>
            </a:endParaRPr>
          </a:p>
          <a:p>
            <a:pPr marL="609600" indent="-609600" algn="just"/>
            <a:r>
              <a:rPr lang="tr-TR" sz="3200" dirty="0" smtClean="0">
                <a:latin typeface="Agency FB" pitchFamily="34" charset="0"/>
                <a:cs typeface="Arial" charset="0"/>
              </a:rPr>
              <a:t>E şeklindeki masa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algn="ctr"/>
            <a:r>
              <a:rPr lang="tr-TR" sz="3200" b="1" dirty="0" smtClean="0"/>
              <a:t>SERVİS PERSONELİNİN TEMİZLİĞİ VE UYMASI GEREKEN HİJYEN KURALLARI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800"/>
            <a:ext cx="7848600" cy="4695800"/>
          </a:xfrm>
        </p:spPr>
        <p:txBody>
          <a:bodyPr/>
          <a:lstStyle/>
          <a:p>
            <a:pPr algn="just"/>
            <a:r>
              <a:rPr lang="tr-TR" sz="3200" b="1" dirty="0" smtClean="0">
                <a:latin typeface="Agency FB" pitchFamily="34" charset="0"/>
                <a:cs typeface="Arial" charset="0"/>
              </a:rPr>
              <a:t>Vücut </a:t>
            </a:r>
            <a:r>
              <a:rPr lang="tr-TR" sz="3200" b="1" dirty="0" smtClean="0">
                <a:latin typeface="Agency FB" pitchFamily="34" charset="0"/>
                <a:cs typeface="Arial" charset="0"/>
              </a:rPr>
              <a:t>Temizliği</a:t>
            </a:r>
          </a:p>
          <a:p>
            <a:pPr algn="just"/>
            <a:r>
              <a:rPr lang="tr-TR" sz="30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Ellerin </a:t>
            </a:r>
            <a:r>
              <a:rPr lang="tr-TR" sz="3000" b="1" dirty="0" smtClean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Bakımı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</a:rPr>
              <a:t>Saç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</a:rPr>
              <a:t>Bakımı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</a:rPr>
              <a:t>Cilt Bakımı ve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</a:rPr>
              <a:t>Makyaj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Dişlerin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Bakımı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Ayak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Bakımı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Kıyafet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bakımı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Beslenme</a:t>
            </a:r>
            <a:endParaRPr lang="tr-TR" sz="3200" dirty="0" smtClean="0">
              <a:latin typeface="Agency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tr-TR" sz="3600" dirty="0" smtClean="0">
                <a:solidFill>
                  <a:srgbClr val="00B0F0"/>
                </a:solidFill>
              </a:rPr>
              <a:t>YİYECEK SERVİSİNDE DİKKAT EDİLMESİ GEREKEN HİJYEN KURALLARI</a:t>
            </a:r>
            <a:endParaRPr lang="tr-TR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Başlık 1"/>
          <p:cNvSpPr>
            <a:spLocks noGrp="1"/>
          </p:cNvSpPr>
          <p:nvPr>
            <p:ph type="title"/>
          </p:nvPr>
        </p:nvSpPr>
        <p:spPr>
          <a:xfrm>
            <a:off x="179512" y="275167"/>
            <a:ext cx="8507288" cy="848784"/>
          </a:xfrm>
          <a:solidFill>
            <a:srgbClr val="FF6600"/>
          </a:solidFill>
        </p:spPr>
        <p:txBody>
          <a:bodyPr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SICAK BÖLÜM HİJYEN ESASLARI</a:t>
            </a:r>
            <a:r>
              <a:rPr lang="tr-TR" sz="4000" dirty="0" smtClean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5537" y="1628800"/>
            <a:ext cx="4680520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800" dirty="0" smtClean="0">
                <a:latin typeface="Agency FB" pitchFamily="34" charset="0"/>
              </a:rPr>
              <a:t>Hazırladığınız </a:t>
            </a:r>
            <a:r>
              <a:rPr lang="tr-TR" sz="2800" dirty="0">
                <a:latin typeface="Agency FB" pitchFamily="34" charset="0"/>
              </a:rPr>
              <a:t>ürünü en fazla 60 dakika içinde +10 dereceye getirip üzerini </a:t>
            </a:r>
            <a:r>
              <a:rPr lang="tr-TR" sz="2800" dirty="0" err="1">
                <a:latin typeface="Agency FB" pitchFamily="34" charset="0"/>
              </a:rPr>
              <a:t>streç</a:t>
            </a:r>
            <a:r>
              <a:rPr lang="tr-TR" sz="2800" dirty="0">
                <a:latin typeface="Agency FB" pitchFamily="34" charset="0"/>
              </a:rPr>
              <a:t> filmle kapatarak üretim tarihini yazınız. Daha sonra bu ürünü +5 derece soğuk hava dolabına koyunuz. </a:t>
            </a:r>
          </a:p>
          <a:p>
            <a:pPr algn="just">
              <a:defRPr/>
            </a:pPr>
            <a:r>
              <a:rPr lang="tr-TR" sz="2800" dirty="0">
                <a:latin typeface="Agency FB" pitchFamily="34" charset="0"/>
              </a:rPr>
              <a:t>Çiğ ürüne dokunduktan sonra ellerinizi dezenfekte etmeden pişmiş ürünlere       dokunmayınız</a:t>
            </a:r>
            <a:r>
              <a:rPr lang="tr-TR" sz="2800" dirty="0" smtClean="0">
                <a:latin typeface="Agency FB" pitchFamily="34" charset="0"/>
              </a:rPr>
              <a:t>.</a:t>
            </a:r>
          </a:p>
          <a:p>
            <a:pPr algn="just">
              <a:defRPr/>
            </a:pPr>
            <a:endParaRPr lang="tr-TR" sz="2800" dirty="0" smtClean="0">
              <a:latin typeface="Agency FB" pitchFamily="34" charset="0"/>
            </a:endParaRPr>
          </a:p>
          <a:p>
            <a:pPr algn="just">
              <a:defRPr/>
            </a:pPr>
            <a:endParaRPr lang="tr-TR" sz="2400" dirty="0" smtClean="0">
              <a:latin typeface="Agency FB" pitchFamily="34" charset="0"/>
            </a:endParaRPr>
          </a:p>
          <a:p>
            <a:pPr algn="just">
              <a:defRPr/>
            </a:pPr>
            <a:endParaRPr lang="tr-TR" sz="2400" dirty="0" smtClean="0">
              <a:latin typeface="Agency FB" pitchFamily="34" charset="0"/>
            </a:endParaRPr>
          </a:p>
          <a:p>
            <a:pPr algn="just">
              <a:defRPr/>
            </a:pPr>
            <a:endParaRPr lang="tr-TR" sz="2400" dirty="0">
              <a:latin typeface="Agency FB" pitchFamily="34" charset="0"/>
            </a:endParaRP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316567"/>
            <a:ext cx="3743771" cy="54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3" descr="C:\Program Files (x86)\Microsoft Office\MEDIA\OFFICE14\Bullets\j01158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6" y="1604434"/>
            <a:ext cx="358775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3" descr="C:\Program Files (x86)\Microsoft Office\MEDIA\OFFICE14\Bullets\j01158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80467"/>
            <a:ext cx="358775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452670"/>
            <a:ext cx="8928993" cy="461665"/>
          </a:xfrm>
          <a:prstGeom prst="rect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b="1" dirty="0"/>
              <a:t>SICAK ÜRÜNLERİN SUNUMU HİJYEN ESASLARI</a:t>
            </a:r>
            <a:endParaRPr lang="tr-TR" sz="2400" dirty="0"/>
          </a:p>
        </p:txBody>
      </p:sp>
      <p:sp>
        <p:nvSpPr>
          <p:cNvPr id="121861" name="Dikdörtgen 6"/>
          <p:cNvSpPr>
            <a:spLocks noChangeArrowheads="1"/>
          </p:cNvSpPr>
          <p:nvPr/>
        </p:nvSpPr>
        <p:spPr bwMode="auto">
          <a:xfrm>
            <a:off x="539751" y="1604433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Sıcak servis yapılan ürünler büfeye taşınırken sıcak muhafaza arabalarında </a:t>
            </a:r>
            <a:r>
              <a:rPr lang="tr-TR" dirty="0" smtClean="0"/>
              <a:t>taşınmalıdır.</a:t>
            </a:r>
            <a:endParaRPr lang="tr-TR" dirty="0"/>
          </a:p>
        </p:txBody>
      </p:sp>
      <p:sp>
        <p:nvSpPr>
          <p:cNvPr id="121862" name="Dikdörtgen 7"/>
          <p:cNvSpPr>
            <a:spLocks noChangeArrowheads="1"/>
          </p:cNvSpPr>
          <p:nvPr/>
        </p:nvSpPr>
        <p:spPr bwMode="auto">
          <a:xfrm>
            <a:off x="827089" y="2129367"/>
            <a:ext cx="4311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Taşıyan personel eldiven takmalıdır.</a:t>
            </a:r>
          </a:p>
        </p:txBody>
      </p:sp>
      <p:sp>
        <p:nvSpPr>
          <p:cNvPr id="121863" name="Dikdörtgen 8"/>
          <p:cNvSpPr>
            <a:spLocks noChangeArrowheads="1"/>
          </p:cNvSpPr>
          <p:nvPr/>
        </p:nvSpPr>
        <p:spPr bwMode="auto">
          <a:xfrm>
            <a:off x="1043608" y="2636912"/>
            <a:ext cx="5075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/>
              <a:t>Taşımada kullanılan araç </a:t>
            </a:r>
            <a:r>
              <a:rPr lang="tr-TR" dirty="0" smtClean="0"/>
              <a:t>temiz olmalıdır</a:t>
            </a:r>
            <a:r>
              <a:rPr lang="tr-TR" dirty="0"/>
              <a:t>.</a:t>
            </a:r>
          </a:p>
        </p:txBody>
      </p:sp>
      <p:sp>
        <p:nvSpPr>
          <p:cNvPr id="121864" name="Dikdörtgen 9"/>
          <p:cNvSpPr>
            <a:spLocks noChangeArrowheads="1"/>
          </p:cNvSpPr>
          <p:nvPr/>
        </p:nvSpPr>
        <p:spPr bwMode="auto">
          <a:xfrm>
            <a:off x="1547814" y="3113618"/>
            <a:ext cx="7272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Sıcak servis yapılan ürünlerin büfede muhafaza derecesi en az +65 derece olmalıdır. +65 </a:t>
            </a:r>
            <a:r>
              <a:rPr lang="tr-TR" dirty="0" err="1"/>
              <a:t>C’nin</a:t>
            </a:r>
            <a:r>
              <a:rPr lang="tr-TR" dirty="0"/>
              <a:t> altında tespit edilen gıdalar hemen büfeden kaldırılmalı ve imha edilmelidir. </a:t>
            </a:r>
          </a:p>
        </p:txBody>
      </p:sp>
      <p:sp>
        <p:nvSpPr>
          <p:cNvPr id="121865" name="Dikdörtgen 10"/>
          <p:cNvSpPr>
            <a:spLocks noChangeArrowheads="1"/>
          </p:cNvSpPr>
          <p:nvPr/>
        </p:nvSpPr>
        <p:spPr bwMode="auto">
          <a:xfrm>
            <a:off x="1989138" y="4288367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Yemeklerin dereceleri her saat ölçülmeli ve ilgili kontrol formuna kaydedilmelidir.</a:t>
            </a:r>
          </a:p>
        </p:txBody>
      </p:sp>
      <p:sp>
        <p:nvSpPr>
          <p:cNvPr id="121866" name="Dikdörtgen 11"/>
          <p:cNvSpPr>
            <a:spLocks noChangeArrowheads="1"/>
          </p:cNvSpPr>
          <p:nvPr/>
        </p:nvSpPr>
        <p:spPr bwMode="auto">
          <a:xfrm>
            <a:off x="2451101" y="5151967"/>
            <a:ext cx="65516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Büfe sonunda kalan yemeklerin derecelerine bakılır ve +65 derecenin üzerinde olanlar ani soğutma dolabında 60 </a:t>
            </a:r>
            <a:r>
              <a:rPr lang="tr-TR" dirty="0" err="1"/>
              <a:t>dk</a:t>
            </a:r>
            <a:r>
              <a:rPr lang="tr-TR" dirty="0"/>
              <a:t>. İçinde 10 dereceye indirilerek üzeri </a:t>
            </a:r>
            <a:r>
              <a:rPr lang="tr-TR" dirty="0" err="1"/>
              <a:t>streçlenir</a:t>
            </a:r>
            <a:r>
              <a:rPr lang="tr-TR" dirty="0"/>
              <a:t> ve kırmızı etiketle tarih belirtilerek soğuk hava dolabına konur. </a:t>
            </a:r>
          </a:p>
        </p:txBody>
      </p:sp>
      <p:pic>
        <p:nvPicPr>
          <p:cNvPr id="121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3644900"/>
            <a:ext cx="1543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5207001"/>
            <a:ext cx="279400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9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4292601"/>
            <a:ext cx="277812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0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1" y="3278717"/>
            <a:ext cx="277813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1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34734"/>
            <a:ext cx="277812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2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2250017"/>
            <a:ext cx="277812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3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6" y="1665817"/>
            <a:ext cx="277813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476672"/>
            <a:ext cx="9036496" cy="461665"/>
          </a:xfrm>
          <a:prstGeom prst="rect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/>
              <a:t>SICAK ÜRÜNLERİN SUNUMU HİJYEN ESASLARI</a:t>
            </a:r>
            <a:endParaRPr lang="tr-TR" sz="2400" dirty="0"/>
          </a:p>
        </p:txBody>
      </p:sp>
      <p:sp>
        <p:nvSpPr>
          <p:cNvPr id="122885" name="Dikdörtgen 6"/>
          <p:cNvSpPr>
            <a:spLocks noChangeArrowheads="1"/>
          </p:cNvSpPr>
          <p:nvPr/>
        </p:nvSpPr>
        <p:spPr bwMode="auto">
          <a:xfrm>
            <a:off x="539751" y="1604434"/>
            <a:ext cx="8208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Büfeden geri dönen kırmızı etiketli ürünler tekrar ısıtılırken iç ısıları en az +85 derece olmalıdır. Bu ürünler büfede yine tüketilmez ise geri dönüşünde imha edilir. </a:t>
            </a:r>
          </a:p>
        </p:txBody>
      </p:sp>
      <p:sp>
        <p:nvSpPr>
          <p:cNvPr id="122886" name="Dikdörtgen 8"/>
          <p:cNvSpPr>
            <a:spLocks noChangeArrowheads="1"/>
          </p:cNvSpPr>
          <p:nvPr/>
        </p:nvSpPr>
        <p:spPr bwMode="auto">
          <a:xfrm>
            <a:off x="1081088" y="2620433"/>
            <a:ext cx="7307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Dereceler batırmalı termometreyle ölçülmeli ve derecenin ucu her yemeği kontrolden sonra dezenfekte edilmelidir.</a:t>
            </a:r>
          </a:p>
        </p:txBody>
      </p:sp>
      <p:sp>
        <p:nvSpPr>
          <p:cNvPr id="122887" name="Dikdörtgen 10"/>
          <p:cNvSpPr>
            <a:spLocks noChangeArrowheads="1"/>
          </p:cNvSpPr>
          <p:nvPr/>
        </p:nvSpPr>
        <p:spPr bwMode="auto">
          <a:xfrm>
            <a:off x="2051050" y="3829051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Yemeklerin servisinde kullanılan maşa ve kaşıklar temiz olmalı, kenarları bulaşanlar değiştirilmelidir. </a:t>
            </a:r>
          </a:p>
        </p:txBody>
      </p:sp>
      <p:pic>
        <p:nvPicPr>
          <p:cNvPr id="122888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238" y="4002617"/>
            <a:ext cx="277812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9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734734"/>
            <a:ext cx="277812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0" name="Picture 3" descr="C:\Program Files (x86)\Microsoft Office\MEDIA\OFFICE14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6" y="1665817"/>
            <a:ext cx="277813" cy="3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4" y="4762500"/>
            <a:ext cx="4537075" cy="19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tr-TR" dirty="0" smtClean="0">
                <a:solidFill>
                  <a:schemeClr val="tx1"/>
                </a:solidFill>
              </a:rPr>
              <a:t>SOĞUTMA ESASLARI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8" y="2204864"/>
            <a:ext cx="3960813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800" dirty="0">
                <a:latin typeface="Agency FB" pitchFamily="34" charset="0"/>
              </a:rPr>
              <a:t>Yiyecek soğutulduktan hemen sonra </a:t>
            </a:r>
            <a:r>
              <a:rPr lang="tr-TR" sz="2800" dirty="0" smtClean="0">
                <a:latin typeface="Agency FB" pitchFamily="34" charset="0"/>
              </a:rPr>
              <a:t>üzeri kapatılmalıdır</a:t>
            </a:r>
            <a:r>
              <a:rPr lang="tr-TR" sz="2800" dirty="0">
                <a:latin typeface="Agency FB" pitchFamily="34" charset="0"/>
              </a:rPr>
              <a:t>.</a:t>
            </a:r>
          </a:p>
          <a:p>
            <a:pPr algn="just">
              <a:defRPr/>
            </a:pPr>
            <a:r>
              <a:rPr lang="tr-TR" sz="2800" dirty="0">
                <a:latin typeface="Agency FB" pitchFamily="34" charset="0"/>
              </a:rPr>
              <a:t>Soğutucularda kapları üst üste </a:t>
            </a:r>
            <a:r>
              <a:rPr lang="tr-TR" sz="2800" dirty="0" smtClean="0">
                <a:latin typeface="Agency FB" pitchFamily="34" charset="0"/>
              </a:rPr>
              <a:t>dizilmelidir.</a:t>
            </a:r>
            <a:r>
              <a:rPr lang="tr-TR" sz="2800" dirty="0">
                <a:latin typeface="Agency FB" pitchFamily="34" charset="0"/>
              </a:rPr>
              <a:t> </a:t>
            </a:r>
            <a:r>
              <a:rPr lang="tr-TR" sz="2800" dirty="0" smtClean="0">
                <a:latin typeface="Agency FB" pitchFamily="34" charset="0"/>
              </a:rPr>
              <a:t>Kaplar </a:t>
            </a:r>
            <a:r>
              <a:rPr lang="tr-TR" sz="2800" dirty="0">
                <a:latin typeface="Agency FB" pitchFamily="34" charset="0"/>
              </a:rPr>
              <a:t>arasında hava boşluğu kalmamasına dikkat edilmelidir.</a:t>
            </a:r>
          </a:p>
        </p:txBody>
      </p:sp>
      <p:graphicFrame>
        <p:nvGraphicFramePr>
          <p:cNvPr id="5" name="Diyagram 4"/>
          <p:cNvGraphicFramePr/>
          <p:nvPr/>
        </p:nvGraphicFramePr>
        <p:xfrm>
          <a:off x="4572000" y="1553633"/>
          <a:ext cx="4572000" cy="504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611188" y="351367"/>
            <a:ext cx="8229600" cy="869951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tr-TR" sz="3600" b="1" dirty="0">
                <a:solidFill>
                  <a:schemeClr val="tx1"/>
                </a:solidFill>
              </a:rPr>
              <a:t>SOĞUK MEZE BÖLÜMÜ HİJYEN </a:t>
            </a:r>
            <a:r>
              <a:rPr lang="tr-TR" sz="3600" b="1" dirty="0" smtClean="0">
                <a:solidFill>
                  <a:schemeClr val="tx1"/>
                </a:solidFill>
              </a:rPr>
              <a:t>ESASLARI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10595" name="AutoShape 2" descr="data:image/jpeg;base64,/9j/4AAQSkZJRgABAQAAAQABAAD/2wCEAAkGBxATEhQSEBQWFRAXFBQXEBUVFBQUFBAQFRUWFhQUFBUYHCggGBolHBQUITEhJSkrLi4uFx8zODMsNygtLisBCgoKDg0OGhAQGiwcHxwsLCwsLCwsLCwsLCwsLCwsLCwsLCwsLCwsLCwsLCwsLDQsLCwrLCwsLCssLCwrKyssLf/AABEIAJsAzwMBIgACEQEDEQH/xAAcAAACAgMBAQAAAAAAAAAAAAAEBQMGAAECBwj/xAA8EAABAwIEAgcGBQIGAwAAAAABAAIDBBEFITFBElEGEyJhcYHRBxQyQpGhI1KiscGS8RUzYnLC8BdDgv/EABkBAAMBAQEAAAAAAAAAAAAAAAECAwQABf/EACARAAICAwEBAAMBAAAAAAAAAAABAhEDEiExQRMiUQT/2gAMAwEAAhEDEQA/APO5GjiNnHW+/qsdGWi5vbY332WPkaX8TMgcjyupy/jikYcnAtcz0Xl7NDrI0qIJYHfFxE+BN1unmk4bNOWp7RBFtUNTyOvmRf5QiQ9rTdzL3Fh2i3hJ+bLXwRafj6IFGSQNscyBcWsSPJSR4gHDhe1rtndngtllc3t/ZWbAZ6ZuH1EcjousJuxstxxAjXjzzyyAtaw5qv1fR4taCHMdG4X/AA3B9u420Uv1+nTVLgtnY5os1wLCbZ/EPHmup617QGsBa35TuTzK7dA2N2QJAtqN91LPP1jAWDNvxNKNp1y0IuHWJymdkZFmmNnCRe97ntHTz3/awBacg1xcNxnrsQo6V0rXcVrdx0smVVAxtjwnjLbmxGV+5M5OLob04oqxwsA7sXzve425qxdF8LjqZgHkk24h2i21iNz3qpRUr3A6AXzueEE+at/RDEYqW8h/Ek7PZJ4WBoyNzuc8gp5VXUNCKvp7jDiDrDiAPe0+q8+6dGrqZG8UUkcUZ/D4Hdq+V3uc05aAW2zVrw3EI5WhzHNIsCQDfhvsj2lDJmySjVmh4ovw8Ll6R15k4XTyiRgHAC83DOQItfTMnzSOsx+qkldM9z3EWzMjttLO57gDJe0dL+iUVQx8kcbfeeHIjIvtsTzXj+L4d1UjPeY5LAtBAbbfMu5nw15psc03TM+TC4nM+ITcLXuddztLuc42OZLgNts0y6E9MHUMjnshEz5AG5uc0taDctAFwSctkFR0MpeGMY95BNhZwJYDl4hQGh6uYMe2zOsZxsJLHNPEL33G+YVISSfBNWfUkDrtBsRcA2OouND3qRLaCuh4Gtbk0ABt9AALAXTFrgdF6UZJrg7TRtYsWJgGLFixccYsWLFxx8dB5DQDkeXNMIJbi2nPwSSWS5yPimLCbXGtsx3brDkhxAZ1VU/DYHTY8kQwsHC1+TTo4g8PjdOej2HNmjf17XbBptawO45pJWM4HOj/ACGwzvfNRUk3q/gdWlbDZo6cX6pzn+Vmqelje2zg8Bh1bz8OSSuq28Nic9gN1NQFvz3B1bne5GyWeJ0zn4WasDRZtrOIJF9CeSr1RHw8RBztmOfeD/CaVsoLoy7I232B+EoZ7WEEObxP1uDsoYv1Oo30bcZZDcgN34rcI7gEdi+HOF3NIPCDYaeak6MYTA4iRrniRo7Qs3hJ0Nk5racOyIvfW/JJnyqOROJaGO4lDpZhK78RpJtz5eWiOo4G5WJDQdjcDL91PwRioaIgGNDmt47m3ETa+W2a07Aq2SZ4p2kkEmwNg4DcWWlvZ8dE9X8PRvZ3LHd7W24zoTYPcBqbclfm3Xl/QvotWte2Z7urBGbNX2vmDlkvU42EAXN1ncdeGrHddNW5qGWMajVEFcEJCnGRxytORGfcEsxzD4ZLOexri0jhJAJGd9eSPlYopQCLFNYKA4JN26bjdp9EfFVObobeCDoYLF9/JSxh2htbbmrY8mosopjmlxXZ+nMfyEzjkBFwbjmqjxZ5a8kTS1jmnLLmNit2P/R/SMsa+FoWISkrWvy0dy/kc0Vda00/CFUbWLFiJx8m9E+jfXu45ndXTtPadpxdwJ/dWTGYMMsHQTXexpbw3/zB3m2o5qovaI+zOS4AdhjXAgn/AFHYISDtO0yOgGgCwTi5dbHUqRe29KYBG1sLD2Wgdoi+QVPrajjkc+1rm656lrSQBmtOYHZ3U4wjF2vork2Rx044+J2myY4ZJB17XS5Rj47jiBy0slnvBBzzHI5qX3tmga0X5BUabAj0nqaKtaxwfw9WW5lpaCAfg705qKKhkfGS5g4A4cLRwh/FrxG2aouAU7msLnAAOsWjQ28FYMMwl0mea82bak4o1JWh/hGGw00Ra2zs3Ek53uctuVkqxSoYT2B496aPwOVrezc9yUNoHF2YKlJtsrFCmmoA55y+Ii42yyCv2BUxaQ7QpfQYZY3srHRxWVI39GaRZKSqDhYqaWIHQ2SaN9lN155q6y8pkXj7aDH0p2N0KQtsrbLUlc06tSS1fgy2Xpw8IaULHVAUTn3SDnEclj+6ZCMbJdZbpqog21CZHEtTCCghJnY67d6ZSm+YSusAGe900XTBQRFNY7g7W2KsOG13GLOyePo4cwq5NHkD3LKaYgixzGh5Fb8U3FkJRsuaxC0FUJG330cOTv8ApCKW1OzO+Hx62m4j8Q7+SNpZWsHCBd19Usp9bA37kTxguA0WGcb4wB1fJxHs20sgOqfyyUtXYZArmhe8v4eIAf6jkVOKqPAro5g6NGSIyDJwNuHnlfJANwXnny2+q9KgitG29ibZkaFJKumbx3H05lZnmmvpf8QJgsbyA11yBkPJX7BWHIDJJ8DoMrlWumh4VGm3ZdRpUOKaJwAuPqtyUEbjcjNTUdaLWdmPuEaIWuzaVXTbwG1ei33Btshn+6Fflsm7oyNQo5IWu1StUMpCZ09lEapG1OGH5c0tlo3DUJOjqiT3hZ1neheqcu2QuQCFCQLOtXVPQudoCUSMPA19U1MW0BPn7lumjJddMBTNC26w0RQGQOk4cj5JTUz8TrDmja03CV07O0L63TI4sQF2+SAkbYphCh6ti1p2iIThFVwyDk6zT3H5T9cvNWYFUht7ft4q34dUdZG1+5GfjofuFswStURyI+PZWcB7LrrhpzF+axrcu9YGEahKSGMXbcG8yBfuV46PYU2Hi47PBLSy4HZO689pQeMAZfsr1TVh4Rn9Fjz3HiL4VY+qqvLVK2y8TuaFe5zkZQwWNysclZqSLdg+gTsKu4ZJZOo5EUcEsfZG09aQLA/ZKy5aEqHgassEdc7ndTCpYdRbvCQx1CmbOjuxXBDlxsLjMf8AdVw6UFLY6ojRdiddsdQTUtYQDYB29kJxtC7ebhL6oO2RbCkOIMTDRawsuJMSj/L91UKmre3VAvxNyV564d+NelynxBuwt53QUlaqqcRK178Sk3sbUfVFWi6SG/aVbpnucQrlRsAYPBViBk8R/hc1TVjCuqpasfhJ+gTQnvRZ94XD8sjx97/ykbk76Jf5BP5pJD9HcP8AxWvB6Sy+HyRx2yUkNQRqLjkVulhLjZOaLDWCQOcLx7tuRceIQlOK9Jxg2BUmHvfY2s2/27lYqCINFgTbvWANGTchsOSMpKcnNY8s9jVCCiH0rQmlOwJXE0t1TCGZQKDGJ1kdBUpP1q02eyDDRZ2TArTyk1PWJjHUXCADsyELptUoZAg5DZK+DDb3wLG11kmbxHRG02GSv2P0Sbfw6htFXKU1IK5pcBPzOTOHDIx/dOrFdCSphD9koqcGcc2hXoQsGwXLgOSLin6FSPOXYa8fKVplE7dp+i9BkaOSGe0ckPxo5yKrh8Rc4NaMhqf4VrHZbbuQz5QNguWzF2aaEaYGw2ALKl2y3Hk2+/8ACge7crZBUiL9BMQnDGOJ5FW3AqYxwRsOoYOL/ccz9yVT6WH3ipZF/wCthEk3Lhabtb5uA8gVfwtuFfSOR/D5QisNkTTuCjjiTClpVhmzVFUFUtOCmlPS20UNPBZMadxUGMTClDh3qF9IQmVO9MoWNOoQaOsrIaVpwKtn+ERuXR6KFwuwg910rTDZUW3RUNQRqj6nBJG7IJ8Lm6gpPAh8FUDqjaenDzmkjG8kXTVLgu2X06i40VNE0ZAX5o4OA7lW8Nrjkbp03EbjMBMqEdjCBvF4c1pz4xrcoQV5tYWCHfIn2VC02+hckrDpcKB0qGc9RGRTbsagl0qjL7oV0ijEhXJnBD4lLBBvt+61A+6Je/IDktGOF9EbI5HX10SfHcUbCwknPYczsF1jGLRxNLnG1v3VRwqOSuqWXuGFwDBbIDd58Bda4xtg+Wz0f2d0LmU5mkH4szy89zAOFjf3P/0rWo6eIMaGtFmtAA8BkpFtSpGRu3Z8zwRA6FM6eFCxYLKw6JjTwvGo+y8qcTYpBcDESYeS4haUdE1SaGshhCOgkso304K7jhslCMIKyyZUuIjmkojW2iyFs4tRcx4ubE8xr5pbVUQ3CEpaghM45OId659AuFfqsJbq3IoP3Q6K1SRIKWIBJqhrFUfZRcdQhKpQseg+BHUc6lEyUxvRDZFxwcZFG96HD1KyJx2RSsBq91NDAT4Kenotz/ZRYjisUTfiH8BaIYb9Ecgg8LQq90g6SRwj4hxbAakqs4701LiWwZnS+3kq5HE57uOU3d3rVGFeHa/WHS1EtU/jkyZfstvl5r1D2aYaAHzEadhn7u/j6rz3D4LkAC5JAA5k5Be4YJQCCBkW4Ha73HN33WjHEjlnfBgsWLFcznmto3LYpGHkV5VRdL5o8pBcKyYf01hd8TrH6LE4mxwZdWUDOSlbh7UnpMcido8HzCaQ1rT8w+qRwF8J/wDDxzWDD1NHIDo4KdpKR4kw7AfuQUM1HyTZrzyXXHzb9kjwh2K6QWlE01XZNnxtPy/ZR+5M/Il/Cw7G21FwgZ33TSOnaPlXMtG06gDzXfhZ2xXpIrrltIeRVgEMQ1c36rl9ZTt1d9LLlgO2FkOHuO1kbFhY3J8gg63pVTxjUeZVZxP2jsGTDfuaqLAvp37MvRpY2DtEAd5ufogMR6Q08Q1Btu4gD6LyfEOmlRLkwWHM3SaV0shvI4nx0Vowr4HX+svWOe0Euu2LtcrZAKoVNZUTm8jsuWgUMUDQiWp1EOyXh1TwAePNHwtQsaZUcRJFgmJuRdPZ3hPWTda4diKx8X/KPLX6L1RKejGF+707GfMe1J/vOv0yHkmyvFUjNJ2zFixYmFPkuRgzQslKNsinhpGZ5bnc8/FRupWcvufVQNSYlZ1rM2uKLp+kFUz5j5hHCmZy+59VDPSs5fc+qVodTCoOm9Q3UD7plT+0N41B8lXHUjOX3PqozSR8vufVCkNaLvD7SOdwi2+0pvMrzs0cfL7n1Ugoo+X3d6rtTqieh/8Akpv5iuH+0tvMrzs0cfL7u9V3T0UZ1H6neqGp1RLvL7Sb6XS+o9okh+EFJI8LhPyn+p/qj4sGp/yfrf6o6nXEgn6b1Tvhy8igpcZrJNXEBOTg8A0af63+qkbhsX5T/U71Xag3SK11EjvjcT5qWOkaE+dQxjb9TvVRGkZy+59VwHNi1rQuwjxSM5fc+qljo4+X3d6oi2L2qVgTOKgj5fqd6oqPDovy/qd6rgWLYGK/ezrBetmErh+HEQdMjJq0eI1+iQw4dF+X9TvVexdHqSOOCNsbQ1vCCbbuOpJ3KeCtk5y4MgtrFisRMWLFi44//9k="/>
          <p:cNvSpPr>
            <a:spLocks noChangeAspect="1" noChangeArrowheads="1"/>
          </p:cNvSpPr>
          <p:nvPr/>
        </p:nvSpPr>
        <p:spPr bwMode="auto">
          <a:xfrm>
            <a:off x="144463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276" y="4794251"/>
            <a:ext cx="19716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kdörtgen 8"/>
          <p:cNvSpPr/>
          <p:nvPr/>
        </p:nvSpPr>
        <p:spPr>
          <a:xfrm>
            <a:off x="611188" y="1487681"/>
            <a:ext cx="5040312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tr-TR" sz="2800" dirty="0"/>
              <a:t>          </a:t>
            </a:r>
            <a:r>
              <a:rPr lang="tr-TR" sz="3200" dirty="0">
                <a:latin typeface="Agency FB" pitchFamily="34" charset="0"/>
              </a:rPr>
              <a:t>Büfeden geri dönen ürünlere kırmızı tarih etiketi yapıştırınız. Kırmızı etiketli ürünleri 1 günden fazla bekletmeyiniz ve büfede yine tüketilmez ise imha ediniz.</a:t>
            </a:r>
          </a:p>
          <a:p>
            <a:pPr algn="just">
              <a:defRPr/>
            </a:pPr>
            <a:endParaRPr lang="tr-TR" sz="3200" dirty="0">
              <a:latin typeface="Agency FB" pitchFamily="34" charset="0"/>
            </a:endParaRPr>
          </a:p>
          <a:p>
            <a:pPr algn="just">
              <a:defRPr/>
            </a:pPr>
            <a:r>
              <a:rPr lang="tr-TR" sz="3200" dirty="0">
                <a:latin typeface="Agency FB" pitchFamily="34" charset="0"/>
              </a:rPr>
              <a:t>         Mayonezli gıdaları 48 saatten fazla bekletmeyiniz.   </a:t>
            </a:r>
            <a:endParaRPr lang="tr-TR" sz="3200" dirty="0" smtClean="0">
              <a:latin typeface="Agency FB" pitchFamily="34" charset="0"/>
            </a:endParaRPr>
          </a:p>
          <a:p>
            <a:pPr algn="just">
              <a:defRPr/>
            </a:pPr>
            <a:endParaRPr lang="tr-TR" sz="2800" dirty="0" smtClean="0">
              <a:latin typeface="Agency FB" pitchFamily="34" charset="0"/>
            </a:endParaRPr>
          </a:p>
          <a:p>
            <a:pPr algn="just">
              <a:defRPr/>
            </a:pPr>
            <a:endParaRPr lang="tr-TR" sz="2800" dirty="0">
              <a:latin typeface="Agency FB" pitchFamily="34" charset="0"/>
            </a:endParaRPr>
          </a:p>
        </p:txBody>
      </p:sp>
      <p:sp>
        <p:nvSpPr>
          <p:cNvPr id="109574" name="plant"/>
          <p:cNvSpPr>
            <a:spLocks noEditPoints="1" noChangeArrowheads="1"/>
          </p:cNvSpPr>
          <p:nvPr/>
        </p:nvSpPr>
        <p:spPr bwMode="auto">
          <a:xfrm>
            <a:off x="539552" y="1196752"/>
            <a:ext cx="762000" cy="72813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9575" name="plant"/>
          <p:cNvSpPr>
            <a:spLocks noEditPoints="1" noChangeArrowheads="1"/>
          </p:cNvSpPr>
          <p:nvPr/>
        </p:nvSpPr>
        <p:spPr bwMode="auto">
          <a:xfrm>
            <a:off x="611188" y="5298017"/>
            <a:ext cx="762000" cy="72601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110600" name="Picture 6" descr="https://encrypted-tbn3.gstatic.com/images?q=tbn:ANd9GcSJgr5K9uiEi2ITGFO1hqomO2dCOoOfSRS1Drre9UR4iDWaFsY7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639" y="1483784"/>
            <a:ext cx="21431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</p:nvPr>
        </p:nvGraphicFramePr>
        <p:xfrm>
          <a:off x="143508" y="1166282"/>
          <a:ext cx="8856985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 7"/>
          <p:cNvGrpSpPr>
            <a:grpSpLocks/>
          </p:cNvGrpSpPr>
          <p:nvPr/>
        </p:nvGrpSpPr>
        <p:grpSpPr bwMode="auto">
          <a:xfrm>
            <a:off x="536576" y="3733800"/>
            <a:ext cx="1368425" cy="1600200"/>
            <a:chOff x="154916" y="3004882"/>
            <a:chExt cx="1368567" cy="1199629"/>
          </a:xfrm>
        </p:grpSpPr>
        <p:sp>
          <p:nvSpPr>
            <p:cNvPr id="21" name="Dikdörtgen 20"/>
            <p:cNvSpPr/>
            <p:nvPr/>
          </p:nvSpPr>
          <p:spPr>
            <a:xfrm>
              <a:off x="154916" y="3004882"/>
              <a:ext cx="1368567" cy="11996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ikdörtgen 21"/>
            <p:cNvSpPr/>
            <p:nvPr/>
          </p:nvSpPr>
          <p:spPr>
            <a:xfrm>
              <a:off x="154916" y="3004882"/>
              <a:ext cx="1368567" cy="1199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dirty="0"/>
            </a:p>
          </p:txBody>
        </p:sp>
      </p:grpSp>
      <p:grpSp>
        <p:nvGrpSpPr>
          <p:cNvPr id="3" name="Grup 8"/>
          <p:cNvGrpSpPr>
            <a:grpSpLocks/>
          </p:cNvGrpSpPr>
          <p:nvPr/>
        </p:nvGrpSpPr>
        <p:grpSpPr bwMode="auto">
          <a:xfrm>
            <a:off x="2212976" y="3181351"/>
            <a:ext cx="1368425" cy="1600200"/>
            <a:chOff x="1830310" y="2590304"/>
            <a:chExt cx="1368567" cy="1199629"/>
          </a:xfrm>
        </p:grpSpPr>
        <p:sp>
          <p:nvSpPr>
            <p:cNvPr id="19" name="Dikdörtgen 18"/>
            <p:cNvSpPr/>
            <p:nvPr/>
          </p:nvSpPr>
          <p:spPr>
            <a:xfrm>
              <a:off x="1830310" y="2590304"/>
              <a:ext cx="1368567" cy="11996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 19"/>
            <p:cNvSpPr/>
            <p:nvPr/>
          </p:nvSpPr>
          <p:spPr>
            <a:xfrm>
              <a:off x="1830310" y="2590304"/>
              <a:ext cx="1368567" cy="1199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dirty="0"/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3887789" y="2628900"/>
            <a:ext cx="1368425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 10"/>
          <p:cNvGrpSpPr>
            <a:grpSpLocks/>
          </p:cNvGrpSpPr>
          <p:nvPr/>
        </p:nvGrpSpPr>
        <p:grpSpPr bwMode="auto">
          <a:xfrm>
            <a:off x="2897188" y="1418167"/>
            <a:ext cx="4030662" cy="2283884"/>
            <a:chOff x="2514593" y="1267555"/>
            <a:chExt cx="4030979" cy="1712776"/>
          </a:xfrm>
        </p:grpSpPr>
        <p:sp>
          <p:nvSpPr>
            <p:cNvPr id="15" name="Dikdörtgen 14"/>
            <p:cNvSpPr/>
            <p:nvPr/>
          </p:nvSpPr>
          <p:spPr>
            <a:xfrm>
              <a:off x="5177039" y="1780277"/>
              <a:ext cx="1368533" cy="12000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ikdörtgen 15"/>
            <p:cNvSpPr/>
            <p:nvPr/>
          </p:nvSpPr>
          <p:spPr>
            <a:xfrm>
              <a:off x="2514593" y="1267555"/>
              <a:ext cx="1368533" cy="120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dirty="0"/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7239001" y="1524000"/>
            <a:ext cx="1368425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Dikdörtgen 22"/>
          <p:cNvSpPr/>
          <p:nvPr/>
        </p:nvSpPr>
        <p:spPr>
          <a:xfrm>
            <a:off x="0" y="260649"/>
            <a:ext cx="9144000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/>
              <a:t>SOĞUK ÜRÜNLERİN SUNUMU HİJYEN ESASLARI</a:t>
            </a:r>
            <a:endParaRPr lang="tr-TR" sz="2400" dirty="0"/>
          </a:p>
        </p:txBody>
      </p:sp>
      <p:pic>
        <p:nvPicPr>
          <p:cNvPr id="1239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4800600"/>
            <a:ext cx="58848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</p:nvPr>
        </p:nvGraphicFramePr>
        <p:xfrm>
          <a:off x="107504" y="1638872"/>
          <a:ext cx="8856985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 7"/>
          <p:cNvGrpSpPr>
            <a:grpSpLocks/>
          </p:cNvGrpSpPr>
          <p:nvPr/>
        </p:nvGrpSpPr>
        <p:grpSpPr bwMode="auto">
          <a:xfrm>
            <a:off x="536576" y="3733800"/>
            <a:ext cx="1368425" cy="1600200"/>
            <a:chOff x="154916" y="3004882"/>
            <a:chExt cx="1368567" cy="1199629"/>
          </a:xfrm>
        </p:grpSpPr>
        <p:sp>
          <p:nvSpPr>
            <p:cNvPr id="21" name="Dikdörtgen 20"/>
            <p:cNvSpPr/>
            <p:nvPr/>
          </p:nvSpPr>
          <p:spPr>
            <a:xfrm>
              <a:off x="154916" y="3004882"/>
              <a:ext cx="1368567" cy="11996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ikdörtgen 21"/>
            <p:cNvSpPr/>
            <p:nvPr/>
          </p:nvSpPr>
          <p:spPr>
            <a:xfrm>
              <a:off x="154916" y="3004882"/>
              <a:ext cx="1368567" cy="1199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3" name="Grup 8"/>
          <p:cNvGrpSpPr>
            <a:grpSpLocks/>
          </p:cNvGrpSpPr>
          <p:nvPr/>
        </p:nvGrpSpPr>
        <p:grpSpPr bwMode="auto">
          <a:xfrm>
            <a:off x="2212976" y="3181351"/>
            <a:ext cx="1368425" cy="1600200"/>
            <a:chOff x="1830310" y="2590304"/>
            <a:chExt cx="1368567" cy="1199629"/>
          </a:xfrm>
        </p:grpSpPr>
        <p:sp>
          <p:nvSpPr>
            <p:cNvPr id="19" name="Dikdörtgen 18"/>
            <p:cNvSpPr/>
            <p:nvPr/>
          </p:nvSpPr>
          <p:spPr>
            <a:xfrm>
              <a:off x="1830310" y="2590304"/>
              <a:ext cx="1368567" cy="11996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 19"/>
            <p:cNvSpPr/>
            <p:nvPr/>
          </p:nvSpPr>
          <p:spPr>
            <a:xfrm>
              <a:off x="1830310" y="2590304"/>
              <a:ext cx="1368567" cy="1199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3887789" y="2628900"/>
            <a:ext cx="1368425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up 10"/>
          <p:cNvGrpSpPr>
            <a:grpSpLocks/>
          </p:cNvGrpSpPr>
          <p:nvPr/>
        </p:nvGrpSpPr>
        <p:grpSpPr bwMode="auto">
          <a:xfrm>
            <a:off x="2897188" y="1418167"/>
            <a:ext cx="4030662" cy="2283884"/>
            <a:chOff x="2514593" y="1267555"/>
            <a:chExt cx="4030979" cy="1712776"/>
          </a:xfrm>
        </p:grpSpPr>
        <p:sp>
          <p:nvSpPr>
            <p:cNvPr id="15" name="Dikdörtgen 14"/>
            <p:cNvSpPr/>
            <p:nvPr/>
          </p:nvSpPr>
          <p:spPr>
            <a:xfrm>
              <a:off x="5177039" y="1780277"/>
              <a:ext cx="1368533" cy="12000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ikdörtgen 15"/>
            <p:cNvSpPr/>
            <p:nvPr/>
          </p:nvSpPr>
          <p:spPr>
            <a:xfrm>
              <a:off x="2514593" y="1267555"/>
              <a:ext cx="1368533" cy="1200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7239001" y="1524000"/>
            <a:ext cx="1368425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Dikdörtgen 22"/>
          <p:cNvSpPr/>
          <p:nvPr/>
        </p:nvSpPr>
        <p:spPr>
          <a:xfrm>
            <a:off x="0" y="452670"/>
            <a:ext cx="9144000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prstClr val="black"/>
                </a:solidFill>
              </a:rPr>
              <a:t>SOĞUK ÜRÜNLERİN SUNUMU HİJYEN ESASLARI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tr-TR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YEMEK SERVİS YÖNTEMLERİ</a:t>
            </a:r>
            <a:endParaRPr lang="tr-TR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4863"/>
            <a:ext cx="7848103" cy="3312369"/>
          </a:xfrm>
        </p:spPr>
        <p:txBody>
          <a:bodyPr/>
          <a:lstStyle/>
          <a:p>
            <a:pPr algn="just"/>
            <a:r>
              <a:rPr lang="tr-TR" sz="3600" b="1" dirty="0" smtClean="0">
                <a:latin typeface="Agency FB" pitchFamily="34" charset="0"/>
                <a:cs typeface="Arial" charset="0"/>
              </a:rPr>
              <a:t>Self </a:t>
            </a:r>
            <a:r>
              <a:rPr lang="tr-TR" sz="3600" b="1" dirty="0" smtClean="0">
                <a:latin typeface="Agency FB" pitchFamily="34" charset="0"/>
                <a:cs typeface="Arial" charset="0"/>
              </a:rPr>
              <a:t>Servis</a:t>
            </a:r>
            <a:endParaRPr lang="tr-TR" sz="3600" b="1" dirty="0" smtClean="0">
              <a:latin typeface="Agency FB" pitchFamily="34" charset="0"/>
              <a:cs typeface="Arial" charset="0"/>
            </a:endParaRPr>
          </a:p>
          <a:p>
            <a:pPr algn="just"/>
            <a:r>
              <a:rPr lang="tr-TR" sz="3600" b="1" dirty="0" err="1" smtClean="0">
                <a:latin typeface="Agency FB" pitchFamily="34" charset="0"/>
                <a:cs typeface="Arial" charset="0"/>
              </a:rPr>
              <a:t>Fast-Food</a:t>
            </a:r>
            <a:r>
              <a:rPr lang="tr-TR" sz="3600" b="1" dirty="0" smtClean="0">
                <a:latin typeface="Agency FB" pitchFamily="34" charset="0"/>
                <a:cs typeface="Arial" charset="0"/>
              </a:rPr>
              <a:t> </a:t>
            </a:r>
            <a:r>
              <a:rPr lang="tr-TR" sz="3600" b="1" dirty="0" smtClean="0">
                <a:latin typeface="Agency FB" pitchFamily="34" charset="0"/>
                <a:cs typeface="Arial" charset="0"/>
              </a:rPr>
              <a:t>Servisi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Hazır Yemek-Paket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Servisi</a:t>
            </a:r>
          </a:p>
          <a:p>
            <a:pPr algn="just"/>
            <a:r>
              <a:rPr lang="tr-TR" sz="3200" b="1" dirty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Masa </a:t>
            </a:r>
            <a:r>
              <a:rPr lang="tr-TR" sz="3200" b="1" dirty="0" smtClean="0">
                <a:solidFill>
                  <a:prstClr val="black"/>
                </a:solidFill>
                <a:latin typeface="Agency FB" pitchFamily="34" charset="0"/>
                <a:cs typeface="Arial" charset="0"/>
              </a:rPr>
              <a:t>Servisi</a:t>
            </a:r>
          </a:p>
          <a:p>
            <a:pPr algn="just"/>
            <a:r>
              <a:rPr lang="tr-TR" sz="3600" b="1" dirty="0">
                <a:solidFill>
                  <a:prstClr val="black"/>
                </a:solidFill>
                <a:latin typeface="Agency FB" pitchFamily="34" charset="0"/>
              </a:rPr>
              <a:t>Büfe Servisi</a:t>
            </a:r>
            <a:endParaRPr lang="tr-TR" sz="3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pPr algn="ctr"/>
            <a:r>
              <a:rPr lang="tr-TR" sz="4000" dirty="0" smtClean="0"/>
              <a:t>Uluslar Arası Anlamda En Çok Kullanılan Servis Yöntemleri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060847"/>
            <a:ext cx="7344816" cy="4463777"/>
          </a:xfrm>
        </p:spPr>
        <p:txBody>
          <a:bodyPr/>
          <a:lstStyle/>
          <a:p>
            <a:pPr algn="just"/>
            <a:r>
              <a:rPr lang="tr-TR" sz="2800" b="1" dirty="0" smtClean="0">
                <a:latin typeface="Agency FB" pitchFamily="34" charset="0"/>
                <a:cs typeface="Arial" charset="0"/>
              </a:rPr>
              <a:t>Fransız Servisi: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 Uzun yıllardan beri Fransa’da ve dünyanın birçok ülkesinde uygulanan servis yöntemidir. </a:t>
            </a:r>
            <a:r>
              <a:rPr lang="tr-TR" sz="2800" dirty="0" err="1" smtClean="0">
                <a:latin typeface="Agency FB" pitchFamily="34" charset="0"/>
                <a:cs typeface="Arial" charset="0"/>
              </a:rPr>
              <a:t>Kurver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 önceden hazırlanır.Yemekler konuklar tarafından tabağa alınır. Becerikli-bilgili servis elemanlarına ihtiyaç vardır. </a:t>
            </a:r>
          </a:p>
          <a:p>
            <a:pPr algn="just"/>
            <a:r>
              <a:rPr lang="tr-TR" sz="2800" b="1" dirty="0" smtClean="0">
                <a:latin typeface="Agency FB" pitchFamily="34" charset="0"/>
                <a:cs typeface="Arial" charset="0"/>
              </a:rPr>
              <a:t>Amerikan Servisi: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 Bu yöntemde yemekler önceden tabaklara konarak servis edilir. Zamandan tasarruf sağlar.Kolay bir servistir. Çok nitelikli elemana ihtiyaç duyulmaz.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9"/>
          </a:xfrm>
        </p:spPr>
        <p:txBody>
          <a:bodyPr/>
          <a:lstStyle/>
          <a:p>
            <a:pPr algn="just"/>
            <a:r>
              <a:rPr lang="tr-TR" sz="2800" b="1" dirty="0" smtClean="0">
                <a:latin typeface="Agency FB" pitchFamily="34" charset="0"/>
                <a:cs typeface="Arial" charset="0"/>
              </a:rPr>
              <a:t>İngiliz Servisi: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 Ziyafetlerde sıkça kullanılan bir servis çeşididir. Genel servis hizmetlerinin dışında;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Agency FB" pitchFamily="34" charset="0"/>
                <a:cs typeface="Arial" charset="0"/>
              </a:rPr>
              <a:t> etlerin kesilip </a:t>
            </a:r>
            <a:r>
              <a:rPr lang="tr-TR" sz="2800" dirty="0" err="1" smtClean="0">
                <a:latin typeface="Agency FB" pitchFamily="34" charset="0"/>
                <a:cs typeface="Arial" charset="0"/>
              </a:rPr>
              <a:t>porsiyonlanması</a:t>
            </a:r>
            <a:endParaRPr lang="tr-TR" sz="2800" dirty="0" smtClean="0">
              <a:latin typeface="Agency FB" pitchFamily="34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Agency FB" pitchFamily="34" charset="0"/>
                <a:cs typeface="Arial" charset="0"/>
              </a:rPr>
              <a:t>Balıkların hazırlanması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Agency FB" pitchFamily="34" charset="0"/>
                <a:cs typeface="Arial" charset="0"/>
              </a:rPr>
              <a:t>Bazı yemeklerin garson tarafından pişirilmesi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800" dirty="0" err="1" smtClean="0">
                <a:latin typeface="Agency FB" pitchFamily="34" charset="0"/>
                <a:cs typeface="Arial" charset="0"/>
              </a:rPr>
              <a:t>Flambe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 yapmak </a:t>
            </a:r>
          </a:p>
          <a:p>
            <a:pPr algn="just">
              <a:buNone/>
            </a:pPr>
            <a:r>
              <a:rPr lang="tr-TR" sz="2800" dirty="0" smtClean="0">
                <a:latin typeface="Agency FB" pitchFamily="34" charset="0"/>
                <a:cs typeface="Arial" charset="0"/>
              </a:rPr>
              <a:t>   gibi işlemler yemek salonunda konukların yanında yapılır. Bu serviste konuk masasına bitişik “</a:t>
            </a:r>
            <a:r>
              <a:rPr lang="tr-TR" sz="2800" dirty="0" err="1" smtClean="0">
                <a:latin typeface="Agency FB" pitchFamily="34" charset="0"/>
                <a:cs typeface="Arial" charset="0"/>
              </a:rPr>
              <a:t>Guerdion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” denilen ayrı servis masası bulunur. Becerikli-bilgili servis elemanlarına ihtiyaç vardır. </a:t>
            </a:r>
          </a:p>
          <a:p>
            <a:endParaRPr lang="tr-TR" sz="2800" dirty="0"/>
          </a:p>
        </p:txBody>
      </p:sp>
      <p:pic>
        <p:nvPicPr>
          <p:cNvPr id="2050" name="Picture 2" descr="https://encrypted-tbn3.gstatic.com/images?q=tbn:ANd9GcQkX9q5yaYh-V3kThS8z6qimQ3XWYYlCUtQorIRxFPvUvCOUUvK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619375" cy="231914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97152"/>
            <a:ext cx="469235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196751"/>
            <a:ext cx="7272808" cy="5127849"/>
          </a:xfrm>
        </p:spPr>
        <p:txBody>
          <a:bodyPr/>
          <a:lstStyle/>
          <a:p>
            <a:pPr algn="just"/>
            <a:r>
              <a:rPr lang="tr-TR" sz="2800" b="1" dirty="0" smtClean="0">
                <a:latin typeface="Agency FB" pitchFamily="34" charset="0"/>
                <a:cs typeface="Arial" charset="0"/>
              </a:rPr>
              <a:t>Rus Servisi: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 Bu servisin en önemli özelliği bir gösteri (</a:t>
            </a:r>
            <a:r>
              <a:rPr lang="tr-TR" sz="2800" dirty="0" err="1" smtClean="0">
                <a:latin typeface="Agency FB" pitchFamily="34" charset="0"/>
                <a:cs typeface="Arial" charset="0"/>
              </a:rPr>
              <a:t>show</a:t>
            </a:r>
            <a:r>
              <a:rPr lang="tr-TR" sz="2800" dirty="0" smtClean="0">
                <a:latin typeface="Agency FB" pitchFamily="34" charset="0"/>
                <a:cs typeface="Arial" charset="0"/>
              </a:rPr>
              <a:t>) servisi olmasıdır. Et yemekleri pişirilip kesilir, sonra eski haline getirilerek  servis kaplarına konur. Yemeklerin garnitürleri sosları aynı servis kaplarında getirilir.</a:t>
            </a:r>
          </a:p>
          <a:p>
            <a:endParaRPr lang="tr-TR" dirty="0"/>
          </a:p>
        </p:txBody>
      </p:sp>
      <p:sp>
        <p:nvSpPr>
          <p:cNvPr id="1026" name="AutoShape 2" descr="data:image/jpeg;base64,/9j/4AAQSkZJRgABAQAAAQABAAD/2wCEAAkGBxQTEhUUExQVFhUXGBwbGBcYGBgaGBwaFxwcFxccGhccHCggGBwlHBcXITEhJSkrLi4uFx8zODMsNygtLisBCgoKDg0OGxAQGywkICQsLCwsLCwsLCwsLCwsLCwsLCwsLCwsLCwsLCwsLCwsLCwsLCwsLCwsLCwsLCwsLCwsLP/AABEIAMIBAwMBIgACEQEDEQH/xAAcAAACAwEBAQEAAAAAAAAAAAAEBQIDBgABBwj/xAA6EAABAwIEAwUHBAICAgMBAAABAAIRAyEEEjFBBVFhBiJxgZETMqGxwdHwFEJS4QfxYnIzoiNjwhX/xAAYAQADAQEAAAAAAAAAAAAAAAABAgMABP/EACMRAAICAgICAgMBAAAAAAAAAAABAhEhMQMSQVETYSIyQoH/2gAMAwEAAhEDEQA/APquO7QBuKp4ZokuPfds20gDmT8Ep4/gadRzjUBJB1ulFHisVmucJcHEl3n/AGtPxunIqAauZLfEQ4fJXiurEkj5JxrhjQ50aSVncVwszAE215/n0X0ntG1pgR3g0ZjzJGvqsw7GGnqAYsOkpqT2c7uDpGbwVNzBmbaPonfCmfqGvJH/AMgnQ2uLW8ZQQrTmtEkmPFX9nKrmVXEjulsT5hCUYlYSky2twbKRm1cDPKRdG8PiImbfJDYys8E3kA28PFB4eqRJ0U3JLRVwbQbjwIO0GQqodlMzdwdPXceqV4jGQ+ZkakL3GcbkAJJTvCHhGssYVeK1JnMZ5zyQWK4g+oO9JSirjJcZ9N0Vh8RDSY8PFaAJsZ4GlI8NfNL8a5oFzGYnyGkpjkNKkHFwObURuQd0k4gyQxsd5310VJMRF3CeEMqd9wzNAAA2kXcfjon1Om1gsAAOSnw/AezYGA6anqTJVWLpkSClGI1OFuxNNww7czm96BrbXVZ2hWLDZ2V/8TtzjmE/4Nxirg6vtaRE6Fp0IOv+15xvFUsW4ve0NcfAH7OWAZHilRrjJYA/mBCobgKZ1lF4/BFjwGuzAXk6eCgwu1JZHhHxKVsKRfSw9JoGSmS7mTPwRuDcabwTrN+gS2rxQAQHT/1gD1QjuKv/AGwPit2NRvKHaLI2Ms63Jjwsl2K7Wu0zjwAFliqtcu94kovgnD34iq2mwXO+wG5Kz5HRlHJsOFtr4kFzGktmJtCaUuC1GtcHkaXpm4g8+Se0mNwlFtKkMzgLDmTeT8SlGO4qWMLGA1KhJL37SfoFyz553SOqHFGrZjuOcDNJrn0iQ06s1HPun6KXDKlKvTbTJy1GiJ5o5nEhUJu2QYIHPeFWcG3O2oNQZtaYXVBtq2c00rwK8XhXU3QeSFc2yiQJcaudtVzpDv2+BHLwRGCpuqNOUSRqOgsSEwgRwvi9Wg6WHuz3mnQ/UeS+udjO3wcQx7iRuxxlzRza6O+Oi+Mlu6nTcRpII0I+/NEB+tGPBAIuCJB6HRcviPAP8mVaWHp0394tBEkXiTHwgeS5J1Y1mzx3BGvpZmnK4afWU7cC6iwuuWiD5bqx+FbpKg+mRTeG+9Hd8UsOWV0yvJFPJke0LRCwuOeGnVMeP8QqAkOJ89QeULGYzHEzZXcjl6WN8NVkwPzwT2lgjlEbrGcOxBD2nYFbYcfpmA0Wy3+q55ybOviUVsSY2rlgEoB9fYFdxvHsdptoUgGNIdOqWmUc0E169wg34i5VdZ5ddUmoG7yUxFsIp8yjMPVzGSSI0hKDWlXUa0JlgRj52KcYZmkA77KiiQKweXOsbGzjPgdVTQJDSdzuVJ2IblAaJcLl0xdHt7N1NHT4w9uoY4De7D6Gx9VGvx6m6QWuB3BCyuI4sdC7yCAq44nQQs5+kGq2zRYvirTdrbdUpxHFOR9Epe87qEoZZrDn412yGqVXHUyqwvUDWdK9DkfgeCVqt2shv8nWC0PDOy5pvDy7ORoAIAPmbodkPHik/Ahw/B6z6lOm1hL6sZW9Duf4gbyvrHCOz1LAUsp71UxmdGruTeiy7sZUoOD2lzXN1eIm+10dS4699SKpJJFnzYTrAixIsocttFoQUWGHEOqOc1pv+9wNo/i08uZ3QXHcayjTLRGY7BeVKj3e09hlaWiADyO6xOMpVGvd7QHNqSTOvXdbiVrOwcrpi4VnNeXCQSZWm4TxQVO6bOSJ7pF0ILaWhdKdHObqowOaQ5ocCNCPyEjwTKmGe50TFxuCOXoruDcYnuv15pvVxbWQSfC0/BOnYrRXTp0cW3NTOSpuOfjz8UpxmEdTdlcCD8D4FMq/DG1T7TDODKwvlFg7qP4lE4Hi7Kv/AMGLbleLZja//wCT10KYDM+J/CuWlf2VdPdeMu0i65GgH2Z3GGqitxcbLI0DUi4KtJdF0r4lY/d0e8cosqHNEyL+PNYbjXA8hkxBEgjda2u8x91meO4hwtr1+yeWRFgzD6HIlUudA1RFRplCVzCiOU1XjqqDXjQKT5Oy8FDmUuA5BqtUnVQZTJ0COcWAWAnnqo/qo0AlCw17K6WE3JnwRDcUxgtE+p9UFWxBNifsh3uWya14DKuOc4mPUoerUcdVWXqJcjQLJLyVEKxlI+HiiAjnTHgvA62KcRSYSB7zjZrfE/RaTsH2M/VuFSoHexaRm1Ad/wBTFxt6r6zUo0qbfY02Npsi0AAAi9woz5VHCL8fC5ZZ80wH+O2gH21UuMaMsPU3KYYLs1haIzhk1JhuYlwA5wbSnIrnvA3PL7JZXrm5cDlF4FyegHNRc5NHTHjhF00FUsOTcjwRbMMAA5xjpvyuhWB1SqHNLmNa0W09RzTDiBmBYk68lknFZGlO9CniNVjXAls08sE2sdpH1SLF49nvFwMQDFhA6ddU84hRaHaSAdNf9lZjjBkmGnNNrDTefgqqpbItNZCDjm5iATYaAjfcFFcRxNGo3JUAnLZ2ngbJPgOF5HZ3RoNdfTndVcRY1xBk6RAPj9k/VLKJPs1kVYljATlMj5dEARdE42hkOZpOU6g6gqkQU92RZ7PlCNpYgvyhxgjQxtuEAxWOC2jGsweGDe810n+W5TLE06WJAZX7tSO7UGo8RuFluBcYNJwzDM2d9/zmtjicRQrMETzGz2nx5KsZWK1Qp/8A5uPp9xji5g90tc2COk3XiPbWqCwcYXqIKPq9Xgj6N/ZNqNG4n5C4SXiHES3/AMdGk3rcn0K+k4rGMpiXvDeUn5c1g+2XbDBhsez9q68OnLBiPEpblVhSV0YnHOqucXuJP5yWextUkFxIA2k3Pko8U7SF0hthyF/KVn62JLjMeZS92N0QRWxEmQPoELWqzqfRD1ak7yqs1kjdjJJE6lf81KofVncqt7lWStQGywGCvC9QuuDZ2RoFkXLxF0MHJgn0VtDh7naCw8zGk9NVrNQF7LTdFUuHuIkkAdVoKHCHEiQG2jMfsr8L2eLiDcn4JHyL2UXFL0KcLwsHQ+cfJN8L2bYcrnEFut3a2nLA5gFNMFw8kkU4lkAkXifmbFWtwZDT7QZS0Q2IuNZ80ndjOKWi/h3Fa+GcxlOoRRLA7K0NLWtAc7KCRM76oPF9oMRVLGuq371xYuAsNBG28FVCq+gXEsa9hNg4WuIm1/8ASU+2ipLZyyPUDXpMLUmLbRsWh2UGSSBrurMFVY05nH3jpt+SlGB41LYMQN/ugeK1Hl0FpA1G1ikUHZ0OaaNTieMUmOyjU7DdeN4pTc3M05j0G6wIY4XIk3Vn6yowZWAt2nlZO4tidkjR4rFzrF53v+dUmp1CxznF2vw5IR9IhubMc2ms9SmmAw7DSeXi9sp3IdBnqtFdchfJ2xQC7GzYzHjH0ReHwocCTYECANom/jddhcC25Bkgkc4/JU8PhXteYdabnWfEJ4sScrVCLidIsOVwzAix39Uoe3KZFwfVbLilFzu7klusjVZnGYfKeh+ad4ZKrBHOtIUW1eak5kXGm4VJbuLj8sVhS+eSOwHETTIvb8t1CVtVkoDI2TOJNIBvfkuWVa4RrHRcj3YOqNlxvtxiKxMOyjzlZbEYtzjLiSfFRe9DkKkm3sVYJZx5qFSrK8c1Tq5YEA5t/op0NZRnhQLlYKPO3ir24W0gEgeQWABxKso4RzjomVDDEwfdGwH1KPwuDJMNBnoPoErlQyjYppYEQZaSfEaorBYEaOMnkLXHRbKj2ZyUi+rNhmgCXDwCN4PwI1AHmmWsLYuBPIBw1N49Ujk2rLx4s0zH4ThYIJdrsdDboneA4WGkOAOY+6Bra/n4LZ4/g7cPQNQtDiBOXL5ATHgsrjKFRo9o2IkP9nyYZDr8wVNJz26HbjDSsqxFQvcTDSQAOUEG/nzUX42tlJoBgAOUl92/8nT/AB1A8VZwGpR9qX184pd50NBd3mttbrBkc0q4xxX9U9zC00KTTDKZABIAlvtBN9E8ONWTnyugzD8eFFgp0ix9QzOSS2UdS9mZzVxVqFuaM0Uw7YO8P4+qzvBeB1cTnc1hDuhAg6QBqfBA4rhtWjU6g3GhBFrjY2T6zRO2zQuc8FwcRcchB6DkEuxbXAFxAIcLEdBG2hV1OuQ0OfJcb5RcDZFUQXUyA2DfuxI1keSSyiEGDpAtbGaXE5gDp1iLeKc4elmaAf26H79UFSp5PcNr6+Fx6hNcAe6CbTqtySaRuJJuhdWwxb5Dr8VLhoa5/e/qyK4g53ugW3Kjg3b5NDc6W5+qEZ2isoZK8dhxDyByIttvI5/Zdh2mnTbm1gfBdxjENY0wfei23ly2SfG4mpUiSQ0ESB/HQpmrVEpOnY6weLDyQBLREncnn4IwAxbRKeGYQCo4MJOXUTcjbxGq0TqAPSydOlROrdsEYZIsfPT1VtXhjHiHNB/Oa9wtMkEHyRDAW2BnpFkFJtZC0kzOcS7MNAJYSOhuFla9EscWn+l9Oc+fe5yFiO0OHLX8wdDsgmxWkJQPT5LmPhVyQVawTdo8W8vDoqCEgAuXuYdV4gEJeLrwtk2UjsF4SAYVGKS/TR7x8hcrm1mtIysmP5JrToxBAvquq4fM6SB0Cm5odQFeMdmvEIm8NF4sLffmj6XDWnX+kbSwgAgJWxkgRmH0+S2/DqbcHSp1KoLTUkudu1g0Eaku0jrOyC7H8DFfENNRpNFl6msGxyttuT8inPF8FUxRLqtJzSXxMH/xhuVrWjmQBJPNNBJPswyuqXkcdiX0W4QOqtJqPqnKxxzOMu7pbM2APwK336SnBtPXeRby8llezfB6VACtUqd5ogEyGtbY6HQ21RVftDTg1GHNmJaBIvBgnwFvVPOVgUXYu7T1XOaGFrg1xOaLjuiRDTrcBfP8DRqCgC/NZ0RzE3Do5iei+n8W4nSY2m6qSLggcpsTbWJ6pbVe2AXEHUiNyZIPJRlLBWCRhMdVDMNSow4OqVzJBk+zjvC+9wPIrO8ZwLaeWLVTOYE97NMCT4Jxxir7TEn/AOsQQDHeJl0crEDyS7iGFL3iGxAi94GovvqlcknvQri3mtlGFa4VBUecpeQCR0EXvayZcZwndGS95cdTfU9VRT4e5xaM0gTPii3YUgaZQD5Hy5IduzGUawK6+EyZak2I5cxoR1t4JngHDLlkB2oBPyXmHpOdAOUNi9vK3JQx3CSJdTiCPdiT5T8kWFIExeVzXOZALDMDU/yBGyBxBIa0jR1x9QmGCpsg3hwsXR+QVVVpAMzHvSspLTFprJKliMwn86rx2Ji82giNv9pficM9ry0mGnp5x4qJgZidBeOZj7qbiky0ZtrJXiniq7/iNk14XRBcTAiLjkCPik3DiI7wNk1oYnuwAW+I+ZVI7ohJ+S39K1rw5vdcNwjX4x8XEdVZQeHC6rrmwy7q1qydEqWLiI39Fa+q7WB5KLMITGYeYsralXLbLISya8DxvyUYuq8t7jb6/wClViKLXMGYSDYjqiBiBYhpB5BU4quT3Rad+XMrKllgeTJcT4bkNtDolTqJaZB09VuBwppuXOd43B8kv4lwSBLdRyS914FcTNCuzdhneDA9IsuU3iDdt1yexaZZUJlX4XDZrztIChXbB6hX8NdLgBufiVTYo0wY7ucaAwYk+o2CJxLcsOvBHX6rygw07h+Qzfnfpup8Qqe0yxmMbkRMqOC2aK2VmRqi8LTe9wbTYXEmAAJJ8glVGkcwBn0X2X/HPC20aIqvaDVcCc0XFM+74FbCyFJsadkezrqFBrXyKju8+NByGkEhaA4RlKmTJOUElzrutfVQwdYxcz49VXXxgqBzLRoZ66BZTTQJRlZlDUq4guqUM2QD3XSMx3i3KLIPjns/Z0w5pDnR3Yh7STADSYDRz2W3fSZSZlbAgbW0WfxvDxVqueBIyzBJ95u/q4LLGBt5MNijXcamHe9tRzmFtMtILcwvd0jIbEFL8FxKoxuXK9zhOaLhoGtvX4pnxLgft31nh3swG5xDi0BxMT4m6zbWVGA5HEgkyYNwbEKTflluKDdlmXM8kGS6XExqSSSb7owMMc5UGYeq6kA1rZGjiYcAP2j/AIqlvEcrsj7FTmreB/1xYZQr55AEZTBt9d1CuS6wJBVuHxs2F1PH0XNyvAERfn08lNN3QetbFOIzNIDSdDfyTThbHNpGXZjfKOd5uUNh8EahkWB58ymFdmSAP2n4HVUUmK0mZ2vTeJdAB95w53uouc2Q113HvAA+kp1Uq3sQRGlrnxSXiGHDT7VtoIBtz0hFS7E3Gi3ixHswXRIPzWdxxPdsYcfKyO4jiwYbtMuPyQWLxftHCLNFh/aaEcWwSl4RXQrRaCjaHFGge6fRA0LnrNkbkj9gPj90yaRNocMqsqMG0+q8e80yMm+52QLa5i9MCIhwRramZt2iFR5QFhhOEqmHHMS03F7zv5LsTiC1osTNpAmPFRptOWAAI26fdeUz3S0neQhFYGbyENYALhWOwwcBp5qqi8GRujKLLISVg0DPoxoYj0VFVx9Pj0R7m8vOUurvh0XQS8M1gT8JScSSQCdrD4QuRD2yVyf437FsRcewuSq4eYS/BVMrwdL68lq+1+GkNqAQNIOvmsk5VeGTHuGIuTrz3Mo7Dg7JVw+tIH5qnuGboueZaOgzBYdfVeDUoYIOrW6n/jGX0WC4ThmufDCT3Z7w330K3GDfUGVgYMuSSSNXbR6lLS0ykb2G4/iJZTIbTzmWiLxf5aH0R9HENYwNyZRpOone51MqfC2xT7wgk3IHvWsTA1VlasGgd4AiJtc8gBvKvisErzkT4zFMYSAZc697DlAPNV1cexoMP0EESIk6T669EVjvZVALMDt9vEiN7rBdssVRotgl+Y6NkZzBPenYaXPVJ1dlLi0dxHGMbme4jKZMk2k/PXRLuIVpDQxvddE3iP5D5LKV6r8QZdESQ2m0kBu5tt480xbxRtIZSQ5wEATInryA9Unxf6N8njQfisVlbDZBAgg9dDKRNoh7pm/x5eiJe81ATPWV1GkRdRclHR0RhewV9dzDMRcCE7oY8VAADOxG45pVi6AcB4j03SzM6mSWxrPl1RpSEl2TZtMK1tNve2tPyQ/E8WLS6xWdp8Tzgg6nloOfgi8maC43ATP7Jr6J1T3ep0PghuIPIoVDMWA/9gpuOmYeSA4liA6i5pgXiPC8+g+ISwX5Gm8CKrXlzQ02AiTudz0VtBhJOiHo0UdQhqvJkUiHsyL8lbhnvdJ7ugtN/JXPdmFtUM1ogDQ3nyWRmNOH8QmA70TWq0BwLCI5BZJ1Ihwdq20xr6JzRr2afkg8aCtjGrXBvEO0lV0A52jZVRGl0+4dXblAEaLd0kZxYraSHTlvEGemiu/Xt0IykeY+6Z1aLAL3n4pHi8AA/un5fFaLs2C/9bpJF/dIuCvTSBknXmh3MIgCAByVjBzKokI2RI8Vy41J0BjZcmyLgZ9pnB1MtgSRb5r55UEL6Zj2THTQysJxfDZXlCTyGsAWBqwVr+Et9plDQXuP7WjvWEm29vksSDBT/A8Sc2MtjzBghBxTNF+D6F2fyhtR5tlFvH93o0FbDg2JFRuZpJbsb+EwVj+F9mq9TCzUa5glzgd7jUtBmI8fBaTgDDRY2m4tMRBbpB/cTvzUZpJXR0wTqvBs3uimY+An4BZnjeIEtqVHNpNpEuyuMOcSO6G+gmFpCHZZBAMWOsW5TdYbjHY9occRiq76oHec42OUagNF+QEFVvBzeRHiO1vtGGpTpNs3IHFsd4GWmRYEawszi3NGapXJq1nnQvaSDzIE2/LLsdhHsBNISwvLgLWa6wB5nKR6pNQ4S4kWyy4+Am49IWU4tDdWXnFk5Rm9kM3egSCD8fG6DxGFDScolsxPwlWua4OFOowOk2cDry6FEVi8WNM+ZCSU5eS0IxekCtrGm2Lx429UTg+Ih4gQvf0s3jXX62S+tQLHd0aCQpNRkX/KL+h4+iXx9EtxmCe6oGj3Rqb+fiiOE8VaZFRwbA0NldWxhf3aV9yVJKcXYJTUsCp2FbTqxNjcX8yj8RjNNABvv6JPxd2VwzS4/I+KD9u93utA/Oquo9kmQcqYydiwRmJMDSdSg61QPjZQ/SF13uLtj0/pFjDMA1sOZTUkLbYM3CnYohuHKi1zdlbRe5K2FIl7KNihXsJMACeu33RVevHih6FYmSRJ2TwboEq8h9IsIiAOmx5+CmyhAkX/AOIVGGMvg8pPgArqdQtc1oEydD+WQbaeTYKW4rNoLja+vNFMruA5FSrU8veLYMRIE26qpuOYRqPMf0gqYezQa2pUL+8bRqvKpgjdDYbFAl0anc/ZSqyBMSqxSSwTbPH8RmGloknz8V66tAIBud/qqC/OCA2/5+5W4fCgXNyN9gj9CkmVLd0Pjay5RdjWTd116n7Ao1VZZ7tLhpbnjSAtCTZCY2iHMLenxSSCfOaoTDhNeHNOpBnZCY1uVxBVNCtBHLdZZNdOzfYTtfVy5S4kX+PL7LV9mccHZc5tOoEm9yPWPwr5Rkg5m3C3vZJ2YBtyIlc3J+Ds7eKanaPrnB8Q0sDhf5x4bLM9quJ/qMS3DNvSpkOrRyF4Py8ShqPEf0tN9QyWwSNwHbDoDI8wVVwym2jQLnkOrVu9UMyQNQJ8/irRmulkZ8NcmCOMwrXOeRlENc5p2tcQPBZTjOGd7B1QGCMpMdXd4jym3Vat9Zj7XukvHmNGHqd6ZcwQPH/ajxtXT+yk4tLH0ZzAvFRpD25hpe08iDt5Ip2BqG05mCYJ94Zev7hbXVXcFwzCC6dIj12RFGqQ6Np/9byB4pJSHSzYirEi3xQL65m22qb8TpQbT1nntHMJHU1KWDLyyB4iiXk5YJsp4XGVKUtcNNE1wLWwSQLac/JKuIPl0+Q+vxt5K0ZdsHHyR6uwWvULiS46mfsvGvbpv0XjsM5xj0hNOG8LDe87bY6DxCpaI5KsPgS0Fzj5fFDYhpfpEBMuIU3PBgwOup/pC0g1jfD19ErYyRHD4Q2myIdDRa6g7ETp8V1F4eCNxz3P1SNN7G0BHvndeveG2CKY+LG11E4bM6VRTSEcWwjh7YaSdTpz5n5qVCsPaZifBRLi5sC2wgA+KAxNJzReD1Gg5TyR69kC6NMzEtOqWcXwdOC8QD8EqoYgtt3s22vl5IrK54g6TqdP7U48TTszfoHwBcLm06DfyCZukgZp/wCoNz4/ZQZRDfufvsFH2ubusueewXRfhE68ssfWDReI2AR/DuGVK5GcljOX7j+dV3DOFiQXd53M/Rbbg2AJvGirDj9iSn6OwvZ+g1gHsWWG4k+ZK5aMUxyC5V6omYElRcOaqafRSFT1XIzpMf2owuV+YbrPvK3HaPD5mSsXUatFiyQ1wNSw5Fa3sXjSCWmDBMSYkCJHXdYXh2Jykg6FNMO/KczbOWnx91TH459XZ9W4v2mohmWoLuAkQT7pBExYpK7iQfdotsvn2M4i57odY/TxR+C4oQyAT/rRQlxujtjypfqbjD8UcwS+nmaNbx8RdDU8Rh6rKjn0zYy0hxOpiA2206+qSYTiWZhDvRVV64LTFoQ1hj/J7Rf7Wm2zHuHRzfqFNuNIBJuOYuPhdIX1gBrHVL31S10g2+a3xpknNI07Xy27s17FA12i6WU8QWkyT3th159VI13EQ1pPUpHxOzLkSJ1cS4DJoPuvKABIm4lUVXHcabDb7rqYM2NlVLqiU5dmPsLWYzYSNuaGx1cukkZW8kvq4iNNZ1XlF5kON76c0WKGYfEne467KD6LXSWwdZB1VWOqk6IXDMM7ylrAbDRTy6/0qqRibQ4GP7CkK0iDqPwKGHJJMDQplhGdF4AcO9ykfYqXtZsNLSvcoGt/y6or4tomPT81QSFbCKtUAaxyQgxklzcuYxHTzKj7AuM1JaD+z9x8/wBoRlOkA3QNaPy+6aLrQGiFLDAQTB/4/tH3UsRWym/oFRiuJAd1mvx/pW8P4a55k3VFFsm5JEA11Q3sOS0HB+HdE5wvCDUeXvEEo7FtNAtLYiLgmNNYJV1FIk22T4XgRrlvty/IRnFe0mGwbR7d+Un3WtBc4xfQaDqUJ2g4+MPhTWA7xHdHUr4fi8XUr1HVKri57jcn8sE7dIFH1l/+WMNNqNUjn3R8JXL5Q1rei5D5GakfTcfLajhEX3+PxXUQT/S3f+Quzbgfb0my0yXgC7Zi8DUEyekrBNcYXO1kunaLMXRDmEG6+e8RYQ8hb9ZPtRhMrg4aILDA1gzzXwU0pYiQCNUneVfhKl1QQb4puZktHeHx5oGhWIPTdG4Z3ornUWmHQPzmlaseLoGOMc3QHzXjsZUcOQ3U67HXOkaAXnxV9L3TI/bceKVQQ75JCmjVc50I9pyuE/nkrsLQa0TEILGEzcJXujLVsZipTHuzKoqsebtcSOUx8EtZUcNEVg8cWuuD9UOobRa2m82AJcfG3ii6XDoEvMkXgaefNe4fiWoAA6qp2JJNiev2SO9DpXkhUb3Sckd60DovGmYkjxH9qyo2fe9JQVVsaaa6p1kDwwys5u5udERhCISzEuDrgiNPBUYasGTJOlvFBwtCuQ1xDRmM76KeFqgUpJGp8YHNKadepUhoE7W16phTwRZDXy465G+74k7laupk+xWXOquhth/I6f7RbaDadmglxsXHXy5BU0Ggd55gAyBO6Hx/FpPdH54opOQJNRCKlYNu4yfzVL6uKfUMNVFGi+qQBf8AtfQuzXZcMaHPAnqqx46JObYp7P8AZgmHOBW3wHDGs0CNbSDRb4JfX4q9lcNLWNoZTmqudlII0EGyslQg5psXlai0gBwBg780pHanCEhrcRRJ3GYD02lMatYFsggjWZt6hMzUY7/IrJowNBsvmTqRAmLHTxX1vjpD2kQsh2d7FYrGYj2FIEUZl9UjusbuQd3xIDRr4XU2FoF4F2BxGKoMrsByvzRY/tcWHbm0r1fqLhPDaeHo06NNoDKbQ1otoBEnqdT4rxKYNXzH/IeFY2pLWNaTckNAJPUjVcuQY0dmJSPtR7n5zXLkgzMXUUsNquXKhMasRWH1XLkCiC8XsgT9Vy5YxdT90oXiH7fJcuU/6H8FWGF11D33eB+S9XLMyIs98eKLYLjxXLkr2NHR1M95U473ly5NEEwI6qs6rlyYmzQ8OEUwRrz3UuGGz/8AsvFyivJVibibu8UMzRcuXTHRzS2bLsMwZjYafdfRaei5cniA6ue6V8b7cVXOxJDnEgaAkkDw5LlyZ6CA8LF1teyLyHvaCYyzG022XLlo/qJ/Rp+GUmurAOAcJ0IBHoV9kwVFrGNaxoa0CwaAAPABerlIoy5cuXLA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xQTEhUUExQVFhUXGBwbGBcYGBgaGBwaFxwcFxccGhccHCggGBwlHBcXITEhJSkrLi4uFx8zODMsNygtLisBCgoKDg0OGxAQGywkICQsLCwsLCwsLCwsLCwsLCwsLCwsLCwsLCwsLCwsLCwsLCwsLCwsLCwsLCwsLCwsLCwsLP/AABEIAMIBAwMBIgACEQEDEQH/xAAcAAACAwEBAQEAAAAAAAAAAAAEBQIDBgABBwj/xAA6EAABAwIEAwUHBAICAgMBAAABAAIRAyEEEjFBBVFhBiJxgZETMqGxwdHwFEJS4QfxYnIzoiNjwhX/xAAYAQADAQEAAAAAAAAAAAAAAAABAgMABP/EACMRAAICAgICAgMBAAAAAAAAAAABAhEhMQMSQVETYSIyQoH/2gAMAwEAAhEDEQA/APquO7QBuKp4ZokuPfds20gDmT8Ep4/gadRzjUBJB1ulFHisVmucJcHEl3n/AGtPxunIqAauZLfEQ4fJXiurEkj5JxrhjQ50aSVncVwszAE215/n0X0ntG1pgR3g0ZjzJGvqsw7GGnqAYsOkpqT2c7uDpGbwVNzBmbaPonfCmfqGvJH/AMgnQ2uLW8ZQQrTmtEkmPFX9nKrmVXEjulsT5hCUYlYSky2twbKRm1cDPKRdG8PiImbfJDYys8E3kA28PFB4eqRJ0U3JLRVwbQbjwIO0GQqodlMzdwdPXceqV4jGQ+ZkakL3GcbkAJJTvCHhGssYVeK1JnMZ5zyQWK4g+oO9JSirjJcZ9N0Vh8RDSY8PFaAJsZ4GlI8NfNL8a5oFzGYnyGkpjkNKkHFwObURuQd0k4gyQxsd5310VJMRF3CeEMqd9wzNAAA2kXcfjon1Om1gsAAOSnw/AezYGA6anqTJVWLpkSClGI1OFuxNNww7czm96BrbXVZ2hWLDZ2V/8TtzjmE/4Nxirg6vtaRE6Fp0IOv+15xvFUsW4ve0NcfAH7OWAZHilRrjJYA/mBCobgKZ1lF4/BFjwGuzAXk6eCgwu1JZHhHxKVsKRfSw9JoGSmS7mTPwRuDcabwTrN+gS2rxQAQHT/1gD1QjuKv/AGwPit2NRvKHaLI2Ms63Jjwsl2K7Wu0zjwAFliqtcu94kovgnD34iq2mwXO+wG5Kz5HRlHJsOFtr4kFzGktmJtCaUuC1GtcHkaXpm4g8+Se0mNwlFtKkMzgLDmTeT8SlGO4qWMLGA1KhJL37SfoFyz553SOqHFGrZjuOcDNJrn0iQ06s1HPun6KXDKlKvTbTJy1GiJ5o5nEhUJu2QYIHPeFWcG3O2oNQZtaYXVBtq2c00rwK8XhXU3QeSFc2yiQJcaudtVzpDv2+BHLwRGCpuqNOUSRqOgsSEwgRwvi9Wg6WHuz3mnQ/UeS+udjO3wcQx7iRuxxlzRza6O+Oi+Mlu6nTcRpII0I+/NEB+tGPBAIuCJB6HRcviPAP8mVaWHp0394tBEkXiTHwgeS5J1Y1mzx3BGvpZmnK4afWU7cC6iwuuWiD5bqx+FbpKg+mRTeG+9Hd8UsOWV0yvJFPJke0LRCwuOeGnVMeP8QqAkOJ89QeULGYzHEzZXcjl6WN8NVkwPzwT2lgjlEbrGcOxBD2nYFbYcfpmA0Wy3+q55ybOviUVsSY2rlgEoB9fYFdxvHsdptoUgGNIdOqWmUc0E169wg34i5VdZ5ddUmoG7yUxFsIp8yjMPVzGSSI0hKDWlXUa0JlgRj52KcYZmkA77KiiQKweXOsbGzjPgdVTQJDSdzuVJ2IblAaJcLl0xdHt7N1NHT4w9uoY4De7D6Gx9VGvx6m6QWuB3BCyuI4sdC7yCAq44nQQs5+kGq2zRYvirTdrbdUpxHFOR9Epe87qEoZZrDn412yGqVXHUyqwvUDWdK9DkfgeCVqt2shv8nWC0PDOy5pvDy7ORoAIAPmbodkPHik/Ahw/B6z6lOm1hL6sZW9Duf4gbyvrHCOz1LAUsp71UxmdGruTeiy7sZUoOD2lzXN1eIm+10dS4699SKpJJFnzYTrAixIsocttFoQUWGHEOqOc1pv+9wNo/i08uZ3QXHcayjTLRGY7BeVKj3e09hlaWiADyO6xOMpVGvd7QHNqSTOvXdbiVrOwcrpi4VnNeXCQSZWm4TxQVO6bOSJ7pF0ILaWhdKdHObqowOaQ5ocCNCPyEjwTKmGe50TFxuCOXoruDcYnuv15pvVxbWQSfC0/BOnYrRXTp0cW3NTOSpuOfjz8UpxmEdTdlcCD8D4FMq/DG1T7TDODKwvlFg7qP4lE4Hi7Kv/AMGLbleLZja//wCT10KYDM+J/CuWlf2VdPdeMu0i65GgH2Z3GGqitxcbLI0DUi4KtJdF0r4lY/d0e8cosqHNEyL+PNYbjXA8hkxBEgjda2u8x91meO4hwtr1+yeWRFgzD6HIlUudA1RFRplCVzCiOU1XjqqDXjQKT5Oy8FDmUuA5BqtUnVQZTJ0COcWAWAnnqo/qo0AlCw17K6WE3JnwRDcUxgtE+p9UFWxBNifsh3uWya14DKuOc4mPUoerUcdVWXqJcjQLJLyVEKxlI+HiiAjnTHgvA62KcRSYSB7zjZrfE/RaTsH2M/VuFSoHexaRm1Ad/wBTFxt6r6zUo0qbfY02Npsi0AAAi9woz5VHCL8fC5ZZ80wH+O2gH21UuMaMsPU3KYYLs1haIzhk1JhuYlwA5wbSnIrnvA3PL7JZXrm5cDlF4FyegHNRc5NHTHjhF00FUsOTcjwRbMMAA5xjpvyuhWB1SqHNLmNa0W09RzTDiBmBYk68lknFZGlO9CniNVjXAls08sE2sdpH1SLF49nvFwMQDFhA6ddU84hRaHaSAdNf9lZjjBkmGnNNrDTefgqqpbItNZCDjm5iATYaAjfcFFcRxNGo3JUAnLZ2ngbJPgOF5HZ3RoNdfTndVcRY1xBk6RAPj9k/VLKJPs1kVYljATlMj5dEARdE42hkOZpOU6g6gqkQU92RZ7PlCNpYgvyhxgjQxtuEAxWOC2jGsweGDe810n+W5TLE06WJAZX7tSO7UGo8RuFluBcYNJwzDM2d9/zmtjicRQrMETzGz2nx5KsZWK1Qp/8A5uPp9xji5g90tc2COk3XiPbWqCwcYXqIKPq9Xgj6N/ZNqNG4n5C4SXiHES3/AMdGk3rcn0K+k4rGMpiXvDeUn5c1g+2XbDBhsez9q68OnLBiPEpblVhSV0YnHOqucXuJP5yWextUkFxIA2k3Pko8U7SF0hthyF/KVn62JLjMeZS92N0QRWxEmQPoELWqzqfRD1ak7yqs1kjdjJJE6lf81KofVncqt7lWStQGywGCvC9QuuDZ2RoFkXLxF0MHJgn0VtDh7naCw8zGk9NVrNQF7LTdFUuHuIkkAdVoKHCHEiQG2jMfsr8L2eLiDcn4JHyL2UXFL0KcLwsHQ+cfJN8L2bYcrnEFut3a2nLA5gFNMFw8kkU4lkAkXifmbFWtwZDT7QZS0Q2IuNZ80ndjOKWi/h3Fa+GcxlOoRRLA7K0NLWtAc7KCRM76oPF9oMRVLGuq371xYuAsNBG28FVCq+gXEsa9hNg4WuIm1/8ASU+2ipLZyyPUDXpMLUmLbRsWh2UGSSBrurMFVY05nH3jpt+SlGB41LYMQN/ugeK1Hl0FpA1G1ikUHZ0OaaNTieMUmOyjU7DdeN4pTc3M05j0G6wIY4XIk3Vn6yowZWAt2nlZO4tidkjR4rFzrF53v+dUmp1CxznF2vw5IR9IhubMc2ms9SmmAw7DSeXi9sp3IdBnqtFdchfJ2xQC7GzYzHjH0ReHwocCTYECANom/jddhcC25Bkgkc4/JU8PhXteYdabnWfEJ4sScrVCLidIsOVwzAix39Uoe3KZFwfVbLilFzu7klusjVZnGYfKeh+ad4ZKrBHOtIUW1eak5kXGm4VJbuLj8sVhS+eSOwHETTIvb8t1CVtVkoDI2TOJNIBvfkuWVa4RrHRcj3YOqNlxvtxiKxMOyjzlZbEYtzjLiSfFRe9DkKkm3sVYJZx5qFSrK8c1Tq5YEA5t/op0NZRnhQLlYKPO3ir24W0gEgeQWABxKso4RzjomVDDEwfdGwH1KPwuDJMNBnoPoErlQyjYppYEQZaSfEaorBYEaOMnkLXHRbKj2ZyUi+rNhmgCXDwCN4PwI1AHmmWsLYuBPIBw1N49Ujk2rLx4s0zH4ThYIJdrsdDboneA4WGkOAOY+6Bra/n4LZ4/g7cPQNQtDiBOXL5ATHgsrjKFRo9o2IkP9nyYZDr8wVNJz26HbjDSsqxFQvcTDSQAOUEG/nzUX42tlJoBgAOUl92/8nT/AB1A8VZwGpR9qX184pd50NBd3mttbrBkc0q4xxX9U9zC00KTTDKZABIAlvtBN9E8ONWTnyugzD8eFFgp0ix9QzOSS2UdS9mZzVxVqFuaM0Uw7YO8P4+qzvBeB1cTnc1hDuhAg6QBqfBA4rhtWjU6g3GhBFrjY2T6zRO2zQuc8FwcRcchB6DkEuxbXAFxAIcLEdBG2hV1OuQ0OfJcb5RcDZFUQXUyA2DfuxI1keSSyiEGDpAtbGaXE5gDp1iLeKc4elmaAf26H79UFSp5PcNr6+Fx6hNcAe6CbTqtySaRuJJuhdWwxb5Dr8VLhoa5/e/qyK4g53ugW3Kjg3b5NDc6W5+qEZ2isoZK8dhxDyByIttvI5/Zdh2mnTbm1gfBdxjENY0wfei23ly2SfG4mpUiSQ0ESB/HQpmrVEpOnY6weLDyQBLREncnn4IwAxbRKeGYQCo4MJOXUTcjbxGq0TqAPSydOlROrdsEYZIsfPT1VtXhjHiHNB/Oa9wtMkEHyRDAW2BnpFkFJtZC0kzOcS7MNAJYSOhuFla9EscWn+l9Oc+fe5yFiO0OHLX8wdDsgmxWkJQPT5LmPhVyQVawTdo8W8vDoqCEgAuXuYdV4gEJeLrwtk2UjsF4SAYVGKS/TR7x8hcrm1mtIysmP5JrToxBAvquq4fM6SB0Cm5odQFeMdmvEIm8NF4sLffmj6XDWnX+kbSwgAgJWxkgRmH0+S2/DqbcHSp1KoLTUkudu1g0Eaku0jrOyC7H8DFfENNRpNFl6msGxyttuT8inPF8FUxRLqtJzSXxMH/xhuVrWjmQBJPNNBJPswyuqXkcdiX0W4QOqtJqPqnKxxzOMu7pbM2APwK336SnBtPXeRby8llezfB6VACtUqd5ogEyGtbY6HQ21RVftDTg1GHNmJaBIvBgnwFvVPOVgUXYu7T1XOaGFrg1xOaLjuiRDTrcBfP8DRqCgC/NZ0RzE3Do5iei+n8W4nSY2m6qSLggcpsTbWJ6pbVe2AXEHUiNyZIPJRlLBWCRhMdVDMNSow4OqVzJBk+zjvC+9wPIrO8ZwLaeWLVTOYE97NMCT4Jxxir7TEn/AOsQQDHeJl0crEDyS7iGFL3iGxAi94GovvqlcknvQri3mtlGFa4VBUecpeQCR0EXvayZcZwndGS95cdTfU9VRT4e5xaM0gTPii3YUgaZQD5Hy5IduzGUawK6+EyZak2I5cxoR1t4JngHDLlkB2oBPyXmHpOdAOUNi9vK3JQx3CSJdTiCPdiT5T8kWFIExeVzXOZALDMDU/yBGyBxBIa0jR1x9QmGCpsg3hwsXR+QVVVpAMzHvSspLTFprJKliMwn86rx2Ji82giNv9pficM9ry0mGnp5x4qJgZidBeOZj7qbiky0ZtrJXiniq7/iNk14XRBcTAiLjkCPik3DiI7wNk1oYnuwAW+I+ZVI7ohJ+S39K1rw5vdcNwjX4x8XEdVZQeHC6rrmwy7q1qydEqWLiI39Fa+q7WB5KLMITGYeYsralXLbLISya8DxvyUYuq8t7jb6/wClViKLXMGYSDYjqiBiBYhpB5BU4quT3Rad+XMrKllgeTJcT4bkNtDolTqJaZB09VuBwppuXOd43B8kv4lwSBLdRyS914FcTNCuzdhneDA9IsuU3iDdt1yexaZZUJlX4XDZrztIChXbB6hX8NdLgBufiVTYo0wY7ucaAwYk+o2CJxLcsOvBHX6rygw07h+Qzfnfpup8Qqe0yxmMbkRMqOC2aK2VmRqi8LTe9wbTYXEmAAJJ8glVGkcwBn0X2X/HPC20aIqvaDVcCc0XFM+74FbCyFJsadkezrqFBrXyKju8+NByGkEhaA4RlKmTJOUElzrutfVQwdYxcz49VXXxgqBzLRoZ66BZTTQJRlZlDUq4guqUM2QD3XSMx3i3KLIPjns/Z0w5pDnR3Yh7STADSYDRz2W3fSZSZlbAgbW0WfxvDxVqueBIyzBJ95u/q4LLGBt5MNijXcamHe9tRzmFtMtILcwvd0jIbEFL8FxKoxuXK9zhOaLhoGtvX4pnxLgft31nh3swG5xDi0BxMT4m6zbWVGA5HEgkyYNwbEKTflluKDdlmXM8kGS6XExqSSSb7owMMc5UGYeq6kA1rZGjiYcAP2j/AIqlvEcrsj7FTmreB/1xYZQr55AEZTBt9d1CuS6wJBVuHxs2F1PH0XNyvAERfn08lNN3QetbFOIzNIDSdDfyTThbHNpGXZjfKOd5uUNh8EahkWB58ymFdmSAP2n4HVUUmK0mZ2vTeJdAB95w53uouc2Q113HvAA+kp1Uq3sQRGlrnxSXiGHDT7VtoIBtz0hFS7E3Gi3ixHswXRIPzWdxxPdsYcfKyO4jiwYbtMuPyQWLxftHCLNFh/aaEcWwSl4RXQrRaCjaHFGge6fRA0LnrNkbkj9gPj90yaRNocMqsqMG0+q8e80yMm+52QLa5i9MCIhwRramZt2iFR5QFhhOEqmHHMS03F7zv5LsTiC1osTNpAmPFRptOWAAI26fdeUz3S0neQhFYGbyENYALhWOwwcBp5qqi8GRujKLLISVg0DPoxoYj0VFVx9Pj0R7m8vOUurvh0XQS8M1gT8JScSSQCdrD4QuRD2yVyf437FsRcewuSq4eYS/BVMrwdL68lq+1+GkNqAQNIOvmsk5VeGTHuGIuTrz3Mo7Dg7JVw+tIH5qnuGboueZaOgzBYdfVeDUoYIOrW6n/jGX0WC4ThmufDCT3Z7w330K3GDfUGVgYMuSSSNXbR6lLS0ykb2G4/iJZTIbTzmWiLxf5aH0R9HENYwNyZRpOone51MqfC2xT7wgk3IHvWsTA1VlasGgd4AiJtc8gBvKvisErzkT4zFMYSAZc697DlAPNV1cexoMP0EESIk6T669EVjvZVALMDt9vEiN7rBdssVRotgl+Y6NkZzBPenYaXPVJ1dlLi0dxHGMbme4jKZMk2k/PXRLuIVpDQxvddE3iP5D5LKV6r8QZdESQ2m0kBu5tt480xbxRtIZSQ5wEATInryA9Unxf6N8njQfisVlbDZBAgg9dDKRNoh7pm/x5eiJe81ATPWV1GkRdRclHR0RhewV9dzDMRcCE7oY8VAADOxG45pVi6AcB4j03SzM6mSWxrPl1RpSEl2TZtMK1tNve2tPyQ/E8WLS6xWdp8Tzgg6nloOfgi8maC43ATP7Jr6J1T3ep0PghuIPIoVDMWA/9gpuOmYeSA4liA6i5pgXiPC8+g+ISwX5Gm8CKrXlzQ02AiTudz0VtBhJOiHo0UdQhqvJkUiHsyL8lbhnvdJ7ugtN/JXPdmFtUM1ogDQ3nyWRmNOH8QmA70TWq0BwLCI5BZJ1Ihwdq20xr6JzRr2afkg8aCtjGrXBvEO0lV0A52jZVRGl0+4dXblAEaLd0kZxYraSHTlvEGemiu/Xt0IykeY+6Z1aLAL3n4pHi8AA/un5fFaLs2C/9bpJF/dIuCvTSBknXmh3MIgCAByVjBzKokI2RI8Vy41J0BjZcmyLgZ9pnB1MtgSRb5r55UEL6Zj2THTQysJxfDZXlCTyGsAWBqwVr+Et9plDQXuP7WjvWEm29vksSDBT/A8Sc2MtjzBghBxTNF+D6F2fyhtR5tlFvH93o0FbDg2JFRuZpJbsb+EwVj+F9mq9TCzUa5glzgd7jUtBmI8fBaTgDDRY2m4tMRBbpB/cTvzUZpJXR0wTqvBs3uimY+An4BZnjeIEtqVHNpNpEuyuMOcSO6G+gmFpCHZZBAMWOsW5TdYbjHY9occRiq76oHec42OUagNF+QEFVvBzeRHiO1vtGGpTpNs3IHFsd4GWmRYEawszi3NGapXJq1nnQvaSDzIE2/LLsdhHsBNISwvLgLWa6wB5nKR6pNQ4S4kWyy4+Am49IWU4tDdWXnFk5Rm9kM3egSCD8fG6DxGFDScolsxPwlWua4OFOowOk2cDry6FEVi8WNM+ZCSU5eS0IxekCtrGm2Lx429UTg+Ih4gQvf0s3jXX62S+tQLHd0aCQpNRkX/KL+h4+iXx9EtxmCe6oGj3Rqb+fiiOE8VaZFRwbA0NldWxhf3aV9yVJKcXYJTUsCp2FbTqxNjcX8yj8RjNNABvv6JPxd2VwzS4/I+KD9u93utA/Oquo9kmQcqYydiwRmJMDSdSg61QPjZQ/SF13uLtj0/pFjDMA1sOZTUkLbYM3CnYohuHKi1zdlbRe5K2FIl7KNihXsJMACeu33RVevHih6FYmSRJ2TwboEq8h9IsIiAOmx5+CmyhAkX/AOIVGGMvg8pPgArqdQtc1oEydD+WQbaeTYKW4rNoLja+vNFMruA5FSrU8veLYMRIE26qpuOYRqPMf0gqYezQa2pUL+8bRqvKpgjdDYbFAl0anc/ZSqyBMSqxSSwTbPH8RmGloknz8V66tAIBud/qqC/OCA2/5+5W4fCgXNyN9gj9CkmVLd0Pjay5RdjWTd116n7Ao1VZZ7tLhpbnjSAtCTZCY2iHMLenxSSCfOaoTDhNeHNOpBnZCY1uVxBVNCtBHLdZZNdOzfYTtfVy5S4kX+PL7LV9mccHZc5tOoEm9yPWPwr5Rkg5m3C3vZJ2YBtyIlc3J+Ds7eKanaPrnB8Q0sDhf5x4bLM9quJ/qMS3DNvSpkOrRyF4Py8ShqPEf0tN9QyWwSNwHbDoDI8wVVwym2jQLnkOrVu9UMyQNQJ8/irRmulkZ8NcmCOMwrXOeRlENc5p2tcQPBZTjOGd7B1QGCMpMdXd4jym3Vat9Zj7XukvHmNGHqd6ZcwQPH/ajxtXT+yk4tLH0ZzAvFRpD25hpe08iDt5Ip2BqG05mCYJ94Zev7hbXVXcFwzCC6dIj12RFGqQ6Np/9byB4pJSHSzYirEi3xQL65m22qb8TpQbT1nntHMJHU1KWDLyyB4iiXk5YJsp4XGVKUtcNNE1wLWwSQLac/JKuIPl0+Q+vxt5K0ZdsHHyR6uwWvULiS46mfsvGvbpv0XjsM5xj0hNOG8LDe87bY6DxCpaI5KsPgS0Fzj5fFDYhpfpEBMuIU3PBgwOup/pC0g1jfD19ErYyRHD4Q2myIdDRa6g7ETp8V1F4eCNxz3P1SNN7G0BHvndeveG2CKY+LG11E4bM6VRTSEcWwjh7YaSdTpz5n5qVCsPaZifBRLi5sC2wgA+KAxNJzReD1Gg5TyR69kC6NMzEtOqWcXwdOC8QD8EqoYgtt3s22vl5IrK54g6TqdP7U48TTszfoHwBcLm06DfyCZukgZp/wCoNz4/ZQZRDfufvsFH2ubusueewXRfhE68ssfWDReI2AR/DuGVK5GcljOX7j+dV3DOFiQXd53M/Rbbg2AJvGirDj9iSn6OwvZ+g1gHsWWG4k+ZK5aMUxyC5V6omYElRcOaqafRSFT1XIzpMf2owuV+YbrPvK3HaPD5mSsXUatFiyQ1wNSw5Fa3sXjSCWmDBMSYkCJHXdYXh2Jykg6FNMO/KczbOWnx91TH459XZ9W4v2mohmWoLuAkQT7pBExYpK7iQfdotsvn2M4i57odY/TxR+C4oQyAT/rRQlxujtjypfqbjD8UcwS+nmaNbx8RdDU8Rh6rKjn0zYy0hxOpiA2206+qSYTiWZhDvRVV64LTFoQ1hj/J7Rf7Wm2zHuHRzfqFNuNIBJuOYuPhdIX1gBrHVL31S10g2+a3xpknNI07Xy27s17FA12i6WU8QWkyT3th159VI13EQ1pPUpHxOzLkSJ1cS4DJoPuvKABIm4lUVXHcabDb7rqYM2NlVLqiU5dmPsLWYzYSNuaGx1cukkZW8kvq4iNNZ1XlF5kON76c0WKGYfEne467KD6LXSWwdZB1VWOqk6IXDMM7ylrAbDRTy6/0qqRibQ4GP7CkK0iDqPwKGHJJMDQplhGdF4AcO9ykfYqXtZsNLSvcoGt/y6or4tomPT81QSFbCKtUAaxyQgxklzcuYxHTzKj7AuM1JaD+z9x8/wBoRlOkA3QNaPy+6aLrQGiFLDAQTB/4/tH3UsRWym/oFRiuJAd1mvx/pW8P4a55k3VFFsm5JEA11Q3sOS0HB+HdE5wvCDUeXvEEo7FtNAtLYiLgmNNYJV1FIk22T4XgRrlvty/IRnFe0mGwbR7d+Un3WtBc4xfQaDqUJ2g4+MPhTWA7xHdHUr4fi8XUr1HVKri57jcn8sE7dIFH1l/+WMNNqNUjn3R8JXL5Q1rei5D5GakfTcfLajhEX3+PxXUQT/S3f+Quzbgfb0my0yXgC7Zi8DUEyekrBNcYXO1kunaLMXRDmEG6+e8RYQ8hb9ZPtRhMrg4aILDA1gzzXwU0pYiQCNUneVfhKl1QQb4puZktHeHx5oGhWIPTdG4Z3ornUWmHQPzmlaseLoGOMc3QHzXjsZUcOQ3U67HXOkaAXnxV9L3TI/bceKVQQ75JCmjVc50I9pyuE/nkrsLQa0TEILGEzcJXujLVsZipTHuzKoqsebtcSOUx8EtZUcNEVg8cWuuD9UOobRa2m82AJcfG3ii6XDoEvMkXgaefNe4fiWoAA6qp2JJNiev2SO9DpXkhUb3Sckd60DovGmYkjxH9qyo2fe9JQVVsaaa6p1kDwwys5u5udERhCISzEuDrgiNPBUYasGTJOlvFBwtCuQ1xDRmM76KeFqgUpJGp8YHNKadepUhoE7W16phTwRZDXy465G+74k7laupk+xWXOquhth/I6f7RbaDadmglxsXHXy5BU0Ggd55gAyBO6Hx/FpPdH54opOQJNRCKlYNu4yfzVL6uKfUMNVFGi+qQBf8AtfQuzXZcMaHPAnqqx46JObYp7P8AZgmHOBW3wHDGs0CNbSDRb4JfX4q9lcNLWNoZTmqudlII0EGyslQg5psXlai0gBwBg780pHanCEhrcRRJ3GYD02lMatYFsggjWZt6hMzUY7/IrJowNBsvmTqRAmLHTxX1vjpD2kQsh2d7FYrGYj2FIEUZl9UjusbuQd3xIDRr4XU2FoF4F2BxGKoMrsByvzRY/tcWHbm0r1fqLhPDaeHo06NNoDKbQ1otoBEnqdT4rxKYNXzH/IeFY2pLWNaTckNAJPUjVcuQY0dmJSPtR7n5zXLkgzMXUUsNquXKhMasRWH1XLkCiC8XsgT9Vy5YxdT90oXiH7fJcuU/6H8FWGF11D33eB+S9XLMyIs98eKLYLjxXLkr2NHR1M95U473ly5NEEwI6qs6rlyYmzQ8OEUwRrz3UuGGz/8AsvFyivJVibibu8UMzRcuXTHRzS2bLsMwZjYafdfRaei5cniA6ue6V8b7cVXOxJDnEgaAkkDw5LlyZ6CA8LF1teyLyHvaCYyzG022XLlo/qJ/Rp+GUmurAOAcJ0IBHoV9kwVFrGNaxoa0CwaAAPABerlIoy5cuXLA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xQTEhUUExQVFhUXGBwbGBcYGBgaGBwaFxwcFxccGhccHCggGBwlHBcXITEhJSkrLi4uFx8zODMsNygtLisBCgoKDg0OGxAQGywkICQsLCwsLCwsLCwsLCwsLCwsLCwsLCwsLCwsLCwsLCwsLCwsLCwsLCwsLCwsLCwsLCwsLP/AABEIAMIBAwMBIgACEQEDEQH/xAAcAAACAwEBAQEAAAAAAAAAAAAEBQIDBgABBwj/xAA6EAABAwIEAwUHBAICAgMBAAABAAIRAyEEEjFBBVFhBiJxgZETMqGxwdHwFEJS4QfxYnIzoiNjwhX/xAAYAQADAQEAAAAAAAAAAAAAAAABAgMABP/EACMRAAICAgICAgMBAAAAAAAAAAABAhEhMQMSQVETYSIyQoH/2gAMAwEAAhEDEQA/APquO7QBuKp4ZokuPfds20gDmT8Ep4/gadRzjUBJB1ulFHisVmucJcHEl3n/AGtPxunIqAauZLfEQ4fJXiurEkj5JxrhjQ50aSVncVwszAE215/n0X0ntG1pgR3g0ZjzJGvqsw7GGnqAYsOkpqT2c7uDpGbwVNzBmbaPonfCmfqGvJH/AMgnQ2uLW8ZQQrTmtEkmPFX9nKrmVXEjulsT5hCUYlYSky2twbKRm1cDPKRdG8PiImbfJDYys8E3kA28PFB4eqRJ0U3JLRVwbQbjwIO0GQqodlMzdwdPXceqV4jGQ+ZkakL3GcbkAJJTvCHhGssYVeK1JnMZ5zyQWK4g+oO9JSirjJcZ9N0Vh8RDSY8PFaAJsZ4GlI8NfNL8a5oFzGYnyGkpjkNKkHFwObURuQd0k4gyQxsd5310VJMRF3CeEMqd9wzNAAA2kXcfjon1Om1gsAAOSnw/AezYGA6anqTJVWLpkSClGI1OFuxNNww7czm96BrbXVZ2hWLDZ2V/8TtzjmE/4Nxirg6vtaRE6Fp0IOv+15xvFUsW4ve0NcfAH7OWAZHilRrjJYA/mBCobgKZ1lF4/BFjwGuzAXk6eCgwu1JZHhHxKVsKRfSw9JoGSmS7mTPwRuDcabwTrN+gS2rxQAQHT/1gD1QjuKv/AGwPit2NRvKHaLI2Ms63Jjwsl2K7Wu0zjwAFliqtcu94kovgnD34iq2mwXO+wG5Kz5HRlHJsOFtr4kFzGktmJtCaUuC1GtcHkaXpm4g8+Se0mNwlFtKkMzgLDmTeT8SlGO4qWMLGA1KhJL37SfoFyz553SOqHFGrZjuOcDNJrn0iQ06s1HPun6KXDKlKvTbTJy1GiJ5o5nEhUJu2QYIHPeFWcG3O2oNQZtaYXVBtq2c00rwK8XhXU3QeSFc2yiQJcaudtVzpDv2+BHLwRGCpuqNOUSRqOgsSEwgRwvi9Wg6WHuz3mnQ/UeS+udjO3wcQx7iRuxxlzRza6O+Oi+Mlu6nTcRpII0I+/NEB+tGPBAIuCJB6HRcviPAP8mVaWHp0394tBEkXiTHwgeS5J1Y1mzx3BGvpZmnK4afWU7cC6iwuuWiD5bqx+FbpKg+mRTeG+9Hd8UsOWV0yvJFPJke0LRCwuOeGnVMeP8QqAkOJ89QeULGYzHEzZXcjl6WN8NVkwPzwT2lgjlEbrGcOxBD2nYFbYcfpmA0Wy3+q55ybOviUVsSY2rlgEoB9fYFdxvHsdptoUgGNIdOqWmUc0E169wg34i5VdZ5ddUmoG7yUxFsIp8yjMPVzGSSI0hKDWlXUa0JlgRj52KcYZmkA77KiiQKweXOsbGzjPgdVTQJDSdzuVJ2IblAaJcLl0xdHt7N1NHT4w9uoY4De7D6Gx9VGvx6m6QWuB3BCyuI4sdC7yCAq44nQQs5+kGq2zRYvirTdrbdUpxHFOR9Epe87qEoZZrDn412yGqVXHUyqwvUDWdK9DkfgeCVqt2shv8nWC0PDOy5pvDy7ORoAIAPmbodkPHik/Ahw/B6z6lOm1hL6sZW9Duf4gbyvrHCOz1LAUsp71UxmdGruTeiy7sZUoOD2lzXN1eIm+10dS4699SKpJJFnzYTrAixIsocttFoQUWGHEOqOc1pv+9wNo/i08uZ3QXHcayjTLRGY7BeVKj3e09hlaWiADyO6xOMpVGvd7QHNqSTOvXdbiVrOwcrpi4VnNeXCQSZWm4TxQVO6bOSJ7pF0ILaWhdKdHObqowOaQ5ocCNCPyEjwTKmGe50TFxuCOXoruDcYnuv15pvVxbWQSfC0/BOnYrRXTp0cW3NTOSpuOfjz8UpxmEdTdlcCD8D4FMq/DG1T7TDODKwvlFg7qP4lE4Hi7Kv/AMGLbleLZja//wCT10KYDM+J/CuWlf2VdPdeMu0i65GgH2Z3GGqitxcbLI0DUi4KtJdF0r4lY/d0e8cosqHNEyL+PNYbjXA8hkxBEgjda2u8x91meO4hwtr1+yeWRFgzD6HIlUudA1RFRplCVzCiOU1XjqqDXjQKT5Oy8FDmUuA5BqtUnVQZTJ0COcWAWAnnqo/qo0AlCw17K6WE3JnwRDcUxgtE+p9UFWxBNifsh3uWya14DKuOc4mPUoerUcdVWXqJcjQLJLyVEKxlI+HiiAjnTHgvA62KcRSYSB7zjZrfE/RaTsH2M/VuFSoHexaRm1Ad/wBTFxt6r6zUo0qbfY02Npsi0AAAi9woz5VHCL8fC5ZZ80wH+O2gH21UuMaMsPU3KYYLs1haIzhk1JhuYlwA5wbSnIrnvA3PL7JZXrm5cDlF4FyegHNRc5NHTHjhF00FUsOTcjwRbMMAA5xjpvyuhWB1SqHNLmNa0W09RzTDiBmBYk68lknFZGlO9CniNVjXAls08sE2sdpH1SLF49nvFwMQDFhA6ddU84hRaHaSAdNf9lZjjBkmGnNNrDTefgqqpbItNZCDjm5iATYaAjfcFFcRxNGo3JUAnLZ2ngbJPgOF5HZ3RoNdfTndVcRY1xBk6RAPj9k/VLKJPs1kVYljATlMj5dEARdE42hkOZpOU6g6gqkQU92RZ7PlCNpYgvyhxgjQxtuEAxWOC2jGsweGDe810n+W5TLE06WJAZX7tSO7UGo8RuFluBcYNJwzDM2d9/zmtjicRQrMETzGz2nx5KsZWK1Qp/8A5uPp9xji5g90tc2COk3XiPbWqCwcYXqIKPq9Xgj6N/ZNqNG4n5C4SXiHES3/AMdGk3rcn0K+k4rGMpiXvDeUn5c1g+2XbDBhsez9q68OnLBiPEpblVhSV0YnHOqucXuJP5yWextUkFxIA2k3Pko8U7SF0hthyF/KVn62JLjMeZS92N0QRWxEmQPoELWqzqfRD1ak7yqs1kjdjJJE6lf81KofVncqt7lWStQGywGCvC9QuuDZ2RoFkXLxF0MHJgn0VtDh7naCw8zGk9NVrNQF7LTdFUuHuIkkAdVoKHCHEiQG2jMfsr8L2eLiDcn4JHyL2UXFL0KcLwsHQ+cfJN8L2bYcrnEFut3a2nLA5gFNMFw8kkU4lkAkXifmbFWtwZDT7QZS0Q2IuNZ80ndjOKWi/h3Fa+GcxlOoRRLA7K0NLWtAc7KCRM76oPF9oMRVLGuq371xYuAsNBG28FVCq+gXEsa9hNg4WuIm1/8ASU+2ipLZyyPUDXpMLUmLbRsWh2UGSSBrurMFVY05nH3jpt+SlGB41LYMQN/ugeK1Hl0FpA1G1ikUHZ0OaaNTieMUmOyjU7DdeN4pTc3M05j0G6wIY4XIk3Vn6yowZWAt2nlZO4tidkjR4rFzrF53v+dUmp1CxznF2vw5IR9IhubMc2ms9SmmAw7DSeXi9sp3IdBnqtFdchfJ2xQC7GzYzHjH0ReHwocCTYECANom/jddhcC25Bkgkc4/JU8PhXteYdabnWfEJ4sScrVCLidIsOVwzAix39Uoe3KZFwfVbLilFzu7klusjVZnGYfKeh+ad4ZKrBHOtIUW1eak5kXGm4VJbuLj8sVhS+eSOwHETTIvb8t1CVtVkoDI2TOJNIBvfkuWVa4RrHRcj3YOqNlxvtxiKxMOyjzlZbEYtzjLiSfFRe9DkKkm3sVYJZx5qFSrK8c1Tq5YEA5t/op0NZRnhQLlYKPO3ir24W0gEgeQWABxKso4RzjomVDDEwfdGwH1KPwuDJMNBnoPoErlQyjYppYEQZaSfEaorBYEaOMnkLXHRbKj2ZyUi+rNhmgCXDwCN4PwI1AHmmWsLYuBPIBw1N49Ujk2rLx4s0zH4ThYIJdrsdDboneA4WGkOAOY+6Bra/n4LZ4/g7cPQNQtDiBOXL5ATHgsrjKFRo9o2IkP9nyYZDr8wVNJz26HbjDSsqxFQvcTDSQAOUEG/nzUX42tlJoBgAOUl92/8nT/AB1A8VZwGpR9qX184pd50NBd3mttbrBkc0q4xxX9U9zC00KTTDKZABIAlvtBN9E8ONWTnyugzD8eFFgp0ix9QzOSS2UdS9mZzVxVqFuaM0Uw7YO8P4+qzvBeB1cTnc1hDuhAg6QBqfBA4rhtWjU6g3GhBFrjY2T6zRO2zQuc8FwcRcchB6DkEuxbXAFxAIcLEdBG2hV1OuQ0OfJcb5RcDZFUQXUyA2DfuxI1keSSyiEGDpAtbGaXE5gDp1iLeKc4elmaAf26H79UFSp5PcNr6+Fx6hNcAe6CbTqtySaRuJJuhdWwxb5Dr8VLhoa5/e/qyK4g53ugW3Kjg3b5NDc6W5+qEZ2isoZK8dhxDyByIttvI5/Zdh2mnTbm1gfBdxjENY0wfei23ly2SfG4mpUiSQ0ESB/HQpmrVEpOnY6weLDyQBLREncnn4IwAxbRKeGYQCo4MJOXUTcjbxGq0TqAPSydOlROrdsEYZIsfPT1VtXhjHiHNB/Oa9wtMkEHyRDAW2BnpFkFJtZC0kzOcS7MNAJYSOhuFla9EscWn+l9Oc+fe5yFiO0OHLX8wdDsgmxWkJQPT5LmPhVyQVawTdo8W8vDoqCEgAuXuYdV4gEJeLrwtk2UjsF4SAYVGKS/TR7x8hcrm1mtIysmP5JrToxBAvquq4fM6SB0Cm5odQFeMdmvEIm8NF4sLffmj6XDWnX+kbSwgAgJWxkgRmH0+S2/DqbcHSp1KoLTUkudu1g0Eaku0jrOyC7H8DFfENNRpNFl6msGxyttuT8inPF8FUxRLqtJzSXxMH/xhuVrWjmQBJPNNBJPswyuqXkcdiX0W4QOqtJqPqnKxxzOMu7pbM2APwK336SnBtPXeRby8llezfB6VACtUqd5ogEyGtbY6HQ21RVftDTg1GHNmJaBIvBgnwFvVPOVgUXYu7T1XOaGFrg1xOaLjuiRDTrcBfP8DRqCgC/NZ0RzE3Do5iei+n8W4nSY2m6qSLggcpsTbWJ6pbVe2AXEHUiNyZIPJRlLBWCRhMdVDMNSow4OqVzJBk+zjvC+9wPIrO8ZwLaeWLVTOYE97NMCT4Jxxir7TEn/AOsQQDHeJl0crEDyS7iGFL3iGxAi94GovvqlcknvQri3mtlGFa4VBUecpeQCR0EXvayZcZwndGS95cdTfU9VRT4e5xaM0gTPii3YUgaZQD5Hy5IduzGUawK6+EyZak2I5cxoR1t4JngHDLlkB2oBPyXmHpOdAOUNi9vK3JQx3CSJdTiCPdiT5T8kWFIExeVzXOZALDMDU/yBGyBxBIa0jR1x9QmGCpsg3hwsXR+QVVVpAMzHvSspLTFprJKliMwn86rx2Ji82giNv9pficM9ry0mGnp5x4qJgZidBeOZj7qbiky0ZtrJXiniq7/iNk14XRBcTAiLjkCPik3DiI7wNk1oYnuwAW+I+ZVI7ohJ+S39K1rw5vdcNwjX4x8XEdVZQeHC6rrmwy7q1qydEqWLiI39Fa+q7WB5KLMITGYeYsralXLbLISya8DxvyUYuq8t7jb6/wClViKLXMGYSDYjqiBiBYhpB5BU4quT3Rad+XMrKllgeTJcT4bkNtDolTqJaZB09VuBwppuXOd43B8kv4lwSBLdRyS914FcTNCuzdhneDA9IsuU3iDdt1yexaZZUJlX4XDZrztIChXbB6hX8NdLgBufiVTYo0wY7ucaAwYk+o2CJxLcsOvBHX6rygw07h+Qzfnfpup8Qqe0yxmMbkRMqOC2aK2VmRqi8LTe9wbTYXEmAAJJ8glVGkcwBn0X2X/HPC20aIqvaDVcCc0XFM+74FbCyFJsadkezrqFBrXyKju8+NByGkEhaA4RlKmTJOUElzrutfVQwdYxcz49VXXxgqBzLRoZ66BZTTQJRlZlDUq4guqUM2QD3XSMx3i3KLIPjns/Z0w5pDnR3Yh7STADSYDRz2W3fSZSZlbAgbW0WfxvDxVqueBIyzBJ95u/q4LLGBt5MNijXcamHe9tRzmFtMtILcwvd0jIbEFL8FxKoxuXK9zhOaLhoGtvX4pnxLgft31nh3swG5xDi0BxMT4m6zbWVGA5HEgkyYNwbEKTflluKDdlmXM8kGS6XExqSSSb7owMMc5UGYeq6kA1rZGjiYcAP2j/AIqlvEcrsj7FTmreB/1xYZQr55AEZTBt9d1CuS6wJBVuHxs2F1PH0XNyvAERfn08lNN3QetbFOIzNIDSdDfyTThbHNpGXZjfKOd5uUNh8EahkWB58ymFdmSAP2n4HVUUmK0mZ2vTeJdAB95w53uouc2Q113HvAA+kp1Uq3sQRGlrnxSXiGHDT7VtoIBtz0hFS7E3Gi3ixHswXRIPzWdxxPdsYcfKyO4jiwYbtMuPyQWLxftHCLNFh/aaEcWwSl4RXQrRaCjaHFGge6fRA0LnrNkbkj9gPj90yaRNocMqsqMG0+q8e80yMm+52QLa5i9MCIhwRramZt2iFR5QFhhOEqmHHMS03F7zv5LsTiC1osTNpAmPFRptOWAAI26fdeUz3S0neQhFYGbyENYALhWOwwcBp5qqi8GRujKLLISVg0DPoxoYj0VFVx9Pj0R7m8vOUurvh0XQS8M1gT8JScSSQCdrD4QuRD2yVyf437FsRcewuSq4eYS/BVMrwdL68lq+1+GkNqAQNIOvmsk5VeGTHuGIuTrz3Mo7Dg7JVw+tIH5qnuGboueZaOgzBYdfVeDUoYIOrW6n/jGX0WC4ThmufDCT3Z7w330K3GDfUGVgYMuSSSNXbR6lLS0ykb2G4/iJZTIbTzmWiLxf5aH0R9HENYwNyZRpOone51MqfC2xT7wgk3IHvWsTA1VlasGgd4AiJtc8gBvKvisErzkT4zFMYSAZc697DlAPNV1cexoMP0EESIk6T669EVjvZVALMDt9vEiN7rBdssVRotgl+Y6NkZzBPenYaXPVJ1dlLi0dxHGMbme4jKZMk2k/PXRLuIVpDQxvddE3iP5D5LKV6r8QZdESQ2m0kBu5tt480xbxRtIZSQ5wEATInryA9Unxf6N8njQfisVlbDZBAgg9dDKRNoh7pm/x5eiJe81ATPWV1GkRdRclHR0RhewV9dzDMRcCE7oY8VAADOxG45pVi6AcB4j03SzM6mSWxrPl1RpSEl2TZtMK1tNve2tPyQ/E8WLS6xWdp8Tzgg6nloOfgi8maC43ATP7Jr6J1T3ep0PghuIPIoVDMWA/9gpuOmYeSA4liA6i5pgXiPC8+g+ISwX5Gm8CKrXlzQ02AiTudz0VtBhJOiHo0UdQhqvJkUiHsyL8lbhnvdJ7ugtN/JXPdmFtUM1ogDQ3nyWRmNOH8QmA70TWq0BwLCI5BZJ1Ihwdq20xr6JzRr2afkg8aCtjGrXBvEO0lV0A52jZVRGl0+4dXblAEaLd0kZxYraSHTlvEGemiu/Xt0IykeY+6Z1aLAL3n4pHi8AA/un5fFaLs2C/9bpJF/dIuCvTSBknXmh3MIgCAByVjBzKokI2RI8Vy41J0BjZcmyLgZ9pnB1MtgSRb5r55UEL6Zj2THTQysJxfDZXlCTyGsAWBqwVr+Et9plDQXuP7WjvWEm29vksSDBT/A8Sc2MtjzBghBxTNF+D6F2fyhtR5tlFvH93o0FbDg2JFRuZpJbsb+EwVj+F9mq9TCzUa5glzgd7jUtBmI8fBaTgDDRY2m4tMRBbpB/cTvzUZpJXR0wTqvBs3uimY+An4BZnjeIEtqVHNpNpEuyuMOcSO6G+gmFpCHZZBAMWOsW5TdYbjHY9occRiq76oHec42OUagNF+QEFVvBzeRHiO1vtGGpTpNs3IHFsd4GWmRYEawszi3NGapXJq1nnQvaSDzIE2/LLsdhHsBNISwvLgLWa6wB5nKR6pNQ4S4kWyy4+Am49IWU4tDdWXnFk5Rm9kM3egSCD8fG6DxGFDScolsxPwlWua4OFOowOk2cDry6FEVi8WNM+ZCSU5eS0IxekCtrGm2Lx429UTg+Ih4gQvf0s3jXX62S+tQLHd0aCQpNRkX/KL+h4+iXx9EtxmCe6oGj3Rqb+fiiOE8VaZFRwbA0NldWxhf3aV9yVJKcXYJTUsCp2FbTqxNjcX8yj8RjNNABvv6JPxd2VwzS4/I+KD9u93utA/Oquo9kmQcqYydiwRmJMDSdSg61QPjZQ/SF13uLtj0/pFjDMA1sOZTUkLbYM3CnYohuHKi1zdlbRe5K2FIl7KNihXsJMACeu33RVevHih6FYmSRJ2TwboEq8h9IsIiAOmx5+CmyhAkX/AOIVGGMvg8pPgArqdQtc1oEydD+WQbaeTYKW4rNoLja+vNFMruA5FSrU8veLYMRIE26qpuOYRqPMf0gqYezQa2pUL+8bRqvKpgjdDYbFAl0anc/ZSqyBMSqxSSwTbPH8RmGloknz8V66tAIBud/qqC/OCA2/5+5W4fCgXNyN9gj9CkmVLd0Pjay5RdjWTd116n7Ao1VZZ7tLhpbnjSAtCTZCY2iHMLenxSSCfOaoTDhNeHNOpBnZCY1uVxBVNCtBHLdZZNdOzfYTtfVy5S4kX+PL7LV9mccHZc5tOoEm9yPWPwr5Rkg5m3C3vZJ2YBtyIlc3J+Ds7eKanaPrnB8Q0sDhf5x4bLM9quJ/qMS3DNvSpkOrRyF4Py8ShqPEf0tN9QyWwSNwHbDoDI8wVVwym2jQLnkOrVu9UMyQNQJ8/irRmulkZ8NcmCOMwrXOeRlENc5p2tcQPBZTjOGd7B1QGCMpMdXd4jym3Vat9Zj7XukvHmNGHqd6ZcwQPH/ajxtXT+yk4tLH0ZzAvFRpD25hpe08iDt5Ip2BqG05mCYJ94Zev7hbXVXcFwzCC6dIj12RFGqQ6Np/9byB4pJSHSzYirEi3xQL65m22qb8TpQbT1nntHMJHU1KWDLyyB4iiXk5YJsp4XGVKUtcNNE1wLWwSQLac/JKuIPl0+Q+vxt5K0ZdsHHyR6uwWvULiS46mfsvGvbpv0XjsM5xj0hNOG8LDe87bY6DxCpaI5KsPgS0Fzj5fFDYhpfpEBMuIU3PBgwOup/pC0g1jfD19ErYyRHD4Q2myIdDRa6g7ETp8V1F4eCNxz3P1SNN7G0BHvndeveG2CKY+LG11E4bM6VRTSEcWwjh7YaSdTpz5n5qVCsPaZifBRLi5sC2wgA+KAxNJzReD1Gg5TyR69kC6NMzEtOqWcXwdOC8QD8EqoYgtt3s22vl5IrK54g6TqdP7U48TTszfoHwBcLm06DfyCZukgZp/wCoNz4/ZQZRDfufvsFH2ubusueewXRfhE68ssfWDReI2AR/DuGVK5GcljOX7j+dV3DOFiQXd53M/Rbbg2AJvGirDj9iSn6OwvZ+g1gHsWWG4k+ZK5aMUxyC5V6omYElRcOaqafRSFT1XIzpMf2owuV+YbrPvK3HaPD5mSsXUatFiyQ1wNSw5Fa3sXjSCWmDBMSYkCJHXdYXh2Jykg6FNMO/KczbOWnx91TH459XZ9W4v2mohmWoLuAkQT7pBExYpK7iQfdotsvn2M4i57odY/TxR+C4oQyAT/rRQlxujtjypfqbjD8UcwS+nmaNbx8RdDU8Rh6rKjn0zYy0hxOpiA2206+qSYTiWZhDvRVV64LTFoQ1hj/J7Rf7Wm2zHuHRzfqFNuNIBJuOYuPhdIX1gBrHVL31S10g2+a3xpknNI07Xy27s17FA12i6WU8QWkyT3th159VI13EQ1pPUpHxOzLkSJ1cS4DJoPuvKABIm4lUVXHcabDb7rqYM2NlVLqiU5dmPsLWYzYSNuaGx1cukkZW8kvq4iNNZ1XlF5kON76c0WKGYfEne467KD6LXSWwdZB1VWOqk6IXDMM7ylrAbDRTy6/0qqRibQ4GP7CkK0iDqPwKGHJJMDQplhGdF4AcO9ykfYqXtZsNLSvcoGt/y6or4tomPT81QSFbCKtUAaxyQgxklzcuYxHTzKj7AuM1JaD+z9x8/wBoRlOkA3QNaPy+6aLrQGiFLDAQTB/4/tH3UsRWym/oFRiuJAd1mvx/pW8P4a55k3VFFsm5JEA11Q3sOS0HB+HdE5wvCDUeXvEEo7FtNAtLYiLgmNNYJV1FIk22T4XgRrlvty/IRnFe0mGwbR7d+Un3WtBc4xfQaDqUJ2g4+MPhTWA7xHdHUr4fi8XUr1HVKri57jcn8sE7dIFH1l/+WMNNqNUjn3R8JXL5Q1rei5D5GakfTcfLajhEX3+PxXUQT/S3f+Quzbgfb0my0yXgC7Zi8DUEyekrBNcYXO1kunaLMXRDmEG6+e8RYQ8hb9ZPtRhMrg4aILDA1gzzXwU0pYiQCNUneVfhKl1QQb4puZktHeHx5oGhWIPTdG4Z3ornUWmHQPzmlaseLoGOMc3QHzXjsZUcOQ3U67HXOkaAXnxV9L3TI/bceKVQQ75JCmjVc50I9pyuE/nkrsLQa0TEILGEzcJXujLVsZipTHuzKoqsebtcSOUx8EtZUcNEVg8cWuuD9UOobRa2m82AJcfG3ii6XDoEvMkXgaefNe4fiWoAA6qp2JJNiev2SO9DpXkhUb3Sckd60DovGmYkjxH9qyo2fe9JQVVsaaa6p1kDwwys5u5udERhCISzEuDrgiNPBUYasGTJOlvFBwtCuQ1xDRmM76KeFqgUpJGp8YHNKadepUhoE7W16phTwRZDXy465G+74k7laupk+xWXOquhth/I6f7RbaDadmglxsXHXy5BU0Ggd55gAyBO6Hx/FpPdH54opOQJNRCKlYNu4yfzVL6uKfUMNVFGi+qQBf8AtfQuzXZcMaHPAnqqx46JObYp7P8AZgmHOBW3wHDGs0CNbSDRb4JfX4q9lcNLWNoZTmqudlII0EGyslQg5psXlai0gBwBg780pHanCEhrcRRJ3GYD02lMatYFsggjWZt6hMzUY7/IrJowNBsvmTqRAmLHTxX1vjpD2kQsh2d7FYrGYj2FIEUZl9UjusbuQd3xIDRr4XU2FoF4F2BxGKoMrsByvzRY/tcWHbm0r1fqLhPDaeHo06NNoDKbQ1otoBEnqdT4rxKYNXzH/IeFY2pLWNaTckNAJPUjVcuQY0dmJSPtR7n5zXLkgzMXUUsNquXKhMasRWH1XLkCiC8XsgT9Vy5YxdT90oXiH7fJcuU/6H8FWGF11D33eB+S9XLMyIs98eKLYLjxXLkr2NHR1M95U473ly5NEEwI6qs6rlyYmzQ8OEUwRrz3UuGGz/8AsvFyivJVibibu8UMzRcuXTHRzS2bLsMwZjYafdfRaei5cniA6ue6V8b7cVXOxJDnEgaAkkDw5LlyZ6CA8LF1teyLyHvaCYyzG022XLlo/qJ/Rp+GUmurAOAcJ0IBHoV9kwVFrGNaxoa0CwaAAPABerlIoy5cuXLA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4" name="AutoShape 10" descr="data:image/jpeg;base64,/9j/4AAQSkZJRgABAQAAAQABAAD/2wCEAAkGBhQSERUTExMWFRUWGBoYGBcYGBwdGRgeFxwYHxkYGR0cHCYeHhkjGhcYHy8gIygqLCwsHB4xNTAqNSYrLCkBCQoKDgwOGg8PGiwkHyQsLCw0LCwsLC8sLywpLCwsLCwsLCwsLCksLywsLCksLCwsLCwsLCwsLCwsLCwsLCwsLP/AABEIAKkBKgMBIgACEQEDEQH/xAAcAAACAwEBAQEAAAAAAAAAAAAEBQIDBgcBAAj/xABHEAABAgMGAgcFBQcDAgYDAAABAhEAAyEEBRIxQVFhcQYTIjKBkaEHscHR8BQzQlLhFSNicoKS8UOisnPCRFNjg9LiFhc0/8QAGgEAAwEBAQEAAAAAAAAAAAAAAgMEAQUABv/EADARAAICAQQBAgUCBgMBAAAAAAECABEDBBIhMUETUSIyYZGhcYEFFEKxwfBS0eEV/9oADAMBAAIRAxEAPwBLZ7uKZU5M6amaFIolbEhScmYmjw06JzQqSijUZgKBuEEJ6OygSVLWaNkBT/MFXddcod1RSNgQB744OTKrDuXY8b+RBbVJP2kGuHq1emGCbZJThFGbamecEzbOhCmxgFQ1Vo0KrRPWH7Usj+b9IWGuqhDCbi6ZalEFAZKdRvzLxKXOJThegyb9IhKIUT2pQ5q/SPVApAJWhIUHDAl92imyfEaEA7mruFYTKLgkA6coJVeEgmqioflJAbnrCm5+kciXLwGZzO/lF0/pXZkijKL7QoqxPymapC+R95Vft3WG0LCiCFanETTYAQqmdG5A7UqWcIoS5evAwym9NJA7qQfCLpfS6XKWCtIZQBYMXB+MOU5QKoxLrjqwVmYVd6cRlplFRNQcLnwLxUOi7kfupj+A+MdBHSuyd4SEUGboBrt2oDX00sY/8PL/ANsPV39jJTUwC7llpWy5cwsajEB7hDGyIs4GGXYy51VMJz8I16PaBZaDqZYH8qT8ItndPZJX1aZSVKyACBz22hrPYoqfvBUG+CPtMjMuhQBazpA4LeJ3bYesmCX1YST+J3y4NGitfT8SVHHLQBQAMKZvpXSKP/2sgZIQPD9IQNzC1X8x7qcZ2v3Dro9nuCZ1h7TVwlJ9GjX2+6haJSpakFOIMCUim0ZWy+1SWofegLLMnAr3s0fWj2qyABhnqJ1HVEN6wtsbk83AseIFavZPiW6pi6flEazo70UTZZeGX4qUDiPOsYmZ7X1aV8IpPtgmbe+GHHlYUZnAnT5tjSkUlp/tEYjpXPamEJfYAQFd/tJmz0q0IZuLwFetqVN7SjWE7CpoxqC5m70msCQYVoQldaPt8nhpeskZu0JbYgADSK06ic0KBAoCknYlj8jA9rmpLBSQD4h/EUgJMp6xahB1IPMfGG7QIlXJ4qedWUqBTls4MOrLe0xLDqyRvCx2IIApmxh1YbUlTQLfUSyzXcheFuUsZKH9MZq8E4dvJjG4mhTUS44QkvSylQIIbwjMbATSW8TNS5wjQ3UtLfWkZpV1rK8KQVEmgFT5RqbjuSehaOulhMsEE4gMTA1CCDiCqQefaB3H4WyN8JWHiYmapMtNSrYZAZnPaD5tzSEAlCSMQGI4i52NTSpem0XWqy2eWsrlywkqDrUKODkhIfsh6ndqwit97Ga4fAxNAKU7v+Y51lz8PAliYtgN9yKlqQ9CxPnpWBbwvLq5ZqHYgJzNdTsI0lxWsy0CYuX1hGrOlDatk53MH26zSbwIxypYd3UOypzoDwz1gvUCt8Q4nijkHaeZxYuY+wnaN3enQSXZlLwT+vCRVIGE0zIIJBbaMktIcsB6x1seZcnKzh5MDY/nmss/tCmoDdRZlHdctSj/AM29IpvTpRNnSkqZCHWpxLQEpyS1BGbTXKvKDESVql4RLWTixUQo5htuEYceNegIoBjPVXnMP4jETb1/mMSRc885SZn9h+MWp6P2k/6KvFh7zBF8Y8iEMTnwYL9qV+YwXbLSoy5XaNEqGeyosHRi0/kA5qT84JPRq0KSlJ6sBLt2xryEA2bHxyIY0+T2ifrDuY+xncw4T0Pm6rljxPyi0dDlazkDwVGfzGP3hDS5PaIgqD70P3R/9JPvME2/o11SMXWhRcdkAj4xXZ7sVOUlAqWYchGesh5EIaV+oAgVgkJjSWL2cTVEYiEjU1J8o1919ELJZQ60mYojNaXHgDQeXjE+TW4165lCaDIZzexXbMmn93LUvkCR4nIR0i67k6tKiEALJGJZbIDJ9BR21hvMnYmly0qSCzM3psDA9vngAJWSQMmejtVgA/jEGXUNl46E6em0fpG+zMrefReWslS5qlNRpYcOXLFRo7PlFlj6MSNJD8VKUp+YBA8g0aGWqQD3CTxyjy0T2NEpAPGsD6r1tBMrGlRnsrz9YNYrkQlh1UtJ3CUvwoxbxMM0XUluyEjwA9wj2xDEHADaVGmcMhJmFPZQW3+ZhLFiZjkY+BQ+0VGwK/h8qQVZ7oQV4QtImAOrs5ZHMHKoz+UErQsUYEg12/WsW2dSg6nJNKnumlQYEfrF5MjEcGKJ1wlJJ6pKgdR8mpnAk26gQypZA4H5RsZE5C6KGFgSwyprEV2Rmo+dT4NnlrB/F2DEDUjp1E5/beispaSBMVLP8Qce74xnLx9nk9P3cyXNArQsfWnrHXrXZsaWUyTXCQ2INuBqYUzLD2e0kEjM5HxFQfSGJqMieYHo4M3Yr9JymZdUySkddJKQaYtPMOIqnXOoh0y5mX5Tr4R0pdiUk4kdtOoLUiwJQsuXAI7itSNoaNWe6m//ADcfvx+Zzm5eiszrHny1JQ1AS2InIUq2paLpnQqeZiilUuUnEcIKySBpkDpvGotNsCZ2GoalTlwi+8J5wAow8ahv1MadS+6/eO/kcIUAxFYei6kd+1k8EJ+Jf3QUbulpJBVMmqG5YcqAe+KF29TucJ0o4byga3X3MwYRhDO5BryLmBvIx7jRhxJ0IwlIUhJKJaUDUpb519YXLtvbAcqOIVOkI515rP4lF9y4HhFkmQtXeLatr5Q0Ya5M8zgD6Qy1WohZAIGn8vgBURUvo6TMClTR2swHBrtQgjyj6ZZ3UyAtUw90AOSeDQ9k9HJqJaVzApKgGKHBGeZI1ajZDePE7BwZOCHNCNbLcskSky8bEDgcW4bZwKwjv1BlLSoAJZ00LjmC7ZDaCJMxQJExQl68/LhxgO95stcsoIU+Y0PCEICG55jWAriCWa2KAKiK0A4ua+DRipxdRbJy3LSNBNvldEJlY6VYOS1K+W0IJ4ViV2Cmpo2VcstI6eBSpJnJ1LhqHtNYm+7Se7JV5K+Uem320/6RHN/iYM/aP8CPFz8Yj+0D+VA/pER2P+Ijwp94F19rOgHl8VR9gtR/EkeKYOF4K/hHJI+USFtX+b3fKPbvoIQT6mBJsFpP+oPP5CLE3LPOc0/7vlBf2tf5j5x916vzHzMZvb6Qtgg46NzTnNV/u+cTT0TUc5ivrxg2yyFzFYUgk+7ntGlsF2JlpdsUzLE7j+kbDfWFvmZfMYmIMaAiKwdBUisxSj/Dr4/XlGuu66JcoYUJSkHVqnman1i2TLUKADiSfOuUF2a3IT3lJCXqAdtMolZ3ydmPICD4BCpV3VAxD5bhojOsYJrVtNIpmdIZQJKXNXpl7osuu1TJySrAQmoCnPa84WQRJz6q/G3E9s8vrCQEMkbiPrVJlpfspoCSfi5MGTLvUdmhNe6Fl0pSCDTieTRk3Gd78GCXZZZcxS1ULMAAda1MFy7qSQ6+1VsL05AQLdCUyUuoHEVV4vQHPKCrwthCiA9R5UplBk88St95chTJTpctCilCUpamVX25vFsu1KUnDiUTolzCdNpHVqBLklJS4JqDu9D76wRZraAoE13PMbRpmnCa55I/6jFThJ/PokguXaGN3WFRSVTGBGSdN321jO2m1uAy2aqg1TUd06eJj0XrMKUAqUsDIHXYt8KiGIFrkRD4MjrQ4mil0UolqlmDF/KoLxTbL3aYgFQKGNKcIzMy82mKxzWUQNc86UhFel5TEDsh3LjZqcXzcQYQngcQk0Qu3Pj/ABN3br6SCC6XcNv/AJiBWlT1d+MYayzZigDMQlxs6m5ceMWDpCArCoEAmhByhZxHxKP5RVA2ma9awDmBu0B22WjIgv8AWsIpN5kKZf16wzstuC6KrsYWVKwhiK8zy8ujyZqQSo0yLdpjmk6EQntVzy04hLWoYA6nALPkCE9oF/4W1JEaKdMI7phLakKmTSEy0lbAiYX7PFwQXOTOx1hmNj1FOprcZlb3kTJcsLKFBCu6piAdqwk605Zk5AZnjyjo0u78Y6icvFLbsoHZA25kbEmjRm766JdTLwy1KUqYWJKalvwUyBoctIsx5V+U9xJRwZmja8JZFVar0HBH/wAvLeHV0XWqbk7aqIoPmeEMejfQgjtzhiVpLHdH85yPIU5xrl2iVZwDMI2YBgOGwgsucfKnP1ixhLG3+3+9Sdw3OiSnspIKtu8ptVFnbgGEW3lbEykGrnIA1HjvAK+kzOQGAr+mZBjL3jeilABzr4xIMbM3MdQQbjwJG327EalIDnT3AV5RnL1veWklgon3ni5i20zjWM1eU4k1jqYcIvmcrUatv6YwuO8ldaVFnPCCrRMdajSpJy3MKbltZSpglJq7lLnlyiqfeCipVRmcgGzhzY7fiTJl+D4uZp5tuwEjqwtxqSG4htecTu+2DEkrQ6Q2JLs+4cZCJKnpipU9LuB5xCOupcRz3CptsTXDLq5wuTQaDwiqzWqccyMOTMGA4avxisWwcPOPZVvSNvOPVx1PUPeMAYNu67lzlYUjmTkOcLLJaTMWEIDqP0TyAjdSZyZaBKQE5Ag0JUcPaU2ZAfLiOAifISsaDfAl1jaQkyZQeYsZjMMKvtsNiTtBc/BKQFTCXDMA9eJ4mA7NfOAFICQc6muuXuhbabTNW6lLfg3pvlEu0seZUq7YUu0TFrxAE0cJJoeLNziibOSVMsEKOoZn3YjKL5lqVKSCJjGvZwsA+9N/qsU3bMBmFc1QUlJdIrVW5fQD4Q0UBHJfcfXVc+NIVNBbRG448OEOvtiUjQ/CM5O6SE0TE5U8qFdYnN9xb4HyG8n2jWfehcAVHkPSAZ9q3IECzLQwIELpkzE4rnmOW3lWPBbj8enURt9tSE0IIJzfIxTbVy5if3iiCKpIyzHxhNhL8OXrBRs5KHS5Cc20g9tRxxKvMgm2u6F5g0oxpqDkRFtknjERXhHwbCC7jwP1tAVmm4SSkO2YggAY7jaZbbbUApy5A0gaVfiVAJ7uGhOb/QPKKLdaiolWYyb64wPZbKFArAw1Ib0q9XihVAXmKZr4lV5TiVqqFYmJOuQB+sorElVFMQklgx15ctIhbrMoLzbyegFWMMbqlJ6slagcKx7qZZVeHdAGK31KrDblJcFzwyhXek51haaDUN6wyWgB+y40bxhhdfRzrklaxhS7B6D9TAWqndNLkrzFP2nrEitW+hGruC6VplYplcRoACTk5J2pDCz3TZJQCsKVKGegpBIvkIJSlJAWeymtOQbKJ2cNwBENkdhSCTlWOW6mc5UOj78YCVLRiOPENglsgSxcReuc5qddBqI9mlKU0q4fIjMtU50MDwYAsdkwKdYEFytWEba+LxBF5yADhJXhB7ztyJLgOx0hfeNpDJKiX2G52PP8ULRa1KOBEpOtA5PMnUcTDRj4jOW7M1ZtSFYca+rdj1bhy1SCxxCM/fc6WHILVcEUD7NrXf1iU1YlyiSxUp6jIaMNTGVtk9StdKDbiY3GtniCaTue2q34uyAQB6kwOnEzmsCzQQQBpBsqQWiwALObnyF4rt7tGbtcsvGwtdnJFTAdn6JLtAxS5qCOR+IEU48ioLM5742fhZmbHMKSWEDKVWNmvoMqWkvOAfXAfnAB6IJ/8/8A2f8A2hg1GM83FnT5aAqOZfRVRPeJ5IUfhF6uhoAdSlgAOT1dPVUGLMwCqlf3/rFCgTR38XJjnbsp6nS3Y/cfeAWC5payQFKcEj8Iy5mGcvo5KGv+8fCBv2eZal4lJZ3oQWcCj5PDGwWHGDhdRFSkd4CnaVsKjzEY7Nfc1Hxk0Ifd12pkELQl1Fm1opwKkMK6/wCYZzbQqWGDFRTrTifMknjAcy2CSkualgQKtsBTRzWFFrvJCauVE7kM/Db3xJRyGWY8W34m7hlonkmoClZUq3h9CJrtsuVJKlTkhQclIIC1bpZwSeA41ipN5kOWDLDaOWHnCu8rSVpIDPuBl+sNVL4jOT1GlovdKnOEgFNBWmWbxXZl0Z2hagOwc5AV4frDe75NQFZRrAAShOI0s0vCkE0L5+8eUMJK6V25Qutcsju9oe6IotLB9MmiUi5QKIjK1TQU4c9X/WBQAnLOvLjFM22NqKwLNtHnrBBJooQ2WAczmaR9OnFD4di4OXHwgWRPbjH32gEnHQFJHJ6QQXmGxFTyXanlhSUFQSSVDKmrfpE5BDYhRKhmrPOnDhFdnkhMtyeB+cSuyb2vzJB47v5xpoXJySZK3WMp7RWwLFqeecVybzdJZLnPFgamtGyFd/GLr7vEFL1FQzlgBrTnFFovJ5eFwNjRwxpl50hifLzFk+8FVKQZ6XQVJdzkAz/LaGXUomuHTLRkAQXbRk5PxJ8A4hBdt7KCglJIJxOkKIBrmG1dzqMvE+x2oFZBSSeFfL1hr2sSo3mObLZ5YYgEsKKPd1ZgMz5w4VhSjEsZcGbwhRdoAOLCA1WDDdgOPCF3SG/Jk50I7AIBJo5ByZ8g7OWyifaWaET79Rwu1OU1FaeZzpmOcHS5eAlSzVnclqNkPARnLLMQjtHCqYaChYMBVOZGuvplfPtoyAL4WYFgVAUd89yDGlPAhtyPaMbbeaEF3S4NRXRiTsG4eUKrTfaiohIKySKsda01r+sCT14qlKVtUlJZQzzfXg0VSJ4lsp1As4LDxDKoA9PdBBRFXUrt9udeGZRmdqsNvSIDpAUIKUBnzUrb+UAV4wotayVOdc9/GIIByORyigICvM9uMJtd4qUXcl258oGM5WJmA1JPE0A4vWCk2fIb5cSIWXscK0lP4h739RBY6upNkBYGGKS51j4lW584cXVaJcwYVISFgOzCo3HyhibMn8qfIQTahVNFYlf4XkcXvH5mOnAscz4xO5banCZYUUq1SaHm2saz7ONE+n6QNbrgROHaQX0IBBHIwt9QjiiI5P4Y+PkMDB02lWHCo4uJzgI2JWhHlCRN8zJZYHGl+yVZsNyPjDNN6T2+4T/ePnGHC68ipIc6dGESbOo0CX8IOsl3qE0JX2WqX0fLjxgey2cOCogDM6lhwgqyXfNngzEBKUgl1rUEoB5qPGG5s3picpFtuBEnSCYAVJTRLksTiIzwgkDPyg+7Z5kSROKQqZNBKathTRidiX8gN4bzujBkSzaZplFCuySlQXi1/l0IPhAl53jLmIQyQAjIBmIIAZtBXLSJfV9QVXnmdXRpsJb38Rf+0EkEnEokuRVhwBzakDHApWeuWY9YdLu+WtIADHUDTfxpoIii4qMiVirnmTxctWCDATo8+YEqeEpc12Ao/B/hH0myqWrGQwOmzxO1XUsKB7SQMwcNf5dYMsFo7WEILnl6nIRvFWIXJ6nsmxBQ/SGEqwvkpm1+Bi5FjKyyaKc02AftE5DKKEzMT4XKUsCrdRJy4MISTfE9ZEumT2oDx4QDaARX83ui9XaziKtozZUauSBErFNN4hNSquRppBU1LhnhZ1hCjBiMDwuTauy20RkySo58+UCLmNWDpVp7PhHiK6hM8MVOASQageZ2iix21sZOuf6QumTyQ71LtFUlm76eTsY8E4it3EhfN5E74SWf/NHiNikkBQWFMks6CFDVnKXDH8wpFdolukJOFgXfU84jKvAS6JLv9Zhj4O0UCttCTsSTceWe75UsFSO0o6nLTTj5wXZbqUU9YThcsAM6xmBeCu6xBOWuRf3Q3lX9MKVBQ7rkFqPl7iIQyNDDeIwt1qEklCVlbhjiIpxEILvtOI1BY5HJhR6P9GtIqVanNc8884IWqpoU0GEcCG10DekNVdorzGPVivEYSv3agMThgQdiRR6PR9IPM9NHFQKkZFtWIBhIhaiUgFgzH1qaZRaUlKsJNWBcGmuzcKQBW4O4xrZpiAatmDiZ2z01Dx9eVtSEsAnMqYCnIA1YaQDKkSxUrKtKpIrrQKy8fCK7VMAQEpT4k1ObMH4tA7bMyh3ALdacVQ40Zqc4okhzU0G+UXGzKU+IktmC48OcVWkBKWT4tWHiuhAP1lFuvky1JUKF2HAcXzfWFt4W8zCC9Hfk/LKsET7O/eBw6Ftd/rKA58gCgbQ+esUIqipG+837R7cNs6u12QqYYl4FVcMaV828I7BgRXu0zypHAUWtsL5ggjgQaHzh+u/ps5IdblRPZyAfwiTU6YuQbqL9faCf0nWbVaZUsOtaEA5FRAflEUzUrSShQWG/CQc456uWlUgTFLM2YlBxuWCA6Uy3epzdhmeAq29nClkzHl4U07XEPTJyd60bjHNfBtUm+oS6ht4UjuZS3IlLmKQsdWsFseEgK26xH/cIBPRJZySkjcTUseIfSOu350Yk2lP7xPa0Wmih4/OMcr2WrctaEto6K+Nc4sxaxQPmr8wMmnDG6v8AECWcABUnEHGRD4a4lAZmgLaVGeRovC/VtKliaCiX2gwDdupCqAEsWNN84ol38hnIALV48uHCFK5BmstJAxFYSK1wtQUpmWfYxYVBNtCwY1x+IZ+0VL60OooWylpYNQsngDVn2gOwBUpPZUBi0zy+MOrHPlyJCJcxKkqWpXWlqN+GulO6/ExmbwWlM1fVqJToSa/rGJ8RK1x/eOYqCHjyx3oEqcrOLnUv7o0tmvpKiASDuDp8PGObJXrm8G2G1sNa7GPPgB5hpnB4M6VJWFucKSM3OgpqdRw+cWGUlIIBdRBrk1Knk2nARz2Vb1oILqKXoSKDg+sXG9Ji+8vEn8p9MixzhHoG+445BtsCbqxoWqQoJUcKqE5O3w95EHSLPhQlAAZqka5P8R6Rhrq6RKTiRjKcmZIy2YAPnkwh/d99dcuYgAhIFFfhLM5BoWz/AE0DJiZeZmPKG4qH226jpnwrClRU7KSeehjThclAS6ycTAvXP9YT3laxLmAEYkPRWW9MqkgDOFoSeI3bfUXizqNQkmArQspPaDcw0aVNvBSAEqB2IY/r4PAtqs7uCCCc4YDR5gW0yk+eDR4qmTylLCGs6xAHfnA86xpyADmlCzQ2xByZQgtoJLngBzSK0TMLrY8wCRXwj6TdJmTMIJAwlVSCVbcRlWkGdZQJDtlSm+Wj15ZRpIHU5+bWbaoRFbryKjnA0u0Vh5a7EhbFIBDlKnooKFa5aN9GFNrusoJZT7U9OcUIykVCXKzDcIRZreHJNVJy5axAXsUlbfjDEac4CsawDXWhj6dZ1CpSW3Yt5wWwXzDDsVsQux2gk94B6F9oZIUXqXIpGelmoIhtZJr+YrGOtRuNie41sk4g01p9esXSJqQNXc58fdFWKoBLAjMb/CGMiRLUC61DYJS+erkjXSJWIjpNM6Wog4MNK1JcjUv8I+RZSf3gUUlKhhycZsal9NopFFHC5bLFm3hSLVWkjMHm+cKJIPEMGD2wqSMIFAOT8X1NYWCWFLCTQGqmOnDPVhDVNpxhlAAQmnyQUqW7l2f4jx90NT2MF4Ne1rwpYnKulH5c8opuyyFaSqmBJOKoxEcHo4gFNnxqMsnCNTy1A3+AhjZliQjBMQC1GBBSovV8nyy4NvFT8LS9zharIWYAS2ddkkpKk4nGQOpGY184+ttQmYgGoALwRMtKS5lkBqvXtasBmPnFSJipiiWoRqdx74XjLH5vzPafc1gieXZfCpcxCk9opVVOWKgdJ4NSsdMujpnKMxMu0pMtS8OFSCFJ7QBGJq1fMD4xym1WRchXaYkimprrB1zjFMSVglCC5A725A5nXSsZlwI4syxUfYSW5n6CTdqG3HOke/s1G0Zjor06TapglhOGYcSsI7jJzJcuFcQNco1f2j+BfkPnHOOJQaIkpdx2TPzEi5VEJKlhKFEgLFQ4AJAGZIxAeMfWRZlL5gAeBNRxyg/o7dM21TkSkAA4jU/hAYknUgUpx4xuL69k6USj1U0qW3axkN5AOC/OOll1SY22sZSQKteZhbxtsxaO2opTs1VfxPrzhLNWk14/Rhrecgp7AQQ2eZbMZtWEc6Vhoac3h+GiLkGTO5a/EJRIUQ4Yjd6R4iYU5hoPu1HYzSWTXTCVcfnnHxkiYioYoDKI/MM8+Me9Tkg9Ty6ggz2yWwpICw6SHbQv6wcqbKbuhztmGOUZuzztCaQUp86xjYhc6eLOSvvG9ntGFZKQ1aAnfSvxi8z1y+6WBNOANS+zQhCCWIJd8+UNZExQZBql34UrWAZAI5GJ4hq70UuYQ/ZCnblr/iNTYelEpYwzglSVFiFVqNwxzfOMXhBOEhKVZ4sgfgTrprFZCkLqGU/1lSFnGGFRwyeDN9YL0klRSgFEt3b8rZV0c1+qE26ahagUrB0canjSsc+RbSk0PmPqsHybYs1TiJGw+QhJwgG43eDHlrsiicIPaJ/KdnBo+leUJbyQqWpKU4sejd1WVCKgk8qPrF9gv+cFBFSQ4GTurM8Tz2hgq8OsUlKnS2eI1f8AqY/L0j20qYjLhGZaJqByUA2cqUky1Cj6uSzjLs1AYbQgtFpEshJdSVZMW5OXfRuEae+cXVqShRYlJIP4jwoC9PSMZeZKlpUpOENoOda5knXjwg8K7jzOfqdO68k9R2u8E9WMKA6lMySSoOKqJfkKv4QXd4wLGNIWSa6mp0bVhGXsttJUkCrNypWu+r8GjQWYrxDC5LZgbjhQa5QbY9sZ/Dgd5Zuv8x5e1zSzNM9ElIaoTTL+IChI5QLbrx62WmVMSlIGLtBNS5oDuaRTarzUEYQ40yaAkT3VAgHzOwmNb5ElevRaUn/+dZUQjGxyURUpS4BdtN6QiFrI7JpGtsk6oJrhy+UZ219HvxY14tmy9YajXw0ly4yDWOQl21wBUsXH+YZptaVChrsd/rWEf2ZSFlKqnQjXYwWhOWnjWMdBABPmMBeOHUtvr47wSq24mqAPSE9GIIxAvTYnXIvH1mBBYZbHPlx8YAoO55XMaTaEqfTX3wtXMOEioGf16QYZTpUNTR/rKF1psqqtqw/WMSvMJouEgglaVEKQaEOCKZuODxBc8qZyaBqivj8+MHWVFGStGN8OAliQ9CHDfXhAVtlAnCAQtRYjc8NPKkVKbajPm817zJWZicId1ZVy390aEXeEgsSC3Z/KosXSc6v8IHsSBLCE4dcwAanMZcY9n22cEl5RSUGisxqFKDhsmHjEzuzNS/3h48uTdwZFVvaYjGO0jMbfRhrNv1MxDYSFDEyie8NBlWMpbp61KSSorJISnEAFEeBYByBGrua7UrTgmLwABSnAc0STR3zLDLUQzIQgBM6TZ1BphzHXs7savtkmYWB7TJH5VJLk+GUdjjnvQG3Spc0S1ISJikD97jxKUpgSgM4A/hGTF46F1o4/2n5RCzFmJkb5N5uci9nNkMnFNWjDMxYSnUBJr6xuLShJOOW6gakaj9I5ddfSkoLTTTLF8/dGsstucYkqcaEGIdVjbeWPmdzDplKgKaIgd/8ARqTPUSxSrnmcozV6XKmWkOAQGHaHhrHQpV8L3fmAffELXMlzUlK5MtT50Z/FJBgceV0oeIGXSMQQB35nI5spDlWrVTRjtlmaRAy0ISpVRjT+HcMK8PnGvtXRrq1KWhdDUJIfRs/M5RlrzsikFPaLAk4Rk5ZxyoPWOpjyh+AZxsugzJyREk6zOzlKasNP0DBqRQJ5BZ/HaG0+UVJwhId66EbO9GfIwLd1nJWKA8xprHRV+OZPiYq1CTsxTU18oYybRQih5/CLl3AMJIookthB8A2sDybmmgsQxBLkvlRiPV9oQzK3mdtCV7hlmmBQO4DV+ECrs1HBNKRTOkzJamYEHUEER6i3kULjwgKI6j9ytwZ8pJ2catwh/dd8Ks6skmWoO50fSE4tiRXXx9YhMtiVAglvWMYbhREKgPM1913ghE1UxZSsLqWqA7VG20GdIbVImISoABR1OvJqvGElTAkMlYY6PT1j6XPKixLgA0R9O2eVYX6XN3FO4Ubo4m3uqWpicSUk1IoaEVGeuQqco9VZUTpZCqOzKOdQNBrXIZBt4WBSO+ASnvEZ0dnLuNTnlwiwWzMA4cqEMFJr3fAGC/QSI68E1XEe3X0fkyZBKVkqUytMwKCopnpnFV121QcOyVAgsASAa0JyfI1yeFKr0OBqAaaPo4gWVeC5bOPmOcM2kzp6ZsSWOJo7LMxBUtQDK11GxB+EKpVjmYyhh3ixfMbjMgaQNaL/AEsSAcWQ8dYZWW34CCGLhvDh4Rm0qI4sMj0phNmlYCys+Bf3QfLu9SziQywNDQn1gW87UhakqSnCCkPUOMIY7ah94DsN5qSzQHM0oR33I33cS0nri2HbVHMbcoz8y0gZNzjVG0qnrTLBqohID5uWq9BBNn9k85D9ZWmgpXZneNOVMY+MyXMKIF9zFyV0oYNsqCcs42dm9mDfhWfA/KH93dBEy69UTzb4xPk1mP8ApswV2j5iPvOfWaxqOVTUw3kdFZs9KKYKjETRxwpm/wAY6HIuVQyQlPMp+cEosI/1JgHBNT7miNtTkPyipr5Eoi/t/wCTC2L2aWcTCVmZUMyFDXPvJLk7w1vn2T2fqSqStcuYA6StlVGQIYNtSNKi1SpZJQkqVur4QHbreqZmYD1svZaS/wAsMjClofWcSReKkYkzEsp2JVrhegLUNTXWC7vvATFELY0NKF6Ud+OkaS2+zo2icucsmXLxHtLWwPFLh/AA84At/R2z2ZjKClqJqs90cgS5PE75R1N2Nlsdzn5tNsJN9S27LjExRLywE6qCVKGwA1PENxMP7Mqz9RMSJMoqQkqExa+0suwZBDKGhqweFlzYerXkFVxJryY8Xg3oqEonpmId06KqxLsQ5O5GkTE3BBsBR3NJ7N7iVLQuZMSUuf3aSKAGpWl61oKNlrG3iixzFqS60gHhF8aB5nqrifl+8FEMCGeJXZey5J7KlAbCoMFXjMmEA41Z7ke6Fi1r/Mo+J+cdBaZaM6uQOGsTV2Tpo9FAp4lJI8cNR6w0Ve8xaMUtCZg3QvbOhALjaOcEkliY0C+xJs6cj1eM8DNUpf8AxUiJ8mmxryBCXV5lIW47mdIpvdMohWyi3lSsIL3t8wllSyCT4nwKRBdnv2cigXiGygFD1g5PSZKgRNkJIOeBRT6VECqhDYWa2V3FExDd9mK14ScKiaBQKW+GsM1dDLQDjlOSB+DCsF98JMHyZlgUO6qWXfEUOR4oIDcxBCbnkLXjlWxOLTEcJ9QYYcvPt+0jXBXAr/Mr6LWKeZxFoDdXUdlnJypwaOj2a19nCsBY2UHHrGOlWS1SCFgptKDQgLdQ4pJNOTNyh9ZbYFDJSTsoMfkfAxy9TbPu8TpY0U4wp7h8+67NMzlNyb4wJM6DWOZ+HzH6xcmZFqJsJUkdGY2NgOD/AL+8CHs6smkuV6wPaPZlZiGEtIzLpLEeelYeJnnKPJtpIGX0IaC3YY/eLrJ1f4nPLb7JpqFY5U2WeC6FuYcE+ULL46NKs5SqYE9oEOkFWQJILDM0004R0uZeiAHUtKeagPeYzXSe9JU2SqWiagrzSApznXLg8UrnyEgE3AzYrRgTU55LtKTMElVC4AUl6irFTGuYgSchcugW4JcgOwbfKtMuEWICjNUrCHlgsAAABkOfjBFss6pssKAwkOw0LirjNyBR46dhSPacAyEm3zMTrGRJQ4oAWfCMsqZb+Ggtt9JXJRiRLfEXpVQJ2NEirUjMSbPQLcOUufNg75KofowRZVgqJUgMACokkAbENrTR48wXx4nT02bGmP4u5VapCu/LSptwKagjhrEbBeamSkh2y+tobzwVIYHFQPvvXg31nCxVnWQDhAbMBgQ+mbbR5XDCjFJrGGXeOI5kzgsdpggUUAQ9cm1OUK581eNSJWJSQWDOeVYH604ghEtRWWbavHUVhzJsSZYq2JTgqCizg1pXI/QyjCQksz6y13DuB3Xa1SpoK3xJILbauTtWN5ZulZLVNaZ+vL5GMujogtY6+YsdXoHw8KkjKjx7IshLGWWSk4WxV5nUxLmXHk58yRNTlx9Hv95vZN6KOsGSrcd4TWS77EgBS5i1qYOlCVAPwKiKeEX/ALSkJP7qRMP881Tf2ikRegfE7J1eJh8scptJiS51HNBxyhGu9JyqJCZY/hTXzU8ULs5VValKPEvBDAfJiDnXwIxn3vLFMWI7Jr65RQb3LOlIHOp+UL12BqiIEkQwYUH1i3zs3Esnz1LU61KVz05bRbNsaVoKSlKqUcUfSB5KHMMZaIbJ5kEBch0rS2IHxw7EU+hGj9n10KnqWtYWlDOCRRRfQnPIvDCZZQpLkBno7Zxfdf2lCT9nBKTmlqcSh6BXoedYAgdyYYNrWDN1IQEgJGQi2BLumlSASrHTNm5gjQjaCnjwgt3PzhfKMKykd0QtaH17d9XKEs+KcTfCJ9DkWmMoEl3pVi3PT1jTXvYx1qkj8DSx/wC2Aj/thJdn3iP50f8ANMaC2fer/mV7zGZieP8AfaSkA5P2iw2IxA2Y7QxEShO4wtoinqo+6uGE2BzBbp7aJVLcZEjkWg2Te89OU1f9xPvgaPY93PbYzl9KbQPxg80pPwgqX0znDNMs+Ch7lQhjwwJRT4m8jzNJ/wDmv5pAPKYofCPD0osyu/ZpnhNPzEZtUV6xoxJ7QSze8a3tPs05J6iQUqFCVFRIyyD1z90XXXIlYcS0DEnIpWpI4ksoCFth/wBT/qI/4wYO4j+Qe+NYUKE5GfI28wi85iVqBSkghiAA6dXeorl9ZqxbBVMwAgKcDLNg1GajEHjFln+9/v8A+2Krd3j/AE/CPKoHERVi5rbfeNjtKAJll6lSWSDKriCaVoAw0zz88rNu5KQcINSahwVuzO75Bw1BSDLH92nkIhbe74iCjmS0i2yyCiYlXe0dNaDs586PxgqdPSZilVU5ID90Eliw3oG8IBGfj8ouR93/AFfFMa3uZJ1CETJiJighSkJUMJCV4WKgAaHNJ1A3j37b+8wKSFAUDAO7MPAQWn7weH/KAbd96v8A6vwEeHPcc61GFmt4WAkpoA3AYfxDINmPCJfaykHAQW31fJTABlNQkhqQnX3UfzK95hpaMlf0e5UAUAMEC5oLulCYhKyGfT3+rwemzgaRTc/3KP5RBsDOjj+USAlx9hiyPI9DkMMQXKB0i4xER6ekJFkKjhSlzsIbjo3MCSpRAau5gvopmqHlv+7VygLuLZqapnbFdWJY6xMw8W7JbJztwjTSZYSGSABsBC5f3B5Qxl5DlAwHlMyUQSuWO1+JOi/krY+B4e/tSXqSDsUqccDTOCDkYRLzMNVbEVVz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6" name="AutoShape 12" descr="data:image/jpeg;base64,/9j/4AAQSkZJRgABAQAAAQABAAD/2wCEAAkGBhQSERUTExMWFRUWGBoYGBcYGBwdGRgeFxwYHxkYGR0cHCYeHhkjGhcYHy8gIygqLCwsHB4xNTAqNSYrLCkBCQoKDgwOGg8PGiwkHyQsLCw0LCwsLC8sLywpLCwsLCwsLCwsLCksLywsLCksLCwsLCwsLCwsLCwsLCwsLCwsLP/AABEIAKkBKgMBIgACEQEDEQH/xAAcAAACAwEBAQEAAAAAAAAAAAAEBQIDBgcBAAj/xABHEAABAgMGAgcFBQcDAgYDAAABAhEAAyEEBRIxQVFhcQYTIjKBkaEHscHR8BQzQlLhFSNicoKS8UOisnPCRFNjg9LiFhc0/8QAGgEAAwEBAQEAAAAAAAAAAAAAAgMEAQUABv/EADARAAICAQQBAgUCBgMBAAAAAAECABEDBBIhMUETUSIyYZGhcYEFFEKxwfBS0eEV/9oADAMBAAIRAxEAPwBLZ7uKZU5M6amaFIolbEhScmYmjw06JzQqSijUZgKBuEEJ6OygSVLWaNkBT/MFXddcod1RSNgQB744OTKrDuXY8b+RBbVJP2kGuHq1emGCbZJThFGbamecEzbOhCmxgFQ1Vo0KrRPWH7Usj+b9IWGuqhDCbi6ZalEFAZKdRvzLxKXOJThegyb9IhKIUT2pQ5q/SPVApAJWhIUHDAl92imyfEaEA7mruFYTKLgkA6coJVeEgmqioflJAbnrCm5+kciXLwGZzO/lF0/pXZkijKL7QoqxPymapC+R95Vft3WG0LCiCFanETTYAQqmdG5A7UqWcIoS5evAwym9NJA7qQfCLpfS6XKWCtIZQBYMXB+MOU5QKoxLrjqwVmYVd6cRlplFRNQcLnwLxUOi7kfupj+A+MdBHSuyd4SEUGboBrt2oDX00sY/8PL/ANsPV39jJTUwC7llpWy5cwsajEB7hDGyIs4GGXYy51VMJz8I16PaBZaDqZYH8qT8ItndPZJX1aZSVKyACBz22hrPYoqfvBUG+CPtMjMuhQBazpA4LeJ3bYesmCX1YST+J3y4NGitfT8SVHHLQBQAMKZvpXSKP/2sgZIQPD9IQNzC1X8x7qcZ2v3Dro9nuCZ1h7TVwlJ9GjX2+6haJSpakFOIMCUim0ZWy+1SWofegLLMnAr3s0fWj2qyABhnqJ1HVEN6wtsbk83AseIFavZPiW6pi6flEazo70UTZZeGX4qUDiPOsYmZ7X1aV8IpPtgmbe+GHHlYUZnAnT5tjSkUlp/tEYjpXPamEJfYAQFd/tJmz0q0IZuLwFetqVN7SjWE7CpoxqC5m70msCQYVoQldaPt8nhpeskZu0JbYgADSK06ic0KBAoCknYlj8jA9rmpLBSQD4h/EUgJMp6xahB1IPMfGG7QIlXJ4qedWUqBTls4MOrLe0xLDqyRvCx2IIApmxh1YbUlTQLfUSyzXcheFuUsZKH9MZq8E4dvJjG4mhTUS44QkvSylQIIbwjMbATSW8TNS5wjQ3UtLfWkZpV1rK8KQVEmgFT5RqbjuSehaOulhMsEE4gMTA1CCDiCqQefaB3H4WyN8JWHiYmapMtNSrYZAZnPaD5tzSEAlCSMQGI4i52NTSpem0XWqy2eWsrlywkqDrUKODkhIfsh6ndqwit97Ga4fAxNAKU7v+Y51lz8PAliYtgN9yKlqQ9CxPnpWBbwvLq5ZqHYgJzNdTsI0lxWsy0CYuX1hGrOlDatk53MH26zSbwIxypYd3UOypzoDwz1gvUCt8Q4nijkHaeZxYuY+wnaN3enQSXZlLwT+vCRVIGE0zIIJBbaMktIcsB6x1seZcnKzh5MDY/nmss/tCmoDdRZlHdctSj/AM29IpvTpRNnSkqZCHWpxLQEpyS1BGbTXKvKDESVql4RLWTixUQo5htuEYceNegIoBjPVXnMP4jETb1/mMSRc885SZn9h+MWp6P2k/6KvFh7zBF8Y8iEMTnwYL9qV+YwXbLSoy5XaNEqGeyosHRi0/kA5qT84JPRq0KSlJ6sBLt2xryEA2bHxyIY0+T2ifrDuY+xncw4T0Pm6rljxPyi0dDlazkDwVGfzGP3hDS5PaIgqD70P3R/9JPvME2/o11SMXWhRcdkAj4xXZ7sVOUlAqWYchGesh5EIaV+oAgVgkJjSWL2cTVEYiEjU1J8o1919ELJZQ60mYojNaXHgDQeXjE+TW4165lCaDIZzexXbMmn93LUvkCR4nIR0i67k6tKiEALJGJZbIDJ9BR21hvMnYmly0qSCzM3psDA9vngAJWSQMmejtVgA/jEGXUNl46E6em0fpG+zMrefReWslS5qlNRpYcOXLFRo7PlFlj6MSNJD8VKUp+YBA8g0aGWqQD3CTxyjy0T2NEpAPGsD6r1tBMrGlRnsrz9YNYrkQlh1UtJ3CUvwoxbxMM0XUluyEjwA9wj2xDEHADaVGmcMhJmFPZQW3+ZhLFiZjkY+BQ+0VGwK/h8qQVZ7oQV4QtImAOrs5ZHMHKoz+UErQsUYEg12/WsW2dSg6nJNKnumlQYEfrF5MjEcGKJ1wlJJ6pKgdR8mpnAk26gQypZA4H5RsZE5C6KGFgSwyprEV2Rmo+dT4NnlrB/F2DEDUjp1E5/beispaSBMVLP8Qce74xnLx9nk9P3cyXNArQsfWnrHXrXZsaWUyTXCQ2INuBqYUzLD2e0kEjM5HxFQfSGJqMieYHo4M3Yr9JymZdUySkddJKQaYtPMOIqnXOoh0y5mX5Tr4R0pdiUk4kdtOoLUiwJQsuXAI7itSNoaNWe6m//ADcfvx+Zzm5eiszrHny1JQ1AS2InIUq2paLpnQqeZiilUuUnEcIKySBpkDpvGotNsCZ2GoalTlwi+8J5wAow8ahv1MadS+6/eO/kcIUAxFYei6kd+1k8EJ+Jf3QUbulpJBVMmqG5YcqAe+KF29TucJ0o4byga3X3MwYRhDO5BryLmBvIx7jRhxJ0IwlIUhJKJaUDUpb519YXLtvbAcqOIVOkI515rP4lF9y4HhFkmQtXeLatr5Q0Ya5M8zgD6Qy1WohZAIGn8vgBURUvo6TMClTR2swHBrtQgjyj6ZZ3UyAtUw90AOSeDQ9k9HJqJaVzApKgGKHBGeZI1ajZDePE7BwZOCHNCNbLcskSky8bEDgcW4bZwKwjv1BlLSoAJZ00LjmC7ZDaCJMxQJExQl68/LhxgO95stcsoIU+Y0PCEICG55jWAriCWa2KAKiK0A4ua+DRipxdRbJy3LSNBNvldEJlY6VYOS1K+W0IJ4ViV2Cmpo2VcstI6eBSpJnJ1LhqHtNYm+7Se7JV5K+Uem320/6RHN/iYM/aP8CPFz8Yj+0D+VA/pER2P+Ijwp94F19rOgHl8VR9gtR/EkeKYOF4K/hHJI+USFtX+b3fKPbvoIQT6mBJsFpP+oPP5CLE3LPOc0/7vlBf2tf5j5x916vzHzMZvb6Qtgg46NzTnNV/u+cTT0TUc5ivrxg2yyFzFYUgk+7ntGlsF2JlpdsUzLE7j+kbDfWFvmZfMYmIMaAiKwdBUisxSj/Dr4/XlGuu66JcoYUJSkHVqnman1i2TLUKADiSfOuUF2a3IT3lJCXqAdtMolZ3ydmPICD4BCpV3VAxD5bhojOsYJrVtNIpmdIZQJKXNXpl7osuu1TJySrAQmoCnPa84WQRJz6q/G3E9s8vrCQEMkbiPrVJlpfspoCSfi5MGTLvUdmhNe6Fl0pSCDTieTRk3Gd78GCXZZZcxS1ULMAAda1MFy7qSQ6+1VsL05AQLdCUyUuoHEVV4vQHPKCrwthCiA9R5UplBk88St95chTJTpctCilCUpamVX25vFsu1KUnDiUTolzCdNpHVqBLklJS4JqDu9D76wRZraAoE13PMbRpmnCa55I/6jFThJ/PokguXaGN3WFRSVTGBGSdN321jO2m1uAy2aqg1TUd06eJj0XrMKUAqUsDIHXYt8KiGIFrkRD4MjrQ4mil0UolqlmDF/KoLxTbL3aYgFQKGNKcIzMy82mKxzWUQNc86UhFel5TEDsh3LjZqcXzcQYQngcQk0Qu3Pj/ABN3br6SCC6XcNv/AJiBWlT1d+MYayzZigDMQlxs6m5ceMWDpCArCoEAmhByhZxHxKP5RVA2ma9awDmBu0B22WjIgv8AWsIpN5kKZf16wzstuC6KrsYWVKwhiK8zy8ujyZqQSo0yLdpjmk6EQntVzy04hLWoYA6nALPkCE9oF/4W1JEaKdMI7phLakKmTSEy0lbAiYX7PFwQXOTOx1hmNj1FOprcZlb3kTJcsLKFBCu6piAdqwk605Zk5AZnjyjo0u78Y6icvFLbsoHZA25kbEmjRm766JdTLwy1KUqYWJKalvwUyBoctIsx5V+U9xJRwZmja8JZFVar0HBH/wAvLeHV0XWqbk7aqIoPmeEMejfQgjtzhiVpLHdH85yPIU5xrl2iVZwDMI2YBgOGwgsucfKnP1ixhLG3+3+9Sdw3OiSnspIKtu8ptVFnbgGEW3lbEykGrnIA1HjvAK+kzOQGAr+mZBjL3jeilABzr4xIMbM3MdQQbjwJG327EalIDnT3AV5RnL1veWklgon3ni5i20zjWM1eU4k1jqYcIvmcrUatv6YwuO8ldaVFnPCCrRMdajSpJy3MKbltZSpglJq7lLnlyiqfeCipVRmcgGzhzY7fiTJl+D4uZp5tuwEjqwtxqSG4htecTu+2DEkrQ6Q2JLs+4cZCJKnpipU9LuB5xCOupcRz3CptsTXDLq5wuTQaDwiqzWqccyMOTMGA4avxisWwcPOPZVvSNvOPVx1PUPeMAYNu67lzlYUjmTkOcLLJaTMWEIDqP0TyAjdSZyZaBKQE5Ag0JUcPaU2ZAfLiOAifISsaDfAl1jaQkyZQeYsZjMMKvtsNiTtBc/BKQFTCXDMA9eJ4mA7NfOAFICQc6muuXuhbabTNW6lLfg3pvlEu0seZUq7YUu0TFrxAE0cJJoeLNziibOSVMsEKOoZn3YjKL5lqVKSCJjGvZwsA+9N/qsU3bMBmFc1QUlJdIrVW5fQD4Q0UBHJfcfXVc+NIVNBbRG448OEOvtiUjQ/CM5O6SE0TE5U8qFdYnN9xb4HyG8n2jWfehcAVHkPSAZ9q3IECzLQwIELpkzE4rnmOW3lWPBbj8enURt9tSE0IIJzfIxTbVy5if3iiCKpIyzHxhNhL8OXrBRs5KHS5Cc20g9tRxxKvMgm2u6F5g0oxpqDkRFtknjERXhHwbCC7jwP1tAVmm4SSkO2YggAY7jaZbbbUApy5A0gaVfiVAJ7uGhOb/QPKKLdaiolWYyb64wPZbKFArAw1Ib0q9XihVAXmKZr4lV5TiVqqFYmJOuQB+sorElVFMQklgx15ctIhbrMoLzbyegFWMMbqlJ6slagcKx7qZZVeHdAGK31KrDblJcFzwyhXek51haaDUN6wyWgB+y40bxhhdfRzrklaxhS7B6D9TAWqndNLkrzFP2nrEitW+hGruC6VplYplcRoACTk5J2pDCz3TZJQCsKVKGegpBIvkIJSlJAWeymtOQbKJ2cNwBENkdhSCTlWOW6mc5UOj78YCVLRiOPENglsgSxcReuc5qddBqI9mlKU0q4fIjMtU50MDwYAsdkwKdYEFytWEba+LxBF5yADhJXhB7ztyJLgOx0hfeNpDJKiX2G52PP8ULRa1KOBEpOtA5PMnUcTDRj4jOW7M1ZtSFYca+rdj1bhy1SCxxCM/fc6WHILVcEUD7NrXf1iU1YlyiSxUp6jIaMNTGVtk9StdKDbiY3GtniCaTue2q34uyAQB6kwOnEzmsCzQQQBpBsqQWiwALObnyF4rt7tGbtcsvGwtdnJFTAdn6JLtAxS5qCOR+IEU48ioLM5742fhZmbHMKSWEDKVWNmvoMqWkvOAfXAfnAB6IJ/8/8A2f8A2hg1GM83FnT5aAqOZfRVRPeJ5IUfhF6uhoAdSlgAOT1dPVUGLMwCqlf3/rFCgTR38XJjnbsp6nS3Y/cfeAWC5payQFKcEj8Iy5mGcvo5KGv+8fCBv2eZal4lJZ3oQWcCj5PDGwWHGDhdRFSkd4CnaVsKjzEY7Nfc1Hxk0Ifd12pkELQl1Fm1opwKkMK6/wCYZzbQqWGDFRTrTifMknjAcy2CSkualgQKtsBTRzWFFrvJCauVE7kM/Db3xJRyGWY8W34m7hlonkmoClZUq3h9CJrtsuVJKlTkhQclIIC1bpZwSeA41ipN5kOWDLDaOWHnCu8rSVpIDPuBl+sNVL4jOT1GlovdKnOEgFNBWmWbxXZl0Z2hagOwc5AV4frDe75NQFZRrAAShOI0s0vCkE0L5+8eUMJK6V25Qutcsju9oe6IotLB9MmiUi5QKIjK1TQU4c9X/WBQAnLOvLjFM22NqKwLNtHnrBBJooQ2WAczmaR9OnFD4di4OXHwgWRPbjH32gEnHQFJHJ6QQXmGxFTyXanlhSUFQSSVDKmrfpE5BDYhRKhmrPOnDhFdnkhMtyeB+cSuyb2vzJB47v5xpoXJySZK3WMp7RWwLFqeecVybzdJZLnPFgamtGyFd/GLr7vEFL1FQzlgBrTnFFovJ5eFwNjRwxpl50hifLzFk+8FVKQZ6XQVJdzkAz/LaGXUomuHTLRkAQXbRk5PxJ8A4hBdt7KCglJIJxOkKIBrmG1dzqMvE+x2oFZBSSeFfL1hr2sSo3mObLZ5YYgEsKKPd1ZgMz5w4VhSjEsZcGbwhRdoAOLCA1WDDdgOPCF3SG/Jk50I7AIBJo5ByZ8g7OWyifaWaET79Rwu1OU1FaeZzpmOcHS5eAlSzVnclqNkPARnLLMQjtHCqYaChYMBVOZGuvplfPtoyAL4WYFgVAUd89yDGlPAhtyPaMbbeaEF3S4NRXRiTsG4eUKrTfaiohIKySKsda01r+sCT14qlKVtUlJZQzzfXg0VSJ4lsp1As4LDxDKoA9PdBBRFXUrt9udeGZRmdqsNvSIDpAUIKUBnzUrb+UAV4wotayVOdc9/GIIByORyigICvM9uMJtd4qUXcl258oGM5WJmA1JPE0A4vWCk2fIb5cSIWXscK0lP4h739RBY6upNkBYGGKS51j4lW584cXVaJcwYVISFgOzCo3HyhibMn8qfIQTahVNFYlf4XkcXvH5mOnAscz4xO5banCZYUUq1SaHm2saz7ONE+n6QNbrgROHaQX0IBBHIwt9QjiiI5P4Y+PkMDB02lWHCo4uJzgI2JWhHlCRN8zJZYHGl+yVZsNyPjDNN6T2+4T/ePnGHC68ipIc6dGESbOo0CX8IOsl3qE0JX2WqX0fLjxgey2cOCogDM6lhwgqyXfNngzEBKUgl1rUEoB5qPGG5s3picpFtuBEnSCYAVJTRLksTiIzwgkDPyg+7Z5kSROKQqZNBKathTRidiX8gN4bzujBkSzaZplFCuySlQXi1/l0IPhAl53jLmIQyQAjIBmIIAZtBXLSJfV9QVXnmdXRpsJb38Rf+0EkEnEokuRVhwBzakDHApWeuWY9YdLu+WtIADHUDTfxpoIii4qMiVirnmTxctWCDATo8+YEqeEpc12Ao/B/hH0myqWrGQwOmzxO1XUsKB7SQMwcNf5dYMsFo7WEILnl6nIRvFWIXJ6nsmxBQ/SGEqwvkpm1+Bi5FjKyyaKc02AftE5DKKEzMT4XKUsCrdRJy4MISTfE9ZEumT2oDx4QDaARX83ui9XaziKtozZUauSBErFNN4hNSquRppBU1LhnhZ1hCjBiMDwuTauy20RkySo58+UCLmNWDpVp7PhHiK6hM8MVOASQageZ2iix21sZOuf6QumTyQ71LtFUlm76eTsY8E4it3EhfN5E74SWf/NHiNikkBQWFMks6CFDVnKXDH8wpFdolukJOFgXfU84jKvAS6JLv9Zhj4O0UCttCTsSTceWe75UsFSO0o6nLTTj5wXZbqUU9YThcsAM6xmBeCu6xBOWuRf3Q3lX9MKVBQ7rkFqPl7iIQyNDDeIwt1qEklCVlbhjiIpxEILvtOI1BY5HJhR6P9GtIqVanNc8884IWqpoU0GEcCG10DekNVdorzGPVivEYSv3agMThgQdiRR6PR9IPM9NHFQKkZFtWIBhIhaiUgFgzH1qaZRaUlKsJNWBcGmuzcKQBW4O4xrZpiAatmDiZ2z01Dx9eVtSEsAnMqYCnIA1YaQDKkSxUrKtKpIrrQKy8fCK7VMAQEpT4k1ObMH4tA7bMyh3ALdacVQ40Zqc4okhzU0G+UXGzKU+IktmC48OcVWkBKWT4tWHiuhAP1lFuvky1JUKF2HAcXzfWFt4W8zCC9Hfk/LKsET7O/eBw6Ftd/rKA58gCgbQ+esUIqipG+837R7cNs6u12QqYYl4FVcMaV828I7BgRXu0zypHAUWtsL5ggjgQaHzh+u/ps5IdblRPZyAfwiTU6YuQbqL9faCf0nWbVaZUsOtaEA5FRAflEUzUrSShQWG/CQc456uWlUgTFLM2YlBxuWCA6Uy3epzdhmeAq29nClkzHl4U07XEPTJyd60bjHNfBtUm+oS6ht4UjuZS3IlLmKQsdWsFseEgK26xH/cIBPRJZySkjcTUseIfSOu350Yk2lP7xPa0Wmih4/OMcr2WrctaEto6K+Nc4sxaxQPmr8wMmnDG6v8AECWcABUnEHGRD4a4lAZmgLaVGeRovC/VtKliaCiX2gwDdupCqAEsWNN84ol38hnIALV48uHCFK5BmstJAxFYSK1wtQUpmWfYxYVBNtCwY1x+IZ+0VL60OooWylpYNQsngDVn2gOwBUpPZUBi0zy+MOrHPlyJCJcxKkqWpXWlqN+GulO6/ExmbwWlM1fVqJToSa/rGJ8RK1x/eOYqCHjyx3oEqcrOLnUv7o0tmvpKiASDuDp8PGObJXrm8G2G1sNa7GPPgB5hpnB4M6VJWFucKSM3OgpqdRw+cWGUlIIBdRBrk1Knk2nARz2Vb1oILqKXoSKDg+sXG9Ji+8vEn8p9MixzhHoG+445BtsCbqxoWqQoJUcKqE5O3w95EHSLPhQlAAZqka5P8R6Rhrq6RKTiRjKcmZIy2YAPnkwh/d99dcuYgAhIFFfhLM5BoWz/AE0DJiZeZmPKG4qH226jpnwrClRU7KSeehjThclAS6ycTAvXP9YT3laxLmAEYkPRWW9MqkgDOFoSeI3bfUXizqNQkmArQspPaDcw0aVNvBSAEqB2IY/r4PAtqs7uCCCc4YDR5gW0yk+eDR4qmTylLCGs6xAHfnA86xpyADmlCzQ2xByZQgtoJLngBzSK0TMLrY8wCRXwj6TdJmTMIJAwlVSCVbcRlWkGdZQJDtlSm+Wj15ZRpIHU5+bWbaoRFbryKjnA0u0Vh5a7EhbFIBDlKnooKFa5aN9GFNrusoJZT7U9OcUIykVCXKzDcIRZreHJNVJy5axAXsUlbfjDEac4CsawDXWhj6dZ1CpSW3Yt5wWwXzDDsVsQux2gk94B6F9oZIUXqXIpGelmoIhtZJr+YrGOtRuNie41sk4g01p9esXSJqQNXc58fdFWKoBLAjMb/CGMiRLUC61DYJS+erkjXSJWIjpNM6Wog4MNK1JcjUv8I+RZSf3gUUlKhhycZsal9NopFFHC5bLFm3hSLVWkjMHm+cKJIPEMGD2wqSMIFAOT8X1NYWCWFLCTQGqmOnDPVhDVNpxhlAAQmnyQUqW7l2f4jx90NT2MF4Ne1rwpYnKulH5c8opuyyFaSqmBJOKoxEcHo4gFNnxqMsnCNTy1A3+AhjZliQjBMQC1GBBSovV8nyy4NvFT8LS9zharIWYAS2ddkkpKk4nGQOpGY184+ttQmYgGoALwRMtKS5lkBqvXtasBmPnFSJipiiWoRqdx74XjLH5vzPafc1gieXZfCpcxCk9opVVOWKgdJ4NSsdMujpnKMxMu0pMtS8OFSCFJ7QBGJq1fMD4xym1WRchXaYkimprrB1zjFMSVglCC5A725A5nXSsZlwI4syxUfYSW5n6CTdqG3HOke/s1G0Zjor06TapglhOGYcSsI7jJzJcuFcQNco1f2j+BfkPnHOOJQaIkpdx2TPzEi5VEJKlhKFEgLFQ4AJAGZIxAeMfWRZlL5gAeBNRxyg/o7dM21TkSkAA4jU/hAYknUgUpx4xuL69k6USj1U0qW3axkN5AOC/OOll1SY22sZSQKteZhbxtsxaO2opTs1VfxPrzhLNWk14/Rhrecgp7AQQ2eZbMZtWEc6Vhoac3h+GiLkGTO5a/EJRIUQ4Yjd6R4iYU5hoPu1HYzSWTXTCVcfnnHxkiYioYoDKI/MM8+Me9Tkg9Ty6ggz2yWwpICw6SHbQv6wcqbKbuhztmGOUZuzztCaQUp86xjYhc6eLOSvvG9ntGFZKQ1aAnfSvxi8z1y+6WBNOANS+zQhCCWIJd8+UNZExQZBql34UrWAZAI5GJ4hq70UuYQ/ZCnblr/iNTYelEpYwzglSVFiFVqNwxzfOMXhBOEhKVZ4sgfgTrprFZCkLqGU/1lSFnGGFRwyeDN9YL0klRSgFEt3b8rZV0c1+qE26ahagUrB0canjSsc+RbSk0PmPqsHybYs1TiJGw+QhJwgG43eDHlrsiicIPaJ/KdnBo+leUJbyQqWpKU4sejd1WVCKgk8qPrF9gv+cFBFSQ4GTurM8Tz2hgq8OsUlKnS2eI1f8AqY/L0j20qYjLhGZaJqByUA2cqUky1Cj6uSzjLs1AYbQgtFpEshJdSVZMW5OXfRuEae+cXVqShRYlJIP4jwoC9PSMZeZKlpUpOENoOda5knXjwg8K7jzOfqdO68k9R2u8E9WMKA6lMySSoOKqJfkKv4QXd4wLGNIWSa6mp0bVhGXsttJUkCrNypWu+r8GjQWYrxDC5LZgbjhQa5QbY9sZ/Dgd5Zuv8x5e1zSzNM9ElIaoTTL+IChI5QLbrx62WmVMSlIGLtBNS5oDuaRTarzUEYQ40yaAkT3VAgHzOwmNb5ElevRaUn/+dZUQjGxyURUpS4BdtN6QiFrI7JpGtsk6oJrhy+UZ219HvxY14tmy9YajXw0ly4yDWOQl21wBUsXH+YZptaVChrsd/rWEf2ZSFlKqnQjXYwWhOWnjWMdBABPmMBeOHUtvr47wSq24mqAPSE9GIIxAvTYnXIvH1mBBYZbHPlx8YAoO55XMaTaEqfTX3wtXMOEioGf16QYZTpUNTR/rKF1psqqtqw/WMSvMJouEgglaVEKQaEOCKZuODxBc8qZyaBqivj8+MHWVFGStGN8OAliQ9CHDfXhAVtlAnCAQtRYjc8NPKkVKbajPm817zJWZicId1ZVy390aEXeEgsSC3Z/KosXSc6v8IHsSBLCE4dcwAanMZcY9n22cEl5RSUGisxqFKDhsmHjEzuzNS/3h48uTdwZFVvaYjGO0jMbfRhrNv1MxDYSFDEyie8NBlWMpbp61KSSorJISnEAFEeBYByBGrua7UrTgmLwABSnAc0STR3zLDLUQzIQgBM6TZ1BphzHXs7savtkmYWB7TJH5VJLk+GUdjjnvQG3Spc0S1ISJikD97jxKUpgSgM4A/hGTF46F1o4/2n5RCzFmJkb5N5uci9nNkMnFNWjDMxYSnUBJr6xuLShJOOW6gakaj9I5ddfSkoLTTTLF8/dGsstucYkqcaEGIdVjbeWPmdzDplKgKaIgd/8ARqTPUSxSrnmcozV6XKmWkOAQGHaHhrHQpV8L3fmAffELXMlzUlK5MtT50Z/FJBgceV0oeIGXSMQQB35nI5spDlWrVTRjtlmaRAy0ISpVRjT+HcMK8PnGvtXRrq1KWhdDUJIfRs/M5RlrzsikFPaLAk4Rk5ZxyoPWOpjyh+AZxsugzJyREk6zOzlKasNP0DBqRQJ5BZ/HaG0+UVJwhId66EbO9GfIwLd1nJWKA8xprHRV+OZPiYq1CTsxTU18oYybRQih5/CLl3AMJIookthB8A2sDybmmgsQxBLkvlRiPV9oQzK3mdtCV7hlmmBQO4DV+ECrs1HBNKRTOkzJamYEHUEER6i3kULjwgKI6j9ytwZ8pJ2catwh/dd8Ks6skmWoO50fSE4tiRXXx9YhMtiVAglvWMYbhREKgPM1913ghE1UxZSsLqWqA7VG20GdIbVImISoABR1OvJqvGElTAkMlYY6PT1j6XPKixLgA0R9O2eVYX6XN3FO4Ubo4m3uqWpicSUk1IoaEVGeuQqco9VZUTpZCqOzKOdQNBrXIZBt4WBSO+ASnvEZ0dnLuNTnlwiwWzMA4cqEMFJr3fAGC/QSI68E1XEe3X0fkyZBKVkqUytMwKCopnpnFV121QcOyVAgsASAa0JyfI1yeFKr0OBqAaaPo4gWVeC5bOPmOcM2kzp6ZsSWOJo7LMxBUtQDK11GxB+EKpVjmYyhh3ixfMbjMgaQNaL/AEsSAcWQ8dYZWW34CCGLhvDh4Rm0qI4sMj0phNmlYCys+Bf3QfLu9SziQywNDQn1gW87UhakqSnCCkPUOMIY7ah94DsN5qSzQHM0oR33I33cS0nri2HbVHMbcoz8y0gZNzjVG0qnrTLBqohID5uWq9BBNn9k85D9ZWmgpXZneNOVMY+MyXMKIF9zFyV0oYNsqCcs42dm9mDfhWfA/KH93dBEy69UTzb4xPk1mP8ApswV2j5iPvOfWaxqOVTUw3kdFZs9KKYKjETRxwpm/wAY6HIuVQyQlPMp+cEosI/1JgHBNT7miNtTkPyipr5Eoi/t/wCTC2L2aWcTCVmZUMyFDXPvJLk7w1vn2T2fqSqStcuYA6StlVGQIYNtSNKi1SpZJQkqVur4QHbreqZmYD1svZaS/wAsMjClofWcSReKkYkzEsp2JVrhegLUNTXWC7vvATFELY0NKF6Ud+OkaS2+zo2icucsmXLxHtLWwPFLh/AA84At/R2z2ZjKClqJqs90cgS5PE75R1N2Nlsdzn5tNsJN9S27LjExRLywE6qCVKGwA1PENxMP7Mqz9RMSJMoqQkqExa+0suwZBDKGhqweFlzYerXkFVxJryY8Xg3oqEonpmId06KqxLsQ5O5GkTE3BBsBR3NJ7N7iVLQuZMSUuf3aSKAGpWl61oKNlrG3iixzFqS60gHhF8aB5nqrifl+8FEMCGeJXZey5J7KlAbCoMFXjMmEA41Z7ke6Fi1r/Mo+J+cdBaZaM6uQOGsTV2Tpo9FAp4lJI8cNR6w0Ve8xaMUtCZg3QvbOhALjaOcEkliY0C+xJs6cj1eM8DNUpf8AxUiJ8mmxryBCXV5lIW47mdIpvdMohWyi3lSsIL3t8wllSyCT4nwKRBdnv2cigXiGygFD1g5PSZKgRNkJIOeBRT6VECqhDYWa2V3FExDd9mK14ScKiaBQKW+GsM1dDLQDjlOSB+DCsF98JMHyZlgUO6qWXfEUOR4oIDcxBCbnkLXjlWxOLTEcJ9QYYcvPt+0jXBXAr/Mr6LWKeZxFoDdXUdlnJypwaOj2a19nCsBY2UHHrGOlWS1SCFgptKDQgLdQ4pJNOTNyh9ZbYFDJSTsoMfkfAxy9TbPu8TpY0U4wp7h8+67NMzlNyb4wJM6DWOZ+HzH6xcmZFqJsJUkdGY2NgOD/AL+8CHs6smkuV6wPaPZlZiGEtIzLpLEeelYeJnnKPJtpIGX0IaC3YY/eLrJ1f4nPLb7JpqFY5U2WeC6FuYcE+ULL46NKs5SqYE9oEOkFWQJILDM0004R0uZeiAHUtKeagPeYzXSe9JU2SqWiagrzSApznXLg8UrnyEgE3AzYrRgTU55LtKTMElVC4AUl6irFTGuYgSchcugW4JcgOwbfKtMuEWICjNUrCHlgsAAABkOfjBFss6pssKAwkOw0LirjNyBR46dhSPacAyEm3zMTrGRJQ4oAWfCMsqZb+Ggtt9JXJRiRLfEXpVQJ2NEirUjMSbPQLcOUufNg75KofowRZVgqJUgMACokkAbENrTR48wXx4nT02bGmP4u5VapCu/LSptwKagjhrEbBeamSkh2y+tobzwVIYHFQPvvXg31nCxVnWQDhAbMBgQ+mbbR5XDCjFJrGGXeOI5kzgsdpggUUAQ9cm1OUK581eNSJWJSQWDOeVYH604ghEtRWWbavHUVhzJsSZYq2JTgqCizg1pXI/QyjCQksz6y13DuB3Xa1SpoK3xJILbauTtWN5ZulZLVNaZ+vL5GMujogtY6+YsdXoHw8KkjKjx7IshLGWWSk4WxV5nUxLmXHk58yRNTlx9Hv95vZN6KOsGSrcd4TWS77EgBS5i1qYOlCVAPwKiKeEX/ALSkJP7qRMP881Tf2ikRegfE7J1eJh8scptJiS51HNBxyhGu9JyqJCZY/hTXzU8ULs5VValKPEvBDAfJiDnXwIxn3vLFMWI7Jr65RQb3LOlIHOp+UL12BqiIEkQwYUH1i3zs3Esnz1LU61KVz05bRbNsaVoKSlKqUcUfSB5KHMMZaIbJ5kEBch0rS2IHxw7EU+hGj9n10KnqWtYWlDOCRRRfQnPIvDCZZQpLkBno7Zxfdf2lCT9nBKTmlqcSh6BXoedYAgdyYYNrWDN1IQEgJGQi2BLumlSASrHTNm5gjQjaCnjwgt3PzhfKMKykd0QtaH17d9XKEs+KcTfCJ9DkWmMoEl3pVi3PT1jTXvYx1qkj8DSx/wC2Aj/thJdn3iP50f8ANMaC2fer/mV7zGZieP8AfaSkA5P2iw2IxA2Y7QxEShO4wtoinqo+6uGE2BzBbp7aJVLcZEjkWg2Te89OU1f9xPvgaPY93PbYzl9KbQPxg80pPwgqX0znDNMs+Ch7lQhjwwJRT4m8jzNJ/wDmv5pAPKYofCPD0osyu/ZpnhNPzEZtUV6xoxJ7QSze8a3tPs05J6iQUqFCVFRIyyD1z90XXXIlYcS0DEnIpWpI4ksoCFth/wBT/qI/4wYO4j+Qe+NYUKE5GfI28wi85iVqBSkghiAA6dXeorl9ZqxbBVMwAgKcDLNg1GajEHjFln+9/v8A+2Krd3j/AE/CPKoHERVi5rbfeNjtKAJll6lSWSDKriCaVoAw0zz88rNu5KQcINSahwVuzO75Bw1BSDLH92nkIhbe74iCjmS0i2yyCiYlXe0dNaDs586PxgqdPSZilVU5ID90Eliw3oG8IBGfj8ouR93/AFfFMa3uZJ1CETJiJighSkJUMJCV4WKgAaHNJ1A3j37b+8wKSFAUDAO7MPAQWn7weH/KAbd96v8A6vwEeHPcc61GFmt4WAkpoA3AYfxDINmPCJfaykHAQW31fJTABlNQkhqQnX3UfzK95hpaMlf0e5UAUAMEC5oLulCYhKyGfT3+rwemzgaRTc/3KP5RBsDOjj+USAlx9hiyPI9DkMMQXKB0i4xER6ekJFkKjhSlzsIbjo3MCSpRAau5gvopmqHlv+7VygLuLZqapnbFdWJY6xMw8W7JbJztwjTSZYSGSABsBC5f3B5Qxl5DlAwHlMyUQSuWO1+JOi/krY+B4e/tSXqSDsUqccDTOCDkYRLzMNVbEVVz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8" name="AutoShape 14" descr="data:image/jpeg;base64,/9j/4AAQSkZJRgABAQAAAQABAAD/2wCEAAkGBhQSERUTExMWFRUWGBoYGBcYGBwdGRgeFxwYHxkYGR0cHCYeHhkjGhcYHy8gIygqLCwsHB4xNTAqNSYrLCkBCQoKDgwOGg8PGiwkHyQsLCw0LCwsLC8sLywpLCwsLCwsLCwsLCksLywsLCksLCwsLCwsLCwsLCwsLCwsLCwsLP/AABEIAKkBKgMBIgACEQEDEQH/xAAcAAACAwEBAQEAAAAAAAAAAAAEBQIDBgcBAAj/xABHEAABAgMGAgcFBQcDAgYDAAABAhEAAyEEBRIxQVFhcQYTIjKBkaEHscHR8BQzQlLhFSNicoKS8UOisnPCRFNjg9LiFhc0/8QAGgEAAwEBAQEAAAAAAAAAAAAAAgMEAQUABv/EADARAAICAQQBAgUCBgMBAAAAAAECABEDBBIhMUETUSIyYZGhcYEFFEKxwfBS0eEV/9oADAMBAAIRAxEAPwBLZ7uKZU5M6amaFIolbEhScmYmjw06JzQqSijUZgKBuEEJ6OygSVLWaNkBT/MFXddcod1RSNgQB744OTKrDuXY8b+RBbVJP2kGuHq1emGCbZJThFGbamecEzbOhCmxgFQ1Vo0KrRPWH7Usj+b9IWGuqhDCbi6ZalEFAZKdRvzLxKXOJThegyb9IhKIUT2pQ5q/SPVApAJWhIUHDAl92imyfEaEA7mruFYTKLgkA6coJVeEgmqioflJAbnrCm5+kciXLwGZzO/lF0/pXZkijKL7QoqxPymapC+R95Vft3WG0LCiCFanETTYAQqmdG5A7UqWcIoS5evAwym9NJA7qQfCLpfS6XKWCtIZQBYMXB+MOU5QKoxLrjqwVmYVd6cRlplFRNQcLnwLxUOi7kfupj+A+MdBHSuyd4SEUGboBrt2oDX00sY/8PL/ANsPV39jJTUwC7llpWy5cwsajEB7hDGyIs4GGXYy51VMJz8I16PaBZaDqZYH8qT8ItndPZJX1aZSVKyACBz22hrPYoqfvBUG+CPtMjMuhQBazpA4LeJ3bYesmCX1YST+J3y4NGitfT8SVHHLQBQAMKZvpXSKP/2sgZIQPD9IQNzC1X8x7qcZ2v3Dro9nuCZ1h7TVwlJ9GjX2+6haJSpakFOIMCUim0ZWy+1SWofegLLMnAr3s0fWj2qyABhnqJ1HVEN6wtsbk83AseIFavZPiW6pi6flEazo70UTZZeGX4qUDiPOsYmZ7X1aV8IpPtgmbe+GHHlYUZnAnT5tjSkUlp/tEYjpXPamEJfYAQFd/tJmz0q0IZuLwFetqVN7SjWE7CpoxqC5m70msCQYVoQldaPt8nhpeskZu0JbYgADSK06ic0KBAoCknYlj8jA9rmpLBSQD4h/EUgJMp6xahB1IPMfGG7QIlXJ4qedWUqBTls4MOrLe0xLDqyRvCx2IIApmxh1YbUlTQLfUSyzXcheFuUsZKH9MZq8E4dvJjG4mhTUS44QkvSylQIIbwjMbATSW8TNS5wjQ3UtLfWkZpV1rK8KQVEmgFT5RqbjuSehaOulhMsEE4gMTA1CCDiCqQefaB3H4WyN8JWHiYmapMtNSrYZAZnPaD5tzSEAlCSMQGI4i52NTSpem0XWqy2eWsrlywkqDrUKODkhIfsh6ndqwit97Ga4fAxNAKU7v+Y51lz8PAliYtgN9yKlqQ9CxPnpWBbwvLq5ZqHYgJzNdTsI0lxWsy0CYuX1hGrOlDatk53MH26zSbwIxypYd3UOypzoDwz1gvUCt8Q4nijkHaeZxYuY+wnaN3enQSXZlLwT+vCRVIGE0zIIJBbaMktIcsB6x1seZcnKzh5MDY/nmss/tCmoDdRZlHdctSj/AM29IpvTpRNnSkqZCHWpxLQEpyS1BGbTXKvKDESVql4RLWTixUQo5htuEYceNegIoBjPVXnMP4jETb1/mMSRc885SZn9h+MWp6P2k/6KvFh7zBF8Y8iEMTnwYL9qV+YwXbLSoy5XaNEqGeyosHRi0/kA5qT84JPRq0KSlJ6sBLt2xryEA2bHxyIY0+T2ifrDuY+xncw4T0Pm6rljxPyi0dDlazkDwVGfzGP3hDS5PaIgqD70P3R/9JPvME2/o11SMXWhRcdkAj4xXZ7sVOUlAqWYchGesh5EIaV+oAgVgkJjSWL2cTVEYiEjU1J8o1919ELJZQ60mYojNaXHgDQeXjE+TW4165lCaDIZzexXbMmn93LUvkCR4nIR0i67k6tKiEALJGJZbIDJ9BR21hvMnYmly0qSCzM3psDA9vngAJWSQMmejtVgA/jEGXUNl46E6em0fpG+zMrefReWslS5qlNRpYcOXLFRo7PlFlj6MSNJD8VKUp+YBA8g0aGWqQD3CTxyjy0T2NEpAPGsD6r1tBMrGlRnsrz9YNYrkQlh1UtJ3CUvwoxbxMM0XUluyEjwA9wj2xDEHADaVGmcMhJmFPZQW3+ZhLFiZjkY+BQ+0VGwK/h8qQVZ7oQV4QtImAOrs5ZHMHKoz+UErQsUYEg12/WsW2dSg6nJNKnumlQYEfrF5MjEcGKJ1wlJJ6pKgdR8mpnAk26gQypZA4H5RsZE5C6KGFgSwyprEV2Rmo+dT4NnlrB/F2DEDUjp1E5/beispaSBMVLP8Qce74xnLx9nk9P3cyXNArQsfWnrHXrXZsaWUyTXCQ2INuBqYUzLD2e0kEjM5HxFQfSGJqMieYHo4M3Yr9JymZdUySkddJKQaYtPMOIqnXOoh0y5mX5Tr4R0pdiUk4kdtOoLUiwJQsuXAI7itSNoaNWe6m//ADcfvx+Zzm5eiszrHny1JQ1AS2InIUq2paLpnQqeZiilUuUnEcIKySBpkDpvGotNsCZ2GoalTlwi+8J5wAow8ahv1MadS+6/eO/kcIUAxFYei6kd+1k8EJ+Jf3QUbulpJBVMmqG5YcqAe+KF29TucJ0o4byga3X3MwYRhDO5BryLmBvIx7jRhxJ0IwlIUhJKJaUDUpb519YXLtvbAcqOIVOkI515rP4lF9y4HhFkmQtXeLatr5Q0Ya5M8zgD6Qy1WohZAIGn8vgBURUvo6TMClTR2swHBrtQgjyj6ZZ3UyAtUw90AOSeDQ9k9HJqJaVzApKgGKHBGeZI1ajZDePE7BwZOCHNCNbLcskSky8bEDgcW4bZwKwjv1BlLSoAJZ00LjmC7ZDaCJMxQJExQl68/LhxgO95stcsoIU+Y0PCEICG55jWAriCWa2KAKiK0A4ua+DRipxdRbJy3LSNBNvldEJlY6VYOS1K+W0IJ4ViV2Cmpo2VcstI6eBSpJnJ1LhqHtNYm+7Se7JV5K+Uem320/6RHN/iYM/aP8CPFz8Yj+0D+VA/pER2P+Ijwp94F19rOgHl8VR9gtR/EkeKYOF4K/hHJI+USFtX+b3fKPbvoIQT6mBJsFpP+oPP5CLE3LPOc0/7vlBf2tf5j5x916vzHzMZvb6Qtgg46NzTnNV/u+cTT0TUc5ivrxg2yyFzFYUgk+7ntGlsF2JlpdsUzLE7j+kbDfWFvmZfMYmIMaAiKwdBUisxSj/Dr4/XlGuu66JcoYUJSkHVqnman1i2TLUKADiSfOuUF2a3IT3lJCXqAdtMolZ3ydmPICD4BCpV3VAxD5bhojOsYJrVtNIpmdIZQJKXNXpl7osuu1TJySrAQmoCnPa84WQRJz6q/G3E9s8vrCQEMkbiPrVJlpfspoCSfi5MGTLvUdmhNe6Fl0pSCDTieTRk3Gd78GCXZZZcxS1ULMAAda1MFy7qSQ6+1VsL05AQLdCUyUuoHEVV4vQHPKCrwthCiA9R5UplBk88St95chTJTpctCilCUpamVX25vFsu1KUnDiUTolzCdNpHVqBLklJS4JqDu9D76wRZraAoE13PMbRpmnCa55I/6jFThJ/PokguXaGN3WFRSVTGBGSdN321jO2m1uAy2aqg1TUd06eJj0XrMKUAqUsDIHXYt8KiGIFrkRD4MjrQ4mil0UolqlmDF/KoLxTbL3aYgFQKGNKcIzMy82mKxzWUQNc86UhFel5TEDsh3LjZqcXzcQYQngcQk0Qu3Pj/ABN3br6SCC6XcNv/AJiBWlT1d+MYayzZigDMQlxs6m5ceMWDpCArCoEAmhByhZxHxKP5RVA2ma9awDmBu0B22WjIgv8AWsIpN5kKZf16wzstuC6KrsYWVKwhiK8zy8ujyZqQSo0yLdpjmk6EQntVzy04hLWoYA6nALPkCE9oF/4W1JEaKdMI7phLakKmTSEy0lbAiYX7PFwQXOTOx1hmNj1FOprcZlb3kTJcsLKFBCu6piAdqwk605Zk5AZnjyjo0u78Y6icvFLbsoHZA25kbEmjRm766JdTLwy1KUqYWJKalvwUyBoctIsx5V+U9xJRwZmja8JZFVar0HBH/wAvLeHV0XWqbk7aqIoPmeEMejfQgjtzhiVpLHdH85yPIU5xrl2iVZwDMI2YBgOGwgsucfKnP1ixhLG3+3+9Sdw3OiSnspIKtu8ptVFnbgGEW3lbEykGrnIA1HjvAK+kzOQGAr+mZBjL3jeilABzr4xIMbM3MdQQbjwJG327EalIDnT3AV5RnL1veWklgon3ni5i20zjWM1eU4k1jqYcIvmcrUatv6YwuO8ldaVFnPCCrRMdajSpJy3MKbltZSpglJq7lLnlyiqfeCipVRmcgGzhzY7fiTJl+D4uZp5tuwEjqwtxqSG4htecTu+2DEkrQ6Q2JLs+4cZCJKnpipU9LuB5xCOupcRz3CptsTXDLq5wuTQaDwiqzWqccyMOTMGA4avxisWwcPOPZVvSNvOPVx1PUPeMAYNu67lzlYUjmTkOcLLJaTMWEIDqP0TyAjdSZyZaBKQE5Ag0JUcPaU2ZAfLiOAifISsaDfAl1jaQkyZQeYsZjMMKvtsNiTtBc/BKQFTCXDMA9eJ4mA7NfOAFICQc6muuXuhbabTNW6lLfg3pvlEu0seZUq7YUu0TFrxAE0cJJoeLNziibOSVMsEKOoZn3YjKL5lqVKSCJjGvZwsA+9N/qsU3bMBmFc1QUlJdIrVW5fQD4Q0UBHJfcfXVc+NIVNBbRG448OEOvtiUjQ/CM5O6SE0TE5U8qFdYnN9xb4HyG8n2jWfehcAVHkPSAZ9q3IECzLQwIELpkzE4rnmOW3lWPBbj8enURt9tSE0IIJzfIxTbVy5if3iiCKpIyzHxhNhL8OXrBRs5KHS5Cc20g9tRxxKvMgm2u6F5g0oxpqDkRFtknjERXhHwbCC7jwP1tAVmm4SSkO2YggAY7jaZbbbUApy5A0gaVfiVAJ7uGhOb/QPKKLdaiolWYyb64wPZbKFArAw1Ib0q9XihVAXmKZr4lV5TiVqqFYmJOuQB+sorElVFMQklgx15ctIhbrMoLzbyegFWMMbqlJ6slagcKx7qZZVeHdAGK31KrDblJcFzwyhXek51haaDUN6wyWgB+y40bxhhdfRzrklaxhS7B6D9TAWqndNLkrzFP2nrEitW+hGruC6VplYplcRoACTk5J2pDCz3TZJQCsKVKGegpBIvkIJSlJAWeymtOQbKJ2cNwBENkdhSCTlWOW6mc5UOj78YCVLRiOPENglsgSxcReuc5qddBqI9mlKU0q4fIjMtU50MDwYAsdkwKdYEFytWEba+LxBF5yADhJXhB7ztyJLgOx0hfeNpDJKiX2G52PP8ULRa1KOBEpOtA5PMnUcTDRj4jOW7M1ZtSFYca+rdj1bhy1SCxxCM/fc6WHILVcEUD7NrXf1iU1YlyiSxUp6jIaMNTGVtk9StdKDbiY3GtniCaTue2q34uyAQB6kwOnEzmsCzQQQBpBsqQWiwALObnyF4rt7tGbtcsvGwtdnJFTAdn6JLtAxS5qCOR+IEU48ioLM5742fhZmbHMKSWEDKVWNmvoMqWkvOAfXAfnAB6IJ/8/8A2f8A2hg1GM83FnT5aAqOZfRVRPeJ5IUfhF6uhoAdSlgAOT1dPVUGLMwCqlf3/rFCgTR38XJjnbsp6nS3Y/cfeAWC5payQFKcEj8Iy5mGcvo5KGv+8fCBv2eZal4lJZ3oQWcCj5PDGwWHGDhdRFSkd4CnaVsKjzEY7Nfc1Hxk0Ifd12pkELQl1Fm1opwKkMK6/wCYZzbQqWGDFRTrTifMknjAcy2CSkualgQKtsBTRzWFFrvJCauVE7kM/Db3xJRyGWY8W34m7hlonkmoClZUq3h9CJrtsuVJKlTkhQclIIC1bpZwSeA41ipN5kOWDLDaOWHnCu8rSVpIDPuBl+sNVL4jOT1GlovdKnOEgFNBWmWbxXZl0Z2hagOwc5AV4frDe75NQFZRrAAShOI0s0vCkE0L5+8eUMJK6V25Qutcsju9oe6IotLB9MmiUi5QKIjK1TQU4c9X/WBQAnLOvLjFM22NqKwLNtHnrBBJooQ2WAczmaR9OnFD4di4OXHwgWRPbjH32gEnHQFJHJ6QQXmGxFTyXanlhSUFQSSVDKmrfpE5BDYhRKhmrPOnDhFdnkhMtyeB+cSuyb2vzJB47v5xpoXJySZK3WMp7RWwLFqeecVybzdJZLnPFgamtGyFd/GLr7vEFL1FQzlgBrTnFFovJ5eFwNjRwxpl50hifLzFk+8FVKQZ6XQVJdzkAz/LaGXUomuHTLRkAQXbRk5PxJ8A4hBdt7KCglJIJxOkKIBrmG1dzqMvE+x2oFZBSSeFfL1hr2sSo3mObLZ5YYgEsKKPd1ZgMz5w4VhSjEsZcGbwhRdoAOLCA1WDDdgOPCF3SG/Jk50I7AIBJo5ByZ8g7OWyifaWaET79Rwu1OU1FaeZzpmOcHS5eAlSzVnclqNkPARnLLMQjtHCqYaChYMBVOZGuvplfPtoyAL4WYFgVAUd89yDGlPAhtyPaMbbeaEF3S4NRXRiTsG4eUKrTfaiohIKySKsda01r+sCT14qlKVtUlJZQzzfXg0VSJ4lsp1As4LDxDKoA9PdBBRFXUrt9udeGZRmdqsNvSIDpAUIKUBnzUrb+UAV4wotayVOdc9/GIIByORyigICvM9uMJtd4qUXcl258oGM5WJmA1JPE0A4vWCk2fIb5cSIWXscK0lP4h739RBY6upNkBYGGKS51j4lW584cXVaJcwYVISFgOzCo3HyhibMn8qfIQTahVNFYlf4XkcXvH5mOnAscz4xO5banCZYUUq1SaHm2saz7ONE+n6QNbrgROHaQX0IBBHIwt9QjiiI5P4Y+PkMDB02lWHCo4uJzgI2JWhHlCRN8zJZYHGl+yVZsNyPjDNN6T2+4T/ePnGHC68ipIc6dGESbOo0CX8IOsl3qE0JX2WqX0fLjxgey2cOCogDM6lhwgqyXfNngzEBKUgl1rUEoB5qPGG5s3picpFtuBEnSCYAVJTRLksTiIzwgkDPyg+7Z5kSROKQqZNBKathTRidiX8gN4bzujBkSzaZplFCuySlQXi1/l0IPhAl53jLmIQyQAjIBmIIAZtBXLSJfV9QVXnmdXRpsJb38Rf+0EkEnEokuRVhwBzakDHApWeuWY9YdLu+WtIADHUDTfxpoIii4qMiVirnmTxctWCDATo8+YEqeEpc12Ao/B/hH0myqWrGQwOmzxO1XUsKB7SQMwcNf5dYMsFo7WEILnl6nIRvFWIXJ6nsmxBQ/SGEqwvkpm1+Bi5FjKyyaKc02AftE5DKKEzMT4XKUsCrdRJy4MISTfE9ZEumT2oDx4QDaARX83ui9XaziKtozZUauSBErFNN4hNSquRppBU1LhnhZ1hCjBiMDwuTauy20RkySo58+UCLmNWDpVp7PhHiK6hM8MVOASQageZ2iix21sZOuf6QumTyQ71LtFUlm76eTsY8E4it3EhfN5E74SWf/NHiNikkBQWFMks6CFDVnKXDH8wpFdolukJOFgXfU84jKvAS6JLv9Zhj4O0UCttCTsSTceWe75UsFSO0o6nLTTj5wXZbqUU9YThcsAM6xmBeCu6xBOWuRf3Q3lX9MKVBQ7rkFqPl7iIQyNDDeIwt1qEklCVlbhjiIpxEILvtOI1BY5HJhR6P9GtIqVanNc8884IWqpoU0GEcCG10DekNVdorzGPVivEYSv3agMThgQdiRR6PR9IPM9NHFQKkZFtWIBhIhaiUgFgzH1qaZRaUlKsJNWBcGmuzcKQBW4O4xrZpiAatmDiZ2z01Dx9eVtSEsAnMqYCnIA1YaQDKkSxUrKtKpIrrQKy8fCK7VMAQEpT4k1ObMH4tA7bMyh3ALdacVQ40Zqc4okhzU0G+UXGzKU+IktmC48OcVWkBKWT4tWHiuhAP1lFuvky1JUKF2HAcXzfWFt4W8zCC9Hfk/LKsET7O/eBw6Ftd/rKA58gCgbQ+esUIqipG+837R7cNs6u12QqYYl4FVcMaV828I7BgRXu0zypHAUWtsL5ggjgQaHzh+u/ps5IdblRPZyAfwiTU6YuQbqL9faCf0nWbVaZUsOtaEA5FRAflEUzUrSShQWG/CQc456uWlUgTFLM2YlBxuWCA6Uy3epzdhmeAq29nClkzHl4U07XEPTJyd60bjHNfBtUm+oS6ht4UjuZS3IlLmKQsdWsFseEgK26xH/cIBPRJZySkjcTUseIfSOu350Yk2lP7xPa0Wmih4/OMcr2WrctaEto6K+Nc4sxaxQPmr8wMmnDG6v8AECWcABUnEHGRD4a4lAZmgLaVGeRovC/VtKliaCiX2gwDdupCqAEsWNN84ol38hnIALV48uHCFK5BmstJAxFYSK1wtQUpmWfYxYVBNtCwY1x+IZ+0VL60OooWylpYNQsngDVn2gOwBUpPZUBi0zy+MOrHPlyJCJcxKkqWpXWlqN+GulO6/ExmbwWlM1fVqJToSa/rGJ8RK1x/eOYqCHjyx3oEqcrOLnUv7o0tmvpKiASDuDp8PGObJXrm8G2G1sNa7GPPgB5hpnB4M6VJWFucKSM3OgpqdRw+cWGUlIIBdRBrk1Knk2nARz2Vb1oILqKXoSKDg+sXG9Ji+8vEn8p9MixzhHoG+445BtsCbqxoWqQoJUcKqE5O3w95EHSLPhQlAAZqka5P8R6Rhrq6RKTiRjKcmZIy2YAPnkwh/d99dcuYgAhIFFfhLM5BoWz/AE0DJiZeZmPKG4qH226jpnwrClRU7KSeehjThclAS6ycTAvXP9YT3laxLmAEYkPRWW9MqkgDOFoSeI3bfUXizqNQkmArQspPaDcw0aVNvBSAEqB2IY/r4PAtqs7uCCCc4YDR5gW0yk+eDR4qmTylLCGs6xAHfnA86xpyADmlCzQ2xByZQgtoJLngBzSK0TMLrY8wCRXwj6TdJmTMIJAwlVSCVbcRlWkGdZQJDtlSm+Wj15ZRpIHU5+bWbaoRFbryKjnA0u0Vh5a7EhbFIBDlKnooKFa5aN9GFNrusoJZT7U9OcUIykVCXKzDcIRZreHJNVJy5axAXsUlbfjDEac4CsawDXWhj6dZ1CpSW3Yt5wWwXzDDsVsQux2gk94B6F9oZIUXqXIpGelmoIhtZJr+YrGOtRuNie41sk4g01p9esXSJqQNXc58fdFWKoBLAjMb/CGMiRLUC61DYJS+erkjXSJWIjpNM6Wog4MNK1JcjUv8I+RZSf3gUUlKhhycZsal9NopFFHC5bLFm3hSLVWkjMHm+cKJIPEMGD2wqSMIFAOT8X1NYWCWFLCTQGqmOnDPVhDVNpxhlAAQmnyQUqW7l2f4jx90NT2MF4Ne1rwpYnKulH5c8opuyyFaSqmBJOKoxEcHo4gFNnxqMsnCNTy1A3+AhjZliQjBMQC1GBBSovV8nyy4NvFT8LS9zharIWYAS2ddkkpKk4nGQOpGY184+ttQmYgGoALwRMtKS5lkBqvXtasBmPnFSJipiiWoRqdx74XjLH5vzPafc1gieXZfCpcxCk9opVVOWKgdJ4NSsdMujpnKMxMu0pMtS8OFSCFJ7QBGJq1fMD4xym1WRchXaYkimprrB1zjFMSVglCC5A725A5nXSsZlwI4syxUfYSW5n6CTdqG3HOke/s1G0Zjor06TapglhOGYcSsI7jJzJcuFcQNco1f2j+BfkPnHOOJQaIkpdx2TPzEi5VEJKlhKFEgLFQ4AJAGZIxAeMfWRZlL5gAeBNRxyg/o7dM21TkSkAA4jU/hAYknUgUpx4xuL69k6USj1U0qW3axkN5AOC/OOll1SY22sZSQKteZhbxtsxaO2opTs1VfxPrzhLNWk14/Rhrecgp7AQQ2eZbMZtWEc6Vhoac3h+GiLkGTO5a/EJRIUQ4Yjd6R4iYU5hoPu1HYzSWTXTCVcfnnHxkiYioYoDKI/MM8+Me9Tkg9Ty6ggz2yWwpICw6SHbQv6wcqbKbuhztmGOUZuzztCaQUp86xjYhc6eLOSvvG9ntGFZKQ1aAnfSvxi8z1y+6WBNOANS+zQhCCWIJd8+UNZExQZBql34UrWAZAI5GJ4hq70UuYQ/ZCnblr/iNTYelEpYwzglSVFiFVqNwxzfOMXhBOEhKVZ4sgfgTrprFZCkLqGU/1lSFnGGFRwyeDN9YL0klRSgFEt3b8rZV0c1+qE26ahagUrB0canjSsc+RbSk0PmPqsHybYs1TiJGw+QhJwgG43eDHlrsiicIPaJ/KdnBo+leUJbyQqWpKU4sejd1WVCKgk8qPrF9gv+cFBFSQ4GTurM8Tz2hgq8OsUlKnS2eI1f8AqY/L0j20qYjLhGZaJqByUA2cqUky1Cj6uSzjLs1AYbQgtFpEshJdSVZMW5OXfRuEae+cXVqShRYlJIP4jwoC9PSMZeZKlpUpOENoOda5knXjwg8K7jzOfqdO68k9R2u8E9WMKA6lMySSoOKqJfkKv4QXd4wLGNIWSa6mp0bVhGXsttJUkCrNypWu+r8GjQWYrxDC5LZgbjhQa5QbY9sZ/Dgd5Zuv8x5e1zSzNM9ElIaoTTL+IChI5QLbrx62WmVMSlIGLtBNS5oDuaRTarzUEYQ40yaAkT3VAgHzOwmNb5ElevRaUn/+dZUQjGxyURUpS4BdtN6QiFrI7JpGtsk6oJrhy+UZ219HvxY14tmy9YajXw0ly4yDWOQl21wBUsXH+YZptaVChrsd/rWEf2ZSFlKqnQjXYwWhOWnjWMdBABPmMBeOHUtvr47wSq24mqAPSE9GIIxAvTYnXIvH1mBBYZbHPlx8YAoO55XMaTaEqfTX3wtXMOEioGf16QYZTpUNTR/rKF1psqqtqw/WMSvMJouEgglaVEKQaEOCKZuODxBc8qZyaBqivj8+MHWVFGStGN8OAliQ9CHDfXhAVtlAnCAQtRYjc8NPKkVKbajPm817zJWZicId1ZVy390aEXeEgsSC3Z/KosXSc6v8IHsSBLCE4dcwAanMZcY9n22cEl5RSUGisxqFKDhsmHjEzuzNS/3h48uTdwZFVvaYjGO0jMbfRhrNv1MxDYSFDEyie8NBlWMpbp61KSSorJISnEAFEeBYByBGrua7UrTgmLwABSnAc0STR3zLDLUQzIQgBM6TZ1BphzHXs7savtkmYWB7TJH5VJLk+GUdjjnvQG3Spc0S1ISJikD97jxKUpgSgM4A/hGTF46F1o4/2n5RCzFmJkb5N5uci9nNkMnFNWjDMxYSnUBJr6xuLShJOOW6gakaj9I5ddfSkoLTTTLF8/dGsstucYkqcaEGIdVjbeWPmdzDplKgKaIgd/8ARqTPUSxSrnmcozV6XKmWkOAQGHaHhrHQpV8L3fmAffELXMlzUlK5MtT50Z/FJBgceV0oeIGXSMQQB35nI5spDlWrVTRjtlmaRAy0ISpVRjT+HcMK8PnGvtXRrq1KWhdDUJIfRs/M5RlrzsikFPaLAk4Rk5ZxyoPWOpjyh+AZxsugzJyREk6zOzlKasNP0DBqRQJ5BZ/HaG0+UVJwhId66EbO9GfIwLd1nJWKA8xprHRV+OZPiYq1CTsxTU18oYybRQih5/CLl3AMJIookthB8A2sDybmmgsQxBLkvlRiPV9oQzK3mdtCV7hlmmBQO4DV+ECrs1HBNKRTOkzJamYEHUEER6i3kULjwgKI6j9ytwZ8pJ2catwh/dd8Ks6skmWoO50fSE4tiRXXx9YhMtiVAglvWMYbhREKgPM1913ghE1UxZSsLqWqA7VG20GdIbVImISoABR1OvJqvGElTAkMlYY6PT1j6XPKixLgA0R9O2eVYX6XN3FO4Ubo4m3uqWpicSUk1IoaEVGeuQqco9VZUTpZCqOzKOdQNBrXIZBt4WBSO+ASnvEZ0dnLuNTnlwiwWzMA4cqEMFJr3fAGC/QSI68E1XEe3X0fkyZBKVkqUytMwKCopnpnFV121QcOyVAgsASAa0JyfI1yeFKr0OBqAaaPo4gWVeC5bOPmOcM2kzp6ZsSWOJo7LMxBUtQDK11GxB+EKpVjmYyhh3ixfMbjMgaQNaL/AEsSAcWQ8dYZWW34CCGLhvDh4Rm0qI4sMj0phNmlYCys+Bf3QfLu9SziQywNDQn1gW87UhakqSnCCkPUOMIY7ah94DsN5qSzQHM0oR33I33cS0nri2HbVHMbcoz8y0gZNzjVG0qnrTLBqohID5uWq9BBNn9k85D9ZWmgpXZneNOVMY+MyXMKIF9zFyV0oYNsqCcs42dm9mDfhWfA/KH93dBEy69UTzb4xPk1mP8ApswV2j5iPvOfWaxqOVTUw3kdFZs9KKYKjETRxwpm/wAY6HIuVQyQlPMp+cEosI/1JgHBNT7miNtTkPyipr5Eoi/t/wCTC2L2aWcTCVmZUMyFDXPvJLk7w1vn2T2fqSqStcuYA6StlVGQIYNtSNKi1SpZJQkqVur4QHbreqZmYD1svZaS/wAsMjClofWcSReKkYkzEsp2JVrhegLUNTXWC7vvATFELY0NKF6Ud+OkaS2+zo2icucsmXLxHtLWwPFLh/AA84At/R2z2ZjKClqJqs90cgS5PE75R1N2Nlsdzn5tNsJN9S27LjExRLywE6qCVKGwA1PENxMP7Mqz9RMSJMoqQkqExa+0suwZBDKGhqweFlzYerXkFVxJryY8Xg3oqEonpmId06KqxLsQ5O5GkTE3BBsBR3NJ7N7iVLQuZMSUuf3aSKAGpWl61oKNlrG3iixzFqS60gHhF8aB5nqrifl+8FEMCGeJXZey5J7KlAbCoMFXjMmEA41Z7ke6Fi1r/Mo+J+cdBaZaM6uQOGsTV2Tpo9FAp4lJI8cNR6w0Ve8xaMUtCZg3QvbOhALjaOcEkliY0C+xJs6cj1eM8DNUpf8AxUiJ8mmxryBCXV5lIW47mdIpvdMohWyi3lSsIL3t8wllSyCT4nwKRBdnv2cigXiGygFD1g5PSZKgRNkJIOeBRT6VECqhDYWa2V3FExDd9mK14ScKiaBQKW+GsM1dDLQDjlOSB+DCsF98JMHyZlgUO6qWXfEUOR4oIDcxBCbnkLXjlWxOLTEcJ9QYYcvPt+0jXBXAr/Mr6LWKeZxFoDdXUdlnJypwaOj2a19nCsBY2UHHrGOlWS1SCFgptKDQgLdQ4pJNOTNyh9ZbYFDJSTsoMfkfAxy9TbPu8TpY0U4wp7h8+67NMzlNyb4wJM6DWOZ+HzH6xcmZFqJsJUkdGY2NgOD/AL+8CHs6smkuV6wPaPZlZiGEtIzLpLEeelYeJnnKPJtpIGX0IaC3YY/eLrJ1f4nPLb7JpqFY5U2WeC6FuYcE+ULL46NKs5SqYE9oEOkFWQJILDM0004R0uZeiAHUtKeagPeYzXSe9JU2SqWiagrzSApznXLg8UrnyEgE3AzYrRgTU55LtKTMElVC4AUl6irFTGuYgSchcugW4JcgOwbfKtMuEWICjNUrCHlgsAAABkOfjBFss6pssKAwkOw0LirjNyBR46dhSPacAyEm3zMTrGRJQ4oAWfCMsqZb+Ggtt9JXJRiRLfEXpVQJ2NEirUjMSbPQLcOUufNg75KofowRZVgqJUgMACokkAbENrTR48wXx4nT02bGmP4u5VapCu/LSptwKagjhrEbBeamSkh2y+tobzwVIYHFQPvvXg31nCxVnWQDhAbMBgQ+mbbR5XDCjFJrGGXeOI5kzgsdpggUUAQ9cm1OUK581eNSJWJSQWDOeVYH604ghEtRWWbavHUVhzJsSZYq2JTgqCizg1pXI/QyjCQksz6y13DuB3Xa1SpoK3xJILbauTtWN5ZulZLVNaZ+vL5GMujogtY6+YsdXoHw8KkjKjx7IshLGWWSk4WxV5nUxLmXHk58yRNTlx9Hv95vZN6KOsGSrcd4TWS77EgBS5i1qYOlCVAPwKiKeEX/ALSkJP7qRMP881Tf2ikRegfE7J1eJh8scptJiS51HNBxyhGu9JyqJCZY/hTXzU8ULs5VValKPEvBDAfJiDnXwIxn3vLFMWI7Jr65RQb3LOlIHOp+UL12BqiIEkQwYUH1i3zs3Esnz1LU61KVz05bRbNsaVoKSlKqUcUfSB5KHMMZaIbJ5kEBch0rS2IHxw7EU+hGj9n10KnqWtYWlDOCRRRfQnPIvDCZZQpLkBno7Zxfdf2lCT9nBKTmlqcSh6BXoedYAgdyYYNrWDN1IQEgJGQi2BLumlSASrHTNm5gjQjaCnjwgt3PzhfKMKykd0QtaH17d9XKEs+KcTfCJ9DkWmMoEl3pVi3PT1jTXvYx1qkj8DSx/wC2Aj/thJdn3iP50f8ANMaC2fer/mV7zGZieP8AfaSkA5P2iw2IxA2Y7QxEShO4wtoinqo+6uGE2BzBbp7aJVLcZEjkWg2Te89OU1f9xPvgaPY93PbYzl9KbQPxg80pPwgqX0znDNMs+Ch7lQhjwwJRT4m8jzNJ/wDmv5pAPKYofCPD0osyu/ZpnhNPzEZtUV6xoxJ7QSze8a3tPs05J6iQUqFCVFRIyyD1z90XXXIlYcS0DEnIpWpI4ksoCFth/wBT/qI/4wYO4j+Qe+NYUKE5GfI28wi85iVqBSkghiAA6dXeorl9ZqxbBVMwAgKcDLNg1GajEHjFln+9/v8A+2Krd3j/AE/CPKoHERVi5rbfeNjtKAJll6lSWSDKriCaVoAw0zz88rNu5KQcINSahwVuzO75Bw1BSDLH92nkIhbe74iCjmS0i2yyCiYlXe0dNaDs586PxgqdPSZilVU5ID90Eliw3oG8IBGfj8ouR93/AFfFMa3uZJ1CETJiJighSkJUMJCV4WKgAaHNJ1A3j37b+8wKSFAUDAO7MPAQWn7weH/KAbd96v8A6vwEeHPcc61GFmt4WAkpoA3AYfxDINmPCJfaykHAQW31fJTABlNQkhqQnX3UfzK95hpaMlf0e5UAUAMEC5oLulCYhKyGfT3+rwemzgaRTc/3KP5RBsDOjj+USAlx9hiyPI9DkMMQXKB0i4xER6ekJFkKjhSlzsIbjo3MCSpRAau5gvopmqHlv+7VygLuLZqapnbFdWJY6xMw8W7JbJztwjTSZYSGSABsBC5f3B5Qxl5DlAwHlMyUQSuWO1+JOi/krY+B4e/tSXqSDsUqccDTOCDkYRLzMNVbEVVz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40" name="AutoShape 16" descr="data:image/jpeg;base64,/9j/4AAQSkZJRgABAQAAAQABAAD/2wCEAAkGBxQSEhUUEhQVFhUUFhcUFRgXGBoYHBgYFRgYFxgXGRcYHCggGBslGxQXITEhJSkrLi4uFx8zODMsNygtLisBCgoKDg0OGxAQGywmICQsLC0sNCwvLCwsLC0sLCwsLCwsNCw0LCwsLCwsLCwsLCwsLCwsLCwsLCwsLCwsLCwsLP/AABEIALQBCAMBIgACEQEDEQH/xAAcAAABBQEBAQAAAAAAAAAAAAAFAAIDBAYBBwj/xABJEAACAAQEAgQICgcHBQEAAAABAgADESEEBRIxQVETImFxBgcUUnOBkdEyNEJTYpOhsbLSVJKis8Hh8BUWIyQzcvEXQ2OCwkT/xAAZAQACAwEAAAAAAAAAAAAAAAAAAQIDBAX/xAApEQACAgICAgICAQQDAAAAAAAAAQIRAyESMQRBExQyUaEiYYGRcbHR/9oADAMBAAIRAxEAPwDRZJlGHbDyGaRJZmkyySZaEklASSSLmvGLwyTDfo8j6pPywsgH+Vw/oJX7tYICMbbsaKAyTDfo8j6pPyxUOGwnT9CcPI1aQwPRJfe3weUHIzU2U5xZmLXpbJKUC1KU1Govq5chEoRcnQPRSzrBqzrLw8nCoC2nU0uWCSLtQFaEAH1xof7Fw36NI+qT8sZnNMlmTJ2iUyzKKOkmK2+r4UsEE7AAV+lwjVY3GS8LLBnzAoVVVme16CxHCHOLXQJkM7KcKoLNh8OABUkyksOfwYQybDH/APPIv/4k90AcR4U4bFkSZZZkNatQgMVAOla77g+yNDkzkyU1GpAKknc0NBX1UitqSVjGHJcN+jyPqk/LDTkuG/R5H1SflgjHDCtjB39i4b9HkfVJ+WGnJcN+jyPqk90EDDTBbCgcclw/6PI+qT3Q05Nh/wBHk/VJ7oINDTBbCgc2T4f5iT9UnuhhyjD/ADEn6tPdF94a0HJhQOOUYf5iT9WnuhhynD/MSfq090XzEZh2xg9spkfMSfq090RHKpHzMr6tfdBExE0FsVFBsrkfMyvq190Rtlcj5mV9Wvugg0RNDtiBzZZJ+ZlfqL7oibLZPzMr9RfdBFogeC2APbLZPzUr9RfdDP7PlfNS/wBRfdF54iMO2BRfL5XzUv8AUX3RC2AlfNS/1F90X3iF4LYig2BlfNp+ovuiF8FL+bT9Ue6LzxBMhpsQPfBy/m0/VHuiB8JL8xP1R7ovzIgaCwPevAPH9LgsP2SZQ9iKIUD/ABW/EpXok/CIUagKWQfFcP6CV+7WBmfZ0VWbL6OcmgBukABWgva41bXAgp4P/FcP6CV+7WM74wMyDSDIlMxmFhqRQalL14XG0ZY/kDDHgpn4xEmY01SrqmsGtVoALrTcUoabwB8J8ScKGqxZ5qhdWrrKri7B9hWwpvQQByBcRgRqMku+I0ypSEjTRiek1MDYi1vbCzvPJTy1lLVlomkkdaoFCta7UO/ZWND70hI0/gXIMp1IDqUYaVA6roynpGFgbkAivBeMGWUK86Y6dIk1dJDOD1WXS3VJqblR64pv4RYaYJSATFZatKRgQqkLQEsKBgCaAVNKxQyjEydMxsQCJrAl9RoAF1IqDVYAsNXsiXSE9sky7wak4dRMQgvQEIQf8MMxbUe3SVFD5sG8lnBpQoQaVBIvfjU84wPhTOxb9RQZMucxVmVtephSxatSCpBoooKUjW+B2Ty8NICozNW7EnieIHKKMr0TSDxjjR2sMjOSoRhrGOwwmAZwxGTDmMMJgAY5iNjD2iImADhhjQ4mI2MFgNJiNocYYxhgRtERiVoiYwyJE0RPEjRE8AETRE0SNDGgAhaIXMTNELwxEDiIXETvELwAVniB4sNFdoAPafFb8SlejT8IhQvFb8Slejl/hEKNgilkHxXD+glfu1h03LRiZujUqlQalV/xACAVOo7LUEVEMyD4rh/QSv3awNzXHy5WIWYAWmKrqUDadaijNUcVUVJjNjdSGwsmXV6Pon1r8pZiHrEijU2AqNO0U8/8EMOVMxpWiYDSofSKkD4K000oDaMvkXhlhpc9ZmKMwOvWUyiGl0IsGWliOzn2QUzXw6k4tqLKEzQS0rUaAWuzitL8o0ckyO0ZvEYUy9TlXC0pU6WFidXVU10HqjVTjFfE57UKzsUUpRqIA9WFOuWFHXs33IpGkzLFYZ5Zl0MtpYmU0kiotr1qw6wai0HC0Z/G5G8yWlThwy/6k/pSqFXuispsHFDcC9oUrrQ0WsHIwhl0OIkuCBMZFmCikFmU0YhlatLCC6UmArgy6TXGpT0tnOlQFEsAq1gTaPM858G2lEBGE0sSNMurkUNthesUsFmU/CsNJZCragrgih/2mhHK0Vckybi0enYPwwny+piJDMVYqzii/B4heO3ZGmy/PMPP/wBOahPmkgMP/Ux5Nhczlz5muc5ExxpdTZWHydJ4QdyvKpRBBGoEbcu7iT2xiy5ODZrhhhKHez0smIyY8wxklZbUliavHqsR/GI5Wa4hRZ5gA5sTEFnTG/El2meoMYaY85/vBihtNbkKgGCmA8JsQP8AURXHZ1T/ADh/PD2RfiZPRr2iMxnp3hFNI6kkC/yiT91IjGfzuMuX7WiP2cf7D6eb9GhJiMwF/t5+MoU7GPuiN89fhLHrJ/hD+zj/AGH0836DbRG0AznE3zU9h98dw2eCtJq0+kBb18u+HHyMcnSYpeJliroLsYiaO6gbggjmLwyNCM4xoiYxIxiJoYETGIyYc0R1rAJjGMQuYleIWMAiJ4geJphiBjDAhcxA5iaYYruYBHtfit+JSvRy/wAIhQvFb8SleiT8IhRsEUcgP+Vw/oZX4Fjzzwwyua7syK1EJChhdl3LCm9yY9ByIf5XD+glfu1jE+GM12nCWuoXFwTx7oxXTJGJxWUzElCaR1G29cCzWPoDBZXLEhZbICumhBEBc38AsLNH+GvRNwK7esQ1MkeZ4LPBoKTgSadWYt2/9gd4OKizFlsXV1IWWjA7spJGocGufZAPwl8GpuEajdZTswFvXAWXiHSoUkAkEjtW4PfA1yVJko6dm0m4Z1Ook04FT/HhDsRmInp0eKTpRsHHVmL3Nse4xWyvP9SEsKkWZedbaodqBewpx7qRzXLJjdM6kIwzLYAzHIaMehbUv0yob7LHvhuFmYiTurFew3HcQbRp50lWFhfsjuEwJ1adMT+22qkrBeEltMrDHNOVa1NBYkUb/wBoZKQAGxY9p29UGHywHeo7e2Kc/CtKFQoK8SNxWM/yKb0X44xgtlzASS1DQbd8E5WAYbQHyTEsDcmka/Bz6gVHrjneQ3GRbJ8XoGHL2I4/zjqZQd++teUE8TOZVJJ7BQW9kCMdmDstKkCm/P1RCLb6LYcpLQpqIoFQbd0WpEpCAResZDAYSdOfrkqiknv9UbrB4KqpQilLRZmhw0nbHNKK2yPqBdriFLwEqYtlFia0sduPriwMLwZfXF3DoANuyM8JOyqbVaMXPwr4dmMuwG4OzLvtFrL8zSdYGjDdTv6uYg1muWM3W1Ltx3r7owGbYJ0bppZo6nrAWvxpHX8PyH+MmZM/jwyLkjWtETGBOSZ+J3UcaXpbk1OVdj2QWMdZHJnBwdMhmREYleIjDIkbGIHiZoheAiQvEDmJ2EQOIYEDmIHMTPEDwAe2+K34lK9Gn4RCheK34lK9Gn4RCjYRKOQfFcP6CV+7WLc/Dq4oR7LH2xUyAf5XD+glfu1giIwvsmhiJQUqTTnHYdHKREZXxmDSapWYoZTuDHmnhj4AiWDNwwJAuU39kep0hFYLoD5uw89pbVFiNx2cRGkLg0INiKg9hjUeMDwTDAzpQowBLAceMYbKp1UZDuvWHd8oeqIZoqStGvxcvGRpMmcs1AK13jXZVhF6RalBwFePZWMTljmlzQHlvB3CYw9VQbi9e73RgjUZ7OpOVrR6Nickl6SbWFRpuD6oyeb4Slbbg+yLmFxxAShF7fb9m3GJsxPSDUTsLU5DjbjFud45LSpmPGpJ7dmRk4NiKhGA7aV9nKDuWqVAttzix4MVmghhQhiOduBg3PyzQx3I323FtjGGfjSn0aJ5op8WDXImLSkCmwAXc3F40SyhuNibD1cxGX8KsU8ogqAVKmvOoihYXfFkseWuh3SgbD1xLKnchAnwezATa1pUcOzhTnB5JS71/h7YjLDwdMnLLY+VPaO9Od7cocJANv8An/iHJlt7k1NzQA07bQRhy0kQckuybD4rUCp9kAc6yyXcr1dW9+PK+0EJ8rQaVNbj+cVZ61BBre/9ViNyi6ROK9o8/wAZhtLaqGxqQN+8HnGx8EMXImimJJJFANJAqTsW5bj1wAn5e6ub6lO4NqeyB2My4VqK7b/dHZxZq1Zn8nEpKjdZrggjNoNQDtuQDxrxEDGgDhswmpRXNZYoDW5AHI70g9qBAINQbg9hjZila7OZmx8GQsIiaJ2iFosKCB4rzIsPEDwwK7xBMEWJgiBoBHtfit+JSvRp+EQoXit+JSvRJ+EQo2CKeQfFcP6CV+BYIUihkA/yuH9BK/AsEAIwPsmjlIUOhphDFChR2EBBiZQZSDtQ7x4tnWXqMS74dtQW9tq8VrxBEem+Hk5lwrBSRrIUkctyPsjC5XLA7P4RRmzcOjX42HkuTBuCxGo2t94PKCuCs9GP9GAGbIZE/Ugqp6zAcObfaIO5dNR11Cu3bxjPmVVNdM3wknr2GpTKTRmNOVfbtBfDYwWWtQfu2H2xkQoLDoyQ9fYN+6C2XYejanKgjj91oyzp79lqx0tmrwcwIerb+V7R3GZsxINaAXgbLa9KV/r7IU5lO3C0J5JJaZTwTlbLIxjmjAUFD1be3vt9sUM3w4nrQ8K04RRxebJKGgN1thQV32vtAbE5zOZaKoFaVYXI7a7fZFfx5JyTTosjGlaKL4BsPNBqwXiRsNzv3wUkZsJiioLEG1BueZ4QMw2ENTrqVFzU1PHjBvCYjowESVc3p2dkX5ZJpJ7f76LVBtaRdw+ZzQOspC7DgwBt3EQTyrOdVgxtY8KVteBOPaaZZYoaWUbVryiI5a8oahZvhA3o0UJOrWhcE9M3JRGFVVVoL7VYcd9v5wCx0pa1XURzv8HbbcEGsCsViMWSpVFCClVHM735VhxzyrFZgMiprW5rzW9KiLtTW6/wVRxSg7RBjxRtweTLsRy74EvKFSAa8V7jv9sagYGQ0vqz0EyhZKkHXQGxANKWjKY3FGW0tHSjMaVHI8COF4UIyfSLOSZVxUsrXl/VjEGExrSDpevRk8R8CvGo4dkHRLqL7/1vA84ZZbMJmro24gm1dgRxpF/j56dFOXEpKmXUmhxVSCOyGvAQSXw51SeujVqDtWtqHnBXD4lZgqp7COIPIx1ITUlo5OXBLG99HHiBxE7RC8TKSs8QmJ3EQvDEe0+K34lK9Gn4RCheK34lK9En4RCjWIq+D/xXD+glfgWCIgf4PfFcP6CV+7WCMYH2SOGFSOwHxJKYyWxPUmSmS+wZTUd1YjJ0OwtSERFHH5zJkjrNU+avWN4F5r4XyZMssVm1oaUStDS2qhsKwuSuhNom8MFBw5r5ykf164wjdUVAi3ifCaZiMOdQWgvUAqTSh2iDAMGArHO8rbTOh4Uri0CJrTtRmKAtF0sQB8AXpetzFzBywe4xNj06pANjFXAztO+0RnklOH/BtxxXYQlSVU6lBJNzQxfmTwLmvdv7aQFbGnUAm55/dSCzEst7E8d4zyTVNl672Wcud5twKAit6c6bVrHMzmKOojNU/CIFAADQgc++FlSBdTVqdqj2+yKWNLdJqY11Ajspe32wlx3Q5JOdFWfLC3ptyv7YnkYRmHZvyibLpA0jVvf2Vi9hX65FOqK/yiueR9Iu4qtDEkJK3BbjaC2HlKdLUoQBQm3V98UWe9qEcyIsCYCb8tuH/EVqdkJImx2KVrIAL9bjQA1oO+G4lhMXfcU0+aOAp3wNaqkltq2p74kw8otcNQcydiaWr3mL4OT9WLioq7IcFjJrOJTAkV4DblWm20EZmTzJ/wANWIFaVI9W8VcNj3kELLCkzGAPbU01Ei9I0z4Oef8AvIvLQt/1mMTWG9pUV5sqg9VsDS/BVkKshVFBvUgwFz/DK2KVUOqwLHzdJrpHK4EbA+D0uZ/qzJzHc1mWPcFpFLHZPKw4LLRQLkk1+/eG24b7KIZeTpsBTJQAvSpPtrFSbhQeq3GorBhQrrqqKMAQd/Z3xTxLAmlvdyil2tlyZnpuGeWaL1l3p/XGIpeGqRMlUFK6x2d0awBWU1FyABbiIz+MwzyZhaXU+cBwtcfaY1Ycr79kJRU4tMrTMUg+UBXtEcYcolyfJ8PPLO6MxB6yg0pXa4MU8/y3yZ/8s5o1W0NqoPo1bfvEdeGeEtM5UvFa6Z1kiFpZ5QOl52+kkoOrZrgU7OtvFb+9W9JdTwuI0qKfRkaa7PoHxW/EpXo0/CIULxW/EpXo0/CIUXiK3g98Vw/oJX4FggDAfJMUq4XD1P8A2JW1/kLFXNPC+RI+E6qe01P6ojA+yaTfRo4xHhPnVHJXS6hggHZQliO33RXxHhR5QOo5Eo11GhXUPo9kCM1xctldVB1IA1gaU43HECM+WV/0orm30MWWX60skg3WpNQeVzBOQ7U1ML1owNqg7kG4PdGXwGbCp0nqVvyUtx7Y2RmSwtmFQKkchzjNxlHsqqgBnGGQ9IEVQw+Bc0FRcAbX5xQyXG1swNRYiJMZmaEkioqBY03HaIoz0mAdLKlWFNZ4sT2V+2GoSyJxf+Db4mVwdNaC2JJuRccR7ooGeK0oa0taH/2vRDVCHsNLWI9sU8JKVj17sTXs9UVxxtJ8kdvHtWWpONHEXHti8mP1KUXjx5dsCZyip08N6RJhpfEiBwj2P3ZosvnqtFBNrmsEcRhlmJRaatwTzgJhEAUc4NYIW3r2VjHJVKyM2wfLxINUdQNI4mhJ7InlYxXFBW/q74tz8vSd8Je6vZAiXkAqQJhX7YmnCSoanrZbE4KTQ1HAcoZPzAgGgvyitMyx0FmWZXhdWHdEE6fJA6xZG2IJrt2Qo403a2TcynjM6Y2YGJssxMmbUYh30L8BEsLcWpfhD1SU2zIa8TEc/K1r8AHtBjRGcI6qh8lLQWyzCYXpVmVmytJqFfUVr8nau/bGpn5stgrG+/EX7DGLy7Dp8t3X12tGuyrESpd1mF6AUJPriqeRSl2Qml32XMPmHR/6gJQEDjUWse0RRndHmCjUvVViKG1QK0JpwIpFudmiu299+zsFIrScV0aEaV51Ft+ME8sLpFXFr+qtlLG4MqxRKCmmn+0dm2wpAbNp4Qg7V9vZF3Mc6CKXcirW7aD+EYnFYt57VvpG1d4WLE5u30TcqVGmGYACxrThfjHBiA+1+JgPJlE9vq4QRwEhaFX0hiaAm3cfvixYU3oh8vE5IVpDl5O5sVOxr2cIKZjihjJaBko6m500oRuKj4VohRuuUNKg0/r3x2mm6kg/xHZ9/dFmOcoumQnUv6kZ/H+DKzEZtVHFbHvNqRhPJ9BOuwBI7yOUen5rPanWAqSBUcRGBfL+lqan4Rp/GOn4mZ7T6Mfk40437Po7xXfEpXo0/CIULxXfEpXo0/CIUdAwHz1IzZ1RR0k1uqLFiqigFgKk29Ucwz9NMAYDU3Eitadp4xySMNoWvSA6V2dN6X3XnCGHl1qkxgQQVJ0/epr9kZZI6HxNx0F8XmJdxh5baCu5sAeyFisZPNJQlqVYUJ3NONDwiFcmEuV07oZ5Ykh0mDQpG5YL16340iomeOCROlnSdig29u/tiCwr0jLLA1sM4fItIpqpqIWhrTusKkxfl5O7E63004KTUjkSRUV7I5l+d9IQaq4AAqPhC+5B4wUwcwTKjUBQ3D2qAK7cd4olFp7LYwxyK07IlUKygKQ1agVqKjnxpX2wRWWVU6Q9xe1v5iHSZ2oUJJHBQL91uEdmN1lC6gDuG4U5DhGWXlJOqNMcaBWNyjpWRm1U03pSpA5xRxfg3MVGaUdRFDoIoSCL6aeveNocrquoVrS9CeVa7xUwk1QrMxaoaicDpHMcQTzhYfIWX1/st5ygtMwkrJcQ56qEVsdVrm3rgng8tny6iZKaoNAQQa/7TGsxc1Zah1WpXU1Abmu4FLC1N4h8qLKr/A1/BU/CrS9aG28Xz2hvM5dgA4hpYHTqUJsDYhhy7DThF3DY5CvU1GppvQDvtF/F5WJ6dHMNVJDCvAirG+/D7YfhsqVV6qWF6Ie2gqDvGaeBNWuwWT0xuFMxvg7Cu/EdkMeaVDvcUNzBLCaTpHyt6AkGnEAU7vZHc0lqaKKBeNeJJ7ONYrjg5K2PkkwRhGeYbceJH9ACG4/L2VS5YetR7oMS1MtKBuq3VJpUeusQTJy6SpfSrUBDNTURYWhw8Zjll2ZYz5TWeWuru37oUrBT5ZBQalY2lkkUHY20XsXgmSadKnRatL2qp/hWD+CmqZoYANpFSD3cB64sSpqLXYnL2mB5zPoq0sjha8Z988KsyojkpZgBSnfWNuM66Sc2HWWR0fy9A0nVQ78OzuMMmyFc10qARXVpGo6aCpMSh42OP5Ih8svRhJXhmik6kcGtwf8AmI8V4XPN6ssEV4twEatsjkTNQmSlq1TrK9apvZuVaRCuU4aSrp0fXpSoXUarUllPK8WrBg7UdiebJ7ZlknIDWdM1NS3EDuEWsPjgxpJkO5F7AD7yIOYDKVZiGRa710gGlBsPti02XpLcIGClrBmBPCtKDugcYvbTIuTM1OXGMaCWJY2ua/dEbLjJalmAmLYNT+e8RZis9cSVV21kkgoSAR2U4dkEETEzJY6SY1/k7G3OnGLahFdKg4y9sblcxgVcaq/LBNTQ225wfbFL1QKi53FB3VrYwLQX1LUEKFcGx6tb0+V3xVzbEv0fUpU3PYOR7eyMssbkyxOtBfFSw/V4OLdhHKMrMmqgaWVrpmUqLC6717xFuVimdBUm2/ClB7okk4WWmHnM5rro66xT6NVPP3xd40PTKszpaPZ/Fb8SlejT8IhQvFd8Slejl/hEKOwcs+YllyQASWJoK98cM6UNkr3wWk5XJ0qeuxKqTwFaXEQzsNL4IPtij5I3Wzprx8tXUULJHWZMp0iYcAE621Xp8lQvwmPK0EpGERZoM2Y/RGupjSWRXZlSpqe/nAVX0mq9UjiLEeuInJY1JJPM3Jhsh8cr/L/Ros1zeSEOFwnRspOvp5iBZgc2Kq4pQUAv2wPmZjiJI/xCrg0pRgTT1GK2HwdbmJsWgAoAIhzj1Vlv0ZtcpOgrgPC4AUJKHtuPVGkwHhUjOpbSQLdXlbf7Y8tmSzWCGW5HNmGwZRzoRFeTxcUk70ZVLJFnsOMzuVoJlzDRt6VFq0NeXGFhsCk0WmDRub3PfHni4JZKNpxSTH2KGoKkfTBoT2Uge+fPLNHCtb5J494imHiqP4E/lfs9YypVaYWBrQ0vTYH7doJZlLRl1KFDoKVoNvfHkmWeGnREkLSpqRW0F5Xhak16l2AYaWUEAHtrwPdFD8XMpNk1mxtG2w8t2TrAgHlv6+QizIwy2IHcbwIyTwtkAqpYhfpDVflbetYNNnchjRXTjThUgnavOhHqimeHJ7ssjOJUljo3OmxY0FSTSvLlt9scm4aZqLEg1rwJpxirPnqZho1WZhpoagCl++CssM6kK5te70sKVNOMQ5NJIs/uUMOzEMWrSvAfBAO1eVt+2IpuBkTpgY1qLKGY0PeBbeLC40FUSTVwSdxuxY1ND3xzFYdwNLKBehYcBtsN4bzyi9C4p9j0lKo0ixreo+CB2wpGEVXJop4KQOJH2UrFSXiWNU09cHSzG4NKUI9VItLl8wDVvy029fZFvyxsjxG4nqmpDKSaADeuwahiORiwE0ksaW1Otzf4R51iOZhpquHJLAVFGJNOcR4zGAK4DUomugBOksaDqnt+6Jxbn0DqKL2LlEhWBJPAWoKjanARzC4fUWBI2qSSVAoftHZDpeGLKNR2UAUtsNzzMcn4Rgn+G7Dnxr7Yr+eKYONollS1D9I3WY3tccKQLz7DJNB6QsNDE6uN7WPKI3x8xQJaqdTUFrgAbtTgbxUlZcWqTqNzTVvTtiby0rWwULA+HwCGbpZiNOoq7NQnlfgKCNPKkDo1CleVRR6Dn7aQOxWCF20ipXTbsirhZDySpUgBpgDCvPjBDNy0xzh7srTszxMlyWlnVqbrUHWrx/lA/HPiZ1ayyCaAk0FzuxjdTZDuVUFBLa9TWtBX+MD8ynpIV2MzXqG1rjagrF6X9ipzsy/k0lJZEt5pY1LMaABhTTVb0W5jO4/FM9FJJpcjhXzot5hmAIoo0LeoHHv86A02cDXgO3j3xrx42tsy5Ml6PpzxXfEpXo0/CIULxXfE5Xo0/CIUaTOfO2HxR0qB5o+6I3mExs8x8V2Lw5A1ynpaqlxt2FIp/wBxsVyT2t+SM3xyT0jtfbwySUpfwzJ9CSYtypAHbGj/ALk4vzU/Wb8kd/uXi/NT2t+SIvHkZOHleNHp/wAP/wAM+z0gfNmlqiNW/gJiz5ntb8sMPgDi/wDx/tflhxxSQsvnYpaT/hmPlalIZWKkXBBoR3ERYnY+dM/1Jsxv9zsf4xpx4v8AFfQ9rfljh8X+L+h+1+WLOMjJ82Lu/wDsyBljgIa6iNefF5i+aftflhv/AE5xfNP2vyw1FiebGYpwI4KRtG8W+LPFP2vyxweLbFc0/a/LE6Znc42Y9J7DZjFiXmE0bN/W38TGsXxdYobdH69R/wDmLOP8Ap7sGSXLljQqsAzEFgKM46nVrvp4c4VP9CuP7A2VT8bMAKS9QNQCWReGm2ojYC0WcR4TzJL6ZstkYfCFaUqRSlDtQEDvJiR/Fvizxl/te6LeX+L6cHDYhDOUfJWa0q3It0TmndSBwT7RDn+mNw/hqi6LtsNuA1kkUYH5NAPaYIyPDmU9A890+CK6QaXbURtsNIHbU9kDc18X+ImzWdJcqShpplrrIUAUpUr1jzPGKf8A0zxfOX+17og/HxPuKH8sl0zV4Pwmw4NRiJRrpqNLADVXVxvpAHfWNBlvharIB0kg1AF5hWmonVUUvpCivfHmq+LTFc0/a/LHW8WeK+h+1+WF9bEvQ/lk12ejpjWmDVWUSQGoJgJ676dPeAKnsi7l+AmdKXbDmZLUNpVWU1KGhJPEMTYco8sHi0xP0P2vyxIni7xY2YDuZx/8wl4uNbSE802qPXElYhHJbCzCAX2pSgFTT1Gg7Yixc6bRU8lmLTq1oL1TpL+q3faPMpXghmi/AxUxe6bNH3Q5/BTNjvi5p7504xW/BxNUS+xM0eNw+JJBSWyVEqhqBTpSStTyteLb5i4fpVlkakUuGdNy3RuBfbVfujFt4FZkf/0P9ZNiFvADHnebXvaZ7onHxccVoX2Js1uY5lavRKCOkqDMX/tmhApW96jnAHFY4LM1PNkDSSdOstWgBXYca27QYGN4uMYd3U95f3Ql8WuK+h+1+WJrxsadh886os43wsuw6eoNf9NKA3td9gR2WMZnF5nq2qTzYk/yHqjQf9OcV9D9r8sOHi6xX0Pa35YtUIorc5Psxs5GJ6xvEfQRuj4AYoihCW2NW/JDP+nmK+h7W/LEkRPbvFd8TlejT8IhRa8X2BaThkR91RV/VAH8IUIDTPKB3EN8mXzRChQALyZfNELyZfNEKFAAvJl80QvJl80QoUAC8mXzRC8mXzRChQALyZfNELyZfNEKFAAvJl80QvJl80QoUAC8mXzRC8mXzRChQALyZfNELyZfNEKFAAvJl80QvJl80QoUAC8mXzRC8mXzRChQALyZfNELyZfNEKFAAvJl80QvJl80QoUAC8mXzRC8mXzRChQALyZfNELyZfNEKFAAvJl80QvJl80QoUAC8mXzRC8mXzRChQAPVANhChQoA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42" name="AutoShape 18" descr="data:image/jpeg;base64,/9j/4AAQSkZJRgABAQAAAQABAAD/2wCEAAkGBxQTEhUUExQWFhQXGRoaGBgYGB8ZGBccHBoWHBcXGxwYHCggGBolHBcXITEhJSkrLi4uHB80ODMsNygtLisBCgoKDg0OGxAQGy8lICQvLDQ0LC8sLCw3LywsLCwsLCwsLDQsLCwsLCwsLCwsLC8sLCwsLDQsLCwsLCwsLCwsLP/AABEIAMYA/gMBIgACEQEDEQH/xAAbAAACAgMBAAAAAAAAAAAAAAAEBQMGAAECB//EAEEQAAECBAQCCAQFAgMIAwAAAAECEQADBCEFEjFBUWEGEyIycYGRoUKx0fAUUsHh8QcjYpKiFRYzQ1NjgrIXctL/xAAaAQACAwEBAAAAAAAAAAAAAAADBAECBQAG/8QAMREAAgEDAwIDBwQDAQEAAAAAAQIAAxEhBBIxIkETUfAFFDJhgaGxcZHR4SNC8cEz/9oADAMBAAIRAxEAPwBeqfG6MAklj5wlFY0Ty68ksEs/vHkzQYDE9deOyrhETPEGHBUxWtvaGyaAnWA7dptKtiK1o4RH+FPCH34UCIp0u2kXvaU5iRUiAcQRlQSdoeKl+EKcZT/bO9xaC0m6xIC3Ii1cg2JLOAbC3rEqqMEO9ztYba3MRVVSpaEoFgkMNPnrBFHhc05SpCilnccAW9tIbLFVuWtClBfiWXE6JU6hpxKkMZCTnW6A4O91Obh4pU2g2cezC7ByDYc49n6NUUk0UzMgOxHaFww9o8uxHC1mYeqSspLu3Aa+QtC+i1BB2kjufuRY/tALZt624MRqpciiMyVMWdJzJPNJGohpLplGnWUlu0XB3sIF/DLSWUyTzI+xDPDMWly5a5awlQKjfUeMPahnI3KL5EgAHoEBwyQVWDW1JhkimSSA/jwgmhopSierW0s35xrE5R7yUtLFh+8JVKu9zbE5VK4M4rJ0tAZCXMbwuUuarXKndrCFxBfuvFxwBCFoKdFDbjAal0XpyfOXsLXm6JMtBIHDWIsUlZkAZzfhDGskmnzSilKpkxIdR+AHQJ4GAjJUUgEBoGr+H0sf6lGAbqH/AGQUQGQpX3k6cxHXVIbUD3gOfLyHtBRO1rQ4w/CZkxHWdlKdsxaINyekXnYA6jEIlTHOVrGxO8aNIohlBPp+sWKbhE5nGRQ4hYjidhC0i8yW/DM/lFr1fK0rZPOUmfTZFgLGunAwVLkJ2EHY7TEpALFT2YvG1ZUyhmI6wfDvBTULKPOTtAiWoIzMRCjE6IoCpgHY18IeKlLUXZn3gPGVdWgy1OSoabeMOaeoQ4C/USjIdhJlP/Hlaw1hBhyJOYs8dIp0gWEL6inLknSNrBmUwdMtmOfxIKbaRx1g2hLLmkjKNIPkMkXiuy0k6gvzLWuUlOrW3AtG6WUslwR4NZoNpqRRRZAAbTN+irmOZspUsaKA4tb1TGDu5E37XOIbheICWsuNbACwHOD5uLkm1hFelyM24A4jWN1KhL7qifGANTBMIVWW6nQtcvOB2QWzPvwgCuqFAEA9kFwOccYYuYoBBCWKQok6JAHziy0GFylyTLWAFkuFhyU6bQjUKUmuf5g3O0XM89qVlrE8fOBFTiR27p1fdxoYuVd0M7+ScTlSVJGXvDlCWrwhMsB1pOZDubNe4EPUdTRbg3+k5WvwZW5U27iLrhWP5UZMgDJSmxYse8G07Y1OxAMUad2QoD4VG/EE2+UbTMUA4B0c66fm84d1GnWsBGhSBw89IGJqUHANzclIPd7g012PGMmYwEi4sCWCtGV3kqAZ0k3PgBFNw3pHMQMoUop1IKiyvIG0Trr1KfQOLc925k8YzjodrZEo1EAcYgVTUALzZSUAjYaB7HZ9YU1lR1i1KZsxdth6QRVrWUqLkC2+r7c94UzVtHodOlktMavWIe8PpqlSNCWOsHysYUE5Uksdd3hHKmvE0ue3ER1XTo+SISnrOx4+cvOBYuhAGdILbHeCp3SVGcLRLCVvYJ0HLnHn6KhJ1L/ODqZcu3aWG5vGe/s9Qb3hPeFPb7z0LDqyXPmFc7M5FmLAGCqutkpUkIdTagm0UCZUg6TT6ftHKCdpxhZ9IbZP2P8AEsKik4BnpU6YmpAlpSEFwxUoMOPi8Ma3CkplMZqSANCPlHm1NUzEMesS40JH7wecWmr789BB5aQPYbEE588j8CUIyLcfSEYlXiWOrly2JPezOPIQ4wjDEzpQBWSpT5uXCKksB8xqAf8AxtFk6P8ASGQhJE2oFtMko35Eu0SNOWA4x9P4lnqADE1KwJcuYoElaZZtpqdAfWOEYH10zModWL5i3ygdXScBSmysSdNT4jjAmIY6VpcqZI5sPQRXwyGvLBzaSYtNFOopljrEgO6jp4mKJiNeZ0wrJ5NB1bXmYGBLQuTQkk5do19JQWndmFjFNQ7m1jiDrmgawLUpKwwjuskkaxOgNGhxmK9dY7YFJpso5xi5B4w1k06laD1juZSKUWsFDWI3iBeiVNjLRJplSzcuPa+karpsx2DENoC0bxOtULLsEuQ2rs1mvy1hMuvKgUpAcncZlHgA7kCMSkjVADPQFduYbJrglQOUqIfsvyPxaDaFdaslnOwicS5qlOsZWDXADDw2+ZgbE5ozWYwylMK4C8yaTAm7cSzdC8QBmLTNcpKQlhqRdyPC0X2nqQFJaYAUjI6kWKbX8Y8aw6q6tYU1xFwwzpYlPeAVyVGT7R0Ll9yCHegHG5cy2VdWQtJzKKUkh0JA7J11tHnHSSelwgBQyqUxJuQT2QQLPDur6VpUbAAcBFUxeu6xRVBPZmldHuy+vRgatPw6dziLzMeN57NfnfbhA0ye20SCoSziPRbIlT1w/wBjmH4bKzKbkYfAJCGIfSw8Qwit0deEjMksdLj9IZHH+rQVO6mtYP8AQeEIV6FR3xxGW1qBOZJ0yqAlCEgjO5unRhp9IrMmcFWVrxEQuucoqCVKL/CCW9NIMp8InbgI8S59BDqhKSBSbTG/y1XLKCZr8PwIMdhKk7QXT4EXdcwn2EOJFIgWcmAVNWi8Zj1LQuct0/W/r95XEtuDHYlJO7RZ0yh8KR84mlUijoEjygB14Hb7w3uA8/t/cqwp+Cz6xn4dWy4uJw19h6axGcHu+VJA4jXxig9pL3kHQDsfzKkETPzR2mVM4xeUYTIUkhcopOxQSL32J0hBV4GpN85Yv5b/ACglPXU3NhiLvRKc3iVYWNxGzNVubDyg9eFqSgrUF5Azljv4xJUVGHplIyCoXO+MKypQ72ytdm4w0hDcQTttzmLDOMRlKllg5gz/AG/JSgoTSIKiGzrJUpPMc4Fp6o/xpF9u0XAlVfxDa8NoKEktmD+rRYafDAkBGu5PGEmDz0puS0N5OMDMSLxl6p6pYgcTQp00AybzjEMOQAS1orNIh1aPeLvPkBckqmEpKtAOEL8FpUBaUAWdyTBaDOqndyYCrVS/T2jTAMAFSGsnnDuk/pmkOVzCSdxwh7hE6WGygBtWjKnpMyiE7QVTtGYlUYs2J51jFFkcgg+IBhBPxSblyiYpI3COwD4hDP5xf8Vw5ExJJcPu7GPOcUpurmFDvwPF3jP9m1vEFr5nodiMLkTddPSJKUJPaKnUPID9IVpjuce0fExyI2qabRMio25/lMjYUY0DHYEWPzjdCqQoAMlpZZWoARi0dpucM8PaWlxckP6xFKkhU1KRZz6woK3U3kITUHeADFdVKszWjWCUalzbEBKbqe4bRm3i4/7toIzzphCQSMie8SOe1+HtBEukly0gISANW3J4k6mAt7SQLZcmKe4l6lzgRJLwRAzal09ks2VXMHUREjCpKSM46xX+IuP8ot7Q8nIccBAglAFgPrC/vVR+T+0ep6Wkva8imzFGwCUpGwDD2jpCSdQPT6xOim46xtSTt+0C3eUbtIDTjdzEskJEZ1Re5ta0EyZIGzxVmxkySBJETRsIkCiSCPOJJcscBBcuXwHOFWYCUJE5QTHaUkwfTUV05tDYjQjYF2IAciHGH4DLUCta8zEhkFvdSQPsXiKdB6hssWqV0TJlflyXjSpWVecKIyjTbM7sd9HHnEeP49KllUunKVTAQMgubKZTkPfXfhCmVLmzj1pmskrukEsDtowPB/rF10zodxNh67SjVFZcwzGamoqMwkoCUcSQCtjcDmeZHKAcN6MoIX+ISAtfdBtlf4wRqBewJ0uzh7bJkyynVSSVOQON3YEWtv4wxrJiOoRNIvLNwdQDa/prDialwMcRIbTgd55qj+m8xROWcggg5SxFwWYg6CKdW0s2RNMtYuCzguPEHcR6xXVqJk0gKGRwSBupgBYaabxrGMGlrCQUJUXs/DfTSDL7RZG68iUbSC3SbGeS1GYXBhvglIo5SbkmJemNGikqurHcKUqGrA3CgH5j3iXD69NtmFo0HqF6YKjmLqoDHMvcmnFQlMpVlIGoO0DjAsimSpzAOBVakqdN3sS7eUWSqmhJSlQGZTXB0hUHGZxGZNh9KqUb3DeZiKsw5S1FctnOo/WGc+kYjMom3kI3MnGWyUoKg2vHnF2AAsZA5uJRqjFiU3im1c4rmuePttBK55yjn9YAUrteEC0VAUybT02rApoLdzJqmjSlOZMwHk14BUILTU2IN3DDlA0aCX7zO1VFSNycTctL2jqWC7RG8Ygl7RYiCp0yygiNpAS7FRSltcr+A9YKoTlUlYDF7HVteMDUUolsxdtOAgtBezMPtozK7g4E0KNHaLvz+IylT3USS5MTgwDRpvy0+/rB8oRnOADCmcrc8I3KkcYnlpjtY7MD3dpF5ERf9rD0iJadxBPVlhv4HTx4QNPJ0Go1BiReSJxLU+oZveC5YHl6wMiW4uG89IOp0cY6oRJJk0hIKdP3jqQS5JA5ctrcd/SO5am0jcsnMToIXvzBXjiRMSCkpA6ywvq5YAgGwYXeJsdxhMilV1LFSQLaBNwyj+Zg+sU3F8a6tOUXUXtxff2ivTK6Yt8yzfUAsPCNDTrU23wB6/MWeipYXMPqEy0ELlB1EupT94K7QUX57DjpEwxjIhaMnfILuxs2/jC6XLdmsBwglNI5F7esXYr/ALQ1LTqOY4lYwlSQFJUSGIYsLPwD+kNKjGkKlFPVGYSQMmnm5034wro8ODMn0t56wOoGXMyn78frAFa3w8Sp0tL/AF5jfo7iPVBaZslZSpiSEZgGfUDlyhtPnZ+1KBKcwYtcNdmcGK3RIWhZKVqGbmbPqByhtRulIyA20L921r7cPOB1K2Aoi7UdrFpV+mmGzKsJWsF0OkKHeJfXLuGSPeKNLWZajLmBlJt+8eoooJgzKJC1KIIbs5dTZ1NqBFfxDoYuomqmKmGUvYTEnKriQoc2jW0WoH/zY4idelZd68/+RFR1ikkFCmYuIapxyapWZSgowNV9Dp8oOSCn8wun1ECpwuaNCk+cOuitACp5iW5PS2YQHSSdy8HnpUFM4UlhtFFFNPHwv4GNifMTqhXpAHot2MuGSczEWSOUCzx2lfe4hlWLShbE6BP1hROmh1eP1idODNzWVUIUE95wsc4gRMN3Hg4giQkqskEklgNy/KLBQ9E5qu+Qgf5j7WENFwvMzKg3WdTtleTfaJ5aPUxZcU6PSZEhS3UpdgCSwckbDk8IpCbvAHqi2I5pXZh1G8MktpBkhIO9vnAtPJJMNJEkBg0ZdVgI3JZKRwtBIQwjUuXdonywkzSLzQFo7WDlDsOEcFN9CfD78IkbRtrmItIJkwQzFiGGo+d4DmovzPlDCYkAA6FtrnZ7j/CxbZ/WGcHu2zHmd/BnETxKq0Wy0F/nDGnvp6xwhENMJos6msALm4+Th97O9jwiDdzYcyzuALmRS6cqb75aRHiKVIQVM4A1a13b9R5GLNLwq+UqYpcrfRNwyWZxxJBPyeudMq4BISEgJudACobOwt8XrF/dipG6KrX3tZZ59MmFaiomJ5EtyBEiZBOxzKuSbsNhBK0hCWbtbEnxvGoxHA7Tlf8AebTMAdI4/Zg2hIJhdTSSTmeD6eX2hzv+8JVLRwYEs2F1qJIKlozg2ygB+IN9vQ+MJcVmdbMKkoyEnujQMALc94saBOVJBOUyk72zfltva7+EDVmFNKQpjnU6mv3T3dbR1m2gAYGeItTdQ5Y8nHMWpX2RxEOcJm5ApKlKWhQBQGGYK1UjYb20iuKVfcQTKxAyl3AUggBQLX11Tr5iF0G1p2qRinTzOMd6QCaFSxJmSj3VJmDKptmYu7jV43gc8lkdYsACzqKuGxgfEK9c9kkDKkuCR2+DPHNA6Fwy9WxDL27Tqem/wlW5MPraqZJXax3burHNJtHFThiKhPWU4ZY/4kkf+yOXKIOkGNEgoTTTFlPxgHLpswLxWZWLzUqCpZykfCxzA8OYjUQk9Q4Mxlpl38McxpPpVoHaSoDmCB7wL+JIhgccq57pXPK6UKQFnq0pN2LBw4LhQfk8Wmf0Lkz0CZSzxc3SouwbY6+sG5laiNTNnFp5BjVaZs9XUpISWAGpsADfmz+cMKTDpCEZ5xUpYFgCwc+/8Q/k4RLSFdU6ilhMJ1fkw7vIe8KcakFKUk91RPjb+Yqat22DEPRoBjdjcwCgqjKWFslxsofd4eK6Zq/6Qf8A+xb5RWx/P34QyopssoUlcoKXqk6MOGrljF3VeSIfWZW4ORCMRx9dRLCClKQFA2e9j9YippbiIVSAFDKGcOx2uR+kMaWXYQnqGAFhGtGLUheF0kthBckaPECCzx1MXtvGYbkxyHJmB4nN20+/nC6SWEGSlvw/iBFMypkqk9rhfjfnGkzQCdHPG/h8hA5WwNg/sed9f4iDrAfUxYKZAF4yVPB9tvfWOAYGlqiRR3DRQiTa0OlrAIO6dLA3D3IO0FU9WUAFJNi/J+LHcbGFqSouWLDVtB5xpM4ecRtYcSpUGOJNUTm1D/C76Aa+Q1iq9J5ylrCR2iSB46WtDRFQLg+X1ivYoXUCduOl4PpgfE3NKmnYG0yZMyjvMobM/wCtoXrncy/OI50738vQRFGolPuYvxHOD1QJZUOZAcuN9BFTkKy6Q9paoBnt+kI6qjY3EMr3j6jml72I05cbQ2kY4qWVkM6kqB+EF9FAaJPKKwatzr+8dLnBVoVRnQ4xJNJX+KSzVJUx04B7tpf3geql3fb7DRqcb632juVM2McfMQ4xNJDGOpJGa/vYRqoNm+wIHm0pUMycxALXT2c4c5Xe9g+m8WpUmqcQFfUJSHUeZbMHOeWAoMFPZ9BwcQLP6Cy1TCuXOWmYm7BQJfa+oimzcdnpGa6UpVkLWZXA87H0h10e6TBE0pOVmzFalM1gbMC5OlyHhhNPWQ4xFWNUNemIH0cwVS1TXKkMSkjICLEWClbuNhoNYeDDzK3Z90ln8onV0jlmWZxSUSyVZHZ15SxYA2LnQxRcX6RTJ6ncoR8KQfctvGkqlhmB1NWpVqW25HaNVtKlKyd4AkKQSkhnZn1HIjg8V+f0gVOlZFhCrvmysoHwBZ+cF9I64BRloe3ePGzt4XEVOoBSpxoftonSpuXc3eRUJoMKhFx6zGCjBmH4hkBBQFWFyNL3+cLJM7N4xKYZK3FjL1/CqgMhjGlXmJvqfq0NacQjoTeHMpdozdUtmjlJgRcSdSmeNynck6bffjEZVc+R9Im6y2u0KkWEMWnQW0M8Ik589gWDXLXJYeJc6QmCompqsoUCNb6FiLM/lHBRfMGxJGJLP8rEjWxDx1Kl6PAsmYCS3HT9PlB0tbl4G4Ihu0JQi3L79I1MSCHAAy6h7nmAS/JhwHGBUTmHIkxOJt3BYKBAfhvfdoGFtzOIM6RVAi57exbUC2U8PG/ygZc4E6AFttPeB1oYl1njy8BAU+sA0t5awcJu4lrARjU1ABG0K8VqrAekcSKkrLtbjC3FqwKVyEM0KHWAe0BqKy00vIs13jeaA01YiRNSDvGmVmcmppnkwyWpjDeVPBAFoRpWIzrGharQ3x6ntIuI7UW0OU+NjHcuoOtoR/iVNrGKnFrmBe6nvChgJYV4gGd/3jinxDUqPhCijSCdfscos1PhSFyzOUtISgkEaK2uCQxgJoKDtAnVdRTpDqmSawBQLA8lacniaTMOd0pIS5NibEl8oA0S2fYNAJmBBdJ00O8KKnGphzhCyErfNzcl/K5DQbTU7cTFrK+qqAD0Iwr8M605pSACo5itS2F3cBLE8C/lEczo3UlWdSULSBpLIcsGSCCEuLB+N946wepNgTYRdsKDgbwKrq2Q7QJrVNMVQKWJt9/1/ieWVOfMUqzJAL5FOCDxIO8TzpCRLQp+2XcZgbB7kM6T+xj1DpV0eTPlFw01KSUK3sO6eIMV3CaKSAykhm1Ick+J84KNYLAWsYsKtOj/AJGuWP4lbxLDlKUVAu929oBRSBz1iXAa3E7R6/0g6GII62nBym5QNuaeXLbbhFKxjCgmSs3JSHbfX9NYsKjrZDAo61SAZXCqSx/tpCgWAYeoIGkQplImOO6RpwPkdIjSnMUpFgT/ACfG0G0VMVrCEJDgWdnPEq57jyg4TaMEy+rejRG23M0JAlgvdbc28B9fKOqSe+sE1MgkrAGovrZ3A1Olhx3gOkpFgFRGUcCb+ziB1NrA3OYnpdQQbseYyQHHk0SqSQ9/SAJc/XaMXV6tCZpNeaoe8IUC/AM0czkGzjMGvEKal9Yn1Fo4gqcwgF5zJmMba/dvaJRUWJe/3+kBzi2j21f75xkzY2Y2f9uPOLFAYQEiNkLDAu4gmRMAGuxezsLOfGFuGpK2SnU7fflDmu/sIyIClrUO0oaJFwQBqoB7/KFinVtly3A85CrDkLUoJmrKmJCbkOwCU6OFEnQ6WvASsGALKUpLh+1cfo/kYa1E8U8qXPlqSAU5E5DmCm7WVQJJStJe/dMVvHMdn1ZzrygJGibDwuTzIAsL2hxaTH4TaAvuNu0GnJIUqWi5drFx5cm3gL/Z7uVXA+9oOp5b5TLd/iHH7vFhwfBCtTtZRFr/AJmJ56GCNW2YWT7rTA3Vc/rENFguYhIQ7hxbx+kEpwKWWzDK5Q5BayrG5BZrXY67xb5JydWQHIBCgPykJZgBwJJ4sYAnyAQbaBtN309AfSFDqnDXvJK03G3aLSpYtgq5IdJCklSh6Eb72KS7DXSFg64PklhZ4C59Gf0i2dIJzyEIQ5JWsgC5NywAGwDeajCajlT5a0zEoWhSS4UpBYc2IjQpVGdLmLe7DIViP0M5oaSYsADqwos+cdkAqSkEF3Jc6cjC9acs2bLJCslsyD2c2/eFwLiGtEylgkgdpyXyjjZg6dx6QEmiYKUkskqzKBvlBIAu7ku+3DSCI/IMrrNIw2ul7d8/eNMFxSXKaxfcgD+YmxLF5szrClauqLJyu2t9OeUwvk4ekrSOtQ1nLvruwtyYkRNXYeUzQgOpOy0pcLuSSn8x4AsdoAaK7935jOm1dA/rJ5ZCkS0qSsKKmTlBPWDQi73zfl9Imxfo8hMlE2SdwkoBJPIgG8L5VMwTnXlOYuPyszvwU12OwhrTFSB31AhLXIYB1ALSUDTKUf6tdBYI4a4MQ1tekjeLSbN8jzkeDU2Uh7GPQsFISAd4psyesPmYqBU4LPvlAIBB7WzgNvDTBq1ec2JfQMWG3C4319oRraVy5YMIA+0969QMu1Ysl5i2AAuTZgI87wWnUxJ0JLA7AlxF2l0kydZXaGyEhxyzcfYQWjofMWXUtMu2gGYnxYgD3jqNB3BuJarURVteCYD0mldV2LqNwTs/HcEaNDibhsqplhRTlUfiGoPPiI8ORPQ4OcjmAR9/sYslF/UeZKGROUiwJKHdm7QdY52I4eMaAQ9xiA2EnoveT9IehvVr6wjW6VoLoJ2fh7Qm6P0Mwzyhcs9uzghO4PZL3J+kTYl0+qFqdBQl3zdgjM5+Id1YAGpvzhfIx2omLSEJSVl7JRuA7i9rA+3n1io+XzkVaFaqu4jiWzEuj00EzQFKB8yORy6+kVHEahnSRzsDb6ftB2IdLawyRJWUgWJykhehstzxLnewit1dSF6uC1gXvbio3v6eggaUdzbu0tR06gDxDb5f3xBZtSoTCMpY6MMzjyhpTUaixUSkHZu176Rxh8pYmJORRSQ5UElgBo5FvKG00OXiuorFSFX94/o6SkkbriMKOTKAYSkHmRm/9oa02DyZnwZDxQ49u6fSFWHBy0XrCKZIAJjMese5jtYLTGJ5rj1Cqnm9UoZviSoWcF2PLRmgIr3yeTsCNxa/pF+xkoVViWuUleVKWdLsHJO+jEDxZmir9PaLLLRMkoEpWYpUkaKBS4UACyWytYAHNyeHKBDhR3+szvfCrWIJg1LUyUDsLUl9UqLG3BScsR9I8W6zJkRkUHOZKiQfIuRpxiuSElg+u8GpAVs2gt+sM+AqNu5jIY1k8jIwC4Jc28dPpBdHh6lkZQS+wD2vb5w3wnC0MuZMVlloSSb3JvlQH3Js7ReMJlSUpQqUQuTLQJs5SCD/AHMhSxzEFgOs7PM2bWviF+OIdqooji59d4twro4lBUSSSlBKsqCcrhxdmLhKy4fTnG8QrJEiWELmjMk/8OUcykglzm4sXu2vlBlbiqlTFJlpdUwrUpRIEoJCUpzAi63ypSk6PmsHtRsXwxOdXVglViojsgEjtjL8JBJGXZhxjlp0+8z31fV1mPk4ohSRMJszuQw1f6/pxhXVYj1qwiWeypyV3cC1gDve0K8QmFPVpIeXlSQnZwCPHQxwmpUChKBax7XxKZjfxJbgCHfWADSr8Q+kcoB6tEuDk3t/Et1JgqUJ6wKUU2BCi7X9odyKaWoWHnFTwvEl9aqVMGUoIs+bx/T1hti9ZeWiUT2g8zL3gH24W3hZ0ffYnj1eK0q7BtlTnznOJ4LLnvlIcP2gLuHs41vxhDhGFS5paYCMhKFAMyyDzHvcmLXTOwCU5UswdgPYkxHh2ATOsWoOUqVmACbAkX7UOdeyycxUa2uxdTgdvl/3vKj0gwo0azKB7MwBaCGDXcgtqACfbg0AyJM1U5KFHRilSQSCPEAhuZ/j1Wp6JiapCpiUgpDOs5j5JFoMThNHJDzZgtxISmHELWzKVXpPTAAs3mJ5ZU4FUKWLp2DhStOFwfa3hFvwzorUzO0rMVKCSpQAQHBcEE7MBq/nrD1fTWhk9mQnrFf9tL/6jb3hbjPTmrykyZARwMxz6hLAf5ov8iYmUHlGeHdAwhIC1pAd2us+9hDGdLw6iDz5qAf+4sOfBI19I8zNTX1Tqn1a0y9FCW0tA5GYbD1eF1NSSEErQAbn+4TnK2JBKVG5FtdIkgDNpwHaeo//ACRIJKaWStaRqsp6uWOQftKPl5wmxPptNJ7+Xkiw+p9YpyKhUwhEpJPACLBRdFpw75kyzxm/3FHkEJICRzJflHXJk2nndQuWcuVJSUpZRzPnVd1M3Zs1rxLhtKJq8pWlHAq3PC0BzEKVobgO9tNT4xZegMhBWStlL+F/AvAdVU8KizjtN7efE2kfO8U4thU2QT1iSA4AULoJZ2CtHa7aw76GoSlprq6wEtwA8N4fdIp6aiXPkrSAJcoTJZfRXacgbGzRWMCxn8OgBaLAsSG4xnmtU1OmIA6sX+dxCbnZz5W+8edO8TkLloCU/wB8kOtmUALli2jn3inVmFZ09a4UkKCLWzksWys9nF7ecNuk+M/jZksS5eUJBCQBcu12HhCQT1BwLa+uhI5wzoqJp0lBwYTw0KbXXMY4fXzKTIsEKQu+UmxAsocjt5XeGGL4hJXNK5AaWpILcDdxbyhNQSkCYkVAWmU5zFKe0ByBtqzxDRS1KzBIJDv4Pt52tB6lFXF+8RdBp6ocHB7eUd0tRNIJl5QlOq1qCUvskFRDq5Rqn6RTutSozlgAhwhTBrOwYpfmQYXz5MwSkEgZcymSdnbtHxYeDCOZEoKCwU5J0vtDcKa7DmzEcYCumTJsIyuvS9iOZY6vFKlU7r1HKGKUkJBdknKSh3LnXg54NB2I1qZpQZiR3AGF0gv21Jfj2bn94gwxcmYhBCgDYqG6VGygbaX9DwjuaoS1TCom2500AGUi57MVAC8CYus1DVCKbKFI8oBKwpHWf3LoYMOZdwfD9do5xmhRImy0yu0Jo0uSkuOzxOoHjxibC8QTMUlDulwBm1KRZm1+3hJWU1TPnqMuTPUkKIQQhVg5a7NBBRZmNziV0upZGA4jjpDiCEyU08sq7JCl8M97HkMxbX2hYMXmy5fVkkoOqVONOyU2IsMocchBMvoXXzFAiQsPqVm7vrodm14Q9of6Y1Sh/dWEkkK72hDi2p0Pygi0womtU1iKoTnOe33lfViysyVozhKQLJGQAl7On24sY6lVRylXZGcqLAuzk2I1AvZ9RF7ov6Xy0t1k8niAHB8X1hrJ6PYfSp7SgBqcy2/eBmlfEDqa2kaltQdXn+b+c84qcNmTZKQkXBGum+vkRpBtD0HqJqU5iogElkp3UznMq2wi4zunOGyLS8qyP+mnOfWEmIf1TmqtT0zc5im9kvBFp7Ra8VoaqpSTYkPoP6dBKwtZD6krVmU/laHs3DaSSl50xLDiQke8eY1mN4nVWM0pB2ljKPU394BmdGak9qYFL5lWY/OLbU5MGzuxuTPQ6zp1h8m0oCYf8Kc3+o2hFW/1KnLtJkhI2Ki/sIrdHIQg9tILahQt+hhz/tWQA0mnGb/SP1MQaigThTJOMwdWIYjU/wDMUkH8oyj6wBV4VlLzF9avftZm8VHeDJtQtdlKtwFk310183grD8PWs9lJU3CwHmfvlCzakk2QRhdOBljaLcOpJxU8pADbtcDduLAuzRNUYn1cxYUBUmwRMmPkBvmUlIUQpJ200BYORFrqsNQmV1c2cQD8ABa7WLahwC2jiKfWCShTJUVEFnFtPH7ENK21QSMxUruawzGSsWJlsUJUo7rSCEj8qUjsoHh7whUlS1F2SBqwZKeQA9gII6iZlRNUWQtRSlFiVMC5BSLAFrEOXe1nteCyEpGYgFWzjT9+cXJ7mUAzaNuj+GyqaSCAetUHzGyh/wDnw/mMnTCT3jHCprnXhEZXFS14QC08qXSpMrOFpzBQTkftEEE5gOA4xAsEXTZtDvGlSiLwbhuXMetScpSQ7aHY+MW4m34lKqCzYPa0Oo8Qnz5SqfrJQGUqKpjJKgm+QKO54QtnVUzquoJSUhWYbsWYsRsbekQz0JzEjspewJct5bwRQS5a2D6qa9ucQlNU+AWgW1VIDq48hzFQqFZmSDm5bc7QwpKGYshPxH701iTElZJhCAEsbEC8Tqx+dMlypJsiWSp0gIJLuSpQDqME5EQNd73vfyvHfSCecic0sJKgAoOxWQA6jyNvSK9h1eQspmZUyyDZI7pBsoEXzPvBdVNGZCVk9lLqfbc3jrA8CqJiDNlySUrJIJI0csLkRW+LwJJYjcYDVBx2V5rqOVLsXIux3iyYFiKUyqeSRLITO6xSiQ7BxlUTxL2MQYb0YqKkqDCWlLAlQIIIJJYavblFnpP6apyZVTATYnsvrfjeKM9hIAzLDK6R0Q1FOn/JHc/pvSgNLWh+Q+girzP6XJPdWkXI3DRAP6XEf873MU3j0J231eWZPTFH50+QP0jFdPpSfiKjwSHhLL/pisN/cSfFJ+rwbL6BrRYLlHhr9Gjrt2nWWTTOnSj3ZavMgfJ4Cn9L6lXdCU89YcS+iCgLqT5bcdReBKnoZMOk1IPO/jFCKkt0SuVWMT1uFzlAci3ygOWJZLrJV4nfz19YsX+4sw6zUjyP1jpPQMfFOP8A4pH6qiPDY8ydwgVNNkM3VoI4lINvN2guRSUyiGQlJ5W/aJh0BlbT1jyEVzEcIXJWUiYsgGzhnD63MW225kbryxVkuVLS5mpTwSdT4AawjqK6Ye52RsVa+kRVtCsN1akL0JOuZ3tfshm47jyOly8qslMCw1mM98yh2FEOkNlsAGgdUOVukJTK3s0VTcIX356sr3Gcsoj/AApYkjmA3MRunp37MtPqPne3mSYsEno+FHNMWpROuz8ySCT6w2p8LlpHZB9YqKDN8Z9fiENcDCxJSYGlnmKJPAW/mC52IIp0slQYe0C9IKmTLSQHKtLKPprcxS508zC9wPF/TiefpBhtpjpEGA1Q5hWL40uYos/yfx4DlAVJTlam9T96COqalKjbSLRh2DpyhwfItEZaEZlpiw5ndDIQlI3I0+/EmDOuaNjD0AaH1P1jk0SOB/zH6wT5RbPMw1ERLrUjVYHnG1UMrdAPj+8cpoZQ/wCWn0iJ08vlzc4GxAAjqqUpRQkKI7N+fOMjIa7ygGAZyuWQkkHQXeO8GXcF750/bxkZEHic3MPxhLTVeUcYekFQf5Pz/SMjIGPghSZPh2H9eZ05TNLAWU8XNgOQj1HozOP4VK15RlS7IDAJ2AHGMjIq5zaVAxeOKSsCiUgEEISonkq3HWDl/q3K1oyMgU6dyrlnb74QRLWxt5vvGRkFUYlGk6p9n/L9kRsr15A+w/iMjIvKWkmXYWiKagGNRkcZwkJREK0xuMiksJCpMRT0AhlgKHMRkZHSRB5dHKSQRLQDqGSBEwQLhh/N4yMjpaDzN7aRW8WxcgKCXAHqfpG4yBsTLgSkV+ZRdZtwHyjqmkZ1AaDSNRkAbtGgemWijwwJbT75Q4lyWjUZDFrYEUGcmS5I5MoRkZHS0mThwMQT6DLwjIyL7RaUJn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43" name="Picture 19" descr="C:\Users\creaa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149080"/>
            <a:ext cx="3666728" cy="21602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44" name="Picture 20" descr="C:\Users\creaa\Desktop\DERS\BESİN SANİTASYONU\RİXOS F&amp;B DEPSRTMSNI foto albüm\10052009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337048" cy="25202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tr-TR" b="1" smtClean="0"/>
              <a:t>MASA OTURMA DÜZENİ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488832" cy="4767808"/>
          </a:xfrm>
        </p:spPr>
        <p:txBody>
          <a:bodyPr/>
          <a:lstStyle/>
          <a:p>
            <a:pPr algn="just"/>
            <a:r>
              <a:rPr lang="tr-TR" sz="3200" dirty="0" smtClean="0">
                <a:latin typeface="Agency FB" pitchFamily="34" charset="0"/>
              </a:rPr>
              <a:t>Uzun masalar ev ziyaretlerinde kullanıldığı zaman ev sahipleri masanın kısa kenarlarına karşılıklı olarak otururlar. </a:t>
            </a:r>
          </a:p>
          <a:p>
            <a:pPr algn="just"/>
            <a:r>
              <a:rPr lang="tr-TR" sz="3200" dirty="0" smtClean="0">
                <a:latin typeface="Agency FB" pitchFamily="34" charset="0"/>
              </a:rPr>
              <a:t>Ev sahiplerinin sağ tarafları şeref misafirlerinin yeridir. </a:t>
            </a:r>
          </a:p>
          <a:p>
            <a:pPr algn="just"/>
            <a:r>
              <a:rPr lang="tr-TR" sz="3200" dirty="0" smtClean="0">
                <a:latin typeface="Agency FB" pitchFamily="34" charset="0"/>
              </a:rPr>
              <a:t>Ev sahibi hanımın sağına şeref misafiri bey, ev sahibi beyin sağına da şeref misafiri hanım oturur. </a:t>
            </a:r>
          </a:p>
          <a:p>
            <a:pPr algn="just"/>
            <a:r>
              <a:rPr lang="tr-TR" sz="3200" dirty="0" smtClean="0">
                <a:latin typeface="Agency FB" pitchFamily="34" charset="0"/>
              </a:rPr>
              <a:t>Diğer misafirler önem derecelerine ve cinsiyetlerine göre diğer sandalyelere otururlar.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b="1" dirty="0" smtClean="0"/>
              <a:t>MASA OTURMA DÜZENİ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776864" cy="4767808"/>
          </a:xfrm>
        </p:spPr>
        <p:txBody>
          <a:bodyPr/>
          <a:lstStyle/>
          <a:p>
            <a:pPr algn="just"/>
            <a:r>
              <a:rPr lang="tr-TR" sz="3200" dirty="0" smtClean="0">
                <a:latin typeface="Agency FB" pitchFamily="34" charset="0"/>
                <a:cs typeface="Arial" charset="0"/>
              </a:rPr>
              <a:t>Ziyafeti veren ev sahibi bekar bir erkekse şeref misafiri beyi karşısına alarak oturur. En önemli hanım ev sahibi beyin sağına, onlardan sonra gelen hanımın da şeref misafiri beyin sağına oturur.</a:t>
            </a:r>
          </a:p>
          <a:p>
            <a:pPr algn="just"/>
            <a:r>
              <a:rPr lang="tr-TR" sz="3200" dirty="0" smtClean="0">
                <a:latin typeface="Agency FB" pitchFamily="34" charset="0"/>
                <a:cs typeface="Arial" charset="0"/>
              </a:rPr>
              <a:t>Sadece erkeklerin katıldığı resmi toplantılarda kulüp toplantılarında, şirket toplantılarında en yetkili kişi masanın ortasına oturur. Diğer davetliler de önem derecesine göre onun sağına ve soluna otururlar.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428006"/>
          </a:xfrm>
        </p:spPr>
        <p:txBody>
          <a:bodyPr/>
          <a:lstStyle/>
          <a:p>
            <a:pPr algn="ctr"/>
            <a:r>
              <a:rPr lang="tr-TR" b="1" dirty="0" smtClean="0"/>
              <a:t>PROTOKOL </a:t>
            </a:r>
            <a:r>
              <a:rPr lang="tr-TR" b="1" dirty="0" smtClean="0"/>
              <a:t>SERVİSİ</a:t>
            </a:r>
            <a:br>
              <a:rPr lang="tr-TR" b="1" dirty="0" smtClean="0"/>
            </a:br>
            <a:r>
              <a:rPr lang="tr-TR" sz="3600" b="1" dirty="0" smtClean="0">
                <a:solidFill>
                  <a:srgbClr val="04617B"/>
                </a:solidFill>
              </a:rPr>
              <a:t>PROTOKOL </a:t>
            </a:r>
            <a:r>
              <a:rPr lang="tr-TR" sz="3600" b="1" dirty="0">
                <a:solidFill>
                  <a:srgbClr val="04617B"/>
                </a:solidFill>
              </a:rPr>
              <a:t>SERVİSİNİN PRENSİPLERİ</a:t>
            </a:r>
            <a:endParaRPr lang="tr-TR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r-TR" dirty="0" smtClean="0"/>
          </a:p>
          <a:p>
            <a:pPr algn="just"/>
            <a:r>
              <a:rPr lang="tr-TR" sz="3600" dirty="0" smtClean="0">
                <a:latin typeface="Agency FB" pitchFamily="34" charset="0"/>
                <a:cs typeface="Arial" charset="0"/>
              </a:rPr>
              <a:t>Bu servis devlet başkanı, kral, kraliçe, yabancı diplomatlar ve üst düzeydeki yöneticilere uygulanmaktadır.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724</TotalTime>
  <Words>727</Words>
  <Application>Microsoft Office PowerPoint</Application>
  <PresentationFormat>Ekran Gösterisi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Agency FB</vt:lpstr>
      <vt:lpstr>Arial</vt:lpstr>
      <vt:lpstr>Calibri</vt:lpstr>
      <vt:lpstr>Constantia</vt:lpstr>
      <vt:lpstr>Verdana</vt:lpstr>
      <vt:lpstr>Wingdings</vt:lpstr>
      <vt:lpstr>Wingdings 2</vt:lpstr>
      <vt:lpstr>Akış</vt:lpstr>
      <vt:lpstr>  GENİŞ ÇAPTA SERVİS YÖNTEMLERİ </vt:lpstr>
      <vt:lpstr>PowerPoint Sunusu</vt:lpstr>
      <vt:lpstr>PowerPoint Sunusu</vt:lpstr>
      <vt:lpstr>Uluslar Arası Anlamda En Çok Kullanılan Servis Yöntemleri </vt:lpstr>
      <vt:lpstr>PowerPoint Sunusu</vt:lpstr>
      <vt:lpstr>PowerPoint Sunusu</vt:lpstr>
      <vt:lpstr>MASA OTURMA DÜZENİ</vt:lpstr>
      <vt:lpstr>MASA OTURMA DÜZENİ</vt:lpstr>
      <vt:lpstr>PROTOKOL SERVİSİ PROTOKOL SERVİSİNİN PRENSİPLERİ</vt:lpstr>
      <vt:lpstr>PROTOKOL MASA ŞEKİLLERİ </vt:lpstr>
      <vt:lpstr>SERVİS PERSONELİNİN TEMİZLİĞİ VE UYMASI GEREKEN HİJYEN KURALLARI</vt:lpstr>
      <vt:lpstr>PowerPoint Sunusu</vt:lpstr>
      <vt:lpstr>SICAK BÖLÜM HİJYEN ESASLARI </vt:lpstr>
      <vt:lpstr>PowerPoint Sunusu</vt:lpstr>
      <vt:lpstr>PowerPoint Sunusu</vt:lpstr>
      <vt:lpstr>SOĞUTMA ESASLARI</vt:lpstr>
      <vt:lpstr>SOĞUK MEZE BÖLÜMÜ HİJYEN ESASLARI</vt:lpstr>
      <vt:lpstr>PowerPoint Sunusu</vt:lpstr>
      <vt:lpstr>PowerPoint Sunusu</vt:lpstr>
    </vt:vector>
  </TitlesOfParts>
  <Company>altan ve demet evi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 BESLENME SİSTEMLERİNDE SERVİS</dc:title>
  <dc:creator>altan demet</dc:creator>
  <cp:lastModifiedBy>exper</cp:lastModifiedBy>
  <cp:revision>89</cp:revision>
  <dcterms:created xsi:type="dcterms:W3CDTF">1998-01-01T01:08:08Z</dcterms:created>
  <dcterms:modified xsi:type="dcterms:W3CDTF">2017-01-31T13:47:52Z</dcterms:modified>
</cp:coreProperties>
</file>