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</p:sldMasterIdLst>
  <p:notesMasterIdLst>
    <p:notesMasterId r:id="rId19"/>
  </p:notesMasterIdLst>
  <p:sldIdLst>
    <p:sldId id="256" r:id="rId2"/>
    <p:sldId id="298" r:id="rId3"/>
    <p:sldId id="301" r:id="rId4"/>
    <p:sldId id="302" r:id="rId5"/>
    <p:sldId id="299" r:id="rId6"/>
    <p:sldId id="303" r:id="rId7"/>
    <p:sldId id="306" r:id="rId8"/>
    <p:sldId id="304" r:id="rId9"/>
    <p:sldId id="305" r:id="rId10"/>
    <p:sldId id="307" r:id="rId11"/>
    <p:sldId id="308" r:id="rId12"/>
    <p:sldId id="309" r:id="rId13"/>
    <p:sldId id="310" r:id="rId14"/>
    <p:sldId id="311" r:id="rId15"/>
    <p:sldId id="312" r:id="rId16"/>
    <p:sldId id="314" r:id="rId17"/>
    <p:sldId id="313" r:id="rId18"/>
  </p:sldIdLst>
  <p:sldSz cx="9144000" cy="6858000" type="screen4x3"/>
  <p:notesSz cx="7099300" cy="10234613"/>
  <p:defaultTextStyle>
    <a:defPPr>
      <a:defRPr lang="th-TH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FF"/>
    <a:srgbClr val="800080"/>
    <a:srgbClr val="339966"/>
    <a:srgbClr val="CC3300"/>
    <a:srgbClr val="4924A4"/>
    <a:srgbClr val="542ABC"/>
    <a:srgbClr val="676521"/>
    <a:srgbClr val="912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noProof="0" smtClean="0"/>
              <a:t>Click to edit Master text styles</a:t>
            </a:r>
          </a:p>
          <a:p>
            <a:pPr lvl="1"/>
            <a:r>
              <a:rPr lang="th-TH" noProof="0" smtClean="0"/>
              <a:t>Second level</a:t>
            </a:r>
          </a:p>
          <a:p>
            <a:pPr lvl="2"/>
            <a:r>
              <a:rPr lang="th-TH" noProof="0" smtClean="0"/>
              <a:t>Third level</a:t>
            </a:r>
          </a:p>
          <a:p>
            <a:pPr lvl="3"/>
            <a:r>
              <a:rPr lang="th-TH" noProof="0" smtClean="0"/>
              <a:t>Fourth level</a:t>
            </a:r>
          </a:p>
          <a:p>
            <a:pPr lvl="4"/>
            <a:r>
              <a:rPr lang="th-TH" noProof="0" smtClean="0"/>
              <a:t>Fifth level</a:t>
            </a: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9E7EB7C0-F019-4D6A-B923-70C70C41AA7F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168246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ahom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ahom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ahom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ahom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Tahoma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486D98AA-CF68-4675-AB50-7060465050D2}" type="slidenum">
              <a:rPr lang="en-US" altLang="en-US" smtClean="0"/>
              <a:pPr/>
              <a:t>1</a:t>
            </a:fld>
            <a:endParaRPr lang="th-TH" alt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38F6A58E-A12A-4FA4-9A66-F4F3E355632D}" type="slidenum">
              <a:rPr lang="en-US" altLang="en-US" smtClean="0"/>
              <a:pPr/>
              <a:t>10</a:t>
            </a:fld>
            <a:endParaRPr lang="th-TH" altLang="en-US" smtClean="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F1D23846-BD9B-4F3D-BB7F-D7D019EEB51D}" type="slidenum">
              <a:rPr lang="en-US" altLang="en-US" smtClean="0"/>
              <a:pPr/>
              <a:t>11</a:t>
            </a:fld>
            <a:endParaRPr lang="th-TH" altLang="en-US" smtClean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7B5952B8-ACD9-448C-A490-C607A3BBBCAD}" type="slidenum">
              <a:rPr lang="en-US" altLang="en-US" smtClean="0"/>
              <a:pPr/>
              <a:t>12</a:t>
            </a:fld>
            <a:endParaRPr lang="th-TH" altLang="en-US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EC9EA514-705C-47AF-B76E-58F07839E2FA}" type="slidenum">
              <a:rPr lang="en-US" altLang="en-US" smtClean="0"/>
              <a:pPr/>
              <a:t>13</a:t>
            </a:fld>
            <a:endParaRPr lang="th-TH" altLang="en-US" smtClean="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2D75E25E-B3CB-4F0B-A48B-CE1FA9A2209D}" type="slidenum">
              <a:rPr lang="en-US" altLang="en-US" smtClean="0"/>
              <a:pPr/>
              <a:t>14</a:t>
            </a:fld>
            <a:endParaRPr lang="th-TH" altLang="en-US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4B3E3EF9-8B00-47DD-B202-DCB4B7111A73}" type="slidenum">
              <a:rPr lang="en-US" altLang="en-US" smtClean="0"/>
              <a:pPr/>
              <a:t>15</a:t>
            </a:fld>
            <a:endParaRPr lang="th-TH" altLang="en-US" smtClean="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7A57E895-026E-4D5F-8CD7-3D48BB255E08}" type="slidenum">
              <a:rPr lang="en-US" altLang="en-US" smtClean="0"/>
              <a:pPr/>
              <a:t>16</a:t>
            </a:fld>
            <a:endParaRPr lang="th-TH" altLang="en-US" smtClean="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CCABEA4C-37DD-4B5E-AFEB-D943347D2F9E}" type="slidenum">
              <a:rPr lang="en-US" altLang="en-US" smtClean="0"/>
              <a:pPr/>
              <a:t>17</a:t>
            </a:fld>
            <a:endParaRPr lang="th-TH" altLang="en-US" smtClean="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1D612E3C-1E77-4013-8641-436804D643EA}" type="slidenum">
              <a:rPr lang="en-US" altLang="en-US" smtClean="0"/>
              <a:pPr/>
              <a:t>2</a:t>
            </a:fld>
            <a:endParaRPr lang="th-TH" altLang="en-US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A859F942-D9D8-4C62-8CEA-F166BFDBF286}" type="slidenum">
              <a:rPr lang="en-US" altLang="en-US" smtClean="0"/>
              <a:pPr/>
              <a:t>3</a:t>
            </a:fld>
            <a:endParaRPr lang="th-TH" alt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FB702B12-DC68-486A-A42F-D6829818E5F3}" type="slidenum">
              <a:rPr lang="en-US" altLang="en-US" smtClean="0"/>
              <a:pPr/>
              <a:t>4</a:t>
            </a:fld>
            <a:endParaRPr lang="th-TH" altLang="en-US" smtClean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11487DE6-F76F-487E-B91D-654BA3B1B52E}" type="slidenum">
              <a:rPr lang="en-US" altLang="en-US" smtClean="0"/>
              <a:pPr/>
              <a:t>5</a:t>
            </a:fld>
            <a:endParaRPr lang="th-TH" altLang="en-US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A8A53719-F42A-4837-B474-26B367F8A4C8}" type="slidenum">
              <a:rPr lang="en-US" altLang="en-US" smtClean="0"/>
              <a:pPr/>
              <a:t>6</a:t>
            </a:fld>
            <a:endParaRPr lang="th-TH" altLang="en-US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6882F9CA-204A-4B64-A1A3-38DFA137215D}" type="slidenum">
              <a:rPr lang="en-US" altLang="en-US" smtClean="0"/>
              <a:pPr/>
              <a:t>7</a:t>
            </a:fld>
            <a:endParaRPr lang="th-TH" altLang="en-US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C4081BA0-3C94-410E-B0A8-C4CE6085CDE4}" type="slidenum">
              <a:rPr lang="en-US" altLang="en-US" smtClean="0"/>
              <a:pPr/>
              <a:t>8</a:t>
            </a:fld>
            <a:endParaRPr lang="th-TH" alt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4F5281EE-3506-4B84-9C65-F9E51AB113CF}" type="slidenum">
              <a:rPr lang="en-US" altLang="en-US" smtClean="0"/>
              <a:pPr/>
              <a:t>9</a:t>
            </a:fld>
            <a:endParaRPr lang="th-TH" altLang="en-US" smtClean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0" y="914400"/>
            <a:ext cx="8686800" cy="2514600"/>
            <a:chOff x="0" y="576"/>
            <a:chExt cx="5472" cy="1584"/>
          </a:xfrm>
        </p:grpSpPr>
        <p:sp>
          <p:nvSpPr>
            <p:cNvPr id="5" name="Oval 2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 eaLnBrk="1" hangingPunct="1">
                <a:defRPr/>
              </a:pPr>
              <a:endParaRPr lang="en-US" altLang="en-US" smtClean="0"/>
            </a:p>
          </p:txBody>
        </p:sp>
        <p:sp>
          <p:nvSpPr>
            <p:cNvPr id="6" name="Rectangle 3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 smtClean="0">
                <a:latin typeface="Times New Roman" pitchFamily="18" charset="0"/>
              </a:endParaRPr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 smtClean="0">
                <a:latin typeface="Times New Roman" pitchFamily="18" charset="0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>
                <a:gd name="T0" fmla="*/ 0 w 1000"/>
                <a:gd name="T1" fmla="*/ 695 h 1000"/>
                <a:gd name="T2" fmla="*/ 0 w 1000"/>
                <a:gd name="T3" fmla="*/ 695 h 1000"/>
                <a:gd name="T4" fmla="*/ 0 w 1000"/>
                <a:gd name="T5" fmla="*/ 0 h 1000"/>
                <a:gd name="T6" fmla="*/ 0 w 1000"/>
                <a:gd name="T7" fmla="*/ 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>
                <a:gd name="T0" fmla="*/ 0 w 1000"/>
                <a:gd name="T1" fmla="*/ 0 h 1000"/>
                <a:gd name="T2" fmla="*/ 1 w 1000"/>
                <a:gd name="T3" fmla="*/ 0 h 1000"/>
                <a:gd name="T4" fmla="*/ 1 w 1000"/>
                <a:gd name="T5" fmla="*/ 557 h 1000"/>
                <a:gd name="T6" fmla="*/ 0 w 1000"/>
                <a:gd name="T7" fmla="*/ 557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07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th-TH"/>
              <a:t>Click to edit Master subtitle style</a:t>
            </a:r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th-TH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6536667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26D96-4093-43ED-B407-456665F8CD87}" type="datetime1">
              <a:rPr lang="tr-TR" smtClean="0"/>
              <a:t>11.05.2020</a:t>
            </a:fld>
            <a:endParaRPr lang="th-TH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6BCAE-A232-4FF1-9919-C58DF66EE2D9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00970454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62750" y="104775"/>
            <a:ext cx="2152650" cy="63722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304800" y="104775"/>
            <a:ext cx="6305550" cy="63722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D840A-55FA-443E-926E-920FE3530CCC}" type="datetime1">
              <a:rPr lang="tr-TR" smtClean="0"/>
              <a:t>11.05.2020</a:t>
            </a:fld>
            <a:endParaRPr lang="th-TH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79EAE-BF48-45C4-B829-AD3FB7E89A0E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92816966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25" y="104775"/>
            <a:ext cx="8126413" cy="685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304800" y="1108075"/>
            <a:ext cx="4229100" cy="53689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86300" y="1108075"/>
            <a:ext cx="4229100" cy="53689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E58AD-FD99-4A2B-9026-BD9BF4E7CC71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79D06-8DC1-4E0A-B21E-2E4539A7B27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21055690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25" y="104775"/>
            <a:ext cx="8126413" cy="685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304800" y="1108075"/>
            <a:ext cx="4229100" cy="53689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86300" y="1108075"/>
            <a:ext cx="4229100" cy="53689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40479-CA73-4A51-89E8-F30A53ED20F9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8B0CB-0DAF-4E69-9277-B126F648FFF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59237798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Başlık ve İçerik Üzerind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25" y="104775"/>
            <a:ext cx="8126413" cy="685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304800" y="1108075"/>
            <a:ext cx="8610600" cy="26082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304800" y="3868738"/>
            <a:ext cx="8610600" cy="26082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281C5-03D9-4888-885A-F463F55A8591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B205E-587A-4DC9-803F-8E3004F36B2D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6573612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03E91-8464-4BC2-BB0E-4D49499E5D66}" type="datetime1">
              <a:rPr lang="tr-TR" smtClean="0"/>
              <a:t>11.05.2020</a:t>
            </a:fld>
            <a:endParaRPr lang="th-TH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8008A-D4F6-4FE8-AD70-34601459125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11388818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1419D-7295-413F-B745-D8CF4B038A7E}" type="datetime1">
              <a:rPr lang="tr-TR" smtClean="0"/>
              <a:t>11.05.2020</a:t>
            </a:fld>
            <a:endParaRPr lang="th-TH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6290D-4775-429A-917E-663F55230887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66206482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304800" y="1108075"/>
            <a:ext cx="4229100" cy="536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86300" y="1108075"/>
            <a:ext cx="4229100" cy="536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6F538-4B26-4B4D-89E3-B165111CE93C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E7793-B32E-4584-B442-729FEFB2518E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89435195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550D4-0E4E-47FA-924A-3DCE3028D8EE}" type="datetime1">
              <a:rPr lang="tr-TR" smtClean="0"/>
              <a:t>11.05.2020</a:t>
            </a:fld>
            <a:endParaRPr lang="th-TH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EB0B3-BA89-41C9-807B-145E6000973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77497140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FEB46-51A6-4314-8539-920A01AA45DF}" type="datetime1">
              <a:rPr lang="tr-TR" smtClean="0"/>
              <a:t>11.05.2020</a:t>
            </a:fld>
            <a:endParaRPr lang="th-TH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92572-FA42-416E-BE10-46F49D728E4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4482903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24CCF-FF80-4F1F-9670-D8B8BF47115C}" type="datetime1">
              <a:rPr lang="tr-TR" smtClean="0"/>
              <a:t>11.05.2020</a:t>
            </a:fld>
            <a:endParaRPr lang="th-TH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E8B56-065D-41C0-A88C-5FCF7DAC852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32972877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604FE-8E78-461D-B024-74A696231EE5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CFA61-8016-4E95-AC46-66742853EB4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44898188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9AA2E-7470-4980-BA23-94E03A51F1FC}" type="datetime1">
              <a:rPr lang="tr-TR" smtClean="0"/>
              <a:t>11.05.2020</a:t>
            </a:fld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761EC-1B63-457B-8087-63E1A533E280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89816940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941388"/>
            <a:ext cx="2133600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 eaLnBrk="1" hangingPunct="1">
              <a:defRPr/>
            </a:pPr>
            <a:endParaRPr lang="en-US" altLang="en-US" sz="2400" smtClean="0">
              <a:latin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447800" y="942975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 eaLnBrk="1" hangingPunct="1">
              <a:defRPr/>
            </a:pPr>
            <a:endParaRPr lang="en-US" altLang="en-US" sz="2400" smtClean="0">
              <a:latin typeface="Times New Roman" pitchFamily="18" charset="0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55625" y="104775"/>
            <a:ext cx="81264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en-US" smtClean="0"/>
              <a:t>Click to edit Master title style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108075"/>
            <a:ext cx="8610600" cy="536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en-US" smtClean="0"/>
              <a:t>Click to edit Master text styles</a:t>
            </a:r>
          </a:p>
          <a:p>
            <a:pPr lvl="1"/>
            <a:r>
              <a:rPr lang="th-TH" altLang="en-US" smtClean="0"/>
              <a:t>Second level</a:t>
            </a:r>
          </a:p>
          <a:p>
            <a:pPr lvl="2"/>
            <a:r>
              <a:rPr lang="th-TH" altLang="en-US" smtClean="0"/>
              <a:t>Third level</a:t>
            </a:r>
          </a:p>
          <a:p>
            <a:pPr lvl="3"/>
            <a:r>
              <a:rPr lang="th-TH" altLang="en-US" smtClean="0"/>
              <a:t>Fourth level</a:t>
            </a:r>
          </a:p>
          <a:p>
            <a:pPr lvl="4"/>
            <a:r>
              <a:rPr lang="th-TH" altLang="en-US" smtClean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7338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fld id="{09871389-C8C7-4D08-BAAD-485974A8B2C1}" type="datetime1">
              <a:rPr lang="tr-TR" smtClean="0"/>
              <a:t>11.05.2020</a:t>
            </a:fld>
            <a:endParaRPr lang="th-TH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53200"/>
            <a:ext cx="3276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r>
              <a:rPr lang="en-US" smtClean="0"/>
              <a:t>Sayısal Mantık Tasarımı</a:t>
            </a:r>
            <a:endParaRPr lang="th-TH"/>
          </a:p>
        </p:txBody>
      </p:sp>
      <p:sp>
        <p:nvSpPr>
          <p:cNvPr id="8704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EF80243-80A2-4071-9859-FD0F8C5BE94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  <p:sp>
        <p:nvSpPr>
          <p:cNvPr id="1033" name="Freeform 9"/>
          <p:cNvSpPr>
            <a:spLocks noChangeArrowheads="1"/>
          </p:cNvSpPr>
          <p:nvPr/>
        </p:nvSpPr>
        <p:spPr bwMode="auto">
          <a:xfrm>
            <a:off x="315913" y="79375"/>
            <a:ext cx="236537" cy="771525"/>
          </a:xfrm>
          <a:custGeom>
            <a:avLst/>
            <a:gdLst>
              <a:gd name="T0" fmla="*/ 2147483647 w 1000"/>
              <a:gd name="T1" fmla="*/ 2147483647 h 1000"/>
              <a:gd name="T2" fmla="*/ 0 w 1000"/>
              <a:gd name="T3" fmla="*/ 2147483647 h 1000"/>
              <a:gd name="T4" fmla="*/ 0 w 1000"/>
              <a:gd name="T5" fmla="*/ 0 h 1000"/>
              <a:gd name="T6" fmla="*/ 2147483647 w 1000"/>
              <a:gd name="T7" fmla="*/ 0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rgbClr val="929565">
                <a:alpha val="63136"/>
              </a:srgb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" name="Freeform 10"/>
          <p:cNvSpPr>
            <a:spLocks noChangeArrowheads="1"/>
          </p:cNvSpPr>
          <p:nvPr/>
        </p:nvSpPr>
        <p:spPr bwMode="auto">
          <a:xfrm>
            <a:off x="8674100" y="87313"/>
            <a:ext cx="177800" cy="752475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</p:sldLayoutIdLst>
  <p:transition>
    <p:random/>
  </p:transition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912F31"/>
          </a:solidFill>
          <a:latin typeface="Arial" charset="0"/>
          <a:cs typeface="Tahoma" charset="0"/>
        </a:defRPr>
      </a:lvl9pPr>
    </p:titleStyle>
    <p:bodyStyle>
      <a:lvl1pPr marL="447675" indent="-447675" algn="l" rtl="0" eaLnBrk="0" fontAlgn="base" hangingPunct="0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2400">
          <a:solidFill>
            <a:srgbClr val="4924A4"/>
          </a:solidFill>
          <a:latin typeface="+mn-lt"/>
          <a:ea typeface="+mn-ea"/>
          <a:cs typeface="+mn-cs"/>
        </a:defRPr>
      </a:lvl1pPr>
      <a:lvl2pPr marL="889000" indent="-439738" algn="l" rtl="0" eaLnBrk="0" fontAlgn="base" hangingPunct="0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¡"/>
        <a:defRPr sz="2000">
          <a:solidFill>
            <a:schemeClr val="tx1"/>
          </a:solidFill>
          <a:latin typeface="+mn-lt"/>
          <a:cs typeface="+mn-cs"/>
        </a:defRPr>
      </a:lvl2pPr>
      <a:lvl3pPr marL="1293813" indent="-403225" algn="l" rtl="0" eaLnBrk="0" fontAlgn="base" hangingPunct="0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>
          <a:solidFill>
            <a:schemeClr val="tx1"/>
          </a:solidFill>
          <a:latin typeface="+mn-lt"/>
          <a:cs typeface="+mn-cs"/>
        </a:defRPr>
      </a:lvl3pPr>
      <a:lvl4pPr marL="1681163" indent="-385763" algn="l" rtl="0" eaLnBrk="0" fontAlgn="base" hangingPunct="0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¡"/>
        <a:defRPr sz="1600">
          <a:solidFill>
            <a:srgbClr val="6F6C2F"/>
          </a:solidFill>
          <a:latin typeface="+mn-lt"/>
          <a:cs typeface="+mn-cs"/>
        </a:defRPr>
      </a:lvl4pPr>
      <a:lvl5pPr marL="2070100" indent="-387350" algn="l" rtl="0" eaLnBrk="0" fontAlgn="base" hangingPunct="0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5pPr>
      <a:lvl6pPr marL="2527300" indent="-387350" algn="l" rtl="0" fontAlgn="base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6pPr>
      <a:lvl7pPr marL="2984500" indent="-387350" algn="l" rtl="0" fontAlgn="base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7pPr>
      <a:lvl8pPr marL="3441700" indent="-387350" algn="l" rtl="0" fontAlgn="base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8pPr>
      <a:lvl9pPr marL="3898900" indent="-387350" algn="l" rtl="0" fontAlgn="base">
        <a:spcBef>
          <a:spcPct val="20000"/>
        </a:spcBef>
        <a:spcAft>
          <a:spcPct val="0"/>
        </a:spcAft>
        <a:buClr>
          <a:srgbClr val="963232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371600"/>
            <a:ext cx="7467600" cy="3048000"/>
          </a:xfrm>
        </p:spPr>
        <p:txBody>
          <a:bodyPr/>
          <a:lstStyle/>
          <a:p>
            <a:pPr algn="ctr" eaLnBrk="1" hangingPunct="1"/>
            <a:r>
              <a:rPr lang="en-US" altLang="en-US" sz="4800" dirty="0" smtClean="0"/>
              <a:t>Bile</a:t>
            </a:r>
            <a:r>
              <a:rPr lang="tr-TR" altLang="en-US" sz="4800" dirty="0" smtClean="0"/>
              <a:t>şimli Mantık</a:t>
            </a:r>
            <a:r>
              <a:rPr lang="en-US" altLang="en-US" sz="4800" dirty="0" smtClean="0"/>
              <a:t/>
            </a:r>
            <a:br>
              <a:rPr lang="en-US" altLang="en-US" sz="4800" dirty="0" smtClean="0"/>
            </a:br>
            <a:r>
              <a:rPr lang="tr-TR" altLang="en-US" sz="4800" dirty="0" smtClean="0"/>
              <a:t>(</a:t>
            </a:r>
            <a:r>
              <a:rPr lang="en-US" altLang="en-US" dirty="0" smtClean="0"/>
              <a:t>Combinational Logic</a:t>
            </a:r>
            <a:r>
              <a:rPr lang="tr-TR" altLang="en-US" dirty="0" smtClean="0"/>
              <a:t>)</a:t>
            </a: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>2/3</a:t>
            </a:r>
            <a:endParaRPr lang="th-TH" altLang="en-US" dirty="0" smtClean="0"/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486400"/>
            <a:ext cx="65627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D054A5D2-452C-4266-AE4A-F633BD7EAC79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48131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4813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3178CD14-3B6C-4101-9C13-C833560B2160}" type="slidenum">
              <a:rPr lang="en-US" altLang="en-US" smtClean="0"/>
              <a:pPr/>
              <a:t>10</a:t>
            </a:fld>
            <a:endParaRPr lang="th-TH" altLang="en-US" smtClean="0"/>
          </a:p>
        </p:txBody>
      </p:sp>
      <p:sp>
        <p:nvSpPr>
          <p:cNvPr id="481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İkili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Çarpma</a:t>
            </a:r>
            <a:endParaRPr lang="th-TH" altLang="en-US" dirty="0" smtClean="0"/>
          </a:p>
        </p:txBody>
      </p:sp>
      <p:sp>
        <p:nvSpPr>
          <p:cNvPr id="481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n bit X n </a:t>
            </a:r>
            <a:r>
              <a:rPr lang="en-US" altLang="en-US" dirty="0" err="1" smtClean="0"/>
              <a:t>bitlik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çarpıcı</a:t>
            </a:r>
            <a:r>
              <a:rPr lang="en-US" altLang="en-US" dirty="0" smtClean="0"/>
              <a:t>, n-1 </a:t>
            </a:r>
            <a:r>
              <a:rPr lang="en-US" altLang="en-US" dirty="0" err="1" smtClean="0"/>
              <a:t>tane</a:t>
            </a:r>
            <a:r>
              <a:rPr lang="en-US" altLang="en-US" dirty="0" smtClean="0"/>
              <a:t> n </a:t>
            </a:r>
            <a:r>
              <a:rPr lang="en-US" altLang="en-US" dirty="0" err="1" smtClean="0"/>
              <a:t>bitlik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toplayıcının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birer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pozisyon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kaydırılarak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dizilmesi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oluşturulabilir</a:t>
            </a:r>
            <a:r>
              <a:rPr lang="en-US" altLang="en-US" dirty="0" smtClean="0"/>
              <a:t>.</a:t>
            </a:r>
          </a:p>
          <a:p>
            <a:pPr eaLnBrk="1" hangingPunct="1"/>
            <a:r>
              <a:rPr lang="en-US" altLang="en-US" dirty="0" smtClean="0"/>
              <a:t>Her </a:t>
            </a:r>
            <a:r>
              <a:rPr lang="en-US" altLang="en-US" dirty="0" err="1" smtClean="0"/>
              <a:t>toplayıcı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için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girdilerin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çarpandaki</a:t>
            </a:r>
            <a:r>
              <a:rPr lang="en-US" altLang="en-US" dirty="0" smtClean="0"/>
              <a:t> bite </a:t>
            </a:r>
            <a:r>
              <a:rPr lang="en-US" altLang="en-US" dirty="0" err="1" smtClean="0"/>
              <a:t>göre</a:t>
            </a:r>
            <a:r>
              <a:rPr lang="en-US" altLang="en-US" dirty="0" smtClean="0"/>
              <a:t> (AND </a:t>
            </a:r>
            <a:r>
              <a:rPr lang="en-US" altLang="en-US" dirty="0" err="1" smtClean="0"/>
              <a:t>kapıları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kullanılarak</a:t>
            </a:r>
            <a:r>
              <a:rPr lang="en-US" altLang="en-US" dirty="0" smtClean="0"/>
              <a:t>) 0 </a:t>
            </a:r>
            <a:r>
              <a:rPr lang="en-US" altLang="en-US" dirty="0" err="1" smtClean="0"/>
              <a:t>veya</a:t>
            </a:r>
            <a:r>
              <a:rPr lang="en-US" altLang="en-US" dirty="0" smtClean="0"/>
              <a:t> 1 </a:t>
            </a:r>
            <a:r>
              <a:rPr lang="en-US" altLang="en-US" dirty="0" err="1" smtClean="0"/>
              <a:t>ile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çarpılmış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çarpılandır</a:t>
            </a:r>
            <a:r>
              <a:rPr lang="en-US" altLang="en-US" dirty="0" smtClean="0"/>
              <a:t>. </a:t>
            </a:r>
            <a:r>
              <a:rPr lang="en-US" altLang="en-US" dirty="0" err="1" smtClean="0"/>
              <a:t>Diğeri</a:t>
            </a:r>
            <a:r>
              <a:rPr lang="en-US" altLang="en-US" dirty="0" smtClean="0"/>
              <a:t> de </a:t>
            </a:r>
            <a:r>
              <a:rPr lang="en-US" altLang="en-US" dirty="0" err="1" smtClean="0"/>
              <a:t>kısmi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çarpımın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soldaki</a:t>
            </a:r>
            <a:r>
              <a:rPr lang="en-US" altLang="en-US" dirty="0" smtClean="0"/>
              <a:t> n </a:t>
            </a:r>
            <a:r>
              <a:rPr lang="en-US" altLang="en-US" dirty="0" err="1" smtClean="0"/>
              <a:t>bitidir</a:t>
            </a:r>
            <a:r>
              <a:rPr lang="en-US" altLang="en-US" dirty="0" smtClean="0"/>
              <a:t>. </a:t>
            </a:r>
          </a:p>
          <a:p>
            <a:pPr eaLnBrk="1" hangingPunct="1"/>
            <a:endParaRPr lang="th-TH" altLang="en-US" sz="1800" dirty="0" smtClean="0"/>
          </a:p>
        </p:txBody>
      </p:sp>
      <p:sp>
        <p:nvSpPr>
          <p:cNvPr id="48135" name="Text Box 4"/>
          <p:cNvSpPr txBox="1">
            <a:spLocks noChangeArrowheads="1"/>
          </p:cNvSpPr>
          <p:nvPr/>
        </p:nvSpPr>
        <p:spPr bwMode="auto">
          <a:xfrm>
            <a:off x="838200" y="3581400"/>
            <a:ext cx="7443788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				    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3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	    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2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	    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1	      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0</a:t>
            </a:r>
          </a:p>
          <a:p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			x	    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3	      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2	      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1	      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0</a:t>
            </a:r>
          </a:p>
          <a:p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                                                            ----------------------------------------------</a:t>
            </a:r>
          </a:p>
          <a:p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				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3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.Y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0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2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.Y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0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1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.Y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0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0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.Y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0</a:t>
            </a:r>
          </a:p>
          <a:p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			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3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.Y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1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2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.Y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1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1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.Y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1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0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.Y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1</a:t>
            </a:r>
          </a:p>
          <a:p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		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3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.Y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2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2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.Y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2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1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.Y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2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0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.Y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2</a:t>
            </a:r>
          </a:p>
          <a:p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	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3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.Y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3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2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.Y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3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1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.Y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3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X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0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.Y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3</a:t>
            </a:r>
          </a:p>
          <a:p>
            <a:r>
              <a:rPr lang="en-US" altLang="en-US" sz="700">
                <a:solidFill>
                  <a:srgbClr val="676521"/>
                </a:solidFill>
                <a:cs typeface="Arial" charset="0"/>
              </a:rPr>
              <a:t>_______________________________________________________________________________________________________________________________________________</a:t>
            </a:r>
          </a:p>
          <a:p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P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7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P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6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P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5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P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4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P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3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P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2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P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1	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P</a:t>
            </a:r>
            <a:r>
              <a:rPr lang="en-US" altLang="en-US" sz="1700" baseline="-25000">
                <a:solidFill>
                  <a:srgbClr val="676521"/>
                </a:solidFill>
                <a:cs typeface="Arial" charset="0"/>
              </a:rPr>
              <a:t>0</a:t>
            </a:r>
            <a:r>
              <a:rPr lang="en-US" altLang="en-US" sz="1700">
                <a:solidFill>
                  <a:srgbClr val="676521"/>
                </a:solidFill>
                <a:cs typeface="Arial" charset="0"/>
              </a:rPr>
              <a:t>   </a:t>
            </a:r>
          </a:p>
          <a:p>
            <a:endParaRPr lang="en-US" altLang="en-US" sz="2800" b="1">
              <a:solidFill>
                <a:srgbClr val="676521"/>
              </a:solidFill>
              <a:cs typeface="Arial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2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DD987B5F-5055-4787-9CA5-677B2078B956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49155" name="3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49156" name="4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BE2E62E7-0920-4116-901E-53A27F0BA2E3}" type="slidenum">
              <a:rPr lang="en-US" altLang="en-US" smtClean="0"/>
              <a:pPr/>
              <a:t>11</a:t>
            </a:fld>
            <a:endParaRPr lang="th-TH" altLang="en-US" smtClean="0"/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4x4 </a:t>
            </a:r>
            <a:r>
              <a:rPr lang="en-US" altLang="en-US" dirty="0" err="1" smtClean="0"/>
              <a:t>Sıralı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Çarpıcı</a:t>
            </a:r>
            <a:endParaRPr lang="en-US" altLang="en-US" dirty="0" smtClean="0"/>
          </a:p>
        </p:txBody>
      </p:sp>
      <p:pic>
        <p:nvPicPr>
          <p:cNvPr id="49158" name="Picture 3" descr="4x4-array-multipli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7488238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0E1BFF9F-5860-4E51-8841-A87CCA2246BD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50179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5018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F6F01E58-9568-406A-9420-5AEC363008FC}" type="slidenum">
              <a:rPr lang="en-US" altLang="en-US" smtClean="0"/>
              <a:pPr/>
              <a:t>12</a:t>
            </a:fld>
            <a:endParaRPr lang="th-TH" altLang="en-US" smtClean="0"/>
          </a:p>
        </p:txBody>
      </p:sp>
      <p:sp>
        <p:nvSpPr>
          <p:cNvPr id="501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Büyüklük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Karşılaştırıcı</a:t>
            </a:r>
            <a:r>
              <a:rPr lang="th-TH" altLang="en-US" sz="3600" dirty="0" smtClean="0"/>
              <a:t> </a:t>
            </a:r>
            <a:r>
              <a:rPr lang="en-US" altLang="en-US" sz="3600" dirty="0" smtClean="0"/>
              <a:t>(1/2)</a:t>
            </a:r>
            <a:endParaRPr lang="th-TH" altLang="en-US" sz="3600" dirty="0" smtClean="0"/>
          </a:p>
        </p:txBody>
      </p:sp>
      <p:sp>
        <p:nvSpPr>
          <p:cNvPr id="501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İki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sayıyı</a:t>
            </a:r>
            <a:r>
              <a:rPr lang="en-GB" altLang="en-US" dirty="0" smtClean="0"/>
              <a:t>, </a:t>
            </a:r>
            <a:r>
              <a:rPr lang="th-TH" altLang="en-US" i="1" dirty="0" smtClean="0"/>
              <a:t>A </a:t>
            </a:r>
            <a:r>
              <a:rPr lang="en-GB" altLang="en-US" i="1" dirty="0" err="1" smtClean="0"/>
              <a:t>ve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B</a:t>
            </a:r>
            <a:r>
              <a:rPr lang="en-GB" altLang="en-US" i="1" dirty="0" smtClean="0"/>
              <a:t>,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karşılaştırma</a:t>
            </a:r>
            <a:endParaRPr lang="th-TH" altLang="en-US" dirty="0" smtClean="0"/>
          </a:p>
          <a:p>
            <a:pPr lvl="1" eaLnBrk="1" hangingPunct="1"/>
            <a:r>
              <a:rPr lang="th-TH" altLang="en-US" i="1" dirty="0" smtClean="0"/>
              <a:t>A &gt; B </a:t>
            </a:r>
            <a:r>
              <a:rPr lang="th-TH" altLang="en-US" dirty="0" smtClean="0"/>
              <a:t>?, </a:t>
            </a:r>
            <a:r>
              <a:rPr lang="th-TH" altLang="en-US" i="1" dirty="0" smtClean="0"/>
              <a:t>A = B </a:t>
            </a:r>
            <a:r>
              <a:rPr lang="th-TH" altLang="en-US" dirty="0" smtClean="0"/>
              <a:t>?, </a:t>
            </a:r>
            <a:r>
              <a:rPr lang="th-TH" altLang="en-US" i="1" dirty="0" smtClean="0"/>
              <a:t>A &lt; B </a:t>
            </a:r>
            <a:r>
              <a:rPr lang="th-TH" altLang="en-US" dirty="0" smtClean="0"/>
              <a:t>?</a:t>
            </a:r>
          </a:p>
          <a:p>
            <a:pPr eaLnBrk="1" hangingPunct="1"/>
            <a:r>
              <a:rPr lang="en-GB" altLang="en-US" dirty="0" smtClean="0"/>
              <a:t>n </a:t>
            </a:r>
            <a:r>
              <a:rPr lang="en-GB" altLang="en-US" dirty="0" err="1" smtClean="0"/>
              <a:t>bitlik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sayılar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için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doğruluk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tablosu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yapsak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kaç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satır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olur</a:t>
            </a:r>
            <a:r>
              <a:rPr lang="th-TH" altLang="en-US" dirty="0" smtClean="0"/>
              <a:t>?</a:t>
            </a:r>
          </a:p>
          <a:p>
            <a:pPr lvl="1" eaLnBrk="1" hangingPunct="1"/>
            <a:r>
              <a:rPr lang="th-TH" altLang="en-US" i="1" dirty="0" smtClean="0"/>
              <a:t>2</a:t>
            </a:r>
            <a:r>
              <a:rPr lang="th-TH" altLang="en-US" i="1" baseline="30000" dirty="0" smtClean="0"/>
              <a:t>2n</a:t>
            </a:r>
            <a:r>
              <a:rPr lang="th-TH" altLang="en-US" i="1" dirty="0" smtClean="0"/>
              <a:t> </a:t>
            </a:r>
            <a:endParaRPr lang="th-TH" altLang="en-US" dirty="0" smtClean="0"/>
          </a:p>
          <a:p>
            <a:pPr lvl="1" eaLnBrk="1" hangingPunct="1"/>
            <a:r>
              <a:rPr lang="en-GB" altLang="en-US" dirty="0" err="1" smtClean="0"/>
              <a:t>Tasarım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için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uygulanabilir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değil</a:t>
            </a:r>
            <a:endParaRPr lang="th-TH" altLang="en-US" dirty="0" smtClean="0"/>
          </a:p>
          <a:p>
            <a:pPr eaLnBrk="1" hangingPunct="1"/>
            <a:r>
              <a:rPr lang="en-GB" altLang="en-US" dirty="0" err="1" smtClean="0"/>
              <a:t>İki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sayının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eşit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olduğuna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nasıl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karar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veriyoruz</a:t>
            </a:r>
            <a:r>
              <a:rPr lang="th-TH" altLang="en-US" dirty="0" smtClean="0"/>
              <a:t>?</a:t>
            </a:r>
          </a:p>
          <a:p>
            <a:pPr lvl="1" eaLnBrk="1" hangingPunct="1"/>
            <a:r>
              <a:rPr lang="en-GB" altLang="en-US" dirty="0" smtClean="0"/>
              <a:t>Her </a:t>
            </a:r>
            <a:r>
              <a:rPr lang="en-GB" altLang="en-US" dirty="0" err="1" smtClean="0"/>
              <a:t>basamak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eşitse</a:t>
            </a:r>
            <a:r>
              <a:rPr lang="en-GB" altLang="en-US" dirty="0"/>
              <a:t> </a:t>
            </a:r>
            <a:r>
              <a:rPr lang="en-GB" altLang="en-US" dirty="0" err="1" smtClean="0"/>
              <a:t>sayılar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eşittir</a:t>
            </a:r>
            <a:endParaRPr lang="th-TH" altLang="en-US" dirty="0" smtClean="0"/>
          </a:p>
          <a:p>
            <a:pPr lvl="1" eaLnBrk="1" hangingPunct="1"/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1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0</a:t>
            </a:r>
            <a:r>
              <a:rPr lang="th-TH" altLang="en-US" i="1" dirty="0" smtClean="0"/>
              <a:t> = B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1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0</a:t>
            </a:r>
            <a:r>
              <a:rPr lang="th-TH" altLang="en-US" i="1" dirty="0" smtClean="0"/>
              <a:t> </a:t>
            </a:r>
            <a:r>
              <a:rPr lang="en-GB" altLang="en-US" dirty="0" err="1" smtClean="0"/>
              <a:t>ancak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ve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ancak</a:t>
            </a:r>
            <a:endParaRPr lang="th-TH" altLang="en-US" dirty="0" smtClean="0"/>
          </a:p>
          <a:p>
            <a:pPr lvl="1" eaLnBrk="1" hangingPunct="1">
              <a:buFont typeface="Wingdings" pitchFamily="2" charset="2"/>
              <a:buNone/>
            </a:pPr>
            <a:r>
              <a:rPr lang="th-TH" altLang="en-US" i="1" dirty="0" smtClean="0"/>
              <a:t>	A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 = B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 </a:t>
            </a:r>
            <a:r>
              <a:rPr lang="en-GB" altLang="en-US" i="1" dirty="0" err="1" smtClean="0"/>
              <a:t>ve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 = B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 </a:t>
            </a:r>
            <a:r>
              <a:rPr lang="en-GB" altLang="en-US" i="1" dirty="0" err="1" smtClean="0"/>
              <a:t>ve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1</a:t>
            </a:r>
            <a:r>
              <a:rPr lang="th-TH" altLang="en-US" i="1" dirty="0" smtClean="0"/>
              <a:t> = B</a:t>
            </a:r>
            <a:r>
              <a:rPr lang="th-TH" altLang="en-US" i="1" baseline="-25000" dirty="0" smtClean="0"/>
              <a:t>1</a:t>
            </a:r>
            <a:r>
              <a:rPr lang="th-TH" altLang="en-US" i="1" dirty="0" smtClean="0"/>
              <a:t> </a:t>
            </a:r>
            <a:r>
              <a:rPr lang="en-GB" altLang="en-US" i="1" dirty="0" err="1" smtClean="0"/>
              <a:t>ve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0</a:t>
            </a:r>
            <a:r>
              <a:rPr lang="th-TH" altLang="en-US" i="1" dirty="0" smtClean="0"/>
              <a:t>=B</a:t>
            </a:r>
            <a:r>
              <a:rPr lang="th-TH" altLang="en-US" i="1" baseline="-25000" dirty="0" smtClean="0"/>
              <a:t>0</a:t>
            </a:r>
          </a:p>
          <a:p>
            <a:pPr eaLnBrk="1" hangingPunct="1"/>
            <a:r>
              <a:rPr lang="en-GB" altLang="en-US" dirty="0" err="1" smtClean="0"/>
              <a:t>Yeni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fonksiyon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tanımlayalım</a:t>
            </a:r>
            <a:r>
              <a:rPr lang="th-TH" altLang="en-US" dirty="0" smtClean="0"/>
              <a:t>: 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i</a:t>
            </a:r>
            <a:r>
              <a:rPr lang="en-GB" altLang="en-US" dirty="0" smtClean="0"/>
              <a:t>,</a:t>
            </a:r>
            <a:r>
              <a:rPr lang="th-TH" altLang="en-US" i="1" dirty="0" smtClean="0"/>
              <a:t> A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= B</a:t>
            </a:r>
            <a:r>
              <a:rPr lang="th-TH" altLang="en-US" i="1" baseline="-25000" dirty="0" smtClean="0"/>
              <a:t>i</a:t>
            </a:r>
            <a:r>
              <a:rPr lang="en-GB" altLang="en-US" i="1" baseline="-25000" dirty="0" smtClean="0"/>
              <a:t> </a:t>
            </a:r>
            <a:r>
              <a:rPr lang="en-GB" altLang="en-US" dirty="0" err="1" smtClean="0"/>
              <a:t>durumunu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belirtir</a:t>
            </a:r>
            <a:endParaRPr lang="th-TH" altLang="en-US" i="1" baseline="-25000" dirty="0" smtClean="0"/>
          </a:p>
          <a:p>
            <a:pPr lvl="1" eaLnBrk="1" hangingPunct="1"/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= A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 + A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’B</a:t>
            </a:r>
            <a:r>
              <a:rPr lang="th-TH" altLang="en-US" i="1" baseline="-25000" dirty="0" smtClean="0"/>
              <a:t>i</a:t>
            </a:r>
            <a:r>
              <a:rPr lang="th-TH" altLang="en-US" i="1" dirty="0" smtClean="0"/>
              <a:t>’ </a:t>
            </a:r>
            <a:r>
              <a:rPr lang="th-TH" altLang="en-US" dirty="0" smtClean="0"/>
              <a:t>(XNOR)</a:t>
            </a:r>
          </a:p>
          <a:p>
            <a:pPr lvl="1" eaLnBrk="1" hangingPunct="1"/>
            <a:r>
              <a:rPr lang="en-GB" altLang="en-US" dirty="0" err="1" smtClean="0"/>
              <a:t>Dolayısıyla</a:t>
            </a:r>
            <a:r>
              <a:rPr lang="th-TH" altLang="en-US" dirty="0" smtClean="0"/>
              <a:t>, </a:t>
            </a:r>
            <a:r>
              <a:rPr lang="th-TH" altLang="en-US" i="1" dirty="0" smtClean="0"/>
              <a:t>(A = B) = x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1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0</a:t>
            </a:r>
          </a:p>
          <a:p>
            <a:pPr eaLnBrk="1" hangingPunct="1"/>
            <a:r>
              <a:rPr lang="en-GB" altLang="en-US" dirty="0" err="1" smtClean="0"/>
              <a:t>Peki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A &lt; B </a:t>
            </a:r>
            <a:r>
              <a:rPr lang="en-GB" altLang="en-US" i="1" dirty="0" err="1" smtClean="0"/>
              <a:t>ve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A &gt; B</a:t>
            </a:r>
            <a:r>
              <a:rPr lang="en-GB" altLang="en-US" dirty="0"/>
              <a:t> </a:t>
            </a:r>
            <a:r>
              <a:rPr lang="en-GB" altLang="en-US" dirty="0" err="1" smtClean="0"/>
              <a:t>durumları</a:t>
            </a:r>
            <a:r>
              <a:rPr lang="en-GB" altLang="en-US" dirty="0" smtClean="0"/>
              <a:t>?</a:t>
            </a:r>
            <a:endParaRPr lang="th-TH" altLang="en-US" dirty="0" smtClean="0"/>
          </a:p>
        </p:txBody>
      </p:sp>
    </p:spTree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1D0B6B6C-31CC-4239-911A-E9D8D6847198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51203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5120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C7070092-17B6-4FB7-9858-69BB3B3083F9}" type="slidenum">
              <a:rPr lang="en-US" altLang="en-US" smtClean="0"/>
              <a:pPr/>
              <a:t>13</a:t>
            </a:fld>
            <a:endParaRPr lang="th-TH" altLang="en-US" smtClean="0"/>
          </a:p>
        </p:txBody>
      </p:sp>
      <p:sp>
        <p:nvSpPr>
          <p:cNvPr id="512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Büyüklük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Karşılaştırıcı</a:t>
            </a:r>
            <a:r>
              <a:rPr lang="th-TH" altLang="en-US" sz="3600" dirty="0" smtClean="0"/>
              <a:t> </a:t>
            </a:r>
            <a:r>
              <a:rPr lang="en-US" altLang="en-US" sz="3600" dirty="0" smtClean="0"/>
              <a:t>(2/2)</a:t>
            </a:r>
            <a:endParaRPr lang="th-TH" altLang="en-US" sz="3600" dirty="0" smtClean="0"/>
          </a:p>
        </p:txBody>
      </p:sp>
      <p:sp>
        <p:nvSpPr>
          <p:cNvPr id="70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>
                <a:solidFill>
                  <a:srgbClr val="912F31"/>
                </a:solidFill>
              </a:rPr>
              <a:t>Durum </a:t>
            </a:r>
            <a:r>
              <a:rPr lang="th-TH" altLang="en-US" dirty="0" smtClean="0">
                <a:solidFill>
                  <a:srgbClr val="912F31"/>
                </a:solidFill>
              </a:rPr>
              <a:t>1: </a:t>
            </a:r>
            <a:r>
              <a:rPr lang="th-TH" altLang="en-US" i="1" dirty="0" smtClean="0">
                <a:solidFill>
                  <a:srgbClr val="912F31"/>
                </a:solidFill>
              </a:rPr>
              <a:t>A &gt; B</a:t>
            </a:r>
          </a:p>
          <a:p>
            <a:pPr lvl="1" eaLnBrk="1" hangingPunct="1"/>
            <a:r>
              <a:rPr lang="th-TH" altLang="en-US" i="1" dirty="0" smtClean="0"/>
              <a:t>A &gt; B</a:t>
            </a:r>
            <a:r>
              <a:rPr lang="en-GB" altLang="en-US" i="1" dirty="0" smtClean="0"/>
              <a:t> </a:t>
            </a:r>
            <a:r>
              <a:rPr lang="en-GB" altLang="en-US" dirty="0" err="1" smtClean="0"/>
              <a:t>olduğunu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nasıl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belirleyebiliriz</a:t>
            </a:r>
            <a:r>
              <a:rPr lang="th-TH" altLang="en-US" dirty="0" smtClean="0"/>
              <a:t>?</a:t>
            </a:r>
          </a:p>
          <a:p>
            <a:pPr lvl="1" eaLnBrk="1" hangingPunct="1"/>
            <a:r>
              <a:rPr lang="en-GB" altLang="en-US" dirty="0" smtClean="0"/>
              <a:t>A </a:t>
            </a:r>
            <a:r>
              <a:rPr lang="en-GB" altLang="en-US" dirty="0" err="1" smtClean="0"/>
              <a:t>ve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B’nin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farklı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olduğu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soldaki</a:t>
            </a:r>
            <a:r>
              <a:rPr lang="en-GB" altLang="en-US" dirty="0" smtClean="0"/>
              <a:t> bite </a:t>
            </a:r>
            <a:r>
              <a:rPr lang="en-GB" altLang="en-US" dirty="0" err="1" smtClean="0"/>
              <a:t>bakarız</a:t>
            </a:r>
            <a:endParaRPr lang="th-TH" altLang="en-US" dirty="0" smtClean="0"/>
          </a:p>
          <a:p>
            <a:pPr lvl="2" eaLnBrk="1" hangingPunct="1"/>
            <a:r>
              <a:rPr lang="en-GB" altLang="en-US" dirty="0" err="1" smtClean="0"/>
              <a:t>Eğer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A = 1 </a:t>
            </a:r>
            <a:r>
              <a:rPr lang="en-GB" altLang="en-US" dirty="0" err="1" smtClean="0"/>
              <a:t>ve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B = 0</a:t>
            </a:r>
            <a:r>
              <a:rPr lang="en-GB" altLang="en-US" i="1" dirty="0" smtClean="0"/>
              <a:t> </a:t>
            </a:r>
            <a:r>
              <a:rPr lang="en-GB" altLang="en-US" dirty="0" err="1" smtClean="0"/>
              <a:t>ise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A &gt; B</a:t>
            </a:r>
            <a:r>
              <a:rPr lang="en-GB" altLang="en-US" dirty="0" smtClean="0"/>
              <a:t>’</a:t>
            </a:r>
            <a:r>
              <a:rPr lang="en-GB" altLang="en-US" dirty="0" err="1" smtClean="0"/>
              <a:t>dir</a:t>
            </a:r>
            <a:endParaRPr lang="th-TH" altLang="en-US" dirty="0" smtClean="0"/>
          </a:p>
          <a:p>
            <a:pPr lvl="2" eaLnBrk="1" hangingPunct="1"/>
            <a:r>
              <a:rPr lang="en-GB" altLang="en-US" dirty="0" err="1" smtClean="0"/>
              <a:t>Değilse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A ≤ B</a:t>
            </a:r>
            <a:r>
              <a:rPr lang="en-GB" altLang="en-US" dirty="0" smtClean="0"/>
              <a:t>’</a:t>
            </a:r>
            <a:r>
              <a:rPr lang="en-GB" altLang="en-US" dirty="0" err="1" smtClean="0"/>
              <a:t>dir</a:t>
            </a:r>
            <a:endParaRPr lang="th-TH" altLang="en-US" dirty="0" smtClean="0"/>
          </a:p>
          <a:p>
            <a:pPr eaLnBrk="1" hangingPunct="1"/>
            <a:r>
              <a:rPr lang="th-TH" altLang="en-US" dirty="0" smtClean="0"/>
              <a:t>F</a:t>
            </a:r>
            <a:r>
              <a:rPr lang="en-GB" altLang="en-US" dirty="0" err="1" smtClean="0"/>
              <a:t>onksiyon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(n = 4</a:t>
            </a:r>
            <a:r>
              <a:rPr lang="en-GB" altLang="en-US" i="1" dirty="0" smtClean="0"/>
              <a:t> </a:t>
            </a:r>
            <a:r>
              <a:rPr lang="en-GB" altLang="en-US" dirty="0" err="1" smtClean="0"/>
              <a:t>için</a:t>
            </a:r>
            <a:r>
              <a:rPr lang="th-TH" altLang="en-US" dirty="0" smtClean="0"/>
              <a:t>):</a:t>
            </a:r>
          </a:p>
          <a:p>
            <a:pPr lvl="1" eaLnBrk="1" hangingPunct="1"/>
            <a:r>
              <a:rPr lang="en-GB" altLang="en-US" dirty="0" err="1" smtClean="0"/>
              <a:t>Fark</a:t>
            </a:r>
            <a:r>
              <a:rPr lang="en-GB" altLang="en-US" dirty="0" smtClean="0"/>
              <a:t> ilk </a:t>
            </a:r>
            <a:r>
              <a:rPr lang="en-GB" altLang="en-US" dirty="0" err="1" smtClean="0"/>
              <a:t>basamaktaysa</a:t>
            </a:r>
            <a:r>
              <a:rPr lang="th-TH" altLang="en-US" dirty="0" smtClean="0"/>
              <a:t>: 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’</a:t>
            </a:r>
          </a:p>
          <a:p>
            <a:pPr lvl="1" eaLnBrk="1" hangingPunct="1"/>
            <a:r>
              <a:rPr lang="en-GB" altLang="en-US" dirty="0" err="1" smtClean="0"/>
              <a:t>Eğer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fark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ikinci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basamaktaysa</a:t>
            </a:r>
            <a:r>
              <a:rPr lang="th-TH" altLang="en-US" dirty="0" smtClean="0"/>
              <a:t>: 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’</a:t>
            </a:r>
          </a:p>
          <a:p>
            <a:pPr lvl="2" eaLnBrk="1" hangingPunct="1"/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 </a:t>
            </a:r>
            <a:r>
              <a:rPr lang="th-TH" altLang="en-US" dirty="0" smtClean="0"/>
              <a:t>= 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 </a:t>
            </a:r>
            <a:r>
              <a:rPr lang="en-GB" altLang="en-US" dirty="0" err="1" smtClean="0"/>
              <a:t>koşulu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önem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kazanıyor</a:t>
            </a:r>
            <a:r>
              <a:rPr lang="en-GB" altLang="en-US" dirty="0" smtClean="0"/>
              <a:t> </a:t>
            </a:r>
            <a:r>
              <a:rPr lang="th-TH" altLang="en-US" dirty="0" smtClean="0"/>
              <a:t>(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 =1 </a:t>
            </a:r>
            <a:r>
              <a:rPr lang="en-GB" altLang="en-US" i="1" dirty="0" err="1" smtClean="0"/>
              <a:t>ancak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=B</a:t>
            </a:r>
            <a:r>
              <a:rPr lang="th-TH" altLang="en-US" i="1" baseline="-25000" dirty="0" smtClean="0"/>
              <a:t>3</a:t>
            </a:r>
            <a:r>
              <a:rPr lang="th-TH" altLang="en-US" dirty="0" smtClean="0"/>
              <a:t> </a:t>
            </a:r>
            <a:r>
              <a:rPr lang="en-GB" altLang="en-US" dirty="0" err="1" smtClean="0"/>
              <a:t>ise</a:t>
            </a:r>
            <a:r>
              <a:rPr lang="th-TH" altLang="en-US" dirty="0" smtClean="0"/>
              <a:t>)</a:t>
            </a:r>
          </a:p>
          <a:p>
            <a:pPr lvl="1" eaLnBrk="1" hangingPunct="1"/>
            <a:r>
              <a:rPr lang="en-GB" altLang="en-US" dirty="0" err="1" smtClean="0"/>
              <a:t>Diğer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basamaklar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için</a:t>
            </a:r>
            <a:r>
              <a:rPr lang="en-GB" altLang="en-US" dirty="0" smtClean="0"/>
              <a:t> de </a:t>
            </a:r>
            <a:r>
              <a:rPr lang="en-GB" altLang="en-US" dirty="0" err="1" smtClean="0"/>
              <a:t>benzer</a:t>
            </a:r>
            <a:endParaRPr lang="th-TH" altLang="en-US" dirty="0" smtClean="0"/>
          </a:p>
          <a:p>
            <a:pPr eaLnBrk="1" hangingPunct="1"/>
            <a:r>
              <a:rPr lang="en-GB" altLang="en-US" i="1" dirty="0" smtClean="0"/>
              <a:t>A</a:t>
            </a:r>
            <a:r>
              <a:rPr lang="th-TH" altLang="en-US" i="1" dirty="0" smtClean="0"/>
              <a:t> &gt; B</a:t>
            </a:r>
            <a:r>
              <a:rPr lang="en-GB" altLang="en-US" i="1" dirty="0" smtClean="0"/>
              <a:t> </a:t>
            </a:r>
            <a:r>
              <a:rPr lang="en-GB" altLang="en-US" dirty="0" err="1" smtClean="0"/>
              <a:t>durumu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için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karşılaştırma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fonksiyonu</a:t>
            </a:r>
            <a:r>
              <a:rPr lang="th-TH" altLang="en-US" dirty="0" smtClean="0"/>
              <a:t>:</a:t>
            </a:r>
          </a:p>
          <a:p>
            <a:pPr lvl="1" eaLnBrk="1" hangingPunct="1"/>
            <a:r>
              <a:rPr lang="th-TH" altLang="en-US" i="1" dirty="0" smtClean="0"/>
              <a:t>(A &gt; B) = A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’+ x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’ + x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1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1</a:t>
            </a:r>
            <a:r>
              <a:rPr lang="th-TH" altLang="en-US" i="1" dirty="0" smtClean="0"/>
              <a:t>’ + x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1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0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0</a:t>
            </a:r>
            <a:r>
              <a:rPr lang="th-TH" altLang="en-US" i="1" dirty="0" smtClean="0"/>
              <a:t>’</a:t>
            </a:r>
          </a:p>
          <a:p>
            <a:pPr eaLnBrk="1" hangingPunct="1"/>
            <a:r>
              <a:rPr lang="en-GB" altLang="en-US" dirty="0" smtClean="0">
                <a:solidFill>
                  <a:srgbClr val="912F31"/>
                </a:solidFill>
              </a:rPr>
              <a:t>Durum</a:t>
            </a:r>
            <a:r>
              <a:rPr lang="th-TH" altLang="en-US" dirty="0" smtClean="0">
                <a:solidFill>
                  <a:srgbClr val="912F31"/>
                </a:solidFill>
              </a:rPr>
              <a:t> 2: </a:t>
            </a:r>
            <a:r>
              <a:rPr lang="th-TH" altLang="en-US" i="1" dirty="0" smtClean="0">
                <a:solidFill>
                  <a:srgbClr val="912F31"/>
                </a:solidFill>
              </a:rPr>
              <a:t>A &lt; B</a:t>
            </a:r>
          </a:p>
          <a:p>
            <a:pPr lvl="1" eaLnBrk="1" hangingPunct="1"/>
            <a:r>
              <a:rPr lang="en-GB" altLang="en-US" dirty="0" smtClean="0"/>
              <a:t>A </a:t>
            </a:r>
            <a:r>
              <a:rPr lang="en-GB" altLang="en-US" dirty="0" err="1" smtClean="0"/>
              <a:t>ve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B’yi</a:t>
            </a:r>
            <a:r>
              <a:rPr lang="en-GB" altLang="en-US" dirty="0" smtClean="0"/>
              <a:t> </a:t>
            </a:r>
            <a:r>
              <a:rPr lang="en-GB" altLang="en-US" dirty="0" err="1"/>
              <a:t>k</a:t>
            </a:r>
            <a:r>
              <a:rPr lang="en-GB" altLang="en-US" dirty="0" err="1" smtClean="0"/>
              <a:t>arşılıklı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değiştirince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yukarısı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ile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aynı</a:t>
            </a:r>
            <a:endParaRPr lang="th-TH" altLang="en-US" i="1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0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0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0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0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0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0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0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08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08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086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086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086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086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086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861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4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BDAB6349-2326-4037-9BEB-3E6DF18A3630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52227" name="5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dirty="0" err="1" smtClean="0"/>
              <a:t>Sayısal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Mantık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Tasarımı</a:t>
            </a:r>
            <a:endParaRPr lang="th-TH" altLang="en-US" dirty="0" smtClean="0"/>
          </a:p>
        </p:txBody>
      </p:sp>
      <p:sp>
        <p:nvSpPr>
          <p:cNvPr id="52228" name="6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772F61B7-96F7-4C54-ADC7-E2511A072C11}" type="slidenum">
              <a:rPr lang="en-US" altLang="en-US" smtClean="0"/>
              <a:pPr/>
              <a:t>14</a:t>
            </a:fld>
            <a:endParaRPr lang="th-TH" altLang="en-US" smtClean="0"/>
          </a:p>
        </p:txBody>
      </p:sp>
      <p:sp>
        <p:nvSpPr>
          <p:cNvPr id="52229" name="Rectangle 2"/>
          <p:cNvSpPr>
            <a:spLocks noGrp="1" noChangeArrowheads="1"/>
          </p:cNvSpPr>
          <p:nvPr>
            <p:ph type="title"/>
          </p:nvPr>
        </p:nvSpPr>
        <p:spPr>
          <a:xfrm>
            <a:off x="555625" y="228600"/>
            <a:ext cx="8126413" cy="685800"/>
          </a:xfrm>
        </p:spPr>
        <p:txBody>
          <a:bodyPr/>
          <a:lstStyle/>
          <a:p>
            <a:pPr eaLnBrk="1" hangingPunct="1"/>
            <a:r>
              <a:rPr lang="en-GB" altLang="en-US" sz="2800" dirty="0" err="1"/>
              <a:t>Büyüklük</a:t>
            </a:r>
            <a:r>
              <a:rPr lang="en-GB" altLang="en-US" sz="2800" dirty="0"/>
              <a:t> </a:t>
            </a:r>
            <a:r>
              <a:rPr lang="en-GB" altLang="en-US" sz="2800" dirty="0" err="1"/>
              <a:t>Karşılaştırıcı</a:t>
            </a:r>
            <a:r>
              <a:rPr lang="en-GB" altLang="en-US" sz="2800" dirty="0"/>
              <a:t> </a:t>
            </a:r>
            <a:r>
              <a:rPr lang="en-GB" altLang="en-US" sz="2800" dirty="0" err="1"/>
              <a:t>Devre</a:t>
            </a:r>
            <a:r>
              <a:rPr lang="en-GB" altLang="en-US" sz="2800" dirty="0"/>
              <a:t> </a:t>
            </a:r>
            <a:r>
              <a:rPr lang="en-GB" altLang="en-US" sz="2800" dirty="0" smtClean="0"/>
              <a:t/>
            </a:r>
            <a:br>
              <a:rPr lang="en-GB" altLang="en-US" sz="2800" dirty="0" smtClean="0"/>
            </a:br>
            <a:r>
              <a:rPr lang="en-GB" altLang="en-US" sz="2800" dirty="0" smtClean="0"/>
              <a:t>(</a:t>
            </a:r>
            <a:r>
              <a:rPr lang="th-TH" altLang="en-US" sz="2800" dirty="0" smtClean="0"/>
              <a:t>Magnitude Comparator Circuit</a:t>
            </a:r>
            <a:r>
              <a:rPr lang="en-GB" altLang="en-US" sz="2800" dirty="0" smtClean="0"/>
              <a:t>)</a:t>
            </a:r>
            <a:endParaRPr lang="th-TH" altLang="en-US" sz="2800" dirty="0" smtClean="0"/>
          </a:p>
        </p:txBody>
      </p:sp>
      <p:sp>
        <p:nvSpPr>
          <p:cNvPr id="70963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7150" y="1036638"/>
            <a:ext cx="4229100" cy="5368925"/>
          </a:xfrm>
        </p:spPr>
        <p:txBody>
          <a:bodyPr/>
          <a:lstStyle/>
          <a:p>
            <a:pPr eaLnBrk="1" hangingPunct="1"/>
            <a:r>
              <a:rPr lang="th-TH" altLang="en-US" dirty="0" smtClean="0"/>
              <a:t>F</a:t>
            </a:r>
            <a:r>
              <a:rPr lang="en-GB" altLang="en-US" dirty="0" err="1" smtClean="0"/>
              <a:t>onksiyonlar</a:t>
            </a:r>
            <a:r>
              <a:rPr lang="th-TH" altLang="en-US" dirty="0" smtClean="0"/>
              <a:t>:</a:t>
            </a:r>
          </a:p>
          <a:p>
            <a:pPr lvl="1" eaLnBrk="1" hangingPunct="1"/>
            <a:r>
              <a:rPr lang="th-TH" altLang="en-US" i="1" dirty="0" smtClean="0"/>
              <a:t>(A = B) = x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1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0</a:t>
            </a:r>
          </a:p>
          <a:p>
            <a:pPr lvl="1" eaLnBrk="1" hangingPunct="1"/>
            <a:r>
              <a:rPr lang="th-TH" altLang="en-US" i="1" dirty="0" smtClean="0"/>
              <a:t>(A &gt; B) = A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’+ x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’ +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th-TH" altLang="en-US" i="1" dirty="0" smtClean="0"/>
              <a:t>	x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1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1</a:t>
            </a:r>
            <a:r>
              <a:rPr lang="th-TH" altLang="en-US" i="1" dirty="0" smtClean="0"/>
              <a:t>’ + x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1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0</a:t>
            </a:r>
            <a:r>
              <a:rPr lang="th-TH" altLang="en-US" i="1" dirty="0" smtClean="0"/>
              <a:t>B</a:t>
            </a:r>
            <a:r>
              <a:rPr lang="th-TH" altLang="en-US" i="1" baseline="-25000" dirty="0" smtClean="0"/>
              <a:t>0</a:t>
            </a:r>
            <a:r>
              <a:rPr lang="th-TH" altLang="en-US" i="1" dirty="0" smtClean="0"/>
              <a:t>’</a:t>
            </a:r>
          </a:p>
          <a:p>
            <a:pPr lvl="1" eaLnBrk="1" hangingPunct="1"/>
            <a:r>
              <a:rPr lang="th-TH" altLang="en-US" i="1" dirty="0" smtClean="0"/>
              <a:t>(A &lt; B) = A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’B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+ x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’B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 +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th-TH" altLang="en-US" i="1" dirty="0" smtClean="0"/>
              <a:t>	x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1</a:t>
            </a:r>
            <a:r>
              <a:rPr lang="th-TH" altLang="en-US" i="1" dirty="0" smtClean="0"/>
              <a:t>’B</a:t>
            </a:r>
            <a:r>
              <a:rPr lang="th-TH" altLang="en-US" i="1" baseline="-25000" dirty="0" smtClean="0"/>
              <a:t>1</a:t>
            </a:r>
            <a:r>
              <a:rPr lang="th-TH" altLang="en-US" i="1" dirty="0" smtClean="0"/>
              <a:t> + x</a:t>
            </a:r>
            <a:r>
              <a:rPr lang="th-TH" altLang="en-US" i="1" baseline="-25000" dirty="0" smtClean="0"/>
              <a:t>3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2</a:t>
            </a:r>
            <a:r>
              <a:rPr lang="th-TH" altLang="en-US" i="1" dirty="0" smtClean="0"/>
              <a:t>x</a:t>
            </a:r>
            <a:r>
              <a:rPr lang="th-TH" altLang="en-US" i="1" baseline="-25000" dirty="0" smtClean="0"/>
              <a:t>1</a:t>
            </a:r>
            <a:r>
              <a:rPr lang="th-TH" altLang="en-US" i="1" dirty="0" smtClean="0"/>
              <a:t>A</a:t>
            </a:r>
            <a:r>
              <a:rPr lang="th-TH" altLang="en-US" i="1" baseline="-25000" dirty="0" smtClean="0"/>
              <a:t>0</a:t>
            </a:r>
            <a:r>
              <a:rPr lang="th-TH" altLang="en-US" i="1" dirty="0" smtClean="0"/>
              <a:t>’B</a:t>
            </a:r>
            <a:r>
              <a:rPr lang="th-TH" altLang="en-US" i="1" baseline="-25000" dirty="0" smtClean="0"/>
              <a:t>0</a:t>
            </a:r>
          </a:p>
          <a:p>
            <a:pPr eaLnBrk="1" hangingPunct="1"/>
            <a:r>
              <a:rPr lang="en-GB" altLang="en-US" dirty="0" err="1" smtClean="0"/>
              <a:t>İhtiyaca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göre</a:t>
            </a:r>
            <a:r>
              <a:rPr lang="en-GB" altLang="en-US" dirty="0" smtClean="0"/>
              <a:t> bit </a:t>
            </a:r>
            <a:r>
              <a:rPr lang="en-GB" altLang="en-US" dirty="0" err="1" smtClean="0"/>
              <a:t>sayısı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arttıkça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büyütülebilir</a:t>
            </a:r>
            <a:endParaRPr lang="th-TH" altLang="en-US" dirty="0" smtClean="0"/>
          </a:p>
          <a:p>
            <a:pPr eaLnBrk="1" hangingPunct="1"/>
            <a:r>
              <a:rPr lang="en-GB" altLang="en-US" dirty="0" err="1" smtClean="0"/>
              <a:t>Devrenin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boyutu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n</a:t>
            </a:r>
            <a:r>
              <a:rPr lang="th-TH" altLang="en-US" i="1" baseline="30000" dirty="0" smtClean="0"/>
              <a:t>2</a:t>
            </a:r>
            <a:r>
              <a:rPr lang="th-TH" altLang="en-US" i="1" dirty="0" smtClean="0"/>
              <a:t> </a:t>
            </a:r>
            <a:r>
              <a:rPr lang="en-GB" altLang="en-US" dirty="0" err="1" smtClean="0"/>
              <a:t>ile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orantılı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olarak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büyür</a:t>
            </a:r>
            <a:r>
              <a:rPr lang="en-GB" altLang="en-US" dirty="0" smtClean="0"/>
              <a:t> </a:t>
            </a:r>
            <a:br>
              <a:rPr lang="en-GB" altLang="en-US" dirty="0" smtClean="0"/>
            </a:br>
            <a:r>
              <a:rPr lang="th-TH" altLang="en-US" dirty="0" smtClean="0"/>
              <a:t>(</a:t>
            </a:r>
            <a:r>
              <a:rPr lang="th-TH" altLang="en-US" i="1" dirty="0" smtClean="0"/>
              <a:t>n </a:t>
            </a:r>
            <a:r>
              <a:rPr lang="th-TH" altLang="en-US" dirty="0" smtClean="0"/>
              <a:t>= bit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sayısı</a:t>
            </a:r>
            <a:r>
              <a:rPr lang="th-TH" altLang="en-US" dirty="0" smtClean="0"/>
              <a:t>)</a:t>
            </a:r>
          </a:p>
        </p:txBody>
      </p:sp>
      <p:pic>
        <p:nvPicPr>
          <p:cNvPr id="709638" name="Picture 6" descr="AACFLPA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8938" y="1031875"/>
            <a:ext cx="4919662" cy="5492750"/>
          </a:xfr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09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09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09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096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096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096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7096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7096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70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963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2C7447AA-FDFA-4CBE-890D-60E95959933A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53251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5325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1A7D47E8-8677-4621-A0A0-237465CE440E}" type="slidenum">
              <a:rPr lang="en-US" altLang="en-US" smtClean="0"/>
              <a:pPr/>
              <a:t>15</a:t>
            </a:fld>
            <a:endParaRPr lang="th-TH" altLang="en-US" smtClean="0"/>
          </a:p>
        </p:txBody>
      </p:sp>
      <p:sp>
        <p:nvSpPr>
          <p:cNvPr id="532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Kod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Çözücüler</a:t>
            </a:r>
            <a:r>
              <a:rPr lang="en-GB" altLang="en-US" sz="3600" dirty="0" smtClean="0"/>
              <a:t> (</a:t>
            </a:r>
            <a:r>
              <a:rPr lang="th-TH" altLang="en-US" sz="3600" dirty="0" smtClean="0"/>
              <a:t>Decoders</a:t>
            </a:r>
            <a:r>
              <a:rPr lang="en-GB" altLang="en-US" sz="3600" dirty="0" smtClean="0"/>
              <a:t>)</a:t>
            </a:r>
            <a:endParaRPr lang="th-TH" altLang="en-US" sz="3600" dirty="0" smtClean="0"/>
          </a:p>
        </p:txBody>
      </p:sp>
      <p:sp>
        <p:nvSpPr>
          <p:cNvPr id="532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08075"/>
            <a:ext cx="5791200" cy="53689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z="2800" dirty="0" err="1" smtClean="0"/>
              <a:t>Verilen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ikili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girdiye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göre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çıktılardan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birini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seçer</a:t>
            </a:r>
            <a:endParaRPr lang="th-TH" altLang="en-US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th-TH" altLang="en-US" sz="2400" i="1" dirty="0" smtClean="0"/>
              <a:t>n</a:t>
            </a:r>
            <a:r>
              <a:rPr lang="en-GB" altLang="en-US" sz="2400" i="1" dirty="0" smtClean="0"/>
              <a:t> </a:t>
            </a:r>
            <a:r>
              <a:rPr lang="th-TH" altLang="en-US" sz="2400" dirty="0" smtClean="0"/>
              <a:t>bit</a:t>
            </a:r>
            <a:r>
              <a:rPr lang="en-GB" altLang="en-US" sz="2400" dirty="0" err="1" smtClean="0"/>
              <a:t>lik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kodu</a:t>
            </a:r>
            <a:r>
              <a:rPr lang="en-GB" altLang="en-US" sz="2400" dirty="0" smtClean="0"/>
              <a:t> </a:t>
            </a:r>
            <a:r>
              <a:rPr lang="th-TH" altLang="en-US" sz="2400" i="1" dirty="0" smtClean="0">
                <a:cs typeface="Arial" charset="0"/>
              </a:rPr>
              <a:t>2</a:t>
            </a:r>
            <a:r>
              <a:rPr lang="th-TH" altLang="en-US" sz="2400" i="1" baseline="30000" dirty="0" smtClean="0"/>
              <a:t>n</a:t>
            </a:r>
            <a:r>
              <a:rPr lang="th-TH" altLang="en-US" sz="2400" i="1" dirty="0" smtClean="0"/>
              <a:t> </a:t>
            </a:r>
            <a:r>
              <a:rPr lang="en-GB" altLang="en-US" sz="2400" dirty="0" err="1" smtClean="0"/>
              <a:t>çıktıya</a:t>
            </a:r>
            <a:r>
              <a:rPr lang="th-TH" altLang="en-US" sz="2400" dirty="0" smtClean="0"/>
              <a:t>, </a:t>
            </a:r>
            <a:r>
              <a:rPr lang="en-GB" altLang="en-US" sz="2400" dirty="0" err="1" smtClean="0"/>
              <a:t>belirli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bir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girdi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kombinasyonu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için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yalnızca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bir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çıktı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aktif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olacak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şekilde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dönüştürür</a:t>
            </a:r>
            <a:endParaRPr lang="th-TH" alt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 err="1" smtClean="0"/>
              <a:t>Girdi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değeri</a:t>
            </a:r>
            <a:r>
              <a:rPr lang="en-GB" altLang="en-US" sz="2400" dirty="0" smtClean="0"/>
              <a:t> </a:t>
            </a:r>
            <a:r>
              <a:rPr lang="th-TH" altLang="en-US" sz="2400" i="1" dirty="0" smtClean="0"/>
              <a:t>x</a:t>
            </a:r>
            <a:r>
              <a:rPr lang="en-GB" altLang="en-US" sz="2400" dirty="0" smtClean="0"/>
              <a:t>’in </a:t>
            </a:r>
            <a:r>
              <a:rPr lang="en-GB" altLang="en-US" sz="2400" dirty="0" err="1" smtClean="0"/>
              <a:t>ikili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karşılığı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ise</a:t>
            </a:r>
            <a:r>
              <a:rPr lang="en-GB" altLang="en-US" sz="2400" dirty="0" smtClean="0"/>
              <a:t> </a:t>
            </a:r>
            <a:r>
              <a:rPr lang="th-TH" altLang="en-US" sz="2400" i="1" dirty="0" smtClean="0"/>
              <a:t>x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çıktısını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seçer</a:t>
            </a:r>
            <a:endParaRPr lang="th-TH" altLang="en-US" sz="2400" i="1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 err="1" smtClean="0"/>
              <a:t>Uygulamaları</a:t>
            </a:r>
            <a:endParaRPr lang="th-TH" altLang="en-US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 err="1" smtClean="0"/>
              <a:t>İkiliden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sekizliye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kod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çözme</a:t>
            </a:r>
            <a:endParaRPr lang="th-TH" alt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 err="1" smtClean="0"/>
              <a:t>Bellek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adresi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seçimi</a:t>
            </a:r>
            <a:endParaRPr lang="th-TH" alt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 err="1" smtClean="0"/>
              <a:t>Herhangi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bir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seçme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işlemi</a:t>
            </a:r>
            <a:endParaRPr lang="th-TH" alt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 err="1" smtClean="0"/>
              <a:t>Herhangi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bir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mantık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fonksiyonunu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gerçekleştirmek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için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kullanılabilir</a:t>
            </a:r>
            <a:endParaRPr lang="th-TH" altLang="en-US" sz="2400" dirty="0" smtClean="0"/>
          </a:p>
        </p:txBody>
      </p:sp>
      <p:pic>
        <p:nvPicPr>
          <p:cNvPr id="5325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133600"/>
            <a:ext cx="24860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05BD1446-189D-4403-AD50-67A72978D0B8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54275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5427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475E6383-9092-45C7-BD36-38D32C6551BF}" type="slidenum">
              <a:rPr lang="en-US" altLang="en-US" smtClean="0"/>
              <a:pPr/>
              <a:t>16</a:t>
            </a:fld>
            <a:endParaRPr lang="th-TH" altLang="en-US" smtClean="0"/>
          </a:p>
        </p:txBody>
      </p:sp>
      <p:sp>
        <p:nvSpPr>
          <p:cNvPr id="5427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err="1" smtClean="0"/>
              <a:t>Doğruluk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Tablosu</a:t>
            </a:r>
            <a:endParaRPr lang="th-TH" altLang="en-US" sz="3600" dirty="0" smtClean="0"/>
          </a:p>
        </p:txBody>
      </p:sp>
      <p:pic>
        <p:nvPicPr>
          <p:cNvPr id="54278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>
            <a:off x="2466181" y="200819"/>
            <a:ext cx="4516438" cy="6705600"/>
          </a:xfr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4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D2D90A33-C3A8-4897-947B-14B75BB6932B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55299" name="5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55300" name="6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17A82BEA-B2A8-4A7E-82DE-91FBB6D1E320}" type="slidenum">
              <a:rPr lang="en-US" altLang="en-US" smtClean="0"/>
              <a:pPr/>
              <a:t>17</a:t>
            </a:fld>
            <a:endParaRPr lang="th-TH" altLang="en-US" smtClean="0"/>
          </a:p>
        </p:txBody>
      </p:sp>
      <p:pic>
        <p:nvPicPr>
          <p:cNvPr id="712710" name="Picture 6" descr="AACFLPB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9213" y="1066800"/>
            <a:ext cx="5056187" cy="5486400"/>
          </a:xfrm>
          <a:noFill/>
        </p:spPr>
      </p:pic>
      <p:sp>
        <p:nvSpPr>
          <p:cNvPr id="553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 smtClean="0"/>
              <a:t>3’e 8 </a:t>
            </a:r>
            <a:r>
              <a:rPr lang="en-US" altLang="en-US" sz="3200" dirty="0" err="1" smtClean="0"/>
              <a:t>Kod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Çözücü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Devre</a:t>
            </a:r>
            <a:r>
              <a:rPr lang="en-US" altLang="en-US" sz="3200" dirty="0" smtClean="0"/>
              <a:t> (Decoder Circuit)</a:t>
            </a:r>
            <a:endParaRPr lang="th-TH" altLang="en-US" sz="3200" dirty="0" smtClean="0"/>
          </a:p>
        </p:txBody>
      </p:sp>
      <p:sp>
        <p:nvSpPr>
          <p:cNvPr id="712711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th-TH" altLang="en-US" sz="2800" dirty="0" smtClean="0"/>
              <a:t>0 </a:t>
            </a:r>
            <a:r>
              <a:rPr lang="en-GB" altLang="en-US" sz="2800" dirty="0" err="1" smtClean="0"/>
              <a:t>çıktısı</a:t>
            </a:r>
            <a:r>
              <a:rPr lang="en-GB" altLang="en-US" sz="2800" dirty="0" smtClean="0"/>
              <a:t> ne zaman </a:t>
            </a:r>
            <a:r>
              <a:rPr lang="en-GB" altLang="en-US" sz="2800" dirty="0" err="1" smtClean="0"/>
              <a:t>seçilecek</a:t>
            </a:r>
            <a:r>
              <a:rPr lang="th-TH" altLang="en-US" sz="2800" dirty="0" smtClean="0"/>
              <a:t>?</a:t>
            </a:r>
          </a:p>
          <a:p>
            <a:pPr lvl="1" eaLnBrk="1" hangingPunct="1"/>
            <a:r>
              <a:rPr lang="th-TH" altLang="en-US" sz="2400" i="1" dirty="0" smtClean="0"/>
              <a:t>x’ y’ z’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olduğunda</a:t>
            </a:r>
            <a:endParaRPr lang="th-TH" altLang="en-US" sz="2400" i="1" dirty="0" smtClean="0"/>
          </a:p>
          <a:p>
            <a:pPr eaLnBrk="1" hangingPunct="1"/>
            <a:r>
              <a:rPr lang="en-GB" altLang="en-US" sz="2800" dirty="0" smtClean="0"/>
              <a:t>1 </a:t>
            </a:r>
            <a:r>
              <a:rPr lang="en-GB" altLang="en-US" sz="2800" dirty="0" err="1" smtClean="0"/>
              <a:t>çıktısı</a:t>
            </a:r>
            <a:r>
              <a:rPr lang="en-GB" altLang="en-US" sz="2800" dirty="0" smtClean="0"/>
              <a:t> ne zaman </a:t>
            </a:r>
            <a:r>
              <a:rPr lang="en-GB" altLang="en-US" sz="2800" dirty="0" err="1" smtClean="0"/>
              <a:t>seçilecek</a:t>
            </a:r>
            <a:r>
              <a:rPr lang="th-TH" altLang="en-US" sz="2800" dirty="0" smtClean="0"/>
              <a:t>?</a:t>
            </a:r>
          </a:p>
          <a:p>
            <a:pPr lvl="1" eaLnBrk="1" hangingPunct="1"/>
            <a:r>
              <a:rPr lang="th-TH" altLang="en-US" sz="2400" i="1" dirty="0" smtClean="0"/>
              <a:t>x’ y’ z</a:t>
            </a:r>
            <a:r>
              <a:rPr lang="en-GB" altLang="en-US" sz="2400" i="1" dirty="0" smtClean="0"/>
              <a:t> </a:t>
            </a:r>
            <a:r>
              <a:rPr lang="en-GB" altLang="en-US" sz="2400" dirty="0" err="1" smtClean="0"/>
              <a:t>olduğunda</a:t>
            </a:r>
            <a:endParaRPr lang="th-TH" altLang="en-US" sz="2400" dirty="0" smtClean="0"/>
          </a:p>
          <a:p>
            <a:pPr eaLnBrk="1" hangingPunct="1"/>
            <a:r>
              <a:rPr lang="th-TH" altLang="en-US" sz="2800" dirty="0" smtClean="0"/>
              <a:t>… </a:t>
            </a:r>
            <a:r>
              <a:rPr lang="en-GB" altLang="en-US" sz="2800" dirty="0" smtClean="0"/>
              <a:t>vs.</a:t>
            </a:r>
            <a:r>
              <a:rPr lang="th-TH" altLang="en-US" sz="2800" dirty="0" smtClean="0"/>
              <a:t> …</a:t>
            </a:r>
          </a:p>
          <a:p>
            <a:pPr eaLnBrk="1" hangingPunct="1"/>
            <a:r>
              <a:rPr lang="en-GB" altLang="en-US" sz="2800" dirty="0" err="1" smtClean="0"/>
              <a:t>Kod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çözücü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devre</a:t>
            </a:r>
            <a:endParaRPr lang="th-TH" altLang="en-US" sz="2800" dirty="0" smtClean="0"/>
          </a:p>
          <a:p>
            <a:pPr lvl="1" eaLnBrk="1" hangingPunct="1"/>
            <a:r>
              <a:rPr lang="en-GB" altLang="en-US" sz="2400" dirty="0" err="1" smtClean="0"/>
              <a:t>Standart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çarpımların</a:t>
            </a:r>
            <a:r>
              <a:rPr lang="en-GB" altLang="en-US" sz="2400" dirty="0" smtClean="0"/>
              <a:t> (</a:t>
            </a:r>
            <a:r>
              <a:rPr lang="en-GB" altLang="en-US" sz="2400" dirty="0" err="1" smtClean="0"/>
              <a:t>minterms</a:t>
            </a:r>
            <a:r>
              <a:rPr lang="en-GB" altLang="en-US" sz="2400" dirty="0" smtClean="0"/>
              <a:t>) </a:t>
            </a:r>
            <a:r>
              <a:rPr lang="en-GB" altLang="en-US" sz="2400" dirty="0" err="1" smtClean="0"/>
              <a:t>sıralanmasıdır</a:t>
            </a:r>
            <a:endParaRPr lang="th-TH" altLang="en-US" sz="2400" dirty="0" smtClean="0"/>
          </a:p>
          <a:p>
            <a:pPr lvl="1" eaLnBrk="1" hangingPunct="1"/>
            <a:r>
              <a:rPr lang="en-GB" altLang="en-US" sz="2400" dirty="0" err="1" smtClean="0"/>
              <a:t>Mintermleri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oluşturacak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şekilde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değişkenleri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birleştirir</a:t>
            </a:r>
            <a:endParaRPr lang="th-TH" altLang="en-US" sz="24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1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127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127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127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127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127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7127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3" dur="2000"/>
                                        <p:tgtEl>
                                          <p:spTgt spid="71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27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AB6E11FA-3721-44D8-8D35-3C5930A93886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38915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3891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6C777E0E-8457-419E-A669-2BA463EFCB57}" type="slidenum">
              <a:rPr lang="en-US" altLang="en-US" smtClean="0"/>
              <a:pPr/>
              <a:t>2</a:t>
            </a:fld>
            <a:endParaRPr lang="th-TH" altLang="en-US" smtClean="0"/>
          </a:p>
        </p:txBody>
      </p:sp>
      <p:sp>
        <p:nvSpPr>
          <p:cNvPr id="389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/>
              <a:t>4 </a:t>
            </a:r>
            <a:r>
              <a:rPr lang="en-US" altLang="en-US" sz="3600" dirty="0" err="1" smtClean="0"/>
              <a:t>Bitlik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Toplayıcı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Çıkarıcı</a:t>
            </a:r>
            <a:endParaRPr lang="th-TH" altLang="en-US" sz="3600" dirty="0" smtClean="0"/>
          </a:p>
        </p:txBody>
      </p:sp>
      <p:pic>
        <p:nvPicPr>
          <p:cNvPr id="38918" name="Picture 6" descr="PPT7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143000"/>
            <a:ext cx="7696200" cy="3662363"/>
          </a:xfrm>
          <a:noFill/>
        </p:spPr>
      </p:pic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6019800" y="5334000"/>
            <a:ext cx="2752975" cy="64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dirty="0" smtClean="0"/>
              <a:t>v=0 </a:t>
            </a:r>
            <a:r>
              <a:rPr lang="en-US" altLang="en-US" dirty="0" err="1" smtClean="0"/>
              <a:t>taşma</a:t>
            </a:r>
            <a:r>
              <a:rPr lang="en-US" altLang="en-US" dirty="0" smtClean="0"/>
              <a:t> (overflow) yok</a:t>
            </a:r>
            <a:endParaRPr lang="en-US" altLang="en-US" dirty="0"/>
          </a:p>
          <a:p>
            <a:r>
              <a:rPr lang="en-US" altLang="en-US" dirty="0" smtClean="0"/>
              <a:t>v=1 </a:t>
            </a:r>
            <a:r>
              <a:rPr lang="en-US" altLang="en-US" dirty="0" err="1" smtClean="0"/>
              <a:t>taşma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var</a:t>
            </a:r>
            <a:endParaRPr lang="th-TH" altLang="en-US" dirty="0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685800" y="5334000"/>
            <a:ext cx="5181600" cy="925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th-TH" altLang="en-US" dirty="0" smtClean="0"/>
              <a:t>M</a:t>
            </a:r>
            <a:r>
              <a:rPr lang="en-GB" altLang="en-US" dirty="0" smtClean="0"/>
              <a:t>,</a:t>
            </a:r>
            <a:r>
              <a:rPr lang="th-TH" altLang="en-US" dirty="0" smtClean="0"/>
              <a:t> </a:t>
            </a:r>
            <a:r>
              <a:rPr lang="en-GB" altLang="en-US" dirty="0" err="1" smtClean="0"/>
              <a:t>modu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belirler</a:t>
            </a:r>
            <a:r>
              <a:rPr lang="th-TH" altLang="en-US" dirty="0" smtClean="0"/>
              <a:t>: </a:t>
            </a:r>
            <a:r>
              <a:rPr lang="th-TH" altLang="en-US" i="1" dirty="0"/>
              <a:t>M=</a:t>
            </a:r>
            <a:r>
              <a:rPr lang="en-US" altLang="en-US" i="1" dirty="0" smtClean="0"/>
              <a:t>0 </a:t>
            </a:r>
            <a:r>
              <a:rPr lang="en-US" altLang="en-US" i="1" dirty="0" err="1" smtClean="0"/>
              <a:t>toplama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ve</a:t>
            </a:r>
            <a:r>
              <a:rPr lang="en-US" altLang="en-US" i="1" dirty="0" smtClean="0"/>
              <a:t> </a:t>
            </a:r>
            <a:r>
              <a:rPr lang="th-TH" altLang="en-US" i="1" dirty="0" smtClean="0"/>
              <a:t>M=</a:t>
            </a:r>
            <a:r>
              <a:rPr lang="en-US" altLang="en-US" i="1" dirty="0" smtClean="0"/>
              <a:t>1</a:t>
            </a:r>
            <a:r>
              <a:rPr lang="en-GB" altLang="en-US" dirty="0" err="1" smtClean="0"/>
              <a:t>çıkarma</a:t>
            </a:r>
            <a:endParaRPr lang="th-TH" altLang="en-US" dirty="0"/>
          </a:p>
          <a:p>
            <a:r>
              <a:rPr lang="th-TH" altLang="en-US" i="1" dirty="0" smtClean="0"/>
              <a:t>M</a:t>
            </a:r>
            <a:r>
              <a:rPr lang="en-GB" altLang="en-US" i="1" dirty="0" smtClean="0"/>
              <a:t>,</a:t>
            </a:r>
            <a:r>
              <a:rPr lang="th-TH" altLang="en-US" i="1" dirty="0" smtClean="0"/>
              <a:t> </a:t>
            </a:r>
            <a:r>
              <a:rPr lang="en-GB" altLang="en-US" dirty="0" err="1" smtClean="0"/>
              <a:t>Topla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ve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Çıkar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arasında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değişen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bir</a:t>
            </a:r>
            <a:r>
              <a:rPr lang="en-GB" altLang="en-US" dirty="0" smtClean="0"/>
              <a:t> “</a:t>
            </a:r>
            <a:r>
              <a:rPr lang="en-GB" altLang="en-US" dirty="0" err="1" smtClean="0"/>
              <a:t>kontrol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sinyali”dir</a:t>
            </a:r>
            <a:r>
              <a:rPr lang="en-GB" altLang="en-US" dirty="0" smtClean="0"/>
              <a:t> (“</a:t>
            </a:r>
            <a:r>
              <a:rPr lang="th-TH" altLang="en-US" dirty="0" smtClean="0"/>
              <a:t>data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sinyali</a:t>
            </a:r>
            <a:r>
              <a:rPr lang="en-GB" altLang="en-US" dirty="0" smtClean="0"/>
              <a:t>” </a:t>
            </a:r>
            <a:r>
              <a:rPr lang="en-GB" altLang="en-US" dirty="0" err="1" smtClean="0"/>
              <a:t>değil</a:t>
            </a:r>
            <a:r>
              <a:rPr lang="en-GB" altLang="en-US" dirty="0" smtClean="0"/>
              <a:t>)</a:t>
            </a:r>
            <a:endParaRPr lang="th-TH" altLang="en-US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E35E081E-21E1-46C7-81F4-EF8955C24D10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39939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3994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82A374C3-BFC1-473C-9A55-5C0E742D4250}" type="slidenum">
              <a:rPr lang="en-US" altLang="en-US" smtClean="0"/>
              <a:pPr/>
              <a:t>3</a:t>
            </a:fld>
            <a:endParaRPr lang="th-TH" altLang="en-US" smtClean="0"/>
          </a:p>
        </p:txBody>
      </p:sp>
      <p:sp>
        <p:nvSpPr>
          <p:cNvPr id="399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Taşma</a:t>
            </a:r>
            <a:r>
              <a:rPr lang="en-GB" altLang="en-US" sz="3600" dirty="0" smtClean="0"/>
              <a:t> (</a:t>
            </a:r>
            <a:r>
              <a:rPr lang="th-TH" altLang="en-US" sz="3600" dirty="0" smtClean="0"/>
              <a:t>Overflow</a:t>
            </a:r>
            <a:r>
              <a:rPr lang="en-GB" altLang="en-US" sz="3600" dirty="0" smtClean="0"/>
              <a:t>)</a:t>
            </a:r>
            <a:r>
              <a:rPr lang="th-TH" altLang="en-US" sz="3600" dirty="0" smtClean="0"/>
              <a:t> </a:t>
            </a:r>
            <a:r>
              <a:rPr lang="en-GB" altLang="en-US" sz="3600" dirty="0" err="1" smtClean="0"/>
              <a:t>Durumları</a:t>
            </a:r>
            <a:endParaRPr lang="th-TH" altLang="en-US" sz="3600" dirty="0" smtClean="0"/>
          </a:p>
        </p:txBody>
      </p:sp>
      <p:sp>
        <p:nvSpPr>
          <p:cNvPr id="399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dirty="0" err="1" smtClean="0"/>
              <a:t>Taşma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durumları</a:t>
            </a:r>
            <a:endParaRPr lang="th-TH" alt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GB" altLang="en-US" dirty="0" err="1" smtClean="0"/>
              <a:t>Girdideki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sayıların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işaretleri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farklıysa</a:t>
            </a:r>
            <a:r>
              <a:rPr lang="th-TH" altLang="en-US" dirty="0" smtClean="0"/>
              <a:t> (</a:t>
            </a:r>
            <a:r>
              <a:rPr lang="th-TH" altLang="en-US" i="1" dirty="0" smtClean="0"/>
              <a:t>po</a:t>
            </a:r>
            <a:r>
              <a:rPr lang="en-GB" altLang="en-US" i="1" dirty="0" smtClean="0"/>
              <a:t>z </a:t>
            </a:r>
            <a:r>
              <a:rPr lang="th-TH" altLang="en-US" i="1" dirty="0" smtClean="0"/>
              <a:t>+ neg</a:t>
            </a:r>
            <a:r>
              <a:rPr lang="en-GB" altLang="en-US" dirty="0"/>
              <a:t> </a:t>
            </a:r>
            <a:r>
              <a:rPr lang="en-GB" altLang="en-US" dirty="0" err="1" smtClean="0"/>
              <a:t>veya</a:t>
            </a:r>
            <a:r>
              <a:rPr lang="th-TH" altLang="en-US" dirty="0" smtClean="0"/>
              <a:t> </a:t>
            </a:r>
            <a:r>
              <a:rPr lang="th-TH" altLang="en-US" i="1" dirty="0" smtClean="0"/>
              <a:t>neg + po</a:t>
            </a:r>
            <a:r>
              <a:rPr lang="en-GB" altLang="en-US" i="1" dirty="0" smtClean="0"/>
              <a:t>z</a:t>
            </a:r>
            <a:r>
              <a:rPr lang="th-TH" altLang="en-US" dirty="0" smtClean="0"/>
              <a:t>)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taşma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olmaz</a:t>
            </a:r>
            <a:endParaRPr lang="th-TH" alt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GB" altLang="en-US" dirty="0" err="1" smtClean="0"/>
              <a:t>Taşmanın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gerçekleşmesi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için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aynı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işarette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olmalı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ve</a:t>
            </a:r>
            <a:endParaRPr lang="th-TH" alt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GB" altLang="en-US" dirty="0" err="1" smtClean="0"/>
              <a:t>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soldaki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işarete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karşılık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gelen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basamağa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gelen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elde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ile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oradan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çıkan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elde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farklı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olmalı</a:t>
            </a:r>
            <a:endParaRPr lang="th-TH" alt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GB" altLang="en-US" dirty="0" err="1" smtClean="0"/>
              <a:t>Örnek</a:t>
            </a:r>
            <a:r>
              <a:rPr lang="th-TH" altLang="en-US" dirty="0" smtClean="0"/>
              <a:t>:</a:t>
            </a:r>
            <a:r>
              <a:rPr lang="en-GB" altLang="en-US" dirty="0" smtClean="0"/>
              <a:t> </a:t>
            </a:r>
            <a:r>
              <a:rPr lang="th-TH" altLang="en-US" i="1" dirty="0"/>
              <a:t>n </a:t>
            </a:r>
            <a:r>
              <a:rPr lang="th-TH" altLang="en-US" dirty="0"/>
              <a:t>= 4 </a:t>
            </a:r>
            <a:r>
              <a:rPr lang="th-TH" altLang="en-US" dirty="0" smtClean="0"/>
              <a:t>bit</a:t>
            </a:r>
            <a:r>
              <a:rPr lang="en-GB" altLang="en-US" dirty="0" err="1" smtClean="0"/>
              <a:t>lik</a:t>
            </a:r>
            <a:r>
              <a:rPr lang="en-GB" altLang="en-US" dirty="0" smtClean="0"/>
              <a:t>,</a:t>
            </a:r>
            <a:r>
              <a:rPr lang="th-TH" altLang="en-US" dirty="0" smtClean="0"/>
              <a:t> 2’</a:t>
            </a:r>
            <a:r>
              <a:rPr lang="en-GB" altLang="en-US" dirty="0" smtClean="0"/>
              <a:t>ye</a:t>
            </a:r>
            <a:r>
              <a:rPr lang="th-TH" altLang="en-US" dirty="0" smtClean="0"/>
              <a:t> </a:t>
            </a:r>
            <a:r>
              <a:rPr lang="en-GB" altLang="en-US" dirty="0" err="1" smtClean="0"/>
              <a:t>tümleyen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işaretli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sayılar</a:t>
            </a:r>
            <a:endParaRPr lang="th-TH" altLang="en-US" dirty="0" smtClean="0"/>
          </a:p>
          <a:p>
            <a:pPr lvl="1" eaLnBrk="1" hangingPunct="1">
              <a:lnSpc>
                <a:spcPct val="90000"/>
              </a:lnSpc>
            </a:pPr>
            <a:endParaRPr lang="th-TH" altLang="en-US" sz="2400" dirty="0" smtClean="0"/>
          </a:p>
          <a:p>
            <a:pPr lvl="1" eaLnBrk="1" hangingPunct="1">
              <a:lnSpc>
                <a:spcPct val="90000"/>
              </a:lnSpc>
            </a:pPr>
            <a:endParaRPr lang="th-TH" altLang="en-US" sz="2400" dirty="0" smtClean="0"/>
          </a:p>
          <a:p>
            <a:pPr lvl="1" eaLnBrk="1" hangingPunct="1">
              <a:lnSpc>
                <a:spcPct val="90000"/>
              </a:lnSpc>
            </a:pPr>
            <a:endParaRPr lang="th-TH" altLang="en-US" sz="2400" dirty="0" smtClean="0"/>
          </a:p>
          <a:p>
            <a:pPr lvl="1" eaLnBrk="1" hangingPunct="1">
              <a:lnSpc>
                <a:spcPct val="90000"/>
              </a:lnSpc>
            </a:pPr>
            <a:endParaRPr lang="th-TH" altLang="en-US" sz="2400" dirty="0" smtClean="0"/>
          </a:p>
          <a:p>
            <a:pPr lvl="1" eaLnBrk="1" hangingPunct="1">
              <a:lnSpc>
                <a:spcPct val="90000"/>
              </a:lnSpc>
            </a:pPr>
            <a:endParaRPr lang="th-TH" alt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en-GB" altLang="en-US" dirty="0" err="1" smtClean="0"/>
              <a:t>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solda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ekstra</a:t>
            </a:r>
            <a:r>
              <a:rPr lang="en-GB" altLang="en-US" dirty="0" smtClean="0"/>
              <a:t> bit </a:t>
            </a:r>
            <a:r>
              <a:rPr lang="en-GB" altLang="en-US" dirty="0" err="1" smtClean="0"/>
              <a:t>ile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sonuç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doğru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olurdu</a:t>
            </a:r>
            <a:endParaRPr lang="th-TH" alt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th-TH" altLang="en-US" dirty="0" smtClean="0"/>
              <a:t>XOR </a:t>
            </a:r>
            <a:r>
              <a:rPr lang="en-GB" altLang="en-US" dirty="0" err="1" smtClean="0"/>
              <a:t>kapısı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ile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saptanır</a:t>
            </a:r>
            <a:r>
              <a:rPr lang="th-TH" altLang="en-US" dirty="0" smtClean="0"/>
              <a:t> (</a:t>
            </a:r>
            <a:r>
              <a:rPr lang="en-GB" altLang="en-US" dirty="0" err="1" smtClean="0"/>
              <a:t>girdiler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farklı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olduğunda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çıktı</a:t>
            </a:r>
            <a:r>
              <a:rPr lang="th-TH" altLang="en-US" dirty="0" smtClean="0"/>
              <a:t> =</a:t>
            </a:r>
            <a:r>
              <a:rPr lang="en-GB" altLang="en-US" dirty="0" smtClean="0"/>
              <a:t> </a:t>
            </a:r>
            <a:r>
              <a:rPr lang="th-TH" altLang="en-US" dirty="0" smtClean="0"/>
              <a:t>1)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 err="1" smtClean="0"/>
              <a:t>Bir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sonraki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toplayıcı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için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girdi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olacak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elde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olarak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kullanılabilir</a:t>
            </a:r>
            <a:endParaRPr lang="th-TH" altLang="en-US" dirty="0" smtClean="0"/>
          </a:p>
        </p:txBody>
      </p:sp>
      <p:sp>
        <p:nvSpPr>
          <p:cNvPr id="39943" name="Text Box 5"/>
          <p:cNvSpPr txBox="1">
            <a:spLocks noChangeArrowheads="1"/>
          </p:cNvSpPr>
          <p:nvPr/>
        </p:nvSpPr>
        <p:spPr bwMode="auto">
          <a:xfrm>
            <a:off x="1828800" y="3657600"/>
            <a:ext cx="2057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th-TH" altLang="en-US" sz="2000">
                <a:solidFill>
                  <a:srgbClr val="4924A4"/>
                </a:solidFill>
                <a:cs typeface="Arial" charset="0"/>
              </a:rPr>
              <a:t>+6 </a:t>
            </a:r>
            <a:r>
              <a:rPr lang="th-TH" altLang="en-US" sz="2000">
                <a:solidFill>
                  <a:srgbClr val="4924A4"/>
                </a:solidFill>
              </a:rPr>
              <a:t>	   </a:t>
            </a:r>
            <a:r>
              <a:rPr lang="th-TH" altLang="en-US" sz="2000">
                <a:solidFill>
                  <a:srgbClr val="4924A4"/>
                </a:solidFill>
                <a:cs typeface="Arial" charset="0"/>
              </a:rPr>
              <a:t>0 110</a:t>
            </a:r>
          </a:p>
          <a:p>
            <a:r>
              <a:rPr lang="th-TH" altLang="en-US" sz="2000">
                <a:solidFill>
                  <a:srgbClr val="4924A4"/>
                </a:solidFill>
                <a:cs typeface="Arial" charset="0"/>
              </a:rPr>
              <a:t>+7 </a:t>
            </a:r>
            <a:r>
              <a:rPr lang="th-TH" altLang="en-US" sz="2000">
                <a:solidFill>
                  <a:srgbClr val="4924A4"/>
                </a:solidFill>
              </a:rPr>
              <a:t>	   </a:t>
            </a:r>
            <a:r>
              <a:rPr lang="th-TH" altLang="en-US" sz="2000">
                <a:solidFill>
                  <a:srgbClr val="4924A4"/>
                </a:solidFill>
                <a:cs typeface="Arial" charset="0"/>
              </a:rPr>
              <a:t>0 111</a:t>
            </a:r>
          </a:p>
          <a:p>
            <a:r>
              <a:rPr lang="th-TH" altLang="en-US" sz="2000">
                <a:solidFill>
                  <a:srgbClr val="4924A4"/>
                </a:solidFill>
                <a:cs typeface="Arial" charset="0"/>
              </a:rPr>
              <a:t>---------</a:t>
            </a:r>
            <a:r>
              <a:rPr lang="en-US" altLang="en-US" sz="2000">
                <a:solidFill>
                  <a:srgbClr val="4924A4"/>
                </a:solidFill>
              </a:rPr>
              <a:t>---</a:t>
            </a:r>
            <a:r>
              <a:rPr lang="th-TH" altLang="en-US" sz="2000">
                <a:solidFill>
                  <a:srgbClr val="4924A4"/>
                </a:solidFill>
                <a:cs typeface="Arial" charset="0"/>
              </a:rPr>
              <a:t>---------</a:t>
            </a:r>
          </a:p>
          <a:p>
            <a:r>
              <a:rPr lang="th-TH" altLang="en-US" sz="2000">
                <a:solidFill>
                  <a:srgbClr val="4924A4"/>
                </a:solidFill>
                <a:cs typeface="Arial" charset="0"/>
              </a:rPr>
              <a:t>+13 </a:t>
            </a:r>
            <a:r>
              <a:rPr lang="th-TH" altLang="en-US" sz="2000">
                <a:solidFill>
                  <a:srgbClr val="4924A4"/>
                </a:solidFill>
              </a:rPr>
              <a:t>	</a:t>
            </a:r>
            <a:r>
              <a:rPr lang="th-TH" altLang="en-US" sz="2000">
                <a:solidFill>
                  <a:srgbClr val="4924A4"/>
                </a:solidFill>
                <a:cs typeface="Arial" charset="0"/>
              </a:rPr>
              <a:t>0 1 101</a:t>
            </a:r>
          </a:p>
        </p:txBody>
      </p:sp>
      <p:sp>
        <p:nvSpPr>
          <p:cNvPr id="39944" name="Text Box 6"/>
          <p:cNvSpPr txBox="1">
            <a:spLocks noChangeArrowheads="1"/>
          </p:cNvSpPr>
          <p:nvPr/>
        </p:nvSpPr>
        <p:spPr bwMode="auto">
          <a:xfrm>
            <a:off x="4953000" y="3657600"/>
            <a:ext cx="1947863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th-TH" altLang="en-US" sz="2000">
                <a:solidFill>
                  <a:srgbClr val="4924A4"/>
                </a:solidFill>
                <a:cs typeface="Arial" charset="0"/>
              </a:rPr>
              <a:t>-6 </a:t>
            </a:r>
            <a:r>
              <a:rPr lang="th-TH" altLang="en-US" sz="2000">
                <a:solidFill>
                  <a:srgbClr val="4924A4"/>
                </a:solidFill>
              </a:rPr>
              <a:t>	   </a:t>
            </a:r>
            <a:r>
              <a:rPr lang="th-TH" altLang="en-US" sz="2000">
                <a:solidFill>
                  <a:srgbClr val="4924A4"/>
                </a:solidFill>
                <a:cs typeface="Arial" charset="0"/>
              </a:rPr>
              <a:t>1 010</a:t>
            </a:r>
          </a:p>
          <a:p>
            <a:r>
              <a:rPr lang="th-TH" altLang="en-US" sz="2000">
                <a:solidFill>
                  <a:srgbClr val="4924A4"/>
                </a:solidFill>
                <a:cs typeface="Arial" charset="0"/>
              </a:rPr>
              <a:t>-7 </a:t>
            </a:r>
            <a:r>
              <a:rPr lang="th-TH" altLang="en-US" sz="2000">
                <a:solidFill>
                  <a:srgbClr val="4924A4"/>
                </a:solidFill>
              </a:rPr>
              <a:t>	   </a:t>
            </a:r>
            <a:r>
              <a:rPr lang="th-TH" altLang="en-US" sz="2000">
                <a:solidFill>
                  <a:srgbClr val="4924A4"/>
                </a:solidFill>
                <a:cs typeface="Arial" charset="0"/>
              </a:rPr>
              <a:t>1 001</a:t>
            </a:r>
          </a:p>
          <a:p>
            <a:r>
              <a:rPr lang="th-TH" altLang="en-US" sz="2000">
                <a:solidFill>
                  <a:srgbClr val="4924A4"/>
                </a:solidFill>
                <a:cs typeface="Arial" charset="0"/>
              </a:rPr>
              <a:t>--------</a:t>
            </a:r>
            <a:r>
              <a:rPr lang="en-US" altLang="en-US" sz="2000">
                <a:solidFill>
                  <a:srgbClr val="4924A4"/>
                </a:solidFill>
              </a:rPr>
              <a:t>---</a:t>
            </a:r>
            <a:r>
              <a:rPr lang="th-TH" altLang="en-US" sz="2000">
                <a:solidFill>
                  <a:srgbClr val="4924A4"/>
                </a:solidFill>
                <a:cs typeface="Arial" charset="0"/>
              </a:rPr>
              <a:t>----------</a:t>
            </a:r>
          </a:p>
          <a:p>
            <a:r>
              <a:rPr lang="th-TH" altLang="en-US" sz="2000">
                <a:solidFill>
                  <a:srgbClr val="4924A4"/>
                </a:solidFill>
                <a:cs typeface="Arial" charset="0"/>
              </a:rPr>
              <a:t>-13 </a:t>
            </a:r>
            <a:r>
              <a:rPr lang="th-TH" altLang="en-US" sz="2000">
                <a:solidFill>
                  <a:srgbClr val="4924A4"/>
                </a:solidFill>
              </a:rPr>
              <a:t>	</a:t>
            </a:r>
            <a:r>
              <a:rPr lang="th-TH" altLang="en-US" sz="2000">
                <a:solidFill>
                  <a:srgbClr val="4924A4"/>
                </a:solidFill>
                <a:cs typeface="Arial" charset="0"/>
              </a:rPr>
              <a:t>1 0 011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E52BF460-E02C-4A86-85EA-41B13BCFA217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41987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4198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EFE74686-1889-4943-A865-3B46B1A9CFAA}" type="slidenum">
              <a:rPr lang="en-US" altLang="en-US" smtClean="0"/>
              <a:pPr/>
              <a:t>4</a:t>
            </a:fld>
            <a:endParaRPr lang="th-TH" altLang="en-US" smtClean="0"/>
          </a:p>
        </p:txBody>
      </p:sp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/>
              <a:t>BCD</a:t>
            </a:r>
            <a:r>
              <a:rPr lang="th-TH" altLang="en-US" sz="3600" dirty="0" smtClean="0"/>
              <a:t> </a:t>
            </a:r>
            <a:r>
              <a:rPr lang="en-GB" altLang="en-US" sz="3600" dirty="0" err="1" smtClean="0"/>
              <a:t>Toplayıcı</a:t>
            </a:r>
            <a:endParaRPr lang="th-TH" altLang="en-US" sz="3600" dirty="0" smtClean="0"/>
          </a:p>
        </p:txBody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800" dirty="0" err="1" smtClean="0"/>
              <a:t>İki</a:t>
            </a:r>
            <a:r>
              <a:rPr lang="th-TH" altLang="en-US" sz="2800" dirty="0" smtClean="0"/>
              <a:t> BCD</a:t>
            </a:r>
            <a:r>
              <a:rPr lang="en-GB" altLang="en-US" sz="2800" dirty="0" smtClean="0"/>
              <a:t>’</a:t>
            </a:r>
            <a:r>
              <a:rPr lang="en-GB" altLang="en-US" sz="2800" dirty="0" err="1" smtClean="0"/>
              <a:t>yi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topla</a:t>
            </a:r>
            <a:endParaRPr lang="th-TH" altLang="en-US" sz="2800" dirty="0" smtClean="0"/>
          </a:p>
          <a:p>
            <a:pPr lvl="1" eaLnBrk="1" hangingPunct="1"/>
            <a:r>
              <a:rPr lang="th-TH" altLang="en-US" sz="2400" dirty="0" smtClean="0"/>
              <a:t>9 </a:t>
            </a:r>
            <a:r>
              <a:rPr lang="en-GB" altLang="en-US" sz="2400" dirty="0" err="1" smtClean="0"/>
              <a:t>girdi</a:t>
            </a:r>
            <a:r>
              <a:rPr lang="th-TH" altLang="en-US" sz="2400" dirty="0" smtClean="0"/>
              <a:t>: </a:t>
            </a:r>
            <a:r>
              <a:rPr lang="en-GB" altLang="en-US" sz="2400" dirty="0" err="1" smtClean="0"/>
              <a:t>iki</a:t>
            </a:r>
            <a:r>
              <a:rPr lang="th-TH" altLang="en-US" sz="2400" dirty="0" smtClean="0"/>
              <a:t> BCD </a:t>
            </a:r>
            <a:r>
              <a:rPr lang="en-GB" altLang="en-US" sz="2400" dirty="0" err="1" smtClean="0"/>
              <a:t>ve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bir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gelen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elde</a:t>
            </a:r>
            <a:r>
              <a:rPr lang="en-GB" altLang="en-US" sz="2400" dirty="0" smtClean="0"/>
              <a:t> (carry-in)</a:t>
            </a:r>
            <a:endParaRPr lang="th-TH" altLang="en-US" sz="2400" dirty="0" smtClean="0"/>
          </a:p>
          <a:p>
            <a:pPr lvl="1" eaLnBrk="1" hangingPunct="1"/>
            <a:r>
              <a:rPr lang="en-GB" altLang="en-US" sz="2400" dirty="0" smtClean="0"/>
              <a:t>5</a:t>
            </a:r>
            <a:r>
              <a:rPr lang="th-TH" altLang="en-US" sz="2400" dirty="0" smtClean="0"/>
              <a:t> </a:t>
            </a:r>
            <a:r>
              <a:rPr lang="en-GB" altLang="en-US" sz="2400" dirty="0" err="1" smtClean="0"/>
              <a:t>çıktı</a:t>
            </a:r>
            <a:r>
              <a:rPr lang="th-TH" altLang="en-US" sz="2400" dirty="0" smtClean="0"/>
              <a:t>: </a:t>
            </a:r>
            <a:r>
              <a:rPr lang="en-GB" altLang="en-US" sz="2400" dirty="0" err="1" smtClean="0"/>
              <a:t>bir</a:t>
            </a:r>
            <a:r>
              <a:rPr lang="th-TH" altLang="en-US" sz="2400" dirty="0" smtClean="0"/>
              <a:t> BCD </a:t>
            </a:r>
            <a:r>
              <a:rPr lang="en-GB" altLang="en-US" sz="2400" dirty="0" err="1" smtClean="0"/>
              <a:t>ve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bir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çıkan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elde</a:t>
            </a:r>
            <a:r>
              <a:rPr lang="en-GB" altLang="en-US" sz="2400" dirty="0" smtClean="0"/>
              <a:t> (carry-out)</a:t>
            </a:r>
            <a:endParaRPr lang="th-TH" altLang="en-US" sz="2400" dirty="0" smtClean="0"/>
          </a:p>
          <a:p>
            <a:pPr eaLnBrk="1" hangingPunct="1"/>
            <a:r>
              <a:rPr lang="en-GB" altLang="en-US" sz="2800" dirty="0" err="1" smtClean="0"/>
              <a:t>Tasarım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yaklaşımları</a:t>
            </a:r>
            <a:endParaRPr lang="th-TH" altLang="en-US" sz="2800" dirty="0" smtClean="0"/>
          </a:p>
          <a:p>
            <a:pPr lvl="1" eaLnBrk="1" hangingPunct="1"/>
            <a:r>
              <a:rPr lang="th-TH" altLang="en-US" sz="2400" dirty="0" smtClean="0"/>
              <a:t>2</a:t>
            </a:r>
            <a:r>
              <a:rPr lang="th-TH" altLang="en-US" sz="2400" baseline="30000" dirty="0" smtClean="0">
                <a:cs typeface="Arial" charset="0"/>
              </a:rPr>
              <a:t>9</a:t>
            </a:r>
            <a:r>
              <a:rPr lang="th-TH" altLang="en-US" sz="2400" dirty="0" smtClean="0"/>
              <a:t> </a:t>
            </a:r>
            <a:r>
              <a:rPr lang="en-GB" altLang="en-US" sz="2400" dirty="0" err="1" smtClean="0"/>
              <a:t>satırlı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doğruluk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tablosu</a:t>
            </a:r>
            <a:endParaRPr lang="th-TH" altLang="en-US" sz="2400" dirty="0" smtClean="0"/>
          </a:p>
          <a:p>
            <a:pPr lvl="1" eaLnBrk="1" hangingPunct="1"/>
            <a:r>
              <a:rPr lang="en-GB" altLang="en-US" sz="2400" dirty="0" err="1" smtClean="0"/>
              <a:t>ikili</a:t>
            </a:r>
            <a:r>
              <a:rPr lang="en-GB" altLang="en-US" sz="2400" dirty="0" smtClean="0"/>
              <a:t> tam </a:t>
            </a:r>
            <a:r>
              <a:rPr lang="en-GB" altLang="en-US" sz="2400" dirty="0" err="1" smtClean="0"/>
              <a:t>toplayıcılar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kullanma</a:t>
            </a:r>
            <a:endParaRPr lang="th-TH" altLang="en-US" sz="2400" dirty="0" smtClean="0"/>
          </a:p>
          <a:p>
            <a:pPr lvl="1" eaLnBrk="1" hangingPunct="1"/>
            <a:r>
              <a:rPr lang="en-GB" altLang="en-US" sz="2400" dirty="0" err="1" smtClean="0"/>
              <a:t>toplam</a:t>
            </a:r>
            <a:r>
              <a:rPr lang="th-TH" altLang="en-US" sz="2400" dirty="0" smtClean="0"/>
              <a:t> &lt;= 9+9+1 = 19</a:t>
            </a:r>
          </a:p>
          <a:p>
            <a:pPr lvl="1" eaLnBrk="1" hangingPunct="1"/>
            <a:r>
              <a:rPr lang="en-GB" altLang="en-US" sz="2400" dirty="0" err="1" smtClean="0"/>
              <a:t>ikiliden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BCD’ye</a:t>
            </a:r>
            <a:endParaRPr lang="th-TH" altLang="en-US" sz="24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466F9CB9-C878-49DA-855C-D90D6590841E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43011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4301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FAA8FD3C-DD1E-4A46-964D-A8689CE311EB}" type="slidenum">
              <a:rPr lang="en-US" altLang="en-US" smtClean="0"/>
              <a:pPr/>
              <a:t>5</a:t>
            </a:fld>
            <a:endParaRPr lang="th-TH" altLang="en-US" smtClean="0"/>
          </a:p>
        </p:txBody>
      </p:sp>
      <p:sp>
        <p:nvSpPr>
          <p:cNvPr id="4301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err="1" smtClean="0"/>
              <a:t>Doğruluk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Tablosu</a:t>
            </a:r>
            <a:endParaRPr lang="th-TH" altLang="en-US" sz="3600" dirty="0" smtClean="0"/>
          </a:p>
        </p:txBody>
      </p:sp>
      <p:pic>
        <p:nvPicPr>
          <p:cNvPr id="43014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>
            <a:off x="1925637" y="325438"/>
            <a:ext cx="5368925" cy="6934200"/>
          </a:xfr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4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D2D63BD5-19C3-4DEA-8B4E-A8287E4518A9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44035" name="5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44036" name="6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384FBB00-F154-4AAD-9A67-663CE0153F9C}" type="slidenum">
              <a:rPr lang="en-US" altLang="en-US" smtClean="0"/>
              <a:pPr/>
              <a:t>6</a:t>
            </a:fld>
            <a:endParaRPr lang="th-TH" altLang="en-US" smtClean="0"/>
          </a:p>
        </p:txBody>
      </p:sp>
      <p:pic>
        <p:nvPicPr>
          <p:cNvPr id="44037" name="Picture 5" descr="AACFLOX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32213" y="914400"/>
            <a:ext cx="5411787" cy="5638800"/>
          </a:xfrm>
          <a:noFill/>
        </p:spPr>
      </p:pic>
      <p:sp>
        <p:nvSpPr>
          <p:cNvPr id="440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/>
              <a:t>BCD </a:t>
            </a:r>
            <a:r>
              <a:rPr lang="en-US" altLang="en-US" sz="3600" dirty="0" err="1" smtClean="0"/>
              <a:t>Toplayıcı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Devre</a:t>
            </a:r>
            <a:endParaRPr lang="th-TH" altLang="en-US" sz="3600" dirty="0" smtClean="0"/>
          </a:p>
        </p:txBody>
      </p:sp>
      <p:sp>
        <p:nvSpPr>
          <p:cNvPr id="440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43000"/>
            <a:ext cx="4229100" cy="5368925"/>
          </a:xfrm>
        </p:spPr>
        <p:txBody>
          <a:bodyPr/>
          <a:lstStyle/>
          <a:p>
            <a:pPr eaLnBrk="1" hangingPunct="1"/>
            <a:r>
              <a:rPr lang="en-GB" altLang="en-US" sz="2000" dirty="0" err="1" smtClean="0"/>
              <a:t>Toplam</a:t>
            </a:r>
            <a:r>
              <a:rPr lang="th-TH" altLang="en-US" sz="2000" dirty="0" smtClean="0"/>
              <a:t> &gt; 9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olduğunda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sonuca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müdahele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etmek</a:t>
            </a:r>
            <a:r>
              <a:rPr lang="en-GB" altLang="en-US" sz="2000" dirty="0" smtClean="0"/>
              <a:t> </a:t>
            </a:r>
            <a:r>
              <a:rPr lang="en-GB" altLang="en-US" sz="2000" dirty="0" err="1" smtClean="0"/>
              <a:t>gerekiyor</a:t>
            </a:r>
            <a:endParaRPr lang="th-TH" altLang="en-US" sz="2000" dirty="0" smtClean="0"/>
          </a:p>
          <a:p>
            <a:pPr lvl="1" eaLnBrk="1" hangingPunct="1"/>
            <a:r>
              <a:rPr lang="th-TH" altLang="en-US" sz="1800" dirty="0" smtClean="0"/>
              <a:t>C = 1</a:t>
            </a:r>
            <a:r>
              <a:rPr lang="en-GB" altLang="en-US" sz="1800" dirty="0"/>
              <a:t> </a:t>
            </a:r>
            <a:r>
              <a:rPr lang="en-GB" altLang="en-US" sz="1800" dirty="0" err="1" smtClean="0"/>
              <a:t>olması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için</a:t>
            </a:r>
            <a:endParaRPr lang="th-TH" altLang="en-US" sz="1800" dirty="0" smtClean="0"/>
          </a:p>
          <a:p>
            <a:pPr lvl="2" eaLnBrk="1" hangingPunct="1"/>
            <a:r>
              <a:rPr lang="th-TH" altLang="en-US" sz="1600" dirty="0" smtClean="0"/>
              <a:t>K = 1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veya</a:t>
            </a:r>
            <a:endParaRPr lang="th-TH" altLang="en-US" sz="1600" dirty="0" smtClean="0"/>
          </a:p>
          <a:p>
            <a:pPr lvl="2" eaLnBrk="1" hangingPunct="1"/>
            <a:r>
              <a:rPr lang="th-TH" altLang="en-US" sz="1600" dirty="0" smtClean="0"/>
              <a:t>Z</a:t>
            </a:r>
            <a:r>
              <a:rPr lang="th-TH" altLang="en-US" sz="1600" baseline="-25000" dirty="0" smtClean="0"/>
              <a:t>8</a:t>
            </a:r>
            <a:r>
              <a:rPr lang="th-TH" altLang="en-US" sz="1600" dirty="0" smtClean="0"/>
              <a:t>Z</a:t>
            </a:r>
            <a:r>
              <a:rPr lang="th-TH" altLang="en-US" sz="1600" baseline="-25000" dirty="0" smtClean="0"/>
              <a:t>4</a:t>
            </a:r>
            <a:r>
              <a:rPr lang="th-TH" altLang="en-US" sz="1600" dirty="0" smtClean="0"/>
              <a:t> = 1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veya</a:t>
            </a:r>
            <a:endParaRPr lang="th-TH" altLang="en-US" sz="1600" dirty="0" smtClean="0"/>
          </a:p>
          <a:p>
            <a:pPr lvl="2" eaLnBrk="1" hangingPunct="1"/>
            <a:r>
              <a:rPr lang="th-TH" altLang="en-US" sz="1600" dirty="0" smtClean="0"/>
              <a:t>Z</a:t>
            </a:r>
            <a:r>
              <a:rPr lang="th-TH" altLang="en-US" sz="1600" baseline="-25000" dirty="0" smtClean="0"/>
              <a:t>8</a:t>
            </a:r>
            <a:r>
              <a:rPr lang="th-TH" altLang="en-US" sz="1600" dirty="0" smtClean="0"/>
              <a:t>Z</a:t>
            </a:r>
            <a:r>
              <a:rPr lang="th-TH" altLang="en-US" sz="1600" baseline="-25000" dirty="0" smtClean="0"/>
              <a:t>2</a:t>
            </a:r>
            <a:r>
              <a:rPr lang="th-TH" altLang="en-US" sz="1600" dirty="0" smtClean="0"/>
              <a:t> = 1</a:t>
            </a:r>
          </a:p>
          <a:p>
            <a:pPr lvl="1" eaLnBrk="1" hangingPunct="1"/>
            <a:r>
              <a:rPr lang="th-TH" altLang="en-US" sz="1800" dirty="0" smtClean="0"/>
              <a:t> </a:t>
            </a:r>
            <a:r>
              <a:rPr lang="en-GB" altLang="en-US" sz="1800" dirty="0" err="1" smtClean="0"/>
              <a:t>müdahele</a:t>
            </a:r>
            <a:r>
              <a:rPr lang="th-TH" altLang="en-US" sz="1800" dirty="0" smtClean="0"/>
              <a:t>: +6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E5687F4A-6D77-4358-ABB3-5FCD35545F6B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45059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4506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BF55C4EC-B468-479A-9233-486F543BCBA5}" type="slidenum">
              <a:rPr lang="en-US" altLang="en-US" smtClean="0"/>
              <a:pPr/>
              <a:t>7</a:t>
            </a:fld>
            <a:endParaRPr lang="th-TH" altLang="en-US" smtClean="0"/>
          </a:p>
        </p:txBody>
      </p:sp>
      <p:sp>
        <p:nvSpPr>
          <p:cNvPr id="45061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 err="1" smtClean="0"/>
              <a:t>İkili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Çarpma</a:t>
            </a:r>
            <a:endParaRPr lang="en-US" altLang="en-US" dirty="0" smtClean="0"/>
          </a:p>
        </p:txBody>
      </p:sp>
      <p:sp>
        <p:nvSpPr>
          <p:cNvPr id="4506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2800" dirty="0" err="1" smtClean="0"/>
              <a:t>Çarpma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işlemi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çarpandaki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basamaklara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göre</a:t>
            </a:r>
            <a:r>
              <a:rPr lang="en-US" altLang="en-US" sz="2800" dirty="0" smtClean="0"/>
              <a:t> sola </a:t>
            </a:r>
            <a:r>
              <a:rPr lang="en-US" altLang="en-US" sz="2800" dirty="0" err="1" smtClean="0"/>
              <a:t>kaydırılmış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çarpılanların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toplanması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ile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yapılabilir</a:t>
            </a:r>
            <a:r>
              <a:rPr lang="en-US" altLang="en-US" sz="2800" dirty="0" smtClean="0"/>
              <a:t>. </a:t>
            </a:r>
          </a:p>
          <a:p>
            <a:pPr eaLnBrk="1" hangingPunct="1"/>
            <a:r>
              <a:rPr lang="en-US" altLang="en-US" sz="2800" dirty="0" err="1" smtClean="0"/>
              <a:t>Örn</a:t>
            </a:r>
            <a:r>
              <a:rPr lang="en-US" altLang="en-US" sz="2800" dirty="0" smtClean="0"/>
              <a:t>.   (</a:t>
            </a:r>
            <a:r>
              <a:rPr lang="en-US" altLang="en-US" sz="2800" dirty="0" err="1" smtClean="0"/>
              <a:t>işaretsiz</a:t>
            </a:r>
            <a:r>
              <a:rPr lang="en-US" altLang="en-US" sz="2800" dirty="0" smtClean="0"/>
              <a:t>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 dirty="0" smtClean="0"/>
              <a:t>	     </a:t>
            </a:r>
            <a:r>
              <a:rPr lang="en-US" altLang="en-US" sz="2000" dirty="0" smtClean="0"/>
              <a:t>11                                 1 0 1 1       </a:t>
            </a:r>
            <a:r>
              <a:rPr lang="en-US" altLang="en-US" sz="2000" dirty="0" err="1" smtClean="0"/>
              <a:t>çarpılan</a:t>
            </a:r>
            <a:r>
              <a:rPr lang="en-US" altLang="en-US" sz="2000" dirty="0" smtClean="0"/>
              <a:t> (4 bit)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dirty="0" smtClean="0"/>
              <a:t>	    X 13                        X       1 1 0 1      </a:t>
            </a:r>
            <a:r>
              <a:rPr lang="en-US" altLang="en-US" sz="2000" dirty="0" err="1" smtClean="0"/>
              <a:t>çarpan</a:t>
            </a:r>
            <a:r>
              <a:rPr lang="en-US" altLang="en-US" sz="2000" dirty="0" smtClean="0"/>
              <a:t>  (4 bit)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dirty="0" smtClean="0"/>
              <a:t>	--------                    -------------------                                     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dirty="0" smtClean="0"/>
              <a:t>	      33                                 1 0 1 1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dirty="0" smtClean="0"/>
              <a:t>	    11                                0 0 0 0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dirty="0" smtClean="0"/>
              <a:t>	______                         1 0 1 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dirty="0" smtClean="0"/>
              <a:t>	    143                        1 0 1 1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dirty="0" smtClean="0"/>
              <a:t>                             ---------------------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dirty="0" smtClean="0"/>
              <a:t>                                     1 0 0 0 1 1 1 1        </a:t>
            </a:r>
            <a:r>
              <a:rPr lang="en-US" altLang="en-US" sz="2000" dirty="0" err="1" smtClean="0"/>
              <a:t>çarpım</a:t>
            </a:r>
            <a:r>
              <a:rPr lang="en-US" altLang="en-US" sz="2000" dirty="0" smtClean="0"/>
              <a:t> (8 bit)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EADEED0A-5985-4211-B71B-3E4BF04D9240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46083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4608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1454CFEE-1414-4C70-9BD0-E5C7898A96F5}" type="slidenum">
              <a:rPr lang="en-US" altLang="en-US" smtClean="0"/>
              <a:pPr/>
              <a:t>8</a:t>
            </a:fld>
            <a:endParaRPr lang="th-TH" altLang="en-US" smtClean="0"/>
          </a:p>
        </p:txBody>
      </p:sp>
      <p:sp>
        <p:nvSpPr>
          <p:cNvPr id="46085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err="1" smtClean="0"/>
              <a:t>İkili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Çarpıcı</a:t>
            </a:r>
            <a:r>
              <a:rPr lang="en-GB" altLang="en-US" sz="3600" dirty="0" smtClean="0"/>
              <a:t> (Binary Multiplier)</a:t>
            </a:r>
            <a:endParaRPr lang="th-TH" altLang="en-US" sz="3600" dirty="0" smtClean="0"/>
          </a:p>
        </p:txBody>
      </p:sp>
      <p:sp>
        <p:nvSpPr>
          <p:cNvPr id="46086" name="Rectangle 1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Kısmi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çarpımlar</a:t>
            </a:r>
            <a:r>
              <a:rPr lang="th-TH" altLang="en-US" dirty="0" smtClean="0"/>
              <a:t> – AND </a:t>
            </a:r>
            <a:r>
              <a:rPr lang="en-GB" altLang="en-US" dirty="0" err="1" smtClean="0"/>
              <a:t>işlemleri</a:t>
            </a:r>
            <a:endParaRPr lang="th-TH" altLang="en-US" dirty="0" smtClean="0"/>
          </a:p>
        </p:txBody>
      </p:sp>
      <p:pic>
        <p:nvPicPr>
          <p:cNvPr id="46087" name="Picture 14" descr="AACFLOY0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1676400"/>
            <a:ext cx="6553200" cy="4900613"/>
          </a:xfr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Veri Yer Tutucusu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6B8025AB-6E13-4ADF-B79D-D89180B06950}" type="datetime1">
              <a:rPr lang="tr-TR" altLang="en-US" smtClean="0"/>
              <a:t>11.05.2020</a:t>
            </a:fld>
            <a:endParaRPr lang="th-TH" altLang="en-US" smtClean="0"/>
          </a:p>
        </p:txBody>
      </p:sp>
      <p:sp>
        <p:nvSpPr>
          <p:cNvPr id="47107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mtClean="0"/>
              <a:t>Sayısal Mantık Tasarımı</a:t>
            </a:r>
            <a:endParaRPr lang="th-TH" altLang="en-US" smtClean="0"/>
          </a:p>
        </p:txBody>
      </p:sp>
      <p:sp>
        <p:nvSpPr>
          <p:cNvPr id="4710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fld id="{7FE8A263-97CB-408A-BAD4-409BCAB0731D}" type="slidenum">
              <a:rPr lang="en-US" altLang="en-US" smtClean="0"/>
              <a:pPr/>
              <a:t>9</a:t>
            </a:fld>
            <a:endParaRPr lang="th-TH" altLang="en-US" smtClean="0"/>
          </a:p>
        </p:txBody>
      </p:sp>
      <p:sp>
        <p:nvSpPr>
          <p:cNvPr id="471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altLang="en-US" sz="3600" dirty="0" smtClean="0"/>
              <a:t>4</a:t>
            </a:r>
            <a:r>
              <a:rPr lang="en-GB" altLang="en-US" sz="3600" dirty="0" smtClean="0"/>
              <a:t> </a:t>
            </a:r>
            <a:r>
              <a:rPr lang="th-TH" altLang="en-US" sz="3600" dirty="0" smtClean="0"/>
              <a:t>bit</a:t>
            </a:r>
            <a:r>
              <a:rPr lang="en-GB" altLang="en-US" sz="3600" dirty="0" smtClean="0"/>
              <a:t>e</a:t>
            </a:r>
            <a:r>
              <a:rPr lang="th-TH" altLang="en-US" sz="3600" dirty="0" smtClean="0"/>
              <a:t> 3</a:t>
            </a:r>
            <a:r>
              <a:rPr lang="en-GB" altLang="en-US" sz="3600" dirty="0" smtClean="0"/>
              <a:t> </a:t>
            </a:r>
            <a:r>
              <a:rPr lang="th-TH" altLang="en-US" sz="3600" dirty="0" smtClean="0"/>
              <a:t>bit</a:t>
            </a:r>
            <a:r>
              <a:rPr lang="en-GB" altLang="en-US" sz="3600" dirty="0" err="1" smtClean="0"/>
              <a:t>lik</a:t>
            </a:r>
            <a:r>
              <a:rPr lang="th-TH" altLang="en-US" sz="3600" dirty="0" smtClean="0"/>
              <a:t> </a:t>
            </a:r>
            <a:r>
              <a:rPr lang="en-GB" altLang="en-US" sz="3600" dirty="0" err="1" smtClean="0"/>
              <a:t>ikili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çarpıcı</a:t>
            </a:r>
            <a:endParaRPr lang="th-TH" altLang="en-US" sz="3600" dirty="0" smtClean="0"/>
          </a:p>
        </p:txBody>
      </p:sp>
      <p:pic>
        <p:nvPicPr>
          <p:cNvPr id="47110" name="Picture 5" descr="AACFLOZ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66975" y="1108075"/>
            <a:ext cx="4286250" cy="5368925"/>
          </a:xfr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xis design template">
  <a:themeElements>
    <a:clrScheme name="Axis design template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Axis design template">
      <a:majorFont>
        <a:latin typeface="Arial"/>
        <a:ea typeface=""/>
        <a:cs typeface="Tahoma"/>
      </a:majorFont>
      <a:minorFont>
        <a:latin typeface="Arial"/>
        <a:ea typeface=""/>
        <a:cs typeface="Tahoma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ngsana New" pitchFamily="18" charset="-34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ngsana New" pitchFamily="18" charset="-34"/>
          </a:defRPr>
        </a:defPPr>
      </a:lstStyle>
    </a:lnDef>
  </a:objectDefaults>
  <a:extraClrSchemeLst>
    <a:extraClrScheme>
      <a:clrScheme name="Axis design template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design template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design template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design template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design template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design template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design template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design template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3883</TotalTime>
  <Words>728</Words>
  <Application>Microsoft Office PowerPoint</Application>
  <PresentationFormat>On-screen Show (4:3)</PresentationFormat>
  <Paragraphs>195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Axis design template</vt:lpstr>
      <vt:lpstr>Bileşimli Mantık (Combinational Logic) 2/3</vt:lpstr>
      <vt:lpstr>4 Bitlik Toplayıcı Çıkarıcı</vt:lpstr>
      <vt:lpstr>Taşma (Overflow) Durumları</vt:lpstr>
      <vt:lpstr>BCD Toplayıcı</vt:lpstr>
      <vt:lpstr>Doğruluk Tablosu</vt:lpstr>
      <vt:lpstr>BCD Toplayıcı Devre</vt:lpstr>
      <vt:lpstr>İkili Çarpma</vt:lpstr>
      <vt:lpstr>İkili Çarpıcı (Binary Multiplier)</vt:lpstr>
      <vt:lpstr>4 bite 3 bitlik ikili çarpıcı</vt:lpstr>
      <vt:lpstr>İkili Çarpma</vt:lpstr>
      <vt:lpstr>4x4 Sıralı Çarpıcı</vt:lpstr>
      <vt:lpstr>Büyüklük Karşılaştırıcı (1/2)</vt:lpstr>
      <vt:lpstr>Büyüklük Karşılaştırıcı (2/2)</vt:lpstr>
      <vt:lpstr>Büyüklük Karşılaştırıcı Devre  (Magnitude Comparator Circuit)</vt:lpstr>
      <vt:lpstr>Kod Çözücüler (Decoders)</vt:lpstr>
      <vt:lpstr>Doğruluk Tablosu</vt:lpstr>
      <vt:lpstr>3’e 8 Kod Çözücü Devre (Decoder Circuit)</vt:lpstr>
    </vt:vector>
  </TitlesOfParts>
  <Company>Kasetsart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Organization and Architecture</dc:title>
  <dc:creator>Pradondet Nilagupta</dc:creator>
  <cp:lastModifiedBy>KK</cp:lastModifiedBy>
  <cp:revision>301</cp:revision>
  <cp:lastPrinted>1601-01-01T00:00:00Z</cp:lastPrinted>
  <dcterms:created xsi:type="dcterms:W3CDTF">2007-10-31T16:45:31Z</dcterms:created>
  <dcterms:modified xsi:type="dcterms:W3CDTF">2020-05-11T11:06:43Z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TC102037551033</vt:lpwstr>
  </property>
</Properties>
</file>