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88" r:id="rId6"/>
    <p:sldId id="289" r:id="rId7"/>
    <p:sldId id="290" r:id="rId8"/>
    <p:sldId id="291" r:id="rId9"/>
    <p:sldId id="293" r:id="rId10"/>
    <p:sldId id="294" r:id="rId11"/>
    <p:sldId id="295" r:id="rId12"/>
    <p:sldId id="262" r:id="rId13"/>
    <p:sldId id="26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Kitap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rbaros\Desktop\EBRD-S&#220;TA&#350;\Presentation%20graphs%20(Akman%20&amp;%20&#214;zer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c\Desktop\EBRD-S&#220;TA&#350;\Presentation%20graphs%20(Akman%20&amp;%20&#214;zer)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pc\Desktop\EBRD-S&#220;TA&#350;\Presentation%20graphs%20(Akman%20&amp;%20&#214;zer)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c\Desktop\EBRD-S&#220;TA&#350;\Presentation%20graphs%20(Akman%20&amp;%20&#214;zer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rbaros\Desktop\EBRD-S&#220;TA&#350;\Presentation%20graphs%20(Akman%20&amp;%20&#214;zer)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Total </a:t>
            </a:r>
            <a:r>
              <a:rPr lang="tr-TR"/>
              <a:t>cow's </a:t>
            </a:r>
            <a:r>
              <a:rPr lang="en-US"/>
              <a:t>milk production</a:t>
            </a:r>
            <a:r>
              <a:rPr lang="tr-TR"/>
              <a:t> (M tons)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0512651943892208"/>
          <c:y val="7.4871401278504945E-2"/>
          <c:w val="0.85748786098216978"/>
          <c:h val="0.825474803096835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'Raw Milk Production'!$B$12</c:f>
              <c:strCache>
                <c:ptCount val="1"/>
                <c:pt idx="0">
                  <c:v>Total raw milk production</c:v>
                </c:pt>
              </c:strCache>
            </c:strRef>
          </c:tx>
          <c:spPr>
            <a:ln w="38100" cap="rnd">
              <a:solidFill>
                <a:srgbClr val="FFFF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FF00"/>
              </a:solidFill>
              <a:ln w="31750" cap="rnd">
                <a:solidFill>
                  <a:schemeClr val="accent4">
                    <a:lumMod val="40000"/>
                    <a:lumOff val="60000"/>
                  </a:schemeClr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bevelT w="25400" h="25400" prst="slope"/>
              </a:sp3d>
            </c:spPr>
          </c:marker>
          <c:dLbls>
            <c:dLbl>
              <c:idx val="0"/>
              <c:layout>
                <c:manualLayout>
                  <c:x val="-6.4802353884601885E-2"/>
                  <c:y val="-4.39737395121925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DF-4803-AD3B-29C3563AEC8A}"/>
                </c:ext>
              </c:extLst>
            </c:dLbl>
            <c:dLbl>
              <c:idx val="1"/>
              <c:layout>
                <c:manualLayout>
                  <c:x val="-5.7742372664014378E-2"/>
                  <c:y val="-5.34878874372154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DF-4803-AD3B-29C3563AEC8A}"/>
                </c:ext>
              </c:extLst>
            </c:dLbl>
            <c:dLbl>
              <c:idx val="2"/>
              <c:layout>
                <c:manualLayout>
                  <c:x val="-5.3021966151526025E-2"/>
                  <c:y val="-4.18283924310597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DF-4803-AD3B-29C3563AEC8A}"/>
                </c:ext>
              </c:extLst>
            </c:dLbl>
            <c:dLbl>
              <c:idx val="5"/>
              <c:layout>
                <c:manualLayout>
                  <c:x val="-4.2401051498427073E-2"/>
                  <c:y val="-5.3487887437215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DF-4803-AD3B-29C3563AEC8A}"/>
                </c:ext>
              </c:extLst>
            </c:dLbl>
            <c:dLbl>
              <c:idx val="6"/>
              <c:layout>
                <c:manualLayout>
                  <c:x val="-5.5382169407770181E-2"/>
                  <c:y val="-3.9496493429828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DF-4803-AD3B-29C3563AEC8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DDF-4803-AD3B-29C3563AEC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31750" cap="rnd">
                <a:solidFill>
                  <a:srgbClr val="FF0000"/>
                </a:solidFill>
                <a:prstDash val="sysDash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8.9320684254517255E-3"/>
                  <c:y val="0.19063402864930717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</c:trendlineLbl>
          </c:trendline>
          <c:xVal>
            <c:numRef>
              <c:f>'Raw Milk Production'!$A$13:$A$20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'Raw Milk Production'!$B$13:$B$20</c:f>
              <c:numCache>
                <c:formatCode>###\ ###\ ###\ ###</c:formatCode>
                <c:ptCount val="8"/>
                <c:pt idx="0">
                  <c:v>12418544.041780001</c:v>
                </c:pt>
                <c:pt idx="1">
                  <c:v>13802427.882750001</c:v>
                </c:pt>
                <c:pt idx="2">
                  <c:v>15977837.616989996</c:v>
                </c:pt>
                <c:pt idx="3">
                  <c:v>16655009</c:v>
                </c:pt>
                <c:pt idx="4">
                  <c:v>16998849.943579998</c:v>
                </c:pt>
                <c:pt idx="5">
                  <c:v>16933519.556079999</c:v>
                </c:pt>
                <c:pt idx="6">
                  <c:v>16786263.112850003</c:v>
                </c:pt>
                <c:pt idx="7">
                  <c:v>18762319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0DDF-4803-AD3B-29C3563AE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318848"/>
        <c:axId val="113319240"/>
      </c:scatterChart>
      <c:valAx>
        <c:axId val="113318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19240"/>
        <c:crosses val="autoZero"/>
        <c:crossBetween val="midCat"/>
      </c:valAx>
      <c:valAx>
        <c:axId val="113319240"/>
        <c:scaling>
          <c:orientation val="minMax"/>
          <c:min val="800000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##\ ###\ ###\ ###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188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80949594986436E-2"/>
          <c:y val="2.6478491285133444E-2"/>
          <c:w val="0.89352563871291268"/>
          <c:h val="0.7805770131086141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'Number of milking cows'!$B$1</c:f>
              <c:strCache>
                <c:ptCount val="1"/>
                <c:pt idx="0">
                  <c:v>Culture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C000"/>
              </a:solidFill>
              <a:ln w="9525" cap="rnd">
                <a:solidFill>
                  <a:srgbClr val="FFC00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0"/>
              <c:layout>
                <c:manualLayout>
                  <c:x val="-4.4380163165088235E-2"/>
                  <c:y val="3.0957627399805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82B-417A-A2A0-6C3044B0C76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2B-417A-A2A0-6C3044B0C76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82B-417A-A2A0-6C3044B0C76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82B-417A-A2A0-6C3044B0C76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82B-417A-A2A0-6C3044B0C76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2B-417A-A2A0-6C3044B0C76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82B-417A-A2A0-6C3044B0C7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'Number of milking cows'!$A$2:$A$9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'Number of milking cows'!$B$2:$B$9</c:f>
              <c:numCache>
                <c:formatCode>###\ ###\ ###\ ###</c:formatCode>
                <c:ptCount val="8"/>
                <c:pt idx="0">
                  <c:v>1626411.53</c:v>
                </c:pt>
                <c:pt idx="1">
                  <c:v>1868273.57</c:v>
                </c:pt>
                <c:pt idx="2">
                  <c:v>2211242.4000000004</c:v>
                </c:pt>
                <c:pt idx="3">
                  <c:v>2314278</c:v>
                </c:pt>
                <c:pt idx="4" formatCode="###\ ###\ ###">
                  <c:v>2427909.0099999988</c:v>
                </c:pt>
                <c:pt idx="5" formatCode="###\ ###\ ###">
                  <c:v>2500879.5099999998</c:v>
                </c:pt>
                <c:pt idx="6" formatCode="###\ ###\ ###">
                  <c:v>2542162.6900000009</c:v>
                </c:pt>
                <c:pt idx="7" formatCode="###\ ###\ ###">
                  <c:v>2940906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82B-417A-A2A0-6C3044B0C768}"/>
            </c:ext>
          </c:extLst>
        </c:ser>
        <c:ser>
          <c:idx val="1"/>
          <c:order val="1"/>
          <c:tx>
            <c:strRef>
              <c:f>'Number of milking cows'!$C$1</c:f>
              <c:strCache>
                <c:ptCount val="1"/>
                <c:pt idx="0">
                  <c:v>Crossbreeds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0000"/>
              </a:solidFill>
              <a:ln w="9525" cap="rnd">
                <a:solidFill>
                  <a:srgbClr val="FF000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82B-417A-A2A0-6C3044B0C76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82B-417A-A2A0-6C3044B0C76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82B-417A-A2A0-6C3044B0C76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82B-417A-A2A0-6C3044B0C76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82B-417A-A2A0-6C3044B0C76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82B-417A-A2A0-6C3044B0C768}"/>
                </c:ext>
              </c:extLst>
            </c:dLbl>
            <c:dLbl>
              <c:idx val="7"/>
              <c:layout>
                <c:manualLayout>
                  <c:x val="-4.2242703533026234E-2"/>
                  <c:y val="5.37585430859063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F2-42A7-92E7-E96D7AD3F2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'Number of milking cows'!$A$2:$A$9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'Number of milking cows'!$C$2:$C$9</c:f>
              <c:numCache>
                <c:formatCode>###\ ###\ ###\ ###</c:formatCode>
                <c:ptCount val="8"/>
                <c:pt idx="0">
                  <c:v>1787011.82</c:v>
                </c:pt>
                <c:pt idx="1">
                  <c:v>1962712.97</c:v>
                </c:pt>
                <c:pt idx="2">
                  <c:v>2263399.8400000008</c:v>
                </c:pt>
                <c:pt idx="3">
                  <c:v>2395897</c:v>
                </c:pt>
                <c:pt idx="4" formatCode="###\ ###\ ###">
                  <c:v>2428707.7200000002</c:v>
                </c:pt>
                <c:pt idx="5" formatCode="###\ ###\ ###">
                  <c:v>2314060.84</c:v>
                </c:pt>
                <c:pt idx="6" formatCode="###\ ###\ ###">
                  <c:v>2235501.15</c:v>
                </c:pt>
                <c:pt idx="7" formatCode="###\ ###\ ###">
                  <c:v>2426764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82B-417A-A2A0-6C3044B0C768}"/>
            </c:ext>
          </c:extLst>
        </c:ser>
        <c:ser>
          <c:idx val="2"/>
          <c:order val="2"/>
          <c:tx>
            <c:strRef>
              <c:f>'Number of milking cows'!$D$1</c:f>
              <c:strCache>
                <c:ptCount val="1"/>
                <c:pt idx="0">
                  <c:v>Local breeds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chemeClr val="tx1"/>
              </a:solidFill>
              <a:ln w="38100" cap="rnd">
                <a:solidFill>
                  <a:schemeClr val="tx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0"/>
              <c:layout>
                <c:manualLayout>
                  <c:x val="-5.1203277009728626E-2"/>
                  <c:y val="4.20544232357190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F2-42A7-92E7-E96D7AD3F25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82B-417A-A2A0-6C3044B0C76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82B-417A-A2A0-6C3044B0C76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82B-417A-A2A0-6C3044B0C76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82B-417A-A2A0-6C3044B0C768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82B-417A-A2A0-6C3044B0C76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82B-417A-A2A0-6C3044B0C768}"/>
                </c:ext>
              </c:extLst>
            </c:dLbl>
            <c:dLbl>
              <c:idx val="7"/>
              <c:layout>
                <c:manualLayout>
                  <c:x val="-5.3763440860215055E-2"/>
                  <c:y val="4.2054423235719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F2-42A7-92E7-E96D7AD3F2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'Number of milking cows'!$A$2:$A$9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'Number of milking cows'!$D$2:$D$9</c:f>
              <c:numCache>
                <c:formatCode>###\ ###\ ###\ ###</c:formatCode>
                <c:ptCount val="8"/>
                <c:pt idx="0">
                  <c:v>948416.62</c:v>
                </c:pt>
                <c:pt idx="1">
                  <c:v>930155.29</c:v>
                </c:pt>
                <c:pt idx="2">
                  <c:v>956757.70999999961</c:v>
                </c:pt>
                <c:pt idx="3">
                  <c:v>897097</c:v>
                </c:pt>
                <c:pt idx="4" formatCode="###\ ###\ ###">
                  <c:v>752623.04000000015</c:v>
                </c:pt>
                <c:pt idx="5" formatCode="###\ ###\ ###">
                  <c:v>720832.9</c:v>
                </c:pt>
                <c:pt idx="6" formatCode="###\ ###\ ###">
                  <c:v>654050.51000000013</c:v>
                </c:pt>
                <c:pt idx="7" formatCode="###\ ###\ ###">
                  <c:v>601376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82B-417A-A2A0-6C3044B0C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326296"/>
        <c:axId val="113320808"/>
      </c:scatterChart>
      <c:valAx>
        <c:axId val="113326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0808"/>
        <c:crosses val="autoZero"/>
        <c:crossBetween val="midCat"/>
      </c:valAx>
      <c:valAx>
        <c:axId val="113320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##\ ###\ ###\ ###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62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00117649560232"/>
          <c:y val="1.3968969604605875E-2"/>
          <c:w val="0.75220433460668923"/>
          <c:h val="0.73288399433941709"/>
        </c:manualLayout>
      </c:layout>
      <c:scatterChart>
        <c:scatterStyle val="lineMarker"/>
        <c:varyColors val="0"/>
        <c:ser>
          <c:idx val="0"/>
          <c:order val="0"/>
          <c:tx>
            <c:strRef>
              <c:f>'Raw milk collected by dairies'!$B$37</c:f>
              <c:strCache>
                <c:ptCount val="1"/>
                <c:pt idx="0">
                  <c:v>Raw milk collected by factories (tons)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>
              <a:outerShdw blurRad="57150" dist="38100" dir="5400000" algn="ctr" rotWithShape="0">
                <a:scrgbClr r="0" g="0" b="0">
                  <a:shade val="9000"/>
                  <a:satMod val="105000"/>
                  <a:alpha val="48000"/>
                </a:scrgbClr>
              </a:outerShdw>
            </a:effectLst>
          </c:spPr>
          <c:marker>
            <c:symbol val="circle"/>
            <c:size val="6"/>
            <c:spPr>
              <a:solidFill>
                <a:srgbClr val="FF0000"/>
              </a:solidFill>
              <a:ln w="38100">
                <a:solidFill>
                  <a:srgbClr val="FF0000"/>
                </a:solidFill>
                <a:round/>
              </a:ln>
              <a:effectLst>
                <a:outerShdw blurRad="57150" dist="38100" dir="5400000" algn="ctr" rotWithShape="0">
                  <a:scrgbClr r="0" g="0" b="0">
                    <a:shade val="9000"/>
                    <a:satMod val="105000"/>
                    <a:alpha val="48000"/>
                  </a:sc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0"/>
              <c:layout>
                <c:manualLayout>
                  <c:x val="-4.3879387938793923E-2"/>
                  <c:y val="3.6482334869431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E7-4EB1-9C89-C8624222140C}"/>
                </c:ext>
              </c:extLst>
            </c:dLbl>
            <c:dLbl>
              <c:idx val="1"/>
              <c:layout>
                <c:manualLayout>
                  <c:x val="-2.7002700270027043E-2"/>
                  <c:y val="3.6482334869431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E7-4EB1-9C89-C8624222140C}"/>
                </c:ext>
              </c:extLst>
            </c:dLbl>
            <c:dLbl>
              <c:idx val="2"/>
              <c:layout>
                <c:manualLayout>
                  <c:x val="-2.5877587758775876E-2"/>
                  <c:y val="3.2642089093701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E7-4EB1-9C89-C8624222140C}"/>
                </c:ext>
              </c:extLst>
            </c:dLbl>
            <c:dLbl>
              <c:idx val="3"/>
              <c:layout>
                <c:manualLayout>
                  <c:x val="-2.3627362736273628E-2"/>
                  <c:y val="3.2642089093701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E7-4EB1-9C89-C8624222140C}"/>
                </c:ext>
              </c:extLst>
            </c:dLbl>
            <c:dLbl>
              <c:idx val="4"/>
              <c:layout>
                <c:manualLayout>
                  <c:x val="-1.8001800180018002E-2"/>
                  <c:y val="3.6482334869431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E7-4EB1-9C89-C8624222140C}"/>
                </c:ext>
              </c:extLst>
            </c:dLbl>
            <c:dLbl>
              <c:idx val="5"/>
              <c:layout>
                <c:manualLayout>
                  <c:x val="-1.9126912691269208E-2"/>
                  <c:y val="4.032258064516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E7-4EB1-9C89-C8624222140C}"/>
                </c:ext>
              </c:extLst>
            </c:dLbl>
            <c:dLbl>
              <c:idx val="6"/>
              <c:layout>
                <c:manualLayout>
                  <c:x val="-1.3501350135013584E-2"/>
                  <c:y val="3.840245775729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9E7-4EB1-9C89-C8624222140C}"/>
                </c:ext>
              </c:extLst>
            </c:dLbl>
            <c:dLbl>
              <c:idx val="7"/>
              <c:layout>
                <c:manualLayout>
                  <c:x val="-1.8001800180018002E-2"/>
                  <c:y val="3.4562211981566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9E7-4EB1-9C89-C862422214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'Raw milk collected by dairies'!$A$38:$A$45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'Raw milk collected by dairies'!$B$38:$B$45</c:f>
              <c:numCache>
                <c:formatCode>###\ ###\ ###\ ###</c:formatCode>
                <c:ptCount val="8"/>
                <c:pt idx="0">
                  <c:v>6745011.4079730008</c:v>
                </c:pt>
                <c:pt idx="1">
                  <c:v>7073739.1347899996</c:v>
                </c:pt>
                <c:pt idx="2">
                  <c:v>7932485.3084000014</c:v>
                </c:pt>
                <c:pt idx="3" formatCode="###\ ###\ ###">
                  <c:v>7938509.6459000008</c:v>
                </c:pt>
                <c:pt idx="4" formatCode="###\ ###\ ###">
                  <c:v>8625742.5364399981</c:v>
                </c:pt>
                <c:pt idx="5" formatCode="###\ ###\ ###">
                  <c:v>8937140</c:v>
                </c:pt>
                <c:pt idx="6" formatCode="###\ ###\ ###">
                  <c:v>9213521</c:v>
                </c:pt>
                <c:pt idx="7" formatCode="###\ ###\ ###">
                  <c:v>9111655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69E7-4EB1-9C89-C8624222140C}"/>
            </c:ext>
          </c:extLst>
        </c:ser>
        <c:ser>
          <c:idx val="1"/>
          <c:order val="1"/>
          <c:tx>
            <c:strRef>
              <c:f>'Raw milk collected by dairies'!$C$37</c:f>
              <c:strCache>
                <c:ptCount val="1"/>
                <c:pt idx="0">
                  <c:v>Total raw cow's milk production (tons)</c:v>
                </c:pt>
              </c:strCache>
            </c:strRef>
          </c:tx>
          <c:spPr>
            <a:ln w="38100" cap="rnd">
              <a:solidFill>
                <a:srgbClr val="FFFF00"/>
              </a:solidFill>
              <a:round/>
            </a:ln>
            <a:effectLst>
              <a:outerShdw blurRad="57150" dist="38100" dir="5400000" algn="ctr" rotWithShape="0">
                <a:scrgbClr r="0" g="0" b="0">
                  <a:shade val="9000"/>
                  <a:satMod val="105000"/>
                  <a:alpha val="48000"/>
                </a:scrgbClr>
              </a:outerShdw>
            </a:effectLst>
          </c:spPr>
          <c:marker>
            <c:symbol val="circle"/>
            <c:size val="6"/>
            <c:spPr>
              <a:solidFill>
                <a:srgbClr val="FFFF00"/>
              </a:solidFill>
              <a:ln w="38100">
                <a:solidFill>
                  <a:srgbClr val="FFFF00"/>
                </a:solidFill>
                <a:round/>
              </a:ln>
              <a:effectLst>
                <a:outerShdw blurRad="57150" dist="38100" dir="5400000" algn="ctr" rotWithShape="0">
                  <a:scrgbClr r="0" g="0" b="0">
                    <a:shade val="9000"/>
                    <a:satMod val="105000"/>
                    <a:alpha val="48000"/>
                  </a:sc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0"/>
              <c:layout>
                <c:manualLayout>
                  <c:x val="-6.7506750675067506E-2"/>
                  <c:y val="-4.9923195084485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9E7-4EB1-9C89-C8624222140C}"/>
                </c:ext>
              </c:extLst>
            </c:dLbl>
            <c:dLbl>
              <c:idx val="1"/>
              <c:layout>
                <c:manualLayout>
                  <c:x val="-5.9630963096309629E-2"/>
                  <c:y val="-3.840245775729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9E7-4EB1-9C89-C8624222140C}"/>
                </c:ext>
              </c:extLst>
            </c:dLbl>
            <c:dLbl>
              <c:idx val="2"/>
              <c:layout>
                <c:manualLayout>
                  <c:x val="-7.0882088208820929E-2"/>
                  <c:y val="-2.6881720430107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9E7-4EB1-9C89-C8624222140C}"/>
                </c:ext>
              </c:extLst>
            </c:dLbl>
            <c:dLbl>
              <c:idx val="3"/>
              <c:layout>
                <c:manualLayout>
                  <c:x val="-7.0882088208820887E-2"/>
                  <c:y val="-3.2642089093701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9E7-4EB1-9C89-C8624222140C}"/>
                </c:ext>
              </c:extLst>
            </c:dLbl>
            <c:dLbl>
              <c:idx val="4"/>
              <c:layout>
                <c:manualLayout>
                  <c:x val="-6.1881188118811881E-2"/>
                  <c:y val="-2.880184331797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9E7-4EB1-9C89-C8624222140C}"/>
                </c:ext>
              </c:extLst>
            </c:dLbl>
            <c:dLbl>
              <c:idx val="5"/>
              <c:layout>
                <c:manualLayout>
                  <c:x val="-6.4131413141314209E-2"/>
                  <c:y val="-3.0721966205837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9E7-4EB1-9C89-C8624222140C}"/>
                </c:ext>
              </c:extLst>
            </c:dLbl>
            <c:dLbl>
              <c:idx val="6"/>
              <c:layout>
                <c:manualLayout>
                  <c:x val="-5.513051305130505E-2"/>
                  <c:y val="-3.4562211981566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9E7-4EB1-9C89-C862422214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'Raw milk collected by dairies'!$A$38:$A$45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'Raw milk collected by dairies'!$C$38:$C$45</c:f>
              <c:numCache>
                <c:formatCode>###\ ###\ ###\ ###</c:formatCode>
                <c:ptCount val="8"/>
                <c:pt idx="0">
                  <c:v>12418544</c:v>
                </c:pt>
                <c:pt idx="1">
                  <c:v>13802428</c:v>
                </c:pt>
                <c:pt idx="2">
                  <c:v>15977838</c:v>
                </c:pt>
                <c:pt idx="3">
                  <c:v>16655009</c:v>
                </c:pt>
                <c:pt idx="4">
                  <c:v>16998850</c:v>
                </c:pt>
                <c:pt idx="5">
                  <c:v>16993520</c:v>
                </c:pt>
                <c:pt idx="6">
                  <c:v>16786263</c:v>
                </c:pt>
                <c:pt idx="7">
                  <c:v>18762319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69E7-4EB1-9C89-C86242221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320024"/>
        <c:axId val="113325512"/>
      </c:scatterChart>
      <c:scatterChart>
        <c:scatterStyle val="lineMarker"/>
        <c:varyColors val="0"/>
        <c:ser>
          <c:idx val="2"/>
          <c:order val="2"/>
          <c:tx>
            <c:strRef>
              <c:f>'Raw milk collected by dairies'!$D$37</c:f>
              <c:strCache>
                <c:ptCount val="1"/>
                <c:pt idx="0">
                  <c:v>Amount of cow's milk collected by factories / total cow's milk production (%) </c:v>
                </c:pt>
              </c:strCache>
            </c:strRef>
          </c:tx>
          <c:spPr>
            <a:ln w="38100" cap="rnd">
              <a:solidFill>
                <a:srgbClr val="92D050"/>
              </a:solidFill>
              <a:round/>
            </a:ln>
            <a:effectLst>
              <a:outerShdw blurRad="57150" dist="38100" dir="5400000" algn="ctr" rotWithShape="0">
                <a:scrgbClr r="0" g="0" b="0">
                  <a:shade val="9000"/>
                  <a:satMod val="105000"/>
                  <a:alpha val="48000"/>
                </a:scrgbClr>
              </a:outerShdw>
            </a:effectLst>
          </c:spPr>
          <c:marker>
            <c:symbol val="circle"/>
            <c:size val="6"/>
            <c:spPr>
              <a:solidFill>
                <a:srgbClr val="92D050"/>
              </a:solidFill>
              <a:ln w="38100">
                <a:solidFill>
                  <a:srgbClr val="92D050"/>
                </a:solidFill>
                <a:round/>
              </a:ln>
              <a:effectLst>
                <a:outerShdw blurRad="57150" dist="38100" dir="5400000" algn="ctr" rotWithShape="0">
                  <a:scrgbClr r="0" g="0" b="0">
                    <a:shade val="9000"/>
                    <a:satMod val="105000"/>
                    <a:alpha val="48000"/>
                  </a:sc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</c:marker>
          <c:dLbls>
            <c:dLbl>
              <c:idx val="0"/>
              <c:layout>
                <c:manualLayout>
                  <c:x val="-2.8127812781278128E-2"/>
                  <c:y val="4.032258064516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9E7-4EB1-9C89-C8624222140C}"/>
                </c:ext>
              </c:extLst>
            </c:dLbl>
            <c:dLbl>
              <c:idx val="1"/>
              <c:layout>
                <c:manualLayout>
                  <c:x val="-1.8001800180018044E-2"/>
                  <c:y val="-2.880184331797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9E7-4EB1-9C89-C8624222140C}"/>
                </c:ext>
              </c:extLst>
            </c:dLbl>
            <c:dLbl>
              <c:idx val="2"/>
              <c:layout>
                <c:manualLayout>
                  <c:x val="-2.2502250225022502E-2"/>
                  <c:y val="-3.2642089093701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9E7-4EB1-9C89-C8624222140C}"/>
                </c:ext>
              </c:extLst>
            </c:dLbl>
            <c:dLbl>
              <c:idx val="3"/>
              <c:layout>
                <c:manualLayout>
                  <c:x val="-1.9126912691269128E-2"/>
                  <c:y val="-2.3041474654377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9E7-4EB1-9C89-C8624222140C}"/>
                </c:ext>
              </c:extLst>
            </c:dLbl>
            <c:dLbl>
              <c:idx val="4"/>
              <c:layout>
                <c:manualLayout>
                  <c:x val="-2.5877587758775876E-2"/>
                  <c:y val="-2.4961597542242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9E7-4EB1-9C89-C8624222140C}"/>
                </c:ext>
              </c:extLst>
            </c:dLbl>
            <c:dLbl>
              <c:idx val="5"/>
              <c:layout>
                <c:manualLayout>
                  <c:x val="-2.4752475247524833E-2"/>
                  <c:y val="-3.0721966205837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9E7-4EB1-9C89-C8624222140C}"/>
                </c:ext>
              </c:extLst>
            </c:dLbl>
            <c:dLbl>
              <c:idx val="6"/>
              <c:layout>
                <c:manualLayout>
                  <c:x val="-2.7002700270027002E-2"/>
                  <c:y val="-2.6881720430107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9E7-4EB1-9C89-C8624222140C}"/>
                </c:ext>
              </c:extLst>
            </c:dLbl>
            <c:dLbl>
              <c:idx val="7"/>
              <c:layout>
                <c:manualLayout>
                  <c:x val="-1.4626462646264791E-2"/>
                  <c:y val="-2.6881720430107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9E7-4EB1-9C89-C862422214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'Raw milk collected by dairies'!$A$38:$A$45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xVal>
          <c:yVal>
            <c:numRef>
              <c:f>'Raw milk collected by dairies'!$D$38:$D$45</c:f>
              <c:numCache>
                <c:formatCode>#,##0.0</c:formatCode>
                <c:ptCount val="8"/>
                <c:pt idx="0">
                  <c:v>54.314027537954537</c:v>
                </c:pt>
                <c:pt idx="1">
                  <c:v>51.249962215271104</c:v>
                </c:pt>
                <c:pt idx="2">
                  <c:v>49.64680020162929</c:v>
                </c:pt>
                <c:pt idx="3">
                  <c:v>47.66439721467578</c:v>
                </c:pt>
                <c:pt idx="4">
                  <c:v>50.74309460016412</c:v>
                </c:pt>
                <c:pt idx="5">
                  <c:v>52.591458391198529</c:v>
                </c:pt>
                <c:pt idx="6">
                  <c:v>54.887267046870413</c:v>
                </c:pt>
                <c:pt idx="7">
                  <c:v>48.563586409547774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69E7-4EB1-9C89-C862422214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321984"/>
        <c:axId val="113325904"/>
      </c:scatterChart>
      <c:valAx>
        <c:axId val="113320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5512"/>
        <c:crosses val="autoZero"/>
        <c:crossBetween val="midCat"/>
      </c:valAx>
      <c:valAx>
        <c:axId val="113325512"/>
        <c:scaling>
          <c:orientation val="minMax"/>
          <c:min val="400000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##\ ###\ ###\ ###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0024"/>
        <c:crosses val="autoZero"/>
        <c:crossBetween val="midCat"/>
      </c:valAx>
      <c:valAx>
        <c:axId val="113325904"/>
        <c:scaling>
          <c:orientation val="minMax"/>
          <c:max val="100"/>
          <c:min val="0"/>
        </c:scaling>
        <c:delete val="0"/>
        <c:axPos val="r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1984"/>
        <c:crosses val="max"/>
        <c:crossBetween val="midCat"/>
      </c:valAx>
      <c:valAx>
        <c:axId val="1133219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3325904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0.14839497607234864"/>
          <c:y val="0.86719674153634019"/>
          <c:w val="0.62877705565182562"/>
          <c:h val="0.120725836689768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Numbers</a:t>
            </a:r>
            <a:r>
              <a:rPr lang="tr-TR" sz="1600"/>
              <a:t> of dairy farms (cow's milk)</a:t>
            </a:r>
            <a:endParaRPr lang="en-US" sz="1600"/>
          </a:p>
        </c:rich>
      </c:tx>
      <c:layout>
        <c:manualLayout>
          <c:xMode val="edge"/>
          <c:yMode val="edge"/>
          <c:x val="0.32163940590336532"/>
          <c:y val="2.076843198338523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6811084974028667"/>
          <c:y val="8.6630397591489619E-2"/>
          <c:w val="0.80516739601028564"/>
          <c:h val="0.75501762880946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'Number of Dairy Farms'!$B$1</c:f>
              <c:strCache>
                <c:ptCount val="1"/>
                <c:pt idx="0">
                  <c:v>Numbers</c:v>
                </c:pt>
              </c:strCache>
            </c:strRef>
          </c:tx>
          <c:spPr>
            <a:ln w="38100" cap="rnd">
              <a:solidFill>
                <a:srgbClr val="FFFF00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invertIfNegative val="0"/>
          <c:dLbls>
            <c:dLbl>
              <c:idx val="0"/>
              <c:layout>
                <c:manualLayout>
                  <c:x val="-1.1528692874078624E-3"/>
                  <c:y val="0.2912131876076109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87-4654-B447-9FF622CB8DCC}"/>
                </c:ext>
              </c:extLst>
            </c:dLbl>
            <c:dLbl>
              <c:idx val="1"/>
              <c:layout>
                <c:manualLayout>
                  <c:x val="1.1528692874078624E-3"/>
                  <c:y val="0.2740610033693276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87-4654-B447-9FF622CB8DCC}"/>
                </c:ext>
              </c:extLst>
            </c:dLbl>
            <c:dLbl>
              <c:idx val="2"/>
              <c:layout>
                <c:manualLayout>
                  <c:x val="-1.152869287407947E-3"/>
                  <c:y val="0.276174530039870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87-4654-B447-9FF622CB8DCC}"/>
                </c:ext>
              </c:extLst>
            </c:dLbl>
            <c:dLbl>
              <c:idx val="3"/>
              <c:layout>
                <c:manualLayout>
                  <c:x val="-1.6908554219587439E-16"/>
                  <c:y val="0.2402445766406376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87-4654-B447-9FF622CB8D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'Number of Dairy Farms'!$A$2:$A$5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'Number of Dairy Farms'!$B$2:$B$5</c:f>
              <c:numCache>
                <c:formatCode>#,##0</c:formatCode>
                <c:ptCount val="4"/>
                <c:pt idx="0">
                  <c:v>1223782</c:v>
                </c:pt>
                <c:pt idx="1">
                  <c:v>1189122</c:v>
                </c:pt>
                <c:pt idx="2">
                  <c:v>1160371</c:v>
                </c:pt>
                <c:pt idx="3">
                  <c:v>1110421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7-4654-B447-9FF622CB8D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323160"/>
        <c:axId val="113323944"/>
      </c:barChart>
      <c:catAx>
        <c:axId val="113323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3944"/>
        <c:crosses val="autoZero"/>
        <c:auto val="1"/>
        <c:lblAlgn val="ctr"/>
        <c:lblOffset val="100"/>
        <c:tickLblSkip val="1"/>
        <c:noMultiLvlLbl val="0"/>
      </c:catAx>
      <c:valAx>
        <c:axId val="113323944"/>
        <c:scaling>
          <c:orientation val="minMax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65000"/>
                  <a:lumOff val="35000"/>
                  <a:alpha val="7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1332316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bg1"/>
                </a:solidFill>
              </a:rPr>
              <a:t>Cow's milk production on </a:t>
            </a:r>
            <a:r>
              <a:rPr lang="en-US" sz="1800" dirty="0" smtClean="0">
                <a:solidFill>
                  <a:schemeClr val="bg1"/>
                </a:solidFill>
              </a:rPr>
              <a:t>farm</a:t>
            </a:r>
            <a:r>
              <a:rPr lang="tr-TR" sz="1800" dirty="0" smtClean="0">
                <a:solidFill>
                  <a:schemeClr val="bg1"/>
                </a:solidFill>
              </a:rPr>
              <a:t>-2016</a:t>
            </a:r>
          </a:p>
          <a:p>
            <a:pPr>
              <a:defRPr sz="1800">
                <a:solidFill>
                  <a:schemeClr val="bg1"/>
                </a:solidFill>
              </a:defRPr>
            </a:pPr>
            <a:r>
              <a:rPr lang="tr-TR" sz="1800" dirty="0" smtClean="0">
                <a:solidFill>
                  <a:schemeClr val="bg1"/>
                </a:solidFill>
              </a:rPr>
              <a:t>EU-28 </a:t>
            </a:r>
            <a:r>
              <a:rPr lang="tr-TR" sz="1800" i="1" dirty="0" smtClean="0">
                <a:solidFill>
                  <a:schemeClr val="bg1"/>
                </a:solidFill>
              </a:rPr>
              <a:t>vs</a:t>
            </a:r>
            <a:r>
              <a:rPr lang="tr-TR" sz="1800" dirty="0" smtClean="0">
                <a:solidFill>
                  <a:schemeClr val="bg1"/>
                </a:solidFill>
              </a:rPr>
              <a:t>. Turkey</a:t>
            </a:r>
          </a:p>
        </c:rich>
      </c:tx>
      <c:layout>
        <c:manualLayout>
          <c:xMode val="edge"/>
          <c:yMode val="edge"/>
          <c:x val="0.295577879408142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0056990342423412"/>
          <c:y val="4.65154569145943E-2"/>
          <c:w val="0.86661156375723303"/>
          <c:h val="0.856515636474526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'World vs Turkey milk production'!$B$1</c:f>
              <c:strCache>
                <c:ptCount val="1"/>
                <c:pt idx="0">
                  <c:v>Cow's milk production on farm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accent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Pt>
            <c:idx val="2"/>
            <c:invertIfNegative val="0"/>
            <c:bubble3D val="0"/>
            <c:spPr>
              <a:solidFill>
                <a:srgbClr val="FFFF00"/>
              </a:solidFill>
              <a:ln w="9525" cap="flat" cmpd="sng" algn="ctr">
                <a:solidFill>
                  <a:schemeClr val="accent1"/>
                </a:solidFill>
                <a:miter lim="800000"/>
              </a:ln>
              <a:effectLst>
                <a:glow rad="63500">
                  <a:schemeClr val="accent1">
                    <a:satMod val="175000"/>
                    <a:alpha val="25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55D4-4DE2-A0A5-8F6E96D5103D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'World vs Turkey milk production'!$A$2:$A$30</c:f>
              <c:strCache>
                <c:ptCount val="29"/>
                <c:pt idx="0">
                  <c:v>Germany</c:v>
                </c:pt>
                <c:pt idx="1">
                  <c:v>France</c:v>
                </c:pt>
                <c:pt idx="2">
                  <c:v>Turkey</c:v>
                </c:pt>
                <c:pt idx="3">
                  <c:v>UK</c:v>
                </c:pt>
                <c:pt idx="4">
                  <c:v>Netherlands</c:v>
                </c:pt>
                <c:pt idx="5">
                  <c:v>Poland</c:v>
                </c:pt>
                <c:pt idx="6">
                  <c:v>Italy</c:v>
                </c:pt>
                <c:pt idx="7">
                  <c:v>Spain</c:v>
                </c:pt>
                <c:pt idx="8">
                  <c:v>Ireland</c:v>
                </c:pt>
                <c:pt idx="9">
                  <c:v>Denmark</c:v>
                </c:pt>
                <c:pt idx="10">
                  <c:v>Romania</c:v>
                </c:pt>
                <c:pt idx="11">
                  <c:v>Belgium</c:v>
                </c:pt>
                <c:pt idx="12">
                  <c:v>Austria</c:v>
                </c:pt>
                <c:pt idx="13">
                  <c:v>Czech Rep.</c:v>
                </c:pt>
                <c:pt idx="14">
                  <c:v>Sweden</c:v>
                </c:pt>
                <c:pt idx="15">
                  <c:v>Finland</c:v>
                </c:pt>
                <c:pt idx="16">
                  <c:v>Portugal</c:v>
                </c:pt>
                <c:pt idx="17">
                  <c:v>Hungary</c:v>
                </c:pt>
                <c:pt idx="18">
                  <c:v>Lithuania</c:v>
                </c:pt>
                <c:pt idx="19">
                  <c:v>Bulgaria</c:v>
                </c:pt>
                <c:pt idx="20">
                  <c:v>Latvia</c:v>
                </c:pt>
                <c:pt idx="21">
                  <c:v>Slovakia</c:v>
                </c:pt>
                <c:pt idx="22">
                  <c:v>Estonia</c:v>
                </c:pt>
                <c:pt idx="23">
                  <c:v>Greece</c:v>
                </c:pt>
                <c:pt idx="24">
                  <c:v>Croatia</c:v>
                </c:pt>
                <c:pt idx="25">
                  <c:v>Slovenia</c:v>
                </c:pt>
                <c:pt idx="26">
                  <c:v>Luxembourg</c:v>
                </c:pt>
                <c:pt idx="27">
                  <c:v>Cyprus</c:v>
                </c:pt>
                <c:pt idx="28">
                  <c:v>Malta</c:v>
                </c:pt>
              </c:strCache>
            </c:strRef>
          </c:cat>
          <c:val>
            <c:numRef>
              <c:f>'World vs Turkey milk production'!$B$2:$B$30</c:f>
              <c:numCache>
                <c:formatCode>General</c:formatCode>
                <c:ptCount val="29"/>
                <c:pt idx="0">
                  <c:v>32672</c:v>
                </c:pt>
                <c:pt idx="1">
                  <c:v>25216</c:v>
                </c:pt>
                <c:pt idx="2">
                  <c:v>16786</c:v>
                </c:pt>
                <c:pt idx="3">
                  <c:v>14931</c:v>
                </c:pt>
                <c:pt idx="4">
                  <c:v>14000</c:v>
                </c:pt>
                <c:pt idx="5">
                  <c:v>13244</c:v>
                </c:pt>
                <c:pt idx="6">
                  <c:v>11886</c:v>
                </c:pt>
                <c:pt idx="7">
                  <c:v>7121</c:v>
                </c:pt>
                <c:pt idx="8">
                  <c:v>6851</c:v>
                </c:pt>
                <c:pt idx="9">
                  <c:v>5436</c:v>
                </c:pt>
                <c:pt idx="10">
                  <c:v>3934</c:v>
                </c:pt>
                <c:pt idx="11">
                  <c:v>3895</c:v>
                </c:pt>
                <c:pt idx="12">
                  <c:v>3628</c:v>
                </c:pt>
                <c:pt idx="13">
                  <c:v>3065</c:v>
                </c:pt>
                <c:pt idx="14">
                  <c:v>2862</c:v>
                </c:pt>
                <c:pt idx="15">
                  <c:v>2430</c:v>
                </c:pt>
                <c:pt idx="16">
                  <c:v>1923</c:v>
                </c:pt>
                <c:pt idx="17">
                  <c:v>1918</c:v>
                </c:pt>
                <c:pt idx="18">
                  <c:v>1624</c:v>
                </c:pt>
                <c:pt idx="19">
                  <c:v>1019</c:v>
                </c:pt>
                <c:pt idx="20">
                  <c:v>984</c:v>
                </c:pt>
                <c:pt idx="21">
                  <c:v>905</c:v>
                </c:pt>
                <c:pt idx="22">
                  <c:v>783</c:v>
                </c:pt>
                <c:pt idx="23">
                  <c:v>703</c:v>
                </c:pt>
                <c:pt idx="24">
                  <c:v>671</c:v>
                </c:pt>
                <c:pt idx="25">
                  <c:v>650</c:v>
                </c:pt>
                <c:pt idx="26">
                  <c:v>376</c:v>
                </c:pt>
                <c:pt idx="27">
                  <c:v>186</c:v>
                </c:pt>
                <c:pt idx="28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D4-4DE2-A0A5-8F6E96D51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-50"/>
        <c:axId val="186075432"/>
        <c:axId val="186078176"/>
      </c:barChart>
      <c:catAx>
        <c:axId val="18607543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6078176"/>
        <c:crosses val="autoZero"/>
        <c:auto val="1"/>
        <c:lblAlgn val="ctr"/>
        <c:lblOffset val="100"/>
        <c:noMultiLvlLbl val="0"/>
      </c:catAx>
      <c:valAx>
        <c:axId val="1860781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6075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600" dirty="0"/>
              <a:t>Top 10 countries by </a:t>
            </a:r>
            <a:r>
              <a:rPr lang="tr-TR" sz="1600" dirty="0" err="1" smtClean="0"/>
              <a:t>cow’s</a:t>
            </a:r>
            <a:r>
              <a:rPr lang="tr-TR" sz="1600" dirty="0" smtClean="0"/>
              <a:t> </a:t>
            </a:r>
            <a:r>
              <a:rPr lang="en-US" sz="1600" dirty="0" smtClean="0"/>
              <a:t>milk production</a:t>
            </a:r>
            <a:r>
              <a:rPr lang="tr-TR" sz="1600" dirty="0" smtClean="0"/>
              <a:t> (2017)</a:t>
            </a:r>
            <a:endParaRPr lang="en-US" sz="1600" dirty="0"/>
          </a:p>
        </c:rich>
      </c:tx>
      <c:layout>
        <c:manualLayout>
          <c:xMode val="edge"/>
          <c:yMode val="edge"/>
          <c:x val="0.31892556179775283"/>
          <c:y val="1.288659793814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11091819281016839"/>
          <c:y val="9.8990549828178689E-2"/>
          <c:w val="0.86440952254563685"/>
          <c:h val="0.7678763495413587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98000"/>
                    <a:shade val="25000"/>
                    <a:satMod val="250000"/>
                  </a:schemeClr>
                </a:gs>
                <a:gs pos="68000">
                  <a:schemeClr val="accent1">
                    <a:tint val="86000"/>
                    <a:satMod val="115000"/>
                  </a:schemeClr>
                </a:gs>
                <a:gs pos="100000">
                  <a:schemeClr val="accent1">
                    <a:tint val="50000"/>
                    <a:satMod val="15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>
              <a:outerShdw blurRad="57150" dist="38100" dir="5400000" algn="ctr" rotWithShape="0">
                <a:scrgbClr r="0" g="0" b="0">
                  <a:shade val="9000"/>
                  <a:satMod val="105000"/>
                  <a:alpha val="48000"/>
                </a:scrgbClr>
              </a:outerShdw>
            </a:effectLst>
            <a:scene3d>
              <a:camera prst="orthographicFront" fov="0">
                <a:rot lat="0" lon="0" rev="0"/>
              </a:camera>
              <a:lightRig rig="glow" dir="tl">
                <a:rot lat="0" lon="0" rev="900000"/>
              </a:lightRig>
            </a:scene3d>
            <a:sp3d prstMaterial="powder">
              <a:bevelT w="25400" h="38100"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bevelT w="25400" h="25400" prst="slope"/>
              </a:sp3d>
            </c:spPr>
            <c:extLst>
              <c:ext xmlns:c16="http://schemas.microsoft.com/office/drawing/2014/chart" uri="{C3380CC4-5D6E-409C-BE32-E72D297353CC}">
                <c16:uniqueId val="{00000001-FE60-4333-9E0F-71D39C58472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'World vs Turkey milk production'!$A$33:$A$42</c:f>
              <c:strCache>
                <c:ptCount val="10"/>
                <c:pt idx="0">
                  <c:v>Pakistan</c:v>
                </c:pt>
                <c:pt idx="1">
                  <c:v>Turkey</c:v>
                </c:pt>
                <c:pt idx="2">
                  <c:v>New Zealand</c:v>
                </c:pt>
                <c:pt idx="3">
                  <c:v>France</c:v>
                </c:pt>
                <c:pt idx="4">
                  <c:v>China</c:v>
                </c:pt>
                <c:pt idx="5">
                  <c:v>Russia</c:v>
                </c:pt>
                <c:pt idx="6">
                  <c:v>Germany</c:v>
                </c:pt>
                <c:pt idx="7">
                  <c:v>Brazil</c:v>
                </c:pt>
                <c:pt idx="8">
                  <c:v>India</c:v>
                </c:pt>
                <c:pt idx="9">
                  <c:v>USA</c:v>
                </c:pt>
              </c:strCache>
            </c:strRef>
          </c:cat>
          <c:val>
            <c:numRef>
              <c:f>'World vs Turkey milk production'!$B$33:$B$42</c:f>
              <c:numCache>
                <c:formatCode>General</c:formatCode>
                <c:ptCount val="10"/>
                <c:pt idx="0">
                  <c:v>16.11</c:v>
                </c:pt>
                <c:pt idx="1">
                  <c:v>18.760000000000002</c:v>
                </c:pt>
                <c:pt idx="2">
                  <c:v>21.37</c:v>
                </c:pt>
                <c:pt idx="3">
                  <c:v>24.4</c:v>
                </c:pt>
                <c:pt idx="4">
                  <c:v>30.38</c:v>
                </c:pt>
                <c:pt idx="5">
                  <c:v>30.91</c:v>
                </c:pt>
                <c:pt idx="6">
                  <c:v>32.659999999999997</c:v>
                </c:pt>
                <c:pt idx="7">
                  <c:v>33.49</c:v>
                </c:pt>
                <c:pt idx="8">
                  <c:v>83.63</c:v>
                </c:pt>
                <c:pt idx="9">
                  <c:v>97.73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0-4333-9E0F-71D39C584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86081704"/>
        <c:axId val="186077784"/>
      </c:barChart>
      <c:catAx>
        <c:axId val="186081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6077784"/>
        <c:crosses val="autoZero"/>
        <c:auto val="1"/>
        <c:lblAlgn val="ctr"/>
        <c:lblOffset val="100"/>
        <c:noMultiLvlLbl val="0"/>
      </c:catAx>
      <c:valAx>
        <c:axId val="186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FFC000"/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86081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8">
  <cs:axisTitle>
    <cs:lnRef idx="0"/>
    <cs:fillRef idx="0"/>
    <cs:effectRef idx="0"/>
    <cs:fontRef idx="minor">
      <a:schemeClr val="lt1">
        <a:lumMod val="7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75000"/>
      </a:schemeClr>
    </cs:fontRef>
    <cs:spPr>
      <a:ln w="9525" cap="flat" cmpd="sng" algn="ctr">
        <a:solidFill>
          <a:schemeClr val="lt1">
            <a:lumMod val="50000"/>
          </a:schemeClr>
        </a:solidFill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9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dk1">
                <a:lumMod val="65000"/>
                <a:lumOff val="35000"/>
              </a:schemeClr>
            </a:gs>
            <a:gs pos="100000">
              <a:schemeClr val="dk1">
                <a:lumMod val="75000"/>
                <a:lumOff val="25000"/>
              </a:schemeClr>
            </a:gs>
          </a:gsLst>
          <a:lin ang="10800000" scaled="0"/>
        </a:gradFill>
        <a:round/>
      </a:ln>
      <a:effectLst/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0.93366</cdr:x>
      <cdr:y>0.35945</cdr:y>
    </cdr:from>
    <cdr:to>
      <cdr:x>1</cdr:x>
      <cdr:y>0.52596</cdr:y>
    </cdr:to>
    <cdr:sp macro="" textlink="">
      <cdr:nvSpPr>
        <cdr:cNvPr id="2" name="Metin kutusu 1"/>
        <cdr:cNvSpPr txBox="1"/>
      </cdr:nvSpPr>
      <cdr:spPr>
        <a:xfrm xmlns:a="http://schemas.openxmlformats.org/drawingml/2006/main">
          <a:off x="7904173" y="1783094"/>
          <a:ext cx="561647" cy="825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600" b="1" dirty="0" smtClean="0">
              <a:solidFill>
                <a:schemeClr val="bg1"/>
              </a:solidFill>
            </a:rPr>
            <a:t>(%)</a:t>
          </a:r>
          <a:endParaRPr lang="tr-TR" sz="16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</cdr:x>
      <cdr:y>0.32274</cdr:y>
    </cdr:from>
    <cdr:to>
      <cdr:x>0.04591</cdr:x>
      <cdr:y>0.54048</cdr:y>
    </cdr:to>
    <cdr:sp macro="" textlink="">
      <cdr:nvSpPr>
        <cdr:cNvPr id="3" name="Metin kutusu 2"/>
        <cdr:cNvSpPr txBox="1"/>
      </cdr:nvSpPr>
      <cdr:spPr>
        <a:xfrm xmlns:a="http://schemas.openxmlformats.org/drawingml/2006/main" rot="16200000">
          <a:off x="-345727" y="1946701"/>
          <a:ext cx="1080120" cy="388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600" b="1" dirty="0" err="1" smtClean="0">
              <a:solidFill>
                <a:schemeClr val="bg1"/>
              </a:solidFill>
            </a:rPr>
            <a:t>Tons</a:t>
          </a:r>
          <a:endParaRPr lang="tr-TR" sz="16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0.48906</cdr:x>
      <cdr:y>0.92309</cdr:y>
    </cdr:from>
    <cdr:to>
      <cdr:x>0.57173</cdr:x>
      <cdr:y>0.98497</cdr:y>
    </cdr:to>
    <cdr:sp macro="" textlink="">
      <cdr:nvSpPr>
        <cdr:cNvPr id="2" name="Metin kutusu 1"/>
        <cdr:cNvSpPr txBox="1"/>
      </cdr:nvSpPr>
      <cdr:spPr>
        <a:xfrm xmlns:a="http://schemas.openxmlformats.org/drawingml/2006/main">
          <a:off x="5387480" y="5546773"/>
          <a:ext cx="910692" cy="371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600" b="1" dirty="0" err="1" smtClean="0">
              <a:solidFill>
                <a:schemeClr val="bg1"/>
              </a:solidFill>
            </a:rPr>
            <a:t>Years</a:t>
          </a:r>
          <a:endParaRPr lang="tr-TR" sz="16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</cdr:x>
      <cdr:y>0.06803</cdr:y>
    </cdr:from>
    <cdr:to>
      <cdr:x>0.06298</cdr:x>
      <cdr:y>0.91487</cdr:y>
    </cdr:to>
    <cdr:sp macro="" textlink="">
      <cdr:nvSpPr>
        <cdr:cNvPr id="3" name="Metin kutusu 2"/>
        <cdr:cNvSpPr txBox="1"/>
      </cdr:nvSpPr>
      <cdr:spPr>
        <a:xfrm xmlns:a="http://schemas.openxmlformats.org/drawingml/2006/main" rot="16200000">
          <a:off x="-1648025" y="1954617"/>
          <a:ext cx="3816424" cy="5203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200" b="1" dirty="0" err="1" smtClean="0">
              <a:solidFill>
                <a:schemeClr val="bg1"/>
              </a:solidFill>
            </a:rPr>
            <a:t>Number</a:t>
          </a:r>
          <a:r>
            <a:rPr lang="tr-TR" sz="1200" b="1" dirty="0" smtClean="0">
              <a:solidFill>
                <a:schemeClr val="bg1"/>
              </a:solidFill>
            </a:rPr>
            <a:t> of </a:t>
          </a:r>
          <a:r>
            <a:rPr lang="tr-TR" sz="1200" b="1" dirty="0" err="1" smtClean="0">
              <a:solidFill>
                <a:schemeClr val="bg1"/>
              </a:solidFill>
            </a:rPr>
            <a:t>dairy</a:t>
          </a:r>
          <a:r>
            <a:rPr lang="tr-TR" sz="1200" b="1" dirty="0" smtClean="0">
              <a:solidFill>
                <a:schemeClr val="bg1"/>
              </a:solidFill>
            </a:rPr>
            <a:t> </a:t>
          </a:r>
          <a:r>
            <a:rPr lang="tr-TR" sz="1200" b="1" dirty="0" err="1" smtClean="0">
              <a:solidFill>
                <a:schemeClr val="bg1"/>
              </a:solidFill>
            </a:rPr>
            <a:t>farms</a:t>
          </a:r>
          <a:r>
            <a:rPr lang="tr-TR" sz="1200" b="1" dirty="0" smtClean="0">
              <a:solidFill>
                <a:schemeClr val="bg1"/>
              </a:solidFill>
            </a:rPr>
            <a:t> (</a:t>
          </a:r>
          <a:r>
            <a:rPr lang="tr-TR" sz="1200" b="1" dirty="0" err="1" smtClean="0">
              <a:solidFill>
                <a:schemeClr val="bg1"/>
              </a:solidFill>
            </a:rPr>
            <a:t>Cow’s</a:t>
          </a:r>
          <a:r>
            <a:rPr lang="tr-TR" sz="1200" b="1" dirty="0" smtClean="0">
              <a:solidFill>
                <a:schemeClr val="bg1"/>
              </a:solidFill>
            </a:rPr>
            <a:t> </a:t>
          </a:r>
          <a:r>
            <a:rPr lang="tr-TR" sz="1200" b="1" dirty="0" err="1" smtClean="0">
              <a:solidFill>
                <a:schemeClr val="bg1"/>
              </a:solidFill>
            </a:rPr>
            <a:t>milk</a:t>
          </a:r>
          <a:r>
            <a:rPr lang="tr-TR" sz="1200" b="1" dirty="0" smtClean="0">
              <a:solidFill>
                <a:schemeClr val="bg1"/>
              </a:solidFill>
            </a:rPr>
            <a:t> </a:t>
          </a:r>
          <a:r>
            <a:rPr lang="tr-TR" sz="1200" b="1" dirty="0" err="1" smtClean="0">
              <a:solidFill>
                <a:schemeClr val="bg1"/>
              </a:solidFill>
            </a:rPr>
            <a:t>production</a:t>
          </a:r>
          <a:r>
            <a:rPr lang="tr-TR" sz="1200" b="1" dirty="0" smtClean="0">
              <a:solidFill>
                <a:schemeClr val="bg1"/>
              </a:solidFill>
            </a:rPr>
            <a:t>)</a:t>
          </a:r>
          <a:endParaRPr lang="tr-TR" sz="1200" b="1" dirty="0">
            <a:solidFill>
              <a:schemeClr val="bg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0.3618</cdr:x>
      <cdr:y>0.92784</cdr:y>
    </cdr:from>
    <cdr:to>
      <cdr:x>0.68202</cdr:x>
      <cdr:y>1</cdr:y>
    </cdr:to>
    <cdr:sp macro="" textlink="">
      <cdr:nvSpPr>
        <cdr:cNvPr id="2" name="Metin kutusu 1"/>
        <cdr:cNvSpPr txBox="1"/>
      </cdr:nvSpPr>
      <cdr:spPr>
        <a:xfrm xmlns:a="http://schemas.openxmlformats.org/drawingml/2006/main">
          <a:off x="3925824" y="5486400"/>
          <a:ext cx="3474720" cy="4267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tr-TR" sz="1400" b="1" dirty="0" err="1" smtClean="0">
              <a:solidFill>
                <a:schemeClr val="tx1"/>
              </a:solidFill>
            </a:rPr>
            <a:t>Million</a:t>
          </a:r>
          <a:r>
            <a:rPr lang="tr-TR" sz="1400" b="1" dirty="0" smtClean="0">
              <a:solidFill>
                <a:schemeClr val="tx1"/>
              </a:solidFill>
            </a:rPr>
            <a:t> </a:t>
          </a:r>
          <a:r>
            <a:rPr lang="tr-TR" sz="1400" b="1" dirty="0" err="1" smtClean="0">
              <a:solidFill>
                <a:schemeClr val="tx1"/>
              </a:solidFill>
            </a:rPr>
            <a:t>tons</a:t>
          </a:r>
          <a:endParaRPr lang="tr-TR" sz="1400" b="1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AD3251-C1D8-4F70-B20E-060E2081516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354BA4-B8C2-48DB-9F86-2ECC2F754C6C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FFFF00"/>
                </a:solidFill>
              </a:rPr>
              <a:t>Dünyada ve Türkiye’de Süt Üretimi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292600"/>
            <a:ext cx="6400800" cy="1752600"/>
          </a:xfrm>
        </p:spPr>
        <p:txBody>
          <a:bodyPr/>
          <a:lstStyle/>
          <a:p>
            <a:pPr eaLnBrk="1" hangingPunct="1"/>
            <a:r>
              <a:rPr lang="tr-TR" b="1" dirty="0" smtClean="0"/>
              <a:t>Prof.Dr.Barbaros Özer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" y="870734"/>
            <a:ext cx="9143999" cy="276999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1200" b="1" dirty="0">
                <a:solidFill>
                  <a:srgbClr val="FFFF00"/>
                </a:solidFill>
              </a:rPr>
              <a:t>               264 </a:t>
            </a:r>
            <a:r>
              <a:rPr lang="tr-TR" sz="1200" b="1" dirty="0" err="1">
                <a:solidFill>
                  <a:srgbClr val="FFFF00"/>
                </a:solidFill>
              </a:rPr>
              <a:t>million</a:t>
            </a:r>
            <a:r>
              <a:rPr lang="tr-TR" sz="1200" b="1" dirty="0">
                <a:solidFill>
                  <a:srgbClr val="FFFF00"/>
                </a:solidFill>
              </a:rPr>
              <a:t> </a:t>
            </a:r>
            <a:r>
              <a:rPr lang="tr-TR" sz="1200" b="1" dirty="0" err="1">
                <a:solidFill>
                  <a:srgbClr val="FFFF00"/>
                </a:solidFill>
              </a:rPr>
              <a:t>dairy</a:t>
            </a:r>
            <a:r>
              <a:rPr lang="tr-TR" sz="1200" b="1" dirty="0">
                <a:solidFill>
                  <a:srgbClr val="FFFF00"/>
                </a:solidFill>
              </a:rPr>
              <a:t> </a:t>
            </a:r>
            <a:r>
              <a:rPr lang="tr-TR" sz="1200" b="1" dirty="0" err="1">
                <a:solidFill>
                  <a:srgbClr val="FFFF00"/>
                </a:solidFill>
              </a:rPr>
              <a:t>cow’s</a:t>
            </a:r>
            <a:r>
              <a:rPr lang="tr-TR" sz="1200" b="1" dirty="0">
                <a:solidFill>
                  <a:srgbClr val="FFFF00"/>
                </a:solidFill>
              </a:rPr>
              <a:t> 	</a:t>
            </a:r>
            <a:r>
              <a:rPr lang="tr-TR" sz="1200" b="1" dirty="0"/>
              <a:t>	                 </a:t>
            </a:r>
            <a:r>
              <a:rPr lang="tr-TR" sz="1200" b="1" dirty="0">
                <a:solidFill>
                  <a:srgbClr val="FFFF00"/>
                </a:solidFill>
              </a:rPr>
              <a:t>World </a:t>
            </a:r>
            <a:r>
              <a:rPr lang="tr-TR" sz="1200" b="1" dirty="0" err="1">
                <a:solidFill>
                  <a:srgbClr val="FFFF00"/>
                </a:solidFill>
              </a:rPr>
              <a:t>figures</a:t>
            </a:r>
            <a:r>
              <a:rPr lang="tr-TR" sz="1200" b="1" dirty="0"/>
              <a:t>                                      </a:t>
            </a:r>
            <a:r>
              <a:rPr lang="tr-TR" sz="1200" b="1" dirty="0" err="1">
                <a:solidFill>
                  <a:srgbClr val="FFFF00"/>
                </a:solidFill>
              </a:rPr>
              <a:t>Over</a:t>
            </a:r>
            <a:r>
              <a:rPr lang="tr-TR" sz="1200" b="1" dirty="0">
                <a:solidFill>
                  <a:srgbClr val="FFFF00"/>
                </a:solidFill>
              </a:rPr>
              <a:t> 600 </a:t>
            </a:r>
            <a:r>
              <a:rPr lang="tr-TR" sz="1200" b="1" dirty="0" err="1">
                <a:solidFill>
                  <a:srgbClr val="FFFF00"/>
                </a:solidFill>
              </a:rPr>
              <a:t>million</a:t>
            </a:r>
            <a:r>
              <a:rPr lang="tr-TR" sz="1200" b="1" dirty="0">
                <a:solidFill>
                  <a:srgbClr val="FFFF00"/>
                </a:solidFill>
              </a:rPr>
              <a:t> </a:t>
            </a:r>
            <a:r>
              <a:rPr lang="tr-TR" sz="1200" b="1" dirty="0" err="1">
                <a:solidFill>
                  <a:srgbClr val="FFFF00"/>
                </a:solidFill>
              </a:rPr>
              <a:t>tons</a:t>
            </a:r>
            <a:r>
              <a:rPr lang="tr-TR" sz="1200" b="1" dirty="0">
                <a:solidFill>
                  <a:srgbClr val="FFFF00"/>
                </a:solidFill>
              </a:rPr>
              <a:t> of </a:t>
            </a:r>
            <a:r>
              <a:rPr lang="tr-TR" sz="1200" b="1" dirty="0" err="1">
                <a:solidFill>
                  <a:srgbClr val="FFFF00"/>
                </a:solidFill>
              </a:rPr>
              <a:t>milk</a:t>
            </a:r>
            <a:endParaRPr lang="tr-TR" sz="1200" b="1" dirty="0">
              <a:solidFill>
                <a:srgbClr val="FFFF00"/>
              </a:solidFill>
            </a:endParaRPr>
          </a:p>
        </p:txBody>
      </p:sp>
      <p:sp>
        <p:nvSpPr>
          <p:cNvPr id="9" name="Sol Ok 8"/>
          <p:cNvSpPr/>
          <p:nvPr/>
        </p:nvSpPr>
        <p:spPr>
          <a:xfrm>
            <a:off x="2524649" y="927255"/>
            <a:ext cx="1409281" cy="140873"/>
          </a:xfrm>
          <a:prstGeom prst="leftArrow">
            <a:avLst/>
          </a:prstGeom>
          <a:solidFill>
            <a:schemeClr val="tx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0" name="Sağ Ok 9"/>
          <p:cNvSpPr/>
          <p:nvPr/>
        </p:nvSpPr>
        <p:spPr>
          <a:xfrm>
            <a:off x="5514032" y="912614"/>
            <a:ext cx="1183194" cy="13710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graphicFrame>
        <p:nvGraphicFramePr>
          <p:cNvPr id="8" name="Grafik 7"/>
          <p:cNvGraphicFramePr>
            <a:graphicFrameLocks/>
          </p:cNvGraphicFramePr>
          <p:nvPr>
            <p:extLst/>
          </p:nvPr>
        </p:nvGraphicFramePr>
        <p:xfrm>
          <a:off x="356616" y="1268730"/>
          <a:ext cx="8348472" cy="4434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Dikdörtgen 1"/>
          <p:cNvSpPr/>
          <p:nvPr/>
        </p:nvSpPr>
        <p:spPr>
          <a:xfrm>
            <a:off x="3083386" y="5732234"/>
            <a:ext cx="307167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050" b="1" dirty="0"/>
              <a:t>Source</a:t>
            </a:r>
            <a:r>
              <a:rPr lang="tr-TR" sz="1050" i="1" dirty="0"/>
              <a:t>:</a:t>
            </a:r>
            <a:r>
              <a:rPr lang="tr-TR" sz="1050" dirty="0"/>
              <a:t> http://www.fao.org/faostat/en/#data/QL</a:t>
            </a:r>
          </a:p>
        </p:txBody>
      </p:sp>
    </p:spTree>
    <p:extLst>
      <p:ext uri="{BB962C8B-B14F-4D97-AF65-F5344CB8AC3E}">
        <p14:creationId xmlns:p14="http://schemas.microsoft.com/office/powerpoint/2010/main" val="229557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813917" y="1520442"/>
            <a:ext cx="1816240" cy="361740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50" b="1" dirty="0" err="1">
                <a:solidFill>
                  <a:schemeClr val="bg1"/>
                </a:solidFill>
              </a:rPr>
              <a:t>Milk</a:t>
            </a:r>
            <a:r>
              <a:rPr lang="tr-TR" sz="1350" b="1" dirty="0">
                <a:solidFill>
                  <a:schemeClr val="bg1"/>
                </a:solidFill>
              </a:rPr>
              <a:t> </a:t>
            </a:r>
            <a:r>
              <a:rPr lang="tr-TR" sz="1350" b="1" dirty="0" err="1">
                <a:solidFill>
                  <a:schemeClr val="bg1"/>
                </a:solidFill>
              </a:rPr>
              <a:t>produced</a:t>
            </a:r>
            <a:r>
              <a:rPr lang="tr-TR" sz="1350" b="1" dirty="0">
                <a:solidFill>
                  <a:schemeClr val="bg1"/>
                </a:solidFill>
              </a:rPr>
              <a:t> on </a:t>
            </a:r>
            <a:r>
              <a:rPr lang="tr-TR" sz="1350" b="1" dirty="0" err="1">
                <a:solidFill>
                  <a:schemeClr val="bg1"/>
                </a:solidFill>
              </a:rPr>
              <a:t>farm</a:t>
            </a:r>
            <a:r>
              <a:rPr lang="tr-TR" sz="1350" b="1" dirty="0">
                <a:solidFill>
                  <a:schemeClr val="bg1"/>
                </a:solidFill>
              </a:rPr>
              <a:t> (EU-28)</a:t>
            </a: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163 M </a:t>
            </a:r>
            <a:r>
              <a:rPr lang="tr-TR" sz="1350" b="1" dirty="0" err="1">
                <a:solidFill>
                  <a:schemeClr val="tx1"/>
                </a:solidFill>
              </a:rPr>
              <a:t>tons</a:t>
            </a:r>
            <a:endParaRPr lang="tr-TR" sz="1350" b="1" dirty="0">
              <a:solidFill>
                <a:schemeClr val="tx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r>
              <a:rPr lang="tr-TR" sz="1500" b="1" dirty="0" err="1">
                <a:solidFill>
                  <a:srgbClr val="FFFF00"/>
                </a:solidFill>
              </a:rPr>
              <a:t>Cow’s</a:t>
            </a:r>
            <a:r>
              <a:rPr lang="tr-TR" sz="1500" b="1" dirty="0">
                <a:solidFill>
                  <a:srgbClr val="FFFF00"/>
                </a:solidFill>
              </a:rPr>
              <a:t> </a:t>
            </a:r>
            <a:r>
              <a:rPr lang="tr-TR" sz="1500" b="1" dirty="0" err="1">
                <a:solidFill>
                  <a:srgbClr val="FFFF00"/>
                </a:solidFill>
              </a:rPr>
              <a:t>milk</a:t>
            </a:r>
            <a:endParaRPr lang="tr-TR" sz="1500" b="1" dirty="0">
              <a:solidFill>
                <a:srgbClr val="FFFF00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r>
              <a:rPr lang="tr-TR" sz="1350" b="1" dirty="0" err="1">
                <a:solidFill>
                  <a:schemeClr val="bg1"/>
                </a:solidFill>
              </a:rPr>
              <a:t>Milk</a:t>
            </a:r>
            <a:r>
              <a:rPr lang="tr-TR" sz="1350" b="1" dirty="0">
                <a:solidFill>
                  <a:schemeClr val="bg1"/>
                </a:solidFill>
              </a:rPr>
              <a:t> </a:t>
            </a:r>
            <a:r>
              <a:rPr lang="tr-TR" sz="1350" b="1" dirty="0" err="1">
                <a:solidFill>
                  <a:schemeClr val="bg1"/>
                </a:solidFill>
              </a:rPr>
              <a:t>produced</a:t>
            </a:r>
            <a:r>
              <a:rPr lang="tr-TR" sz="1350" b="1" dirty="0">
                <a:solidFill>
                  <a:schemeClr val="bg1"/>
                </a:solidFill>
              </a:rPr>
              <a:t> on </a:t>
            </a:r>
            <a:r>
              <a:rPr lang="tr-TR" sz="1350" b="1" dirty="0" err="1">
                <a:solidFill>
                  <a:schemeClr val="bg1"/>
                </a:solidFill>
              </a:rPr>
              <a:t>farm</a:t>
            </a:r>
            <a:r>
              <a:rPr lang="tr-TR" sz="1350" b="1" dirty="0">
                <a:solidFill>
                  <a:schemeClr val="bg1"/>
                </a:solidFill>
              </a:rPr>
              <a:t> (Turkey)</a:t>
            </a: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18,76 M </a:t>
            </a:r>
            <a:r>
              <a:rPr lang="tr-TR" sz="1350" b="1" dirty="0" err="1">
                <a:solidFill>
                  <a:schemeClr val="tx1"/>
                </a:solidFill>
              </a:rPr>
              <a:t>tons</a:t>
            </a:r>
            <a:endParaRPr lang="tr-TR" sz="1350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3022043" y="2138416"/>
            <a:ext cx="1364063" cy="24945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50" b="1" dirty="0" err="1">
                <a:solidFill>
                  <a:schemeClr val="tx1"/>
                </a:solidFill>
              </a:rPr>
              <a:t>Milk</a:t>
            </a:r>
            <a:r>
              <a:rPr lang="tr-TR" sz="1350" b="1" dirty="0">
                <a:solidFill>
                  <a:schemeClr val="tx1"/>
                </a:solidFill>
              </a:rPr>
              <a:t> </a:t>
            </a:r>
            <a:r>
              <a:rPr lang="tr-TR" sz="1350" b="1" dirty="0" err="1">
                <a:solidFill>
                  <a:schemeClr val="tx1"/>
                </a:solidFill>
              </a:rPr>
              <a:t>delivered</a:t>
            </a:r>
            <a:r>
              <a:rPr lang="tr-TR" sz="1350" b="1" dirty="0">
                <a:solidFill>
                  <a:schemeClr val="tx1"/>
                </a:solidFill>
              </a:rPr>
              <a:t> to </a:t>
            </a:r>
            <a:r>
              <a:rPr lang="tr-TR" sz="1350" b="1" dirty="0" err="1">
                <a:solidFill>
                  <a:schemeClr val="tx1"/>
                </a:solidFill>
              </a:rPr>
              <a:t>dairies</a:t>
            </a:r>
            <a:endParaRPr lang="tr-TR" sz="1350" b="1" dirty="0">
              <a:solidFill>
                <a:schemeClr val="tx1"/>
              </a:solidFill>
            </a:endParaRPr>
          </a:p>
        </p:txBody>
      </p:sp>
      <p:sp>
        <p:nvSpPr>
          <p:cNvPr id="6" name="Sağ Ok 5"/>
          <p:cNvSpPr/>
          <p:nvPr/>
        </p:nvSpPr>
        <p:spPr>
          <a:xfrm>
            <a:off x="2626388" y="2361363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7" name="Sağ Ok 6"/>
          <p:cNvSpPr/>
          <p:nvPr/>
        </p:nvSpPr>
        <p:spPr>
          <a:xfrm>
            <a:off x="2630156" y="4061418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8" name="Yuvarlatılmış Dikdörtgen 7"/>
          <p:cNvSpPr/>
          <p:nvPr/>
        </p:nvSpPr>
        <p:spPr>
          <a:xfrm>
            <a:off x="4777993" y="2138416"/>
            <a:ext cx="1537397" cy="24945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50" b="1" dirty="0">
                <a:solidFill>
                  <a:srgbClr val="FF0000"/>
                </a:solidFill>
              </a:rPr>
              <a:t>153,2 M </a:t>
            </a:r>
            <a:r>
              <a:rPr lang="tr-TR" sz="1350" b="1" dirty="0" err="1">
                <a:solidFill>
                  <a:srgbClr val="FF0000"/>
                </a:solidFill>
              </a:rPr>
              <a:t>tons</a:t>
            </a:r>
            <a:r>
              <a:rPr lang="tr-TR" sz="1350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(EU-28)</a:t>
            </a: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r>
              <a:rPr lang="tr-TR" sz="1350" b="1" dirty="0">
                <a:solidFill>
                  <a:srgbClr val="FF0000"/>
                </a:solidFill>
              </a:rPr>
              <a:t>9,11 M </a:t>
            </a:r>
            <a:r>
              <a:rPr lang="tr-TR" sz="1350" b="1" dirty="0" err="1">
                <a:solidFill>
                  <a:srgbClr val="FF0000"/>
                </a:solidFill>
              </a:rPr>
              <a:t>tons</a:t>
            </a:r>
            <a:endParaRPr lang="tr-TR" sz="1350" b="1" dirty="0">
              <a:solidFill>
                <a:srgbClr val="FF0000"/>
              </a:solidFill>
            </a:endParaRP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(Turkey)</a:t>
            </a:r>
          </a:p>
        </p:txBody>
      </p:sp>
      <p:sp>
        <p:nvSpPr>
          <p:cNvPr id="9" name="Sağ Ok 8"/>
          <p:cNvSpPr/>
          <p:nvPr/>
        </p:nvSpPr>
        <p:spPr>
          <a:xfrm>
            <a:off x="4382338" y="2361363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0" name="Sağ Ok 9"/>
          <p:cNvSpPr/>
          <p:nvPr/>
        </p:nvSpPr>
        <p:spPr>
          <a:xfrm>
            <a:off x="4386106" y="4061418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1" name="Yuvarlatılmış Dikdörtgen 10"/>
          <p:cNvSpPr/>
          <p:nvPr/>
        </p:nvSpPr>
        <p:spPr>
          <a:xfrm>
            <a:off x="6711045" y="2138416"/>
            <a:ext cx="1537397" cy="24945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350" b="1" dirty="0">
                <a:solidFill>
                  <a:srgbClr val="FF0000"/>
                </a:solidFill>
                <a:sym typeface="Symbol" panose="05050102010706020507" pitchFamily="18" charset="2"/>
              </a:rPr>
              <a:t>93,99%</a:t>
            </a: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(EU-28)</a:t>
            </a: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endParaRPr lang="tr-TR" sz="1350" b="1" dirty="0">
              <a:solidFill>
                <a:schemeClr val="bg1"/>
              </a:solidFill>
            </a:endParaRPr>
          </a:p>
          <a:p>
            <a:pPr algn="ctr"/>
            <a:r>
              <a:rPr lang="tr-TR" sz="1350" b="1" dirty="0">
                <a:solidFill>
                  <a:srgbClr val="FF0000"/>
                </a:solidFill>
              </a:rPr>
              <a:t>48,56%</a:t>
            </a:r>
          </a:p>
          <a:p>
            <a:pPr algn="ctr"/>
            <a:r>
              <a:rPr lang="tr-TR" sz="1350" b="1" dirty="0">
                <a:solidFill>
                  <a:schemeClr val="tx1"/>
                </a:solidFill>
              </a:rPr>
              <a:t>(Turkey)</a:t>
            </a:r>
          </a:p>
        </p:txBody>
      </p:sp>
      <p:sp>
        <p:nvSpPr>
          <p:cNvPr id="12" name="Sağ Ok 11"/>
          <p:cNvSpPr/>
          <p:nvPr/>
        </p:nvSpPr>
        <p:spPr>
          <a:xfrm>
            <a:off x="6315390" y="2361363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3" name="Sağ Ok 12"/>
          <p:cNvSpPr/>
          <p:nvPr/>
        </p:nvSpPr>
        <p:spPr>
          <a:xfrm>
            <a:off x="6319158" y="4061418"/>
            <a:ext cx="399422" cy="28637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4" name="Sağ Ayraç 13"/>
          <p:cNvSpPr/>
          <p:nvPr/>
        </p:nvSpPr>
        <p:spPr>
          <a:xfrm rot="16200000">
            <a:off x="7300757" y="1215984"/>
            <a:ext cx="357972" cy="1375368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sz="1350"/>
          </a:p>
        </p:txBody>
      </p:sp>
      <p:sp>
        <p:nvSpPr>
          <p:cNvPr id="15" name="Metin kutusu 14"/>
          <p:cNvSpPr txBox="1"/>
          <p:nvPr/>
        </p:nvSpPr>
        <p:spPr>
          <a:xfrm>
            <a:off x="6515100" y="1088365"/>
            <a:ext cx="202725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350" b="1" dirty="0" err="1"/>
              <a:t>Percentage</a:t>
            </a:r>
            <a:r>
              <a:rPr lang="tr-TR" sz="1350" b="1" dirty="0"/>
              <a:t> of </a:t>
            </a:r>
            <a:r>
              <a:rPr lang="tr-TR" sz="1350" b="1" dirty="0" err="1"/>
              <a:t>cow’s</a:t>
            </a:r>
            <a:r>
              <a:rPr lang="tr-TR" sz="1350" b="1" dirty="0"/>
              <a:t> </a:t>
            </a:r>
            <a:r>
              <a:rPr lang="tr-TR" sz="1350" b="1" dirty="0" err="1"/>
              <a:t>milk</a:t>
            </a:r>
            <a:r>
              <a:rPr lang="tr-TR" sz="1350" b="1" dirty="0"/>
              <a:t> </a:t>
            </a:r>
            <a:r>
              <a:rPr lang="tr-TR" sz="1350" b="1" dirty="0" err="1"/>
              <a:t>processed</a:t>
            </a:r>
            <a:r>
              <a:rPr lang="tr-TR" sz="1350" b="1" dirty="0"/>
              <a:t> </a:t>
            </a:r>
            <a:r>
              <a:rPr lang="tr-TR" sz="1350" b="1" dirty="0" err="1"/>
              <a:t>by</a:t>
            </a:r>
            <a:r>
              <a:rPr lang="tr-TR" sz="1350" b="1" dirty="0"/>
              <a:t> </a:t>
            </a:r>
            <a:r>
              <a:rPr lang="tr-TR" sz="1350" b="1" dirty="0" err="1"/>
              <a:t>registered</a:t>
            </a:r>
            <a:r>
              <a:rPr lang="tr-TR" sz="1350" b="1" dirty="0"/>
              <a:t> </a:t>
            </a:r>
            <a:r>
              <a:rPr lang="tr-TR" sz="1350" b="1" dirty="0" err="1"/>
              <a:t>dairies</a:t>
            </a:r>
            <a:endParaRPr lang="tr-TR" sz="1350" b="1" dirty="0"/>
          </a:p>
        </p:txBody>
      </p:sp>
    </p:spTree>
    <p:extLst>
      <p:ext uri="{BB962C8B-B14F-4D97-AF65-F5344CB8AC3E}">
        <p14:creationId xmlns:p14="http://schemas.microsoft.com/office/powerpoint/2010/main" val="33360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sz="3200" u="sng" dirty="0" err="1" smtClean="0"/>
              <a:t>Arz</a:t>
            </a:r>
            <a:r>
              <a:rPr lang="de-DE" sz="3200" u="sng" dirty="0" smtClean="0"/>
              <a:t> </a:t>
            </a:r>
            <a:r>
              <a:rPr lang="de-DE" sz="3200" u="sng" dirty="0" err="1" smtClean="0"/>
              <a:t>analizi</a:t>
            </a:r>
            <a:r>
              <a:rPr lang="de-DE" sz="3200" u="sng" dirty="0" smtClean="0"/>
              <a:t> </a:t>
            </a:r>
            <a:r>
              <a:rPr lang="de-DE" sz="3200" u="sng" dirty="0" err="1" smtClean="0"/>
              <a:t>ve</a:t>
            </a:r>
            <a:r>
              <a:rPr lang="de-DE" sz="3200" u="sng" dirty="0" smtClean="0"/>
              <a:t> </a:t>
            </a:r>
            <a:r>
              <a:rPr lang="de-DE" sz="3200" u="sng" dirty="0" err="1" smtClean="0"/>
              <a:t>mevcut</a:t>
            </a:r>
            <a:r>
              <a:rPr lang="de-DE" sz="3200" u="sng" dirty="0" smtClean="0"/>
              <a:t> </a:t>
            </a:r>
            <a:r>
              <a:rPr lang="de-DE" sz="3200" u="sng" dirty="0" err="1" smtClean="0"/>
              <a:t>sektörel</a:t>
            </a:r>
            <a:r>
              <a:rPr lang="de-DE" sz="3200" u="sng" dirty="0" smtClean="0"/>
              <a:t> </a:t>
            </a:r>
            <a:r>
              <a:rPr lang="de-DE" sz="3200" u="sng" dirty="0" err="1" smtClean="0"/>
              <a:t>kapasite</a:t>
            </a:r>
            <a:endParaRPr lang="en-US" sz="3200" u="sng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537" y="2565400"/>
            <a:ext cx="8197602" cy="3724275"/>
          </a:xfrm>
        </p:spPr>
        <p:txBody>
          <a:bodyPr>
            <a:noAutofit/>
          </a:bodyPr>
          <a:lstStyle/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Gıda sanayi içerisinde en dinamik alt sektör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tr-TR" sz="2000" dirty="0" smtClean="0"/>
              <a:t>Oligopol/monopol oluşumu yok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Ülker</a:t>
            </a:r>
            <a:r>
              <a:rPr lang="en-US" sz="2000" dirty="0" smtClean="0"/>
              <a:t>	: </a:t>
            </a:r>
            <a:r>
              <a:rPr lang="en-US" sz="2000" dirty="0" err="1" smtClean="0"/>
              <a:t>günlük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kapasitesi</a:t>
            </a:r>
            <a:r>
              <a:rPr lang="en-US" sz="2000" dirty="0" smtClean="0"/>
              <a:t> </a:t>
            </a:r>
            <a:r>
              <a:rPr lang="tr-TR" sz="2000" dirty="0" smtClean="0"/>
              <a:t>5</a:t>
            </a:r>
            <a:r>
              <a:rPr lang="en-US" sz="2000" dirty="0" smtClean="0"/>
              <a:t>.000 ton;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Sütaş</a:t>
            </a:r>
            <a:r>
              <a:rPr lang="en-US" sz="2000" dirty="0" smtClean="0"/>
              <a:t>	</a:t>
            </a:r>
            <a:r>
              <a:rPr lang="tr-TR" sz="2000" dirty="0" smtClean="0"/>
              <a:t>	</a:t>
            </a:r>
            <a:r>
              <a:rPr lang="en-US" sz="2000" dirty="0" smtClean="0"/>
              <a:t>: </a:t>
            </a:r>
            <a:r>
              <a:rPr lang="en-US" sz="2000" dirty="0" err="1" smtClean="0"/>
              <a:t>günlük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kapasitesi</a:t>
            </a:r>
            <a:r>
              <a:rPr lang="en-US" sz="2000" dirty="0" smtClean="0"/>
              <a:t> </a:t>
            </a:r>
            <a:r>
              <a:rPr lang="tr-TR" sz="2000" dirty="0" smtClean="0"/>
              <a:t>3</a:t>
            </a:r>
            <a:r>
              <a:rPr lang="en-US" sz="2000" dirty="0" smtClean="0"/>
              <a:t>.</a:t>
            </a:r>
            <a:r>
              <a:rPr lang="tr-TR" sz="2000" dirty="0" smtClean="0"/>
              <a:t>0</a:t>
            </a:r>
            <a:r>
              <a:rPr lang="en-US" sz="2000" dirty="0" smtClean="0"/>
              <a:t>00 ton;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Pınar</a:t>
            </a:r>
            <a:r>
              <a:rPr lang="en-US" sz="2000" dirty="0" smtClean="0"/>
              <a:t>	</a:t>
            </a:r>
            <a:r>
              <a:rPr lang="tr-TR" sz="2000" dirty="0" smtClean="0"/>
              <a:t>	</a:t>
            </a:r>
            <a:r>
              <a:rPr lang="en-US" sz="2000" dirty="0" smtClean="0"/>
              <a:t>: </a:t>
            </a:r>
            <a:r>
              <a:rPr lang="en-US" sz="2000" dirty="0" err="1" smtClean="0"/>
              <a:t>günlük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kapasitesi</a:t>
            </a:r>
            <a:r>
              <a:rPr lang="en-US" sz="2000" dirty="0" smtClean="0"/>
              <a:t> 800/1.000 ton; </a:t>
            </a: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Yörsan</a:t>
            </a:r>
            <a:r>
              <a:rPr lang="tr-TR" sz="2000" dirty="0" smtClean="0">
                <a:solidFill>
                  <a:srgbClr val="FF6600"/>
                </a:solidFill>
              </a:rPr>
              <a:t>	</a:t>
            </a:r>
            <a:r>
              <a:rPr lang="en-US" sz="2000" dirty="0" smtClean="0"/>
              <a:t>: </a:t>
            </a:r>
            <a:r>
              <a:rPr lang="en-US" sz="2000" dirty="0" err="1" smtClean="0"/>
              <a:t>günlük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kapasitesi</a:t>
            </a:r>
            <a:r>
              <a:rPr lang="en-US" sz="2000" dirty="0" smtClean="0"/>
              <a:t> 700/1.000 ton;	 </a:t>
            </a: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err="1" smtClean="0">
                <a:solidFill>
                  <a:srgbClr val="C00000"/>
                </a:solidFill>
              </a:rPr>
              <a:t>Danone</a:t>
            </a:r>
            <a:r>
              <a:rPr lang="tr-TR" sz="2000" dirty="0" smtClean="0">
                <a:solidFill>
                  <a:srgbClr val="FF6600"/>
                </a:solidFill>
              </a:rPr>
              <a:t>	</a:t>
            </a:r>
            <a:r>
              <a:rPr lang="en-US" sz="2000" dirty="0" smtClean="0"/>
              <a:t>: </a:t>
            </a:r>
            <a:r>
              <a:rPr lang="en-US" sz="2000" dirty="0" err="1" smtClean="0"/>
              <a:t>günlük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kapasitesi</a:t>
            </a:r>
            <a:r>
              <a:rPr lang="en-US" sz="2000" dirty="0" smtClean="0"/>
              <a:t> 1.000 ton. </a:t>
            </a: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</a:pPr>
            <a:endParaRPr lang="tr-TR" sz="20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000" dirty="0" err="1" smtClean="0"/>
              <a:t>Toplam</a:t>
            </a:r>
            <a:r>
              <a:rPr lang="en-US" sz="2000" dirty="0" smtClean="0"/>
              <a:t> </a:t>
            </a:r>
            <a:r>
              <a:rPr lang="en-US" sz="2000" dirty="0" err="1" smtClean="0"/>
              <a:t>süt</a:t>
            </a:r>
            <a:r>
              <a:rPr lang="en-US" sz="2000" dirty="0" smtClean="0"/>
              <a:t> </a:t>
            </a:r>
            <a:r>
              <a:rPr lang="en-US" sz="2000" dirty="0" err="1" smtClean="0"/>
              <a:t>üretiminin</a:t>
            </a:r>
            <a:r>
              <a:rPr lang="en-US" sz="2000" dirty="0" smtClean="0"/>
              <a:t> %13’ü</a:t>
            </a:r>
            <a:r>
              <a:rPr lang="tr-TR" sz="2000" dirty="0" smtClean="0"/>
              <a:t> </a:t>
            </a:r>
            <a:endParaRPr lang="en-US" sz="20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000" dirty="0" err="1" smtClean="0"/>
              <a:t>Toplam</a:t>
            </a:r>
            <a:r>
              <a:rPr lang="en-US" sz="2000" dirty="0" smtClean="0"/>
              <a:t> </a:t>
            </a:r>
            <a:r>
              <a:rPr lang="en-US" sz="2000" dirty="0" err="1" smtClean="0"/>
              <a:t>sanayiden</a:t>
            </a:r>
            <a:r>
              <a:rPr lang="en-US" sz="2000" dirty="0" smtClean="0"/>
              <a:t> </a:t>
            </a:r>
            <a:r>
              <a:rPr lang="en-US" sz="2000" dirty="0" err="1" smtClean="0"/>
              <a:t>geçen</a:t>
            </a:r>
            <a:r>
              <a:rPr lang="en-US" sz="2000" dirty="0" smtClean="0"/>
              <a:t> </a:t>
            </a:r>
            <a:r>
              <a:rPr lang="en-US" sz="2000" dirty="0" err="1" smtClean="0"/>
              <a:t>sütün</a:t>
            </a:r>
            <a:r>
              <a:rPr lang="en-US" sz="2000" dirty="0" smtClean="0"/>
              <a:t> %43.8’</a:t>
            </a:r>
            <a:r>
              <a:rPr lang="tr-TR" sz="2000" dirty="0" smtClean="0"/>
              <a:t>i büyük işletmeler tarafından işlenmektedir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200" dirty="0" smtClean="0"/>
              <a:t>Süt sektöründe </a:t>
            </a:r>
            <a:r>
              <a:rPr lang="de-DE" sz="3200" dirty="0" err="1" smtClean="0"/>
              <a:t>kapasite</a:t>
            </a:r>
            <a:r>
              <a:rPr lang="de-DE" sz="3200" dirty="0" smtClean="0"/>
              <a:t> </a:t>
            </a:r>
            <a:r>
              <a:rPr lang="de-DE" sz="3200" dirty="0" err="1" smtClean="0"/>
              <a:t>kullanım</a:t>
            </a:r>
            <a:r>
              <a:rPr lang="de-DE" sz="3200" dirty="0" smtClean="0"/>
              <a:t> </a:t>
            </a:r>
            <a:r>
              <a:rPr lang="de-DE" sz="3200" dirty="0" err="1" smtClean="0"/>
              <a:t>oranları</a:t>
            </a:r>
            <a:endParaRPr lang="en-US" sz="32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332037"/>
            <a:ext cx="8517632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dirty="0" smtClean="0"/>
              <a:t>Y</a:t>
            </a:r>
            <a:r>
              <a:rPr lang="de-DE" sz="2400" dirty="0" err="1" smtClean="0"/>
              <a:t>ıl</a:t>
            </a:r>
            <a:r>
              <a:rPr lang="de-DE" sz="2400" dirty="0" smtClean="0"/>
              <a:t> </a:t>
            </a:r>
            <a:r>
              <a:rPr lang="de-DE" sz="2400" dirty="0" err="1" smtClean="0"/>
              <a:t>ortalaması</a:t>
            </a:r>
            <a:r>
              <a:rPr lang="de-DE" sz="2400" dirty="0" smtClean="0"/>
              <a:t> </a:t>
            </a:r>
            <a:r>
              <a:rPr lang="de-DE" sz="2400" dirty="0" err="1" smtClean="0"/>
              <a:t>olarak</a:t>
            </a:r>
            <a:r>
              <a:rPr lang="de-DE" sz="2400" dirty="0" smtClean="0"/>
              <a:t> %</a:t>
            </a:r>
            <a:r>
              <a:rPr lang="tr-TR" sz="2400" dirty="0" smtClean="0"/>
              <a:t>65</a:t>
            </a:r>
            <a:r>
              <a:rPr lang="de-DE" sz="2400" dirty="0" smtClean="0"/>
              <a:t>-</a:t>
            </a:r>
            <a:r>
              <a:rPr lang="tr-TR" sz="2400" dirty="0" smtClean="0"/>
              <a:t>75</a:t>
            </a:r>
            <a:r>
              <a:rPr lang="de-DE" sz="2400" dirty="0" smtClean="0"/>
              <a:t> </a:t>
            </a:r>
            <a:r>
              <a:rPr lang="de-DE" sz="2400" dirty="0" err="1" smtClean="0"/>
              <a:t>arasında</a:t>
            </a:r>
            <a:r>
              <a:rPr lang="tr-TR" sz="2400" dirty="0" smtClean="0"/>
              <a:t>dır 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de-DE" sz="2400" dirty="0" err="1" smtClean="0"/>
              <a:t>Bazı</a:t>
            </a:r>
            <a:r>
              <a:rPr lang="de-DE" sz="2400" dirty="0" smtClean="0"/>
              <a:t> </a:t>
            </a:r>
            <a:r>
              <a:rPr lang="de-DE" sz="2400" dirty="0" err="1" smtClean="0"/>
              <a:t>dönemlerde</a:t>
            </a:r>
            <a:r>
              <a:rPr lang="de-DE" sz="2400" dirty="0" smtClean="0"/>
              <a:t> </a:t>
            </a:r>
            <a:r>
              <a:rPr lang="de-DE" sz="2400" dirty="0" err="1" smtClean="0"/>
              <a:t>kapasite</a:t>
            </a:r>
            <a:r>
              <a:rPr lang="de-DE" sz="2400" dirty="0" smtClean="0"/>
              <a:t> </a:t>
            </a:r>
            <a:r>
              <a:rPr lang="de-DE" sz="2400" dirty="0" err="1" smtClean="0"/>
              <a:t>kullanımı</a:t>
            </a:r>
            <a:r>
              <a:rPr lang="de-DE" sz="2400" dirty="0" smtClean="0"/>
              <a:t> %</a:t>
            </a:r>
            <a:r>
              <a:rPr lang="tr-TR" sz="2400" dirty="0" smtClean="0"/>
              <a:t>50’nin altına</a:t>
            </a:r>
            <a:r>
              <a:rPr lang="de-DE" sz="2400" dirty="0" smtClean="0"/>
              <a:t> </a:t>
            </a:r>
            <a:r>
              <a:rPr lang="de-DE" sz="2400" dirty="0" err="1" smtClean="0"/>
              <a:t>kadar</a:t>
            </a:r>
            <a:r>
              <a:rPr lang="de-DE" sz="2400" dirty="0" smtClean="0"/>
              <a:t> </a:t>
            </a:r>
            <a:r>
              <a:rPr lang="de-DE" sz="2400" dirty="0" err="1" smtClean="0"/>
              <a:t>düşebilmektedir</a:t>
            </a:r>
            <a:r>
              <a:rPr lang="de-DE" sz="2400" dirty="0" smtClean="0"/>
              <a:t>. </a:t>
            </a:r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en-US" sz="2400" dirty="0" err="1" smtClean="0"/>
              <a:t>Türkiye’de</a:t>
            </a:r>
            <a:r>
              <a:rPr lang="en-US" sz="2400" dirty="0" smtClean="0"/>
              <a:t> </a:t>
            </a:r>
            <a:r>
              <a:rPr lang="en-US" sz="2400" dirty="0" err="1" smtClean="0"/>
              <a:t>süt</a:t>
            </a:r>
            <a:r>
              <a:rPr lang="en-US" sz="2400" dirty="0" smtClean="0"/>
              <a:t> </a:t>
            </a:r>
            <a:r>
              <a:rPr lang="en-US" sz="2400" dirty="0" err="1" smtClean="0"/>
              <a:t>arzı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talep</a:t>
            </a:r>
            <a:r>
              <a:rPr lang="en-US" sz="2400" dirty="0" smtClean="0"/>
              <a:t> </a:t>
            </a:r>
            <a:r>
              <a:rPr lang="en-US" sz="2400" dirty="0" err="1" smtClean="0"/>
              <a:t>arasındaki</a:t>
            </a:r>
            <a:r>
              <a:rPr lang="en-US" sz="2400" dirty="0" smtClean="0"/>
              <a:t> </a:t>
            </a:r>
            <a:r>
              <a:rPr lang="en-US" sz="2400" dirty="0" err="1" smtClean="0"/>
              <a:t>dengeyi</a:t>
            </a:r>
            <a:r>
              <a:rPr lang="en-US" sz="2400" dirty="0" smtClean="0"/>
              <a:t> </a:t>
            </a:r>
            <a:r>
              <a:rPr lang="en-US" sz="2400" dirty="0" err="1" smtClean="0"/>
              <a:t>kurabilmek</a:t>
            </a:r>
            <a:r>
              <a:rPr lang="en-US" sz="2400" dirty="0" smtClean="0"/>
              <a:t> </a:t>
            </a:r>
            <a:r>
              <a:rPr lang="en-US" sz="2400" dirty="0" err="1" smtClean="0"/>
              <a:t>amacıyla</a:t>
            </a:r>
            <a:r>
              <a:rPr lang="en-US" sz="2400" dirty="0" smtClean="0"/>
              <a:t> </a:t>
            </a:r>
            <a:r>
              <a:rPr lang="en-US" sz="2400" dirty="0" err="1" smtClean="0"/>
              <a:t>başlatılan</a:t>
            </a:r>
            <a:r>
              <a:rPr lang="en-US" sz="2400" dirty="0" smtClean="0"/>
              <a:t> </a:t>
            </a:r>
            <a:r>
              <a:rPr lang="en-US" sz="2400" dirty="0" err="1" smtClean="0"/>
              <a:t>teşvik</a:t>
            </a:r>
            <a:r>
              <a:rPr lang="en-US" sz="2400" dirty="0" smtClean="0"/>
              <a:t> </a:t>
            </a:r>
            <a:r>
              <a:rPr lang="en-US" sz="2400" dirty="0" err="1" smtClean="0"/>
              <a:t>uygulamaları</a:t>
            </a:r>
            <a:r>
              <a:rPr lang="en-US" sz="2400" dirty="0" smtClean="0"/>
              <a:t> </a:t>
            </a:r>
            <a:r>
              <a:rPr lang="en-US" sz="2400" dirty="0" err="1" smtClean="0"/>
              <a:t>sonucunda</a:t>
            </a:r>
            <a:r>
              <a:rPr lang="en-US" sz="2400" dirty="0" smtClean="0"/>
              <a:t> </a:t>
            </a:r>
            <a:r>
              <a:rPr lang="en-US" sz="2400" dirty="0" err="1" smtClean="0"/>
              <a:t>sanayiye</a:t>
            </a:r>
            <a:r>
              <a:rPr lang="en-US" sz="2400" dirty="0" smtClean="0"/>
              <a:t> </a:t>
            </a:r>
            <a:r>
              <a:rPr lang="en-US" sz="2400" dirty="0" err="1" smtClean="0"/>
              <a:t>giden</a:t>
            </a:r>
            <a:r>
              <a:rPr lang="en-US" sz="2400" dirty="0" smtClean="0"/>
              <a:t> </a:t>
            </a:r>
            <a:r>
              <a:rPr lang="en-US" sz="2400" dirty="0" err="1" smtClean="0"/>
              <a:t>süt</a:t>
            </a:r>
            <a:r>
              <a:rPr lang="en-US" sz="2000" dirty="0" smtClean="0"/>
              <a:t> </a:t>
            </a:r>
            <a:r>
              <a:rPr lang="en-US" sz="2400" dirty="0" err="1" smtClean="0"/>
              <a:t>miktarında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kısmi</a:t>
            </a:r>
            <a:r>
              <a:rPr lang="en-US" sz="2400" dirty="0" smtClean="0"/>
              <a:t> </a:t>
            </a:r>
            <a:r>
              <a:rPr lang="en-US" sz="2400" dirty="0" err="1" smtClean="0"/>
              <a:t>artış</a:t>
            </a:r>
            <a:r>
              <a:rPr lang="en-US" sz="2400" dirty="0" smtClean="0"/>
              <a:t> </a:t>
            </a:r>
            <a:r>
              <a:rPr lang="en-US" sz="2400" dirty="0" err="1" smtClean="0"/>
              <a:t>sağlanmıştır</a:t>
            </a:r>
            <a:r>
              <a:rPr lang="en-US" sz="2400" dirty="0" smtClean="0"/>
              <a:t>. </a:t>
            </a:r>
            <a:endParaRPr lang="tr-TR" sz="2000" dirty="0" smtClean="0"/>
          </a:p>
          <a:p>
            <a:pPr eaLnBrk="1" hangingPunct="1"/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/>
              <a:t>Nüfus artışı-Süt talebi</a:t>
            </a:r>
            <a:endParaRPr lang="en-US" sz="2800" b="1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565400"/>
            <a:ext cx="7981950" cy="3724275"/>
          </a:xfrm>
        </p:spPr>
        <p:txBody>
          <a:bodyPr/>
          <a:lstStyle/>
          <a:p>
            <a:pPr eaLnBrk="1" hangingPunct="1"/>
            <a:r>
              <a:rPr lang="tr-TR" sz="2400" smtClean="0"/>
              <a:t>Hayvan barınaklarının ve çiftliklerin uygunluğu</a:t>
            </a:r>
          </a:p>
          <a:p>
            <a:pPr eaLnBrk="1" hangingPunct="1"/>
            <a:r>
              <a:rPr lang="tr-TR" sz="2400" smtClean="0"/>
              <a:t>Beslenmenin doğru ve tam yapılması</a:t>
            </a:r>
          </a:p>
          <a:p>
            <a:pPr eaLnBrk="1" hangingPunct="1"/>
            <a:r>
              <a:rPr lang="tr-TR" sz="2400" smtClean="0"/>
              <a:t>Üstün verimli ırkların oluşturulması</a:t>
            </a:r>
          </a:p>
          <a:p>
            <a:pPr eaLnBrk="1" hangingPunct="1"/>
            <a:r>
              <a:rPr lang="tr-TR" sz="2400" smtClean="0"/>
              <a:t>Tekniğine uygun süt sağım noktalarının oluşturulması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800" b="1" dirty="0" smtClean="0"/>
              <a:t>Dünyada Süt Üretimi</a:t>
            </a:r>
            <a:endParaRPr lang="en-US" sz="2800" b="1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348880"/>
            <a:ext cx="8229600" cy="4389120"/>
          </a:xfrm>
        </p:spPr>
        <p:txBody>
          <a:bodyPr>
            <a:normAutofit/>
          </a:bodyPr>
          <a:lstStyle/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Son 28 yılda AB ülkelerinde sığır sayısı %20 azalmasına karşın süt verimi %11 artış göstermiştir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En yüksek inek sütü miktarı artışı Asya’da yaşanmıştır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200" b="1" dirty="0" smtClean="0"/>
              <a:t>Türkiye’de Süt Üretimi</a:t>
            </a:r>
            <a:endParaRPr lang="en-US" sz="32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88840"/>
            <a:ext cx="8229600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dirty="0" smtClean="0"/>
              <a:t>Mevcut süt üretimi 18.5 milyon ton/yıl dolayında</a:t>
            </a:r>
          </a:p>
          <a:p>
            <a:pPr eaLnBrk="1" hangingPunct="1"/>
            <a:endParaRPr lang="tr-TR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tr-TR" sz="2400" dirty="0" smtClean="0"/>
              <a:t> </a:t>
            </a:r>
            <a:r>
              <a:rPr lang="tr-TR" sz="2800" b="1" dirty="0" smtClean="0"/>
              <a:t>DPT;</a:t>
            </a:r>
          </a:p>
          <a:p>
            <a:pPr eaLnBrk="1" hangingPunct="1"/>
            <a:endParaRPr lang="tr-TR" sz="2800" b="1" dirty="0" smtClean="0"/>
          </a:p>
          <a:p>
            <a:pPr eaLnBrk="1" hangingPunct="1"/>
            <a:r>
              <a:rPr lang="en-US" sz="2400" dirty="0" smtClean="0"/>
              <a:t>2004 </a:t>
            </a:r>
            <a:r>
              <a:rPr lang="en-US" sz="2400" dirty="0" err="1" smtClean="0"/>
              <a:t>yılında</a:t>
            </a:r>
            <a:r>
              <a:rPr lang="en-US" sz="2400" dirty="0" smtClean="0"/>
              <a:t> 10.6 </a:t>
            </a:r>
            <a:r>
              <a:rPr lang="tr-TR" sz="2400" dirty="0" smtClean="0"/>
              <a:t>milyon</a:t>
            </a:r>
            <a:r>
              <a:rPr lang="en-US" sz="2400" dirty="0" smtClean="0"/>
              <a:t> ton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toplam</a:t>
            </a:r>
            <a:r>
              <a:rPr lang="en-US" sz="2400" dirty="0" smtClean="0"/>
              <a:t> </a:t>
            </a:r>
            <a:r>
              <a:rPr lang="en-US" sz="2400" dirty="0" err="1" smtClean="0"/>
              <a:t>süt</a:t>
            </a:r>
            <a:r>
              <a:rPr lang="en-US" sz="2400" dirty="0" smtClean="0"/>
              <a:t> </a:t>
            </a:r>
            <a:r>
              <a:rPr lang="en-US" sz="2400" dirty="0" err="1" smtClean="0"/>
              <a:t>talebinin</a:t>
            </a:r>
            <a:r>
              <a:rPr lang="en-US" sz="2400" dirty="0" smtClean="0"/>
              <a:t> 201</a:t>
            </a:r>
            <a:r>
              <a:rPr lang="tr-TR" sz="2400" dirty="0" smtClean="0"/>
              <a:t>8</a:t>
            </a:r>
            <a:r>
              <a:rPr lang="en-US" sz="2400" dirty="0" smtClean="0"/>
              <a:t> </a:t>
            </a:r>
            <a:r>
              <a:rPr lang="en-US" sz="2400" dirty="0" err="1" smtClean="0"/>
              <a:t>yılında</a:t>
            </a:r>
            <a:r>
              <a:rPr lang="en-US" sz="2400" dirty="0" smtClean="0"/>
              <a:t> </a:t>
            </a:r>
            <a:r>
              <a:rPr lang="tr-TR" sz="2400" dirty="0" smtClean="0"/>
              <a:t>25</a:t>
            </a:r>
            <a:r>
              <a:rPr lang="en-US" sz="2400" dirty="0" smtClean="0"/>
              <a:t> </a:t>
            </a:r>
            <a:r>
              <a:rPr lang="tr-TR" sz="2400" dirty="0" smtClean="0"/>
              <a:t>milyon</a:t>
            </a:r>
            <a:r>
              <a:rPr lang="en-US" sz="2400" dirty="0" smtClean="0"/>
              <a:t> </a:t>
            </a:r>
            <a:r>
              <a:rPr lang="en-US" sz="2400" dirty="0" err="1" smtClean="0"/>
              <a:t>tona</a:t>
            </a:r>
            <a:r>
              <a:rPr lang="tr-TR" sz="2400" dirty="0" smtClean="0"/>
              <a:t> </a:t>
            </a:r>
            <a:r>
              <a:rPr lang="en-US" sz="2400" dirty="0" err="1" smtClean="0"/>
              <a:t>yükseleceği</a:t>
            </a:r>
            <a:r>
              <a:rPr lang="tr-TR" sz="2400" dirty="0" err="1" smtClean="0"/>
              <a:t>ni</a:t>
            </a:r>
            <a:r>
              <a:rPr lang="en-US" sz="2400" dirty="0" smtClean="0"/>
              <a:t>,</a:t>
            </a:r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en-US" sz="2400" dirty="0" smtClean="0"/>
              <a:t>Buna </a:t>
            </a:r>
            <a:r>
              <a:rPr lang="en-US" sz="2400" dirty="0" err="1" smtClean="0"/>
              <a:t>karşılık</a:t>
            </a:r>
            <a:r>
              <a:rPr lang="tr-TR" sz="2400" dirty="0" smtClean="0"/>
              <a:t>;</a:t>
            </a:r>
            <a:r>
              <a:rPr lang="en-US" sz="2400" dirty="0" smtClean="0"/>
              <a:t> 2004 </a:t>
            </a:r>
            <a:r>
              <a:rPr lang="en-US" sz="2400" dirty="0" err="1" smtClean="0"/>
              <a:t>yılında</a:t>
            </a:r>
            <a:r>
              <a:rPr lang="en-US" sz="2400" dirty="0" smtClean="0"/>
              <a:t> 10.660 bin ton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süt</a:t>
            </a:r>
            <a:r>
              <a:rPr lang="en-US" sz="2400" dirty="0" smtClean="0"/>
              <a:t> </a:t>
            </a:r>
            <a:r>
              <a:rPr lang="en-US" sz="2400" dirty="0" err="1" smtClean="0"/>
              <a:t>üretiminin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201</a:t>
            </a:r>
            <a:r>
              <a:rPr lang="tr-TR" sz="2400" dirty="0" smtClean="0"/>
              <a:t>8</a:t>
            </a:r>
            <a:r>
              <a:rPr lang="en-US" sz="2400" dirty="0" smtClean="0"/>
              <a:t> </a:t>
            </a:r>
            <a:r>
              <a:rPr lang="en-US" sz="2400" dirty="0" err="1" smtClean="0"/>
              <a:t>yılında</a:t>
            </a:r>
            <a:r>
              <a:rPr lang="en-US" sz="2400" dirty="0" smtClean="0"/>
              <a:t> </a:t>
            </a:r>
            <a:r>
              <a:rPr lang="en-US" sz="2400" dirty="0" err="1" smtClean="0"/>
              <a:t>ancak</a:t>
            </a:r>
            <a:r>
              <a:rPr lang="tr-TR" sz="2400" dirty="0" smtClean="0"/>
              <a:t> </a:t>
            </a:r>
            <a:r>
              <a:rPr lang="en-US" sz="2400" dirty="0" smtClean="0"/>
              <a:t>1</a:t>
            </a:r>
            <a:r>
              <a:rPr lang="tr-TR" sz="2400" dirty="0" smtClean="0"/>
              <a:t>8</a:t>
            </a:r>
            <a:r>
              <a:rPr lang="en-US" sz="2400" dirty="0" smtClean="0"/>
              <a:t>.6 </a:t>
            </a:r>
            <a:r>
              <a:rPr lang="tr-TR" sz="2400" dirty="0" smtClean="0"/>
              <a:t>milyon</a:t>
            </a:r>
            <a:r>
              <a:rPr lang="en-US" sz="2400" dirty="0" smtClean="0"/>
              <a:t> </a:t>
            </a:r>
            <a:r>
              <a:rPr lang="en-US" sz="2400" dirty="0" err="1" smtClean="0"/>
              <a:t>tona</a:t>
            </a:r>
            <a:r>
              <a:rPr lang="en-US" sz="2400" dirty="0" smtClean="0"/>
              <a:t> </a:t>
            </a:r>
            <a:r>
              <a:rPr lang="en-US" sz="2400" dirty="0" err="1" smtClean="0"/>
              <a:t>yükseleceği</a:t>
            </a:r>
            <a:r>
              <a:rPr lang="tr-TR" sz="2400" dirty="0" err="1" smtClean="0"/>
              <a:t>ni</a:t>
            </a:r>
            <a:r>
              <a:rPr lang="tr-TR" sz="2400" dirty="0" smtClean="0"/>
              <a:t> öngörmektedir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endParaRPr lang="en-US" sz="2400" dirty="0" smtClean="0"/>
          </a:p>
        </p:txBody>
      </p:sp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2747900"/>
              </p:ext>
            </p:extLst>
          </p:nvPr>
        </p:nvGraphicFramePr>
        <p:xfrm>
          <a:off x="723481" y="703386"/>
          <a:ext cx="10761785" cy="5446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456" y="892317"/>
            <a:ext cx="8059115" cy="597380"/>
          </a:xfrm>
        </p:spPr>
        <p:txBody>
          <a:bodyPr>
            <a:normAutofit/>
          </a:bodyPr>
          <a:lstStyle/>
          <a:p>
            <a:pPr algn="ctr">
              <a:defRPr sz="1600" b="1" i="0" u="none" strike="noStrike" kern="1200" spc="100" baseline="0">
                <a:solidFill>
                  <a:prstClr val="white">
                    <a:lumMod val="95000"/>
                  </a:prst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tr-TR" sz="1500" b="1" spc="75" dirty="0" err="1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Varıatıon</a:t>
            </a:r>
            <a:r>
              <a:rPr lang="tr-TR" sz="1500" b="1" spc="75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i</a:t>
            </a:r>
            <a:r>
              <a:rPr lang="tr-TR" sz="1500" b="1" spc="75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n </a:t>
            </a:r>
            <a:r>
              <a:rPr lang="tr-TR" sz="1500" b="1" spc="75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the n</a:t>
            </a:r>
            <a:r>
              <a:rPr lang="en-US" sz="1500" b="1" spc="75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umber of </a:t>
            </a:r>
            <a:r>
              <a:rPr lang="en-US" sz="1500" b="1" spc="75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r>
              <a:rPr lang="tr-TR" sz="1500" b="1" spc="75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1500" b="1" spc="75" dirty="0" err="1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lk</a:t>
            </a:r>
            <a:r>
              <a:rPr lang="tr-TR" sz="1500" b="1" spc="75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1500" b="1" spc="75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ng </a:t>
            </a:r>
            <a:r>
              <a:rPr lang="en-US" sz="1500" b="1" spc="75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cow's</a:t>
            </a:r>
            <a:r>
              <a:rPr lang="tr-TR" sz="1500" b="1" spc="75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 (2010-2017)</a:t>
            </a:r>
            <a:endParaRPr lang="en-US" sz="1500" b="1" spc="75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" y="4850160"/>
            <a:ext cx="29282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50" b="1" dirty="0"/>
              <a:t>Source</a:t>
            </a:r>
            <a:r>
              <a:rPr lang="tr-TR" sz="1050" dirty="0"/>
              <a:t>: </a:t>
            </a:r>
            <a:r>
              <a:rPr lang="tr-TR" sz="1050" dirty="0" err="1"/>
              <a:t>Turkish</a:t>
            </a:r>
            <a:r>
              <a:rPr lang="tr-TR" sz="1050" dirty="0"/>
              <a:t> Statistical </a:t>
            </a:r>
            <a:r>
              <a:rPr lang="tr-TR" sz="1050" dirty="0" err="1"/>
              <a:t>Institute</a:t>
            </a:r>
            <a:r>
              <a:rPr lang="tr-TR" sz="1050" dirty="0"/>
              <a:t> (2018) </a:t>
            </a:r>
          </a:p>
        </p:txBody>
      </p:sp>
      <p:graphicFrame>
        <p:nvGraphicFramePr>
          <p:cNvPr id="7" name="Grafik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5652456"/>
              </p:ext>
            </p:extLst>
          </p:nvPr>
        </p:nvGraphicFramePr>
        <p:xfrm>
          <a:off x="146304" y="1524762"/>
          <a:ext cx="8674168" cy="4208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09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2093976" y="1094994"/>
            <a:ext cx="5422392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500" b="1" dirty="0" err="1">
                <a:solidFill>
                  <a:srgbClr val="FFC000"/>
                </a:solidFill>
              </a:rPr>
              <a:t>Annual</a:t>
            </a:r>
            <a:r>
              <a:rPr lang="tr-TR" sz="1500" b="1" dirty="0">
                <a:solidFill>
                  <a:srgbClr val="FFC000"/>
                </a:solidFill>
              </a:rPr>
              <a:t> </a:t>
            </a:r>
            <a:r>
              <a:rPr lang="tr-TR" sz="1500" b="1" dirty="0" err="1">
                <a:solidFill>
                  <a:srgbClr val="FFC000"/>
                </a:solidFill>
              </a:rPr>
              <a:t>variation</a:t>
            </a:r>
            <a:r>
              <a:rPr lang="tr-TR" sz="1500" b="1" dirty="0">
                <a:solidFill>
                  <a:srgbClr val="FFC000"/>
                </a:solidFill>
              </a:rPr>
              <a:t> </a:t>
            </a:r>
            <a:r>
              <a:rPr lang="tr-TR" sz="1500" b="1" dirty="0" err="1">
                <a:solidFill>
                  <a:srgbClr val="FFC000"/>
                </a:solidFill>
              </a:rPr>
              <a:t>rates</a:t>
            </a:r>
            <a:r>
              <a:rPr lang="tr-TR" sz="1500" b="1" dirty="0">
                <a:solidFill>
                  <a:srgbClr val="FFC000"/>
                </a:solidFill>
              </a:rPr>
              <a:t> of </a:t>
            </a:r>
            <a:r>
              <a:rPr lang="tr-TR" sz="1500" b="1" dirty="0" err="1">
                <a:solidFill>
                  <a:srgbClr val="FFC000"/>
                </a:solidFill>
              </a:rPr>
              <a:t>number</a:t>
            </a:r>
            <a:r>
              <a:rPr lang="tr-TR" sz="1500" b="1" dirty="0">
                <a:solidFill>
                  <a:srgbClr val="FFC000"/>
                </a:solidFill>
              </a:rPr>
              <a:t> of </a:t>
            </a:r>
            <a:r>
              <a:rPr lang="tr-TR" sz="1500" b="1" dirty="0" err="1">
                <a:solidFill>
                  <a:srgbClr val="FFC000"/>
                </a:solidFill>
              </a:rPr>
              <a:t>animals</a:t>
            </a:r>
            <a:r>
              <a:rPr lang="tr-TR" sz="1500" b="1" dirty="0">
                <a:solidFill>
                  <a:srgbClr val="FFC000"/>
                </a:solidFill>
              </a:rPr>
              <a:t> in </a:t>
            </a:r>
            <a:r>
              <a:rPr lang="tr-TR" sz="1500" b="1" dirty="0" err="1">
                <a:solidFill>
                  <a:srgbClr val="FFC000"/>
                </a:solidFill>
              </a:rPr>
              <a:t>Turkey</a:t>
            </a:r>
            <a:r>
              <a:rPr lang="tr-TR" sz="1500" b="1" dirty="0">
                <a:solidFill>
                  <a:srgbClr val="FFC000"/>
                </a:solidFill>
              </a:rPr>
              <a:t> </a:t>
            </a:r>
          </a:p>
        </p:txBody>
      </p:sp>
      <p:graphicFrame>
        <p:nvGraphicFramePr>
          <p:cNvPr id="5" name="5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69784" y="1808821"/>
          <a:ext cx="8964488" cy="333931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06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3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6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7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9905"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u="none" strike="noStrike" dirty="0" err="1" smtClean="0"/>
                        <a:t>Periods</a:t>
                      </a:r>
                      <a:endParaRPr lang="tr-TR" sz="15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u="none" strike="noStrike" dirty="0" err="1" smtClean="0"/>
                        <a:t>Cattle</a:t>
                      </a:r>
                      <a:r>
                        <a:rPr lang="tr-TR" sz="1500" u="none" strike="noStrike" dirty="0" smtClean="0"/>
                        <a:t> (%)</a:t>
                      </a:r>
                      <a:endParaRPr lang="tr-TR" sz="15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u="none" strike="noStrike" dirty="0" err="1" smtClean="0"/>
                        <a:t>Buffalo</a:t>
                      </a:r>
                      <a:r>
                        <a:rPr lang="tr-TR" sz="1500" u="none" strike="noStrike" dirty="0" smtClean="0"/>
                        <a:t> (%)</a:t>
                      </a:r>
                      <a:endParaRPr lang="tr-TR" sz="15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u="none" strike="noStrike" dirty="0" err="1" smtClean="0"/>
                        <a:t>Sheeps</a:t>
                      </a:r>
                      <a:r>
                        <a:rPr lang="tr-TR" sz="1500" u="none" strike="noStrike" dirty="0" smtClean="0"/>
                        <a:t> (%)</a:t>
                      </a:r>
                      <a:endParaRPr lang="tr-TR" sz="15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u="none" strike="noStrike" dirty="0" smtClean="0"/>
                        <a:t>Ankara </a:t>
                      </a:r>
                      <a:r>
                        <a:rPr lang="tr-TR" sz="1500" u="none" strike="noStrike" dirty="0" err="1" smtClean="0"/>
                        <a:t>Goat</a:t>
                      </a:r>
                      <a:r>
                        <a:rPr lang="tr-TR" sz="1500" u="none" strike="noStrike" dirty="0" smtClean="0"/>
                        <a:t> (%)</a:t>
                      </a:r>
                      <a:endParaRPr lang="tr-TR" sz="15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u="none" strike="noStrike" dirty="0" err="1" smtClean="0"/>
                        <a:t>Hair</a:t>
                      </a:r>
                      <a:r>
                        <a:rPr lang="tr-TR" sz="1500" u="none" strike="noStrike" dirty="0" smtClean="0"/>
                        <a:t> </a:t>
                      </a:r>
                      <a:r>
                        <a:rPr lang="tr-TR" sz="1500" u="none" strike="noStrike" dirty="0" err="1" smtClean="0"/>
                        <a:t>Goat</a:t>
                      </a:r>
                      <a:r>
                        <a:rPr lang="tr-TR" sz="1500" u="none" strike="noStrike" dirty="0" smtClean="0"/>
                        <a:t> (%)</a:t>
                      </a:r>
                      <a:endParaRPr lang="tr-TR" sz="1500" b="1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82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1928-1960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>
                          <a:solidFill>
                            <a:schemeClr val="bg1"/>
                          </a:solidFill>
                        </a:rPr>
                        <a:t>1,84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1,13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2,94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2,01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2,32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477"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1960-1980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>
                          <a:solidFill>
                            <a:schemeClr val="bg1"/>
                          </a:solidFill>
                        </a:rPr>
                        <a:t>1,23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-0,50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1,74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-2,44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-0,95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13"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1984-2009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>
                          <a:solidFill>
                            <a:schemeClr val="bg1"/>
                          </a:solidFill>
                        </a:rPr>
                        <a:t>-0,58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-7,06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-2,45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-9,87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/>
                        <a:t>-3,16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42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2009-2016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 smtClean="0">
                          <a:solidFill>
                            <a:schemeClr val="bg1"/>
                          </a:solidFill>
                        </a:rPr>
                        <a:t>4,0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7,2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5,2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5,1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10,7</a:t>
                      </a:r>
                      <a:endParaRPr lang="tr-TR" sz="1400" b="0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429"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2016-2017</a:t>
                      </a:r>
                      <a:endParaRPr lang="tr-TR" sz="1400" b="0" i="0" u="none" strike="noStrike" dirty="0" smtClean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 smtClean="0">
                          <a:solidFill>
                            <a:schemeClr val="bg1"/>
                          </a:solidFill>
                        </a:rPr>
                        <a:t>13,2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>
                          <a:solidFill>
                            <a:schemeClr val="tx1"/>
                          </a:solidFill>
                        </a:rPr>
                        <a:t>13,6</a:t>
                      </a:r>
                      <a:endParaRPr lang="tr-TR" sz="1400" b="1" i="0" u="none" strike="noStrike" dirty="0">
                        <a:solidFill>
                          <a:schemeClr val="tx1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8,7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3,8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2.8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42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u="none" strike="noStrike" dirty="0" smtClean="0"/>
                        <a:t>2016-2018 </a:t>
                      </a:r>
                      <a:r>
                        <a:rPr lang="tr-TR" sz="1400" u="none" strike="noStrike" dirty="0" err="1" smtClean="0"/>
                        <a:t>June</a:t>
                      </a:r>
                      <a:endParaRPr lang="tr-TR" sz="1400" b="0" i="0" u="none" strike="noStrike" dirty="0" smtClean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u="none" strike="noStrike" dirty="0" smtClean="0">
                          <a:solidFill>
                            <a:schemeClr val="bg1"/>
                          </a:solidFill>
                        </a:rPr>
                        <a:t>21,9</a:t>
                      </a:r>
                      <a:endParaRPr lang="tr-TR" sz="1400" b="1" i="0" u="none" strike="noStrike" dirty="0">
                        <a:solidFill>
                          <a:schemeClr val="bg1"/>
                        </a:solidFill>
                        <a:latin typeface="Arial Tur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>
                          <a:solidFill>
                            <a:schemeClr val="tx1"/>
                          </a:solidFill>
                        </a:rPr>
                        <a:t>21,1</a:t>
                      </a:r>
                      <a:endParaRPr lang="tr-TR" sz="1400" b="1" i="0" u="none" strike="noStrike" dirty="0">
                        <a:solidFill>
                          <a:schemeClr val="tx1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16,8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6,7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u="none" strike="noStrike" dirty="0" smtClean="0"/>
                        <a:t>8,1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latin typeface="Arial Tu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192024" y="5474970"/>
            <a:ext cx="82387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b="1" dirty="0"/>
              <a:t>Source</a:t>
            </a:r>
            <a:r>
              <a:rPr lang="tr-TR" sz="1050" dirty="0"/>
              <a:t>: Akman, N. (2018). Ankara </a:t>
            </a:r>
            <a:r>
              <a:rPr lang="tr-TR" sz="1050" dirty="0" err="1"/>
              <a:t>University</a:t>
            </a:r>
            <a:r>
              <a:rPr lang="tr-TR" sz="1050" dirty="0"/>
              <a:t> </a:t>
            </a:r>
            <a:r>
              <a:rPr lang="tr-TR" sz="1050" dirty="0" err="1"/>
              <a:t>Faculty</a:t>
            </a:r>
            <a:r>
              <a:rPr lang="tr-TR" sz="1050" dirty="0"/>
              <a:t> of </a:t>
            </a:r>
            <a:r>
              <a:rPr lang="tr-TR" sz="1050" dirty="0" err="1"/>
              <a:t>Agricuture</a:t>
            </a:r>
            <a:r>
              <a:rPr lang="tr-TR" sz="1050" dirty="0"/>
              <a:t> </a:t>
            </a:r>
            <a:r>
              <a:rPr lang="tr-TR" sz="1050" dirty="0" err="1"/>
              <a:t>Department</a:t>
            </a:r>
            <a:r>
              <a:rPr lang="tr-TR" sz="1050" dirty="0"/>
              <a:t> of </a:t>
            </a:r>
            <a:r>
              <a:rPr lang="tr-TR" sz="1050" dirty="0" err="1"/>
              <a:t>Animal</a:t>
            </a:r>
            <a:r>
              <a:rPr lang="tr-TR" sz="1050" dirty="0"/>
              <a:t> </a:t>
            </a:r>
            <a:r>
              <a:rPr lang="tr-TR" sz="1050" dirty="0" err="1"/>
              <a:t>Science</a:t>
            </a:r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val="3364762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7193024"/>
              </p:ext>
            </p:extLst>
          </p:nvPr>
        </p:nvGraphicFramePr>
        <p:xfrm>
          <a:off x="556260" y="963930"/>
          <a:ext cx="8465820" cy="4960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884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k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5370015"/>
              </p:ext>
            </p:extLst>
          </p:nvPr>
        </p:nvGraphicFramePr>
        <p:xfrm>
          <a:off x="595242" y="1250200"/>
          <a:ext cx="8261995" cy="4506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43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9325707"/>
              </p:ext>
            </p:extLst>
          </p:nvPr>
        </p:nvGraphicFramePr>
        <p:xfrm>
          <a:off x="195943" y="955222"/>
          <a:ext cx="8779747" cy="4928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6709787" y="955222"/>
            <a:ext cx="174590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50" b="1" dirty="0">
                <a:solidFill>
                  <a:schemeClr val="bg1"/>
                </a:solidFill>
              </a:rPr>
              <a:t>Source</a:t>
            </a:r>
            <a:r>
              <a:rPr lang="tr-TR" sz="1050" dirty="0">
                <a:solidFill>
                  <a:schemeClr val="bg1"/>
                </a:solidFill>
              </a:rPr>
              <a:t>: </a:t>
            </a:r>
            <a:r>
              <a:rPr lang="tr-TR" sz="1050" dirty="0" err="1">
                <a:solidFill>
                  <a:schemeClr val="bg1"/>
                </a:solidFill>
              </a:rPr>
              <a:t>Eurostat</a:t>
            </a:r>
            <a:r>
              <a:rPr lang="tr-TR" sz="1050" dirty="0">
                <a:solidFill>
                  <a:schemeClr val="bg1"/>
                </a:solidFill>
              </a:rPr>
              <a:t> (2018) 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2799722" y="5606939"/>
            <a:ext cx="39339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350" b="1" dirty="0">
                <a:solidFill>
                  <a:schemeClr val="bg1"/>
                </a:solidFill>
              </a:rPr>
              <a:t>(.000 </a:t>
            </a:r>
            <a:r>
              <a:rPr lang="tr-TR" sz="1350" b="1" dirty="0" err="1">
                <a:solidFill>
                  <a:schemeClr val="bg1"/>
                </a:solidFill>
              </a:rPr>
              <a:t>tons</a:t>
            </a:r>
            <a:r>
              <a:rPr lang="tr-TR" sz="1350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5123793" y="4940519"/>
            <a:ext cx="1772308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25" b="1" dirty="0">
                <a:solidFill>
                  <a:schemeClr val="bg1"/>
                </a:solidFill>
              </a:rPr>
              <a:t>(*) 2017 data 18.762.319 M </a:t>
            </a:r>
            <a:r>
              <a:rPr lang="tr-TR" sz="825" b="1" dirty="0" err="1">
                <a:solidFill>
                  <a:schemeClr val="bg1"/>
                </a:solidFill>
              </a:rPr>
              <a:t>tons</a:t>
            </a:r>
            <a:endParaRPr lang="tr-TR" sz="825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53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418</Words>
  <Application>Microsoft Office PowerPoint</Application>
  <PresentationFormat>Ekran Gösterisi (4:3)</PresentationFormat>
  <Paragraphs>133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Arial Tur</vt:lpstr>
      <vt:lpstr>Calibri</vt:lpstr>
      <vt:lpstr>Constantia</vt:lpstr>
      <vt:lpstr>Symbol</vt:lpstr>
      <vt:lpstr>Times New Roman</vt:lpstr>
      <vt:lpstr>Wingdings</vt:lpstr>
      <vt:lpstr>Wingdings 2</vt:lpstr>
      <vt:lpstr>Akış</vt:lpstr>
      <vt:lpstr>Dünyada ve Türkiye’de Süt Üretimi</vt:lpstr>
      <vt:lpstr>Nüfus artışı-Süt talebi</vt:lpstr>
      <vt:lpstr>Dünyada Süt Üretimi</vt:lpstr>
      <vt:lpstr>Türkiye’de Süt Üretimi</vt:lpstr>
      <vt:lpstr>Varıatıon in the number of milking cow's (2010-2017)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Arz analizi ve mevcut sektörel kapasite</vt:lpstr>
      <vt:lpstr>Süt sektöründe kapasite kullanım oranları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Dünyada ve Türkiye’de Süt Üretimi</dc:title>
  <dc:creator>Adabarbaros</dc:creator>
  <cp:lastModifiedBy>Barbaros</cp:lastModifiedBy>
  <cp:revision>8</cp:revision>
  <dcterms:created xsi:type="dcterms:W3CDTF">2013-02-09T14:02:35Z</dcterms:created>
  <dcterms:modified xsi:type="dcterms:W3CDTF">2019-05-27T11:58:53Z</dcterms:modified>
</cp:coreProperties>
</file>