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67" r:id="rId4"/>
    <p:sldId id="268" r:id="rId5"/>
    <p:sldId id="271" r:id="rId6"/>
    <p:sldId id="269" r:id="rId7"/>
    <p:sldId id="270" r:id="rId8"/>
    <p:sldId id="272" r:id="rId9"/>
    <p:sldId id="258" r:id="rId10"/>
    <p:sldId id="259"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94660"/>
  </p:normalViewPr>
  <p:slideViewPr>
    <p:cSldViewPr>
      <p:cViewPr varScale="1">
        <p:scale>
          <a:sx n="69" d="100"/>
          <a:sy n="69" d="100"/>
        </p:scale>
        <p:origin x="1362" y="66"/>
      </p:cViewPr>
      <p:guideLst>
        <p:guide orient="horz" pos="2160"/>
        <p:guide pos="2880"/>
      </p:guideLst>
    </p:cSldViewPr>
  </p:slideViewPr>
  <p:notesTextViewPr>
    <p:cViewPr>
      <p:scale>
        <a:sx n="100" d="100"/>
        <a:sy n="100" d="100"/>
      </p:scale>
      <p:origin x="0" y="0"/>
    </p:cViewPr>
  </p:notesTextViewPr>
  <p:notesViewPr>
    <p:cSldViewPr>
      <p:cViewPr varScale="1">
        <p:scale>
          <a:sx n="82" d="100"/>
          <a:sy n="82" d="100"/>
        </p:scale>
        <p:origin x="-206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16D939-43E1-4740-8E74-60BE3268B8E1}" type="datetimeFigureOut">
              <a:rPr lang="tr-TR" smtClean="0"/>
              <a:pPr/>
              <a:t>3.01.2019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03E6AC-F610-4154-A815-3B24D2BC0F05}"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268760"/>
            <a:ext cx="7851648" cy="1512168"/>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cene3d>
              <a:camera prst="orthographicFront"/>
              <a:lightRig rig="freezing" dir="t">
                <a:rot lat="0" lon="0" rev="5640000"/>
              </a:lightRig>
            </a:scene3d>
            <a:sp3d prstMaterial="flat">
              <a:bevelT w="38100" h="38100"/>
              <a:contourClr>
                <a:schemeClr val="tx2"/>
              </a:contourClr>
            </a:sp3d>
          </a:bodyPr>
          <a:lstStyle/>
          <a:p>
            <a:pPr algn="l"/>
            <a:r>
              <a:rPr lang="tr-TR" spc="600" dirty="0" smtClean="0">
                <a:solidFill>
                  <a:srgbClr val="FFC000"/>
                </a:solidFill>
                <a:effectLst/>
              </a:rPr>
              <a:t>KAVYA SANATI </a:t>
            </a:r>
            <a:endParaRPr lang="tr-TR" spc="600" dirty="0">
              <a:solidFill>
                <a:srgbClr val="FFC000"/>
              </a:solidFill>
              <a:effectLst/>
            </a:endParaRPr>
          </a:p>
        </p:txBody>
      </p:sp>
      <p:sp>
        <p:nvSpPr>
          <p:cNvPr id="3" name="2 Alt Başlık"/>
          <p:cNvSpPr>
            <a:spLocks noGrp="1"/>
          </p:cNvSpPr>
          <p:nvPr>
            <p:ph type="subTitle" idx="1"/>
          </p:nvPr>
        </p:nvSpPr>
        <p:spPr>
          <a:xfrm>
            <a:off x="539552" y="3228536"/>
            <a:ext cx="7848544" cy="2864760"/>
          </a:xfrm>
        </p:spPr>
        <p:txBody>
          <a:bodyPr>
            <a:normAutofit/>
          </a:bodyPr>
          <a:lstStyle/>
          <a:p>
            <a:r>
              <a:rPr lang="tr-TR" b="1" i="1" dirty="0" smtClean="0"/>
              <a:t>I. HAFTA</a:t>
            </a:r>
          </a:p>
          <a:p>
            <a:r>
              <a:rPr lang="tr-TR" sz="2200" b="1" i="1" dirty="0" smtClean="0"/>
              <a:t>HİN </a:t>
            </a:r>
            <a:r>
              <a:rPr lang="tr-TR" sz="2200" b="1" i="1" dirty="0" smtClean="0"/>
              <a:t>405  </a:t>
            </a:r>
            <a:r>
              <a:rPr lang="tr-TR" sz="2200" b="1" i="1" dirty="0" smtClean="0"/>
              <a:t>KLASİK SANSKRİT </a:t>
            </a:r>
            <a:r>
              <a:rPr lang="tr-TR" sz="2200" b="1" i="1" dirty="0" smtClean="0"/>
              <a:t>EDEBİYATI TARİHİ</a:t>
            </a:r>
            <a:endParaRPr lang="tr-TR" sz="2200" b="1" i="1" dirty="0" smtClean="0"/>
          </a:p>
          <a:p>
            <a:endParaRPr lang="tr-TR" dirty="0" smtClean="0"/>
          </a:p>
          <a:p>
            <a:r>
              <a:rPr lang="tr-TR" sz="1600" dirty="0" smtClean="0"/>
              <a:t>Ankara Üniversitesi</a:t>
            </a:r>
          </a:p>
          <a:p>
            <a:r>
              <a:rPr lang="tr-TR" sz="1600" dirty="0" smtClean="0"/>
              <a:t>Dil ve Tarih-Coğrafya Fakültesi</a:t>
            </a:r>
          </a:p>
          <a:p>
            <a:r>
              <a:rPr lang="tr-TR" sz="1600" dirty="0" smtClean="0"/>
              <a:t>Hindoloji Anabilim Dalı</a:t>
            </a:r>
          </a:p>
          <a:p>
            <a:r>
              <a:rPr lang="tr-TR" sz="1600" dirty="0" smtClean="0"/>
              <a:t>Prof. Dr. H. Derya Can</a:t>
            </a:r>
          </a:p>
          <a:p>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3600" dirty="0">
                <a:solidFill>
                  <a:schemeClr val="accent2"/>
                </a:solidFill>
              </a:rPr>
              <a:t>Klasik Sanskrit Edebiyatı Tarihi </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  Güneşin doğuşu ve batışı, mevsimlerin büyüsü ya da mehtaplı geceler gibi metaforların dolaylı anlatımı.</a:t>
            </a:r>
          </a:p>
          <a:p>
            <a:pPr algn="just">
              <a:buNone/>
            </a:pPr>
            <a:r>
              <a:rPr lang="tr-TR" dirty="0" smtClean="0"/>
              <a:t>		* Şiirin formundaki bu zenginlik, genellikle şiirin konusunun arka planda kaybolmasına neden olur. Ayrıca anlam kargaşasına da yol açabilir. Yani şairin ne anlatmak istediği tam olarak anlaşılamayabilir. Ancak bu durum bir </a:t>
            </a:r>
            <a:r>
              <a:rPr lang="tr-TR" dirty="0" err="1" smtClean="0"/>
              <a:t>pradox</a:t>
            </a:r>
            <a:r>
              <a:rPr lang="tr-TR" dirty="0" smtClean="0"/>
              <a:t> değil aksine </a:t>
            </a:r>
            <a:r>
              <a:rPr lang="tr-TR" dirty="0" err="1" smtClean="0"/>
              <a:t>Kavya</a:t>
            </a:r>
            <a:r>
              <a:rPr lang="tr-TR" dirty="0" smtClean="0"/>
              <a:t> şiirinin önemli bir özellidir. Hatta şair ne kadar çok bu durumu sağlayabiliyorsa o kadar başarılıdır.  </a:t>
            </a:r>
          </a:p>
          <a:p>
            <a:pPr algn="just">
              <a:buNone/>
            </a:pPr>
            <a:r>
              <a:rPr lang="tr-TR"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lnRef>
          <a:fillRef idx="1">
            <a:schemeClr val="lt1"/>
          </a:fillRef>
          <a:effectRef idx="0">
            <a:schemeClr val="accent3"/>
          </a:effectRef>
          <a:fontRef idx="minor">
            <a:schemeClr val="dk1"/>
          </a:fontRef>
        </p:style>
        <p:txBody>
          <a:bodyPr>
            <a:normAutofit/>
          </a:bodyPr>
          <a:lstStyle/>
          <a:p>
            <a:pPr algn="ctr"/>
            <a:r>
              <a:rPr lang="tr-TR" sz="3200" dirty="0" smtClean="0">
                <a:solidFill>
                  <a:schemeClr val="accent2"/>
                </a:solidFill>
                <a:latin typeface="+mj-lt"/>
              </a:rPr>
              <a:t>Klasik Sanskrit Edebiyatı Tarihi: </a:t>
            </a:r>
            <a:br>
              <a:rPr lang="tr-TR" sz="3200" dirty="0" smtClean="0">
                <a:solidFill>
                  <a:schemeClr val="accent2"/>
                </a:solidFill>
                <a:latin typeface="+mj-lt"/>
              </a:rPr>
            </a:br>
            <a:r>
              <a:rPr lang="tr-TR" sz="3200" dirty="0" err="1" smtClean="0">
                <a:solidFill>
                  <a:schemeClr val="accent2"/>
                </a:solidFill>
                <a:latin typeface="+mj-lt"/>
              </a:rPr>
              <a:t>Kavya</a:t>
            </a:r>
            <a:r>
              <a:rPr lang="tr-TR" sz="3200" dirty="0" smtClean="0">
                <a:solidFill>
                  <a:schemeClr val="accent2"/>
                </a:solidFill>
                <a:latin typeface="+mj-lt"/>
              </a:rPr>
              <a:t> Sanatı</a:t>
            </a:r>
            <a:endParaRPr lang="tr-TR" sz="3200" dirty="0">
              <a:solidFill>
                <a:schemeClr val="accent2"/>
              </a:solidFill>
              <a:latin typeface="+mj-lt"/>
            </a:endParaRPr>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p>
          <a:p>
            <a:pPr algn="just">
              <a:buNone/>
            </a:pPr>
            <a:r>
              <a:rPr lang="tr-TR" sz="2800" dirty="0" smtClean="0"/>
              <a:t>   		Klasik Sanskrit Edebiyatında </a:t>
            </a:r>
            <a:r>
              <a:rPr lang="tr-TR" sz="2800" dirty="0" err="1" smtClean="0"/>
              <a:t>Kavya</a:t>
            </a:r>
            <a:r>
              <a:rPr lang="tr-TR" sz="2800" dirty="0" smtClean="0"/>
              <a:t>; “Süslü Şiir” ya da “Edebi Şiir” anlamlarına gelir. Ayrıca Saray şiiri olarak da bilinir. Genellikle etkin, akıcı  konuşma sanatındaki gösterişli anlatım üslubu olarak tanımlansa da edebi açıdan </a:t>
            </a:r>
            <a:r>
              <a:rPr lang="tr-TR" sz="2800" dirty="0" err="1" smtClean="0"/>
              <a:t>kavya</a:t>
            </a:r>
            <a:r>
              <a:rPr lang="tr-TR" sz="2800" dirty="0" smtClean="0"/>
              <a:t> ile ilk hedeflenen, anlatımın etkileyiciliğinden çok şekil güzelliğidir.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 </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p>
          <a:p>
            <a:pPr algn="just">
              <a:buNone/>
            </a:pPr>
            <a:r>
              <a:rPr lang="tr-TR" dirty="0" smtClean="0"/>
              <a:t>		</a:t>
            </a:r>
            <a:r>
              <a:rPr lang="tr-TR" dirty="0" err="1" smtClean="0"/>
              <a:t>Kavya</a:t>
            </a:r>
            <a:r>
              <a:rPr lang="tr-TR" dirty="0" smtClean="0"/>
              <a:t> sadece şiir türündeki edebi eserler için değil aynı zamanda dram biçimindeki eserler için de kullanılan bir sanat biçimidir. Öyle ki </a:t>
            </a:r>
            <a:r>
              <a:rPr lang="tr-TR" dirty="0" err="1" smtClean="0"/>
              <a:t>Kalidasa’nın</a:t>
            </a:r>
            <a:r>
              <a:rPr lang="tr-TR" dirty="0" smtClean="0"/>
              <a:t> </a:t>
            </a:r>
            <a:r>
              <a:rPr lang="tr-TR" dirty="0" err="1" smtClean="0"/>
              <a:t>Kavya</a:t>
            </a:r>
            <a:r>
              <a:rPr lang="tr-TR" dirty="0" smtClean="0"/>
              <a:t> ekolünün en iyi örneklerini verdiği şiirsel eserlerinin yanı sıra dram türündeki eserlerinin de Klasik Sanskrit Edebiyatındaki yeri bir hayli önemlidir.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 </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dirty="0" smtClean="0"/>
              <a:t>		</a:t>
            </a:r>
          </a:p>
          <a:p>
            <a:pPr algn="just">
              <a:buNone/>
            </a:pPr>
            <a:r>
              <a:rPr lang="tr-TR" dirty="0" smtClean="0"/>
              <a:t>		Sanskrit edebiyatında </a:t>
            </a:r>
            <a:r>
              <a:rPr lang="tr-TR" dirty="0" err="1" smtClean="0"/>
              <a:t>Natya</a:t>
            </a:r>
            <a:r>
              <a:rPr lang="tr-TR" dirty="0" smtClean="0"/>
              <a:t> kelimesi genellikle dram sözcüğünün karşılığı olarak verilir. Dram yazımı ile ilgili teknik bilgiler veren </a:t>
            </a:r>
            <a:r>
              <a:rPr lang="tr-TR" dirty="0" err="1" smtClean="0"/>
              <a:t>Natyaşastra’nın</a:t>
            </a:r>
            <a:r>
              <a:rPr lang="tr-TR" dirty="0" smtClean="0"/>
              <a:t> ise zaman içinde gelişen </a:t>
            </a:r>
            <a:r>
              <a:rPr lang="tr-TR" dirty="0" err="1" smtClean="0"/>
              <a:t>Kavya’nın</a:t>
            </a:r>
            <a:r>
              <a:rPr lang="tr-TR" dirty="0" smtClean="0"/>
              <a:t> temel öğretilerini barındırdığı düşünülür. </a:t>
            </a:r>
          </a:p>
          <a:p>
            <a:pPr algn="just">
              <a:buNone/>
            </a:pPr>
            <a:r>
              <a:rPr lang="tr-TR" dirty="0" smtClean="0"/>
              <a:t>	</a:t>
            </a:r>
          </a:p>
          <a:p>
            <a:pPr algn="just">
              <a:buNone/>
            </a:pPr>
            <a:r>
              <a:rPr lang="tr-TR" dirty="0" smtClean="0"/>
              <a:t>	Örneğin,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 </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just">
              <a:buNone/>
            </a:pPr>
            <a:endParaRPr lang="tr-TR" dirty="0" smtClean="0"/>
          </a:p>
          <a:p>
            <a:pPr algn="just">
              <a:buNone/>
            </a:pPr>
            <a:r>
              <a:rPr lang="tr-TR" dirty="0" smtClean="0"/>
              <a:t>		</a:t>
            </a:r>
            <a:r>
              <a:rPr lang="tr-TR" dirty="0" err="1" smtClean="0"/>
              <a:t>Natyaşastra</a:t>
            </a:r>
            <a:r>
              <a:rPr lang="tr-TR" dirty="0" smtClean="0"/>
              <a:t> genel olarak erkek ve kadın rollerindeki artistlerin doğal davranışlar içinde olmalarını tercih ederken diğer karakterlerin -dansçı ve şarkıcıların- konuşmalarında, jest ve mimiklerinde abartılı davranış ve söylemlerde bulunulmasını yani bir seviyeye kadar yapmacıklığa izin verir. Bunun sebebi olarak sanatsal kaygılar gösterilir.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 </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Sahnedeki bu yapmacık uygulamalara oyuncunun kendi kendine konuşması ya da monologlar da ek olarak gösterilir. Realistler bunları yapay bulabilir. Ancak oyunların sergilenişi sırasında izleyicilerin aşırı bir şekilde realizm isteklerinin bulunmadığı ayrıca salt realizmin tiyatrosal performansı engellediği konusunda görüş birliği vardır. </a:t>
            </a:r>
            <a:r>
              <a:rPr lang="tr-TR" dirty="0" err="1" smtClean="0"/>
              <a:t>Natyaşastra’da</a:t>
            </a:r>
            <a:r>
              <a:rPr lang="tr-TR" dirty="0" smtClean="0"/>
              <a:t> da bu sebeple salt realizme karşı çıkılmıştır. Ancak bu durum </a:t>
            </a:r>
            <a:r>
              <a:rPr lang="tr-TR" dirty="0" err="1" smtClean="0"/>
              <a:t>Kavya</a:t>
            </a:r>
            <a:r>
              <a:rPr lang="tr-TR" dirty="0" smtClean="0"/>
              <a:t> ekolünün temel kavramlarından biri olarak karşımıza çıkar.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 </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endParaRPr lang="tr-TR" dirty="0" smtClean="0"/>
          </a:p>
          <a:p>
            <a:pPr algn="ctr"/>
            <a:endParaRPr lang="tr-TR" dirty="0" smtClean="0"/>
          </a:p>
          <a:p>
            <a:pPr algn="ctr"/>
            <a:endParaRPr lang="tr-TR" dirty="0" smtClean="0"/>
          </a:p>
          <a:p>
            <a:pPr algn="ctr"/>
            <a:r>
              <a:rPr lang="tr-TR" dirty="0" smtClean="0"/>
              <a:t>En iyi dram yazarlarından </a:t>
            </a:r>
            <a:r>
              <a:rPr lang="tr-TR" dirty="0" err="1" smtClean="0"/>
              <a:t>Bhasa</a:t>
            </a:r>
            <a:r>
              <a:rPr lang="tr-TR" dirty="0" smtClean="0"/>
              <a:t>, </a:t>
            </a:r>
            <a:r>
              <a:rPr lang="tr-TR" dirty="0" err="1" smtClean="0"/>
              <a:t>Kalidasa</a:t>
            </a:r>
            <a:r>
              <a:rPr lang="tr-TR" dirty="0" smtClean="0"/>
              <a:t>, </a:t>
            </a:r>
            <a:r>
              <a:rPr lang="tr-TR" dirty="0" err="1" smtClean="0"/>
              <a:t>Şudraka</a:t>
            </a:r>
            <a:r>
              <a:rPr lang="tr-TR" dirty="0" smtClean="0"/>
              <a:t> ve </a:t>
            </a:r>
            <a:r>
              <a:rPr lang="tr-TR" dirty="0" err="1" smtClean="0"/>
              <a:t>Vishakhadatta’nın</a:t>
            </a:r>
            <a:r>
              <a:rPr lang="tr-TR" dirty="0" smtClean="0"/>
              <a:t> eserleri incelendiğinde de yerinde abartılarla kazandırılan sanatsal başarılar </a:t>
            </a:r>
            <a:r>
              <a:rPr lang="tr-TR" dirty="0" err="1" smtClean="0"/>
              <a:t>Kavya</a:t>
            </a:r>
            <a:r>
              <a:rPr lang="tr-TR" dirty="0" smtClean="0"/>
              <a:t> sanatının göstergesi olarak karşımıza çıkar.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0648"/>
            <a:ext cx="8219256" cy="1586440"/>
          </a:xfrm>
        </p:spPr>
        <p:txBody>
          <a:bodyPr>
            <a:normAutofit fontScale="90000"/>
          </a:bodyPr>
          <a:lstStyle/>
          <a:p>
            <a:pPr algn="ctr"/>
            <a:r>
              <a:rPr lang="tr-TR" sz="3600" dirty="0">
                <a:solidFill>
                  <a:schemeClr val="accent2"/>
                </a:solidFill>
              </a:rPr>
              <a:t>Klasik Sanskrit Edebiyatı Tarihi </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br>
              <a:rPr lang="tr-TR" sz="3600" dirty="0" smtClean="0">
                <a:solidFill>
                  <a:schemeClr val="accent2"/>
                </a:solidFill>
              </a:rPr>
            </a:br>
            <a:endParaRPr lang="tr-TR" sz="3600" dirty="0"/>
          </a:p>
        </p:txBody>
      </p:sp>
      <p:pic>
        <p:nvPicPr>
          <p:cNvPr id="1026" name="Picture 2" descr="C:\Users\Pc\Desktop\Arş. Gör. Yalçın Kayalı\Kavi-Kalidas-Poet.jpg"/>
          <p:cNvPicPr>
            <a:picLocks noGrp="1" noChangeAspect="1" noChangeArrowheads="1"/>
          </p:cNvPicPr>
          <p:nvPr>
            <p:ph idx="1"/>
          </p:nvPr>
        </p:nvPicPr>
        <p:blipFill>
          <a:blip r:embed="rId2" cstate="print"/>
          <a:srcRect/>
          <a:stretch>
            <a:fillRect/>
          </a:stretch>
        </p:blipFill>
        <p:spPr bwMode="auto">
          <a:xfrm>
            <a:off x="2411760" y="2060848"/>
            <a:ext cx="4464496" cy="1753678"/>
          </a:xfrm>
          <a:prstGeom prst="rect">
            <a:avLst/>
          </a:prstGeom>
          <a:noFill/>
        </p:spPr>
      </p:pic>
      <p:pic>
        <p:nvPicPr>
          <p:cNvPr id="1027" name="Picture 3" descr="C:\Users\Pc\Desktop\Arş. Gör. Yalçın Kayalı\images.jpg"/>
          <p:cNvPicPr>
            <a:picLocks noChangeAspect="1" noChangeArrowheads="1"/>
          </p:cNvPicPr>
          <p:nvPr/>
        </p:nvPicPr>
        <p:blipFill>
          <a:blip r:embed="rId3" cstate="print"/>
          <a:srcRect/>
          <a:stretch>
            <a:fillRect/>
          </a:stretch>
        </p:blipFill>
        <p:spPr bwMode="auto">
          <a:xfrm>
            <a:off x="1763688" y="4149080"/>
            <a:ext cx="5760640" cy="1584176"/>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3200" dirty="0">
                <a:solidFill>
                  <a:schemeClr val="accent2"/>
                </a:solidFill>
              </a:rPr>
              <a:t>Klasik Sanskrit Edebiyatı Tarihi </a:t>
            </a:r>
            <a:r>
              <a:rPr lang="tr-TR" sz="3200" dirty="0" smtClean="0">
                <a:solidFill>
                  <a:schemeClr val="accent2"/>
                </a:solidFill>
              </a:rPr>
              <a:t>: </a:t>
            </a:r>
            <a:r>
              <a:rPr lang="tr-TR" sz="3200" dirty="0" smtClean="0">
                <a:solidFill>
                  <a:schemeClr val="accent2"/>
                </a:solidFill>
              </a:rPr>
              <a:t/>
            </a:r>
            <a:br>
              <a:rPr lang="tr-TR" sz="3200" dirty="0" smtClean="0">
                <a:solidFill>
                  <a:schemeClr val="accent2"/>
                </a:solidFill>
              </a:rPr>
            </a:br>
            <a:r>
              <a:rPr lang="tr-TR" sz="3200" dirty="0" err="1" smtClean="0">
                <a:solidFill>
                  <a:schemeClr val="accent2"/>
                </a:solidFill>
              </a:rPr>
              <a:t>Kavya</a:t>
            </a:r>
            <a:r>
              <a:rPr lang="tr-TR" sz="3200" dirty="0" smtClean="0">
                <a:solidFill>
                  <a:schemeClr val="accent2"/>
                </a:solidFill>
              </a:rPr>
              <a:t> Sanatı</a:t>
            </a:r>
            <a:endParaRPr lang="tr-TR" sz="32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dirty="0" smtClean="0"/>
              <a:t>		Saray şiirinin en eski örnekleri </a:t>
            </a:r>
            <a:r>
              <a:rPr lang="tr-TR" dirty="0" err="1" smtClean="0"/>
              <a:t>Ramayana’da</a:t>
            </a:r>
            <a:r>
              <a:rPr lang="tr-TR" dirty="0" smtClean="0"/>
              <a:t> görülmektedir. Hintliler tarafından ilk </a:t>
            </a:r>
            <a:r>
              <a:rPr lang="tr-TR" dirty="0" err="1" smtClean="0"/>
              <a:t>kavya</a:t>
            </a:r>
            <a:r>
              <a:rPr lang="tr-TR" dirty="0" smtClean="0"/>
              <a:t> şairi olarak </a:t>
            </a:r>
            <a:r>
              <a:rPr lang="tr-TR" dirty="0" err="1" smtClean="0"/>
              <a:t>Valmiki</a:t>
            </a:r>
            <a:r>
              <a:rPr lang="tr-TR" dirty="0" smtClean="0"/>
              <a:t> ve ilk şiir olarak da </a:t>
            </a:r>
            <a:r>
              <a:rPr lang="tr-TR" dirty="0" err="1" smtClean="0"/>
              <a:t>Ramayana</a:t>
            </a:r>
            <a:r>
              <a:rPr lang="tr-TR" dirty="0" smtClean="0"/>
              <a:t> gösterilmektedir. Gerçekten de </a:t>
            </a:r>
            <a:r>
              <a:rPr lang="tr-TR" dirty="0" err="1" smtClean="0"/>
              <a:t>Ramayana</a:t>
            </a:r>
            <a:r>
              <a:rPr lang="tr-TR" dirty="0" smtClean="0"/>
              <a:t> </a:t>
            </a:r>
            <a:r>
              <a:rPr lang="tr-TR" dirty="0" err="1" smtClean="0"/>
              <a:t>Kavya</a:t>
            </a:r>
            <a:r>
              <a:rPr lang="tr-TR" dirty="0" smtClean="0"/>
              <a:t> sanatı özelliklerini fazlasıyla bünyesinde barındırır. </a:t>
            </a:r>
          </a:p>
          <a:p>
            <a:pPr algn="just">
              <a:buNone/>
            </a:pPr>
            <a:r>
              <a:rPr lang="tr-TR" dirty="0" smtClean="0"/>
              <a:t> 		</a:t>
            </a:r>
            <a:r>
              <a:rPr lang="tr-TR" dirty="0" err="1" smtClean="0"/>
              <a:t>Kavya</a:t>
            </a:r>
            <a:r>
              <a:rPr lang="tr-TR" dirty="0" smtClean="0"/>
              <a:t> formunun önemli özellikleri ise şöyle özetlenebilir:</a:t>
            </a:r>
          </a:p>
          <a:p>
            <a:pPr algn="just">
              <a:buNone/>
            </a:pPr>
            <a:r>
              <a:rPr lang="tr-TR" dirty="0" smtClean="0"/>
              <a:t>           *  Tasvir Yoğunluğu</a:t>
            </a:r>
          </a:p>
          <a:p>
            <a:pPr algn="just">
              <a:buNone/>
            </a:pPr>
            <a:r>
              <a:rPr lang="tr-TR" dirty="0" smtClean="0"/>
              <a:t>		*  Uzun ama okuyucuya zevk veren cümleleri</a:t>
            </a:r>
          </a:p>
          <a:p>
            <a:pPr algn="just">
              <a:buNone/>
            </a:pPr>
            <a:r>
              <a:rPr lang="tr-TR" dirty="0" smtClean="0"/>
              <a:t>		*  Söz sanatları</a:t>
            </a:r>
          </a:p>
          <a:p>
            <a:pPr algn="just">
              <a:buNone/>
            </a:pPr>
            <a:endParaRPr lang="tr-TR"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TotalTime>
  <Words>101</Words>
  <Application>Microsoft Office PowerPoint</Application>
  <PresentationFormat>Ekran Gösterisi (4:3)</PresentationFormat>
  <Paragraphs>40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Constantia</vt:lpstr>
      <vt:lpstr>Wingdings 2</vt:lpstr>
      <vt:lpstr>Akış</vt:lpstr>
      <vt:lpstr>KAVYA SANATI </vt:lpstr>
      <vt:lpstr>Klasik Sanskrit Edebiyatı Tarihi:  Kavya Sanatı</vt:lpstr>
      <vt:lpstr>Klasik Sanskrit Edebiyatı Tarihi :  Kavya Sanatı</vt:lpstr>
      <vt:lpstr>Klasik Sanskrit Edebiyatı Tarihi :  Kavya Sanatı</vt:lpstr>
      <vt:lpstr>Klasik Sanskrit Edebiyatı Tarihi :  Kavya Sanatı</vt:lpstr>
      <vt:lpstr>Klasik Sanskrit Edebiyatı Tarihi :  Kavya Sanatı</vt:lpstr>
      <vt:lpstr>Klasik Sanskrit Edebiyatı Tarihi :  Kavya Sanatı</vt:lpstr>
      <vt:lpstr>Klasik Sanskrit Edebiyatı Tarihi :  Kavya Sanatı </vt:lpstr>
      <vt:lpstr>Klasik Sanskrit Edebiyatı Tarihi :  Kavya Sanatı</vt:lpstr>
      <vt:lpstr>Klasik Sanskrit Edebiyatı Tarihi :  Kavya Sanatı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KAVYA SANATI I</dc:title>
  <dc:creator>Arş. Gör. Y.KAYALI</dc:creator>
  <cp:lastModifiedBy>Derya Hoca</cp:lastModifiedBy>
  <cp:revision>26</cp:revision>
  <dcterms:created xsi:type="dcterms:W3CDTF">2014-01-14T11:21:41Z</dcterms:created>
  <dcterms:modified xsi:type="dcterms:W3CDTF">2019-01-03T11:11:15Z</dcterms:modified>
</cp:coreProperties>
</file>