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8"/>
  </p:notesMasterIdLst>
  <p:sldIdLst>
    <p:sldId id="257" r:id="rId2"/>
    <p:sldId id="294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3" r:id="rId11"/>
    <p:sldId id="266" r:id="rId12"/>
    <p:sldId id="267" r:id="rId13"/>
    <p:sldId id="272" r:id="rId14"/>
    <p:sldId id="268" r:id="rId15"/>
    <p:sldId id="269" r:id="rId16"/>
    <p:sldId id="270" r:id="rId17"/>
    <p:sldId id="274" r:id="rId18"/>
    <p:sldId id="283" r:id="rId19"/>
    <p:sldId id="275" r:id="rId20"/>
    <p:sldId id="276" r:id="rId21"/>
    <p:sldId id="277" r:id="rId22"/>
    <p:sldId id="284" r:id="rId23"/>
    <p:sldId id="278" r:id="rId24"/>
    <p:sldId id="285" r:id="rId25"/>
    <p:sldId id="279" r:id="rId26"/>
    <p:sldId id="280" r:id="rId27"/>
    <p:sldId id="281" r:id="rId28"/>
    <p:sldId id="282" r:id="rId29"/>
    <p:sldId id="286" r:id="rId30"/>
    <p:sldId id="287" r:id="rId31"/>
    <p:sldId id="288" r:id="rId32"/>
    <p:sldId id="290" r:id="rId33"/>
    <p:sldId id="289" r:id="rId34"/>
    <p:sldId id="291" r:id="rId35"/>
    <p:sldId id="292" r:id="rId36"/>
    <p:sldId id="293" r:id="rId3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1410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43C5F9-EA2F-4066-8F21-44BA174CA339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8E665E37-E3E7-4BDB-AFD7-348C60359050}">
      <dgm:prSet phldrT="[Metin]"/>
      <dgm:spPr/>
      <dgm:t>
        <a:bodyPr/>
        <a:lstStyle/>
        <a:p>
          <a:r>
            <a:rPr lang="tr-TR" dirty="0" smtClean="0"/>
            <a:t>Kütüphanede en iyi materyali okuma</a:t>
          </a:r>
          <a:endParaRPr lang="tr-TR" dirty="0"/>
        </a:p>
      </dgm:t>
    </dgm:pt>
    <dgm:pt modelId="{34461F6B-D4B2-4F06-8ED5-AD4B3F30D99D}" type="parTrans" cxnId="{D5DEEE62-22AA-4120-9BAF-CF7B2486E429}">
      <dgm:prSet/>
      <dgm:spPr/>
      <dgm:t>
        <a:bodyPr/>
        <a:lstStyle/>
        <a:p>
          <a:endParaRPr lang="tr-TR"/>
        </a:p>
      </dgm:t>
    </dgm:pt>
    <dgm:pt modelId="{6077A5B4-E908-4C71-AE92-00A4CB7F9445}" type="sibTrans" cxnId="{D5DEEE62-22AA-4120-9BAF-CF7B2486E429}">
      <dgm:prSet/>
      <dgm:spPr/>
      <dgm:t>
        <a:bodyPr/>
        <a:lstStyle/>
        <a:p>
          <a:endParaRPr lang="tr-TR"/>
        </a:p>
      </dgm:t>
    </dgm:pt>
    <dgm:pt modelId="{8B1ECBE2-AC45-4B50-945D-0B24345D91C4}">
      <dgm:prSet phldrT="[Metin]"/>
      <dgm:spPr/>
      <dgm:t>
        <a:bodyPr/>
        <a:lstStyle/>
        <a:p>
          <a:r>
            <a:rPr lang="tr-TR" dirty="0" smtClean="0"/>
            <a:t>Okuyucu rehberliği</a:t>
          </a:r>
          <a:endParaRPr lang="tr-TR" dirty="0"/>
        </a:p>
      </dgm:t>
    </dgm:pt>
    <dgm:pt modelId="{768D0607-AB96-42DA-AE6B-D2B16779FE0E}" type="parTrans" cxnId="{D1E6A583-A70A-4B20-B246-9F81FD8EF7EB}">
      <dgm:prSet/>
      <dgm:spPr/>
      <dgm:t>
        <a:bodyPr/>
        <a:lstStyle/>
        <a:p>
          <a:endParaRPr lang="tr-TR"/>
        </a:p>
      </dgm:t>
    </dgm:pt>
    <dgm:pt modelId="{ED57BD6A-A517-473F-BED7-B35770B7104C}" type="sibTrans" cxnId="{D1E6A583-A70A-4B20-B246-9F81FD8EF7EB}">
      <dgm:prSet/>
      <dgm:spPr/>
      <dgm:t>
        <a:bodyPr/>
        <a:lstStyle/>
        <a:p>
          <a:endParaRPr lang="tr-TR"/>
        </a:p>
      </dgm:t>
    </dgm:pt>
    <dgm:pt modelId="{781F6269-F2F8-464C-9658-2D9A77F09FC2}">
      <dgm:prSet phldrT="[Metin]"/>
      <dgm:spPr/>
      <dgm:t>
        <a:bodyPr/>
        <a:lstStyle/>
        <a:p>
          <a:r>
            <a:rPr lang="tr-TR" dirty="0" smtClean="0"/>
            <a:t>Danışma hizmeti</a:t>
          </a:r>
          <a:endParaRPr lang="tr-TR" dirty="0"/>
        </a:p>
      </dgm:t>
    </dgm:pt>
    <dgm:pt modelId="{F0B469CD-E346-4F74-8354-9B1F3E17E888}" type="parTrans" cxnId="{A5A197C4-5AE4-4FD5-BDA5-873FB36FAE4C}">
      <dgm:prSet/>
      <dgm:spPr/>
      <dgm:t>
        <a:bodyPr/>
        <a:lstStyle/>
        <a:p>
          <a:endParaRPr lang="tr-TR"/>
        </a:p>
      </dgm:t>
    </dgm:pt>
    <dgm:pt modelId="{4B44C68F-3373-46B4-81DE-7BECCC1D2539}" type="sibTrans" cxnId="{A5A197C4-5AE4-4FD5-BDA5-873FB36FAE4C}">
      <dgm:prSet/>
      <dgm:spPr/>
      <dgm:t>
        <a:bodyPr/>
        <a:lstStyle/>
        <a:p>
          <a:endParaRPr lang="tr-TR"/>
        </a:p>
      </dgm:t>
    </dgm:pt>
    <dgm:pt modelId="{521B46E3-226A-4DE5-83AF-100F970C5713}" type="pres">
      <dgm:prSet presAssocID="{E443C5F9-EA2F-4066-8F21-44BA174CA33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C7758ABB-A39E-4825-8E46-4F870DE241BE}" type="pres">
      <dgm:prSet presAssocID="{8E665E37-E3E7-4BDB-AFD7-348C60359050}" presName="hierRoot1" presStyleCnt="0"/>
      <dgm:spPr/>
    </dgm:pt>
    <dgm:pt modelId="{719A7C9B-BF8E-4206-9E99-A55FB3EE7C80}" type="pres">
      <dgm:prSet presAssocID="{8E665E37-E3E7-4BDB-AFD7-348C60359050}" presName="composite" presStyleCnt="0"/>
      <dgm:spPr/>
    </dgm:pt>
    <dgm:pt modelId="{4EE26A61-6AB5-47C3-8C17-D73ACCC6A73B}" type="pres">
      <dgm:prSet presAssocID="{8E665E37-E3E7-4BDB-AFD7-348C60359050}" presName="background" presStyleLbl="node0" presStyleIdx="0" presStyleCnt="1"/>
      <dgm:spPr/>
    </dgm:pt>
    <dgm:pt modelId="{FE44094A-DE08-486F-A30B-ED84D6B30821}" type="pres">
      <dgm:prSet presAssocID="{8E665E37-E3E7-4BDB-AFD7-348C60359050}" presName="text" presStyleLbl="fgAcc0" presStyleIdx="0" presStyleCnt="1" custLinFactNeighborX="-10769" custLinFactNeighborY="-2256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DDD7FDC-2832-457D-8F27-68497D4CC37A}" type="pres">
      <dgm:prSet presAssocID="{8E665E37-E3E7-4BDB-AFD7-348C60359050}" presName="hierChild2" presStyleCnt="0"/>
      <dgm:spPr/>
    </dgm:pt>
    <dgm:pt modelId="{94EB8AF6-C49A-469B-B061-2E8AE936ABE9}" type="pres">
      <dgm:prSet presAssocID="{768D0607-AB96-42DA-AE6B-D2B16779FE0E}" presName="Name10" presStyleLbl="parChTrans1D2" presStyleIdx="0" presStyleCnt="2"/>
      <dgm:spPr/>
      <dgm:t>
        <a:bodyPr/>
        <a:lstStyle/>
        <a:p>
          <a:endParaRPr lang="tr-TR"/>
        </a:p>
      </dgm:t>
    </dgm:pt>
    <dgm:pt modelId="{9C2ABA5F-B9BF-4DA6-804F-813E987A5230}" type="pres">
      <dgm:prSet presAssocID="{8B1ECBE2-AC45-4B50-945D-0B24345D91C4}" presName="hierRoot2" presStyleCnt="0"/>
      <dgm:spPr/>
    </dgm:pt>
    <dgm:pt modelId="{0E6BFC37-814B-4A24-81DE-BFA0402E5141}" type="pres">
      <dgm:prSet presAssocID="{8B1ECBE2-AC45-4B50-945D-0B24345D91C4}" presName="composite2" presStyleCnt="0"/>
      <dgm:spPr/>
    </dgm:pt>
    <dgm:pt modelId="{E6488E1F-2E82-457B-83FF-A52C73541FDC}" type="pres">
      <dgm:prSet presAssocID="{8B1ECBE2-AC45-4B50-945D-0B24345D91C4}" presName="background2" presStyleLbl="node2" presStyleIdx="0" presStyleCnt="2"/>
      <dgm:spPr/>
    </dgm:pt>
    <dgm:pt modelId="{262C76EC-D121-49E5-9308-0B3F42BF9AB2}" type="pres">
      <dgm:prSet presAssocID="{8B1ECBE2-AC45-4B50-945D-0B24345D91C4}" presName="text2" presStyleLbl="fgAcc2" presStyleIdx="0" presStyleCnt="2" custLinFactNeighborX="-65765" custLinFactNeighborY="6647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535B5BE-9354-4FE4-B960-80A8F981A77A}" type="pres">
      <dgm:prSet presAssocID="{8B1ECBE2-AC45-4B50-945D-0B24345D91C4}" presName="hierChild3" presStyleCnt="0"/>
      <dgm:spPr/>
    </dgm:pt>
    <dgm:pt modelId="{ABA48660-A34D-43B6-A2F5-1440EC4C85F9}" type="pres">
      <dgm:prSet presAssocID="{F0B469CD-E346-4F74-8354-9B1F3E17E888}" presName="Name10" presStyleLbl="parChTrans1D2" presStyleIdx="1" presStyleCnt="2"/>
      <dgm:spPr/>
      <dgm:t>
        <a:bodyPr/>
        <a:lstStyle/>
        <a:p>
          <a:endParaRPr lang="tr-TR"/>
        </a:p>
      </dgm:t>
    </dgm:pt>
    <dgm:pt modelId="{E35F1341-7A90-4FA2-ABC7-2CDB630C9958}" type="pres">
      <dgm:prSet presAssocID="{781F6269-F2F8-464C-9658-2D9A77F09FC2}" presName="hierRoot2" presStyleCnt="0"/>
      <dgm:spPr/>
    </dgm:pt>
    <dgm:pt modelId="{B05FFA64-376E-4F14-BFC1-678B31388E6C}" type="pres">
      <dgm:prSet presAssocID="{781F6269-F2F8-464C-9658-2D9A77F09FC2}" presName="composite2" presStyleCnt="0"/>
      <dgm:spPr/>
    </dgm:pt>
    <dgm:pt modelId="{487E4B02-D736-4F2E-B814-32FC98DA40E8}" type="pres">
      <dgm:prSet presAssocID="{781F6269-F2F8-464C-9658-2D9A77F09FC2}" presName="background2" presStyleLbl="node2" presStyleIdx="1" presStyleCnt="2"/>
      <dgm:spPr/>
    </dgm:pt>
    <dgm:pt modelId="{03784041-34E7-40BE-8F81-FB9A030B7A9D}" type="pres">
      <dgm:prSet presAssocID="{781F6269-F2F8-464C-9658-2D9A77F09FC2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2AF4DC5-8C37-4B2E-A37F-DB92BAE806E5}" type="pres">
      <dgm:prSet presAssocID="{781F6269-F2F8-464C-9658-2D9A77F09FC2}" presName="hierChild3" presStyleCnt="0"/>
      <dgm:spPr/>
    </dgm:pt>
  </dgm:ptLst>
  <dgm:cxnLst>
    <dgm:cxn modelId="{39E932BD-E2CD-437A-93BC-0409739BF119}" type="presOf" srcId="{F0B469CD-E346-4F74-8354-9B1F3E17E888}" destId="{ABA48660-A34D-43B6-A2F5-1440EC4C85F9}" srcOrd="0" destOrd="0" presId="urn:microsoft.com/office/officeart/2005/8/layout/hierarchy1"/>
    <dgm:cxn modelId="{29343D79-3554-4D55-A4E8-D73FADE1CBBE}" type="presOf" srcId="{8E665E37-E3E7-4BDB-AFD7-348C60359050}" destId="{FE44094A-DE08-486F-A30B-ED84D6B30821}" srcOrd="0" destOrd="0" presId="urn:microsoft.com/office/officeart/2005/8/layout/hierarchy1"/>
    <dgm:cxn modelId="{D5DEEE62-22AA-4120-9BAF-CF7B2486E429}" srcId="{E443C5F9-EA2F-4066-8F21-44BA174CA339}" destId="{8E665E37-E3E7-4BDB-AFD7-348C60359050}" srcOrd="0" destOrd="0" parTransId="{34461F6B-D4B2-4F06-8ED5-AD4B3F30D99D}" sibTransId="{6077A5B4-E908-4C71-AE92-00A4CB7F9445}"/>
    <dgm:cxn modelId="{1160EE98-BDC5-46F3-870D-6DAEC3E3B0C0}" type="presOf" srcId="{8B1ECBE2-AC45-4B50-945D-0B24345D91C4}" destId="{262C76EC-D121-49E5-9308-0B3F42BF9AB2}" srcOrd="0" destOrd="0" presId="urn:microsoft.com/office/officeart/2005/8/layout/hierarchy1"/>
    <dgm:cxn modelId="{6496448C-1B25-4EDE-9625-851C48B4E104}" type="presOf" srcId="{E443C5F9-EA2F-4066-8F21-44BA174CA339}" destId="{521B46E3-226A-4DE5-83AF-100F970C5713}" srcOrd="0" destOrd="0" presId="urn:microsoft.com/office/officeart/2005/8/layout/hierarchy1"/>
    <dgm:cxn modelId="{8AEABFC1-EA91-4F89-9E14-F386C3CE7D66}" type="presOf" srcId="{768D0607-AB96-42DA-AE6B-D2B16779FE0E}" destId="{94EB8AF6-C49A-469B-B061-2E8AE936ABE9}" srcOrd="0" destOrd="0" presId="urn:microsoft.com/office/officeart/2005/8/layout/hierarchy1"/>
    <dgm:cxn modelId="{D773F717-B6A5-4149-ADDC-8AFACBE74732}" type="presOf" srcId="{781F6269-F2F8-464C-9658-2D9A77F09FC2}" destId="{03784041-34E7-40BE-8F81-FB9A030B7A9D}" srcOrd="0" destOrd="0" presId="urn:microsoft.com/office/officeart/2005/8/layout/hierarchy1"/>
    <dgm:cxn modelId="{A5A197C4-5AE4-4FD5-BDA5-873FB36FAE4C}" srcId="{8E665E37-E3E7-4BDB-AFD7-348C60359050}" destId="{781F6269-F2F8-464C-9658-2D9A77F09FC2}" srcOrd="1" destOrd="0" parTransId="{F0B469CD-E346-4F74-8354-9B1F3E17E888}" sibTransId="{4B44C68F-3373-46B4-81DE-7BECCC1D2539}"/>
    <dgm:cxn modelId="{D1E6A583-A70A-4B20-B246-9F81FD8EF7EB}" srcId="{8E665E37-E3E7-4BDB-AFD7-348C60359050}" destId="{8B1ECBE2-AC45-4B50-945D-0B24345D91C4}" srcOrd="0" destOrd="0" parTransId="{768D0607-AB96-42DA-AE6B-D2B16779FE0E}" sibTransId="{ED57BD6A-A517-473F-BED7-B35770B7104C}"/>
    <dgm:cxn modelId="{F49889D7-181C-4FB4-B203-91303517134B}" type="presParOf" srcId="{521B46E3-226A-4DE5-83AF-100F970C5713}" destId="{C7758ABB-A39E-4825-8E46-4F870DE241BE}" srcOrd="0" destOrd="0" presId="urn:microsoft.com/office/officeart/2005/8/layout/hierarchy1"/>
    <dgm:cxn modelId="{4BD832A6-078A-47BF-B51A-FEF57C248A8A}" type="presParOf" srcId="{C7758ABB-A39E-4825-8E46-4F870DE241BE}" destId="{719A7C9B-BF8E-4206-9E99-A55FB3EE7C80}" srcOrd="0" destOrd="0" presId="urn:microsoft.com/office/officeart/2005/8/layout/hierarchy1"/>
    <dgm:cxn modelId="{BD8D2090-38F0-489E-AB47-998A02ACE4AB}" type="presParOf" srcId="{719A7C9B-BF8E-4206-9E99-A55FB3EE7C80}" destId="{4EE26A61-6AB5-47C3-8C17-D73ACCC6A73B}" srcOrd="0" destOrd="0" presId="urn:microsoft.com/office/officeart/2005/8/layout/hierarchy1"/>
    <dgm:cxn modelId="{B96D5125-F2FB-4715-8D0C-A1038BB82BBC}" type="presParOf" srcId="{719A7C9B-BF8E-4206-9E99-A55FB3EE7C80}" destId="{FE44094A-DE08-486F-A30B-ED84D6B30821}" srcOrd="1" destOrd="0" presId="urn:microsoft.com/office/officeart/2005/8/layout/hierarchy1"/>
    <dgm:cxn modelId="{E9B0E484-006F-4753-8B63-78BE2D104775}" type="presParOf" srcId="{C7758ABB-A39E-4825-8E46-4F870DE241BE}" destId="{FDDD7FDC-2832-457D-8F27-68497D4CC37A}" srcOrd="1" destOrd="0" presId="urn:microsoft.com/office/officeart/2005/8/layout/hierarchy1"/>
    <dgm:cxn modelId="{07E1B118-8493-48C9-BFCB-27A43CFE442A}" type="presParOf" srcId="{FDDD7FDC-2832-457D-8F27-68497D4CC37A}" destId="{94EB8AF6-C49A-469B-B061-2E8AE936ABE9}" srcOrd="0" destOrd="0" presId="urn:microsoft.com/office/officeart/2005/8/layout/hierarchy1"/>
    <dgm:cxn modelId="{8CA3F777-1A1D-4931-8EE3-D9B0928AA3D3}" type="presParOf" srcId="{FDDD7FDC-2832-457D-8F27-68497D4CC37A}" destId="{9C2ABA5F-B9BF-4DA6-804F-813E987A5230}" srcOrd="1" destOrd="0" presId="urn:microsoft.com/office/officeart/2005/8/layout/hierarchy1"/>
    <dgm:cxn modelId="{84446201-276C-42AC-96E3-672F2CCA4515}" type="presParOf" srcId="{9C2ABA5F-B9BF-4DA6-804F-813E987A5230}" destId="{0E6BFC37-814B-4A24-81DE-BFA0402E5141}" srcOrd="0" destOrd="0" presId="urn:microsoft.com/office/officeart/2005/8/layout/hierarchy1"/>
    <dgm:cxn modelId="{B70C59C3-68C1-4BD8-B0D8-56695B7B05A4}" type="presParOf" srcId="{0E6BFC37-814B-4A24-81DE-BFA0402E5141}" destId="{E6488E1F-2E82-457B-83FF-A52C73541FDC}" srcOrd="0" destOrd="0" presId="urn:microsoft.com/office/officeart/2005/8/layout/hierarchy1"/>
    <dgm:cxn modelId="{F981BA63-EE21-4FD3-8DC8-5101031EC213}" type="presParOf" srcId="{0E6BFC37-814B-4A24-81DE-BFA0402E5141}" destId="{262C76EC-D121-49E5-9308-0B3F42BF9AB2}" srcOrd="1" destOrd="0" presId="urn:microsoft.com/office/officeart/2005/8/layout/hierarchy1"/>
    <dgm:cxn modelId="{005E9096-29DB-4E4D-8E47-BE56A0EFED22}" type="presParOf" srcId="{9C2ABA5F-B9BF-4DA6-804F-813E987A5230}" destId="{4535B5BE-9354-4FE4-B960-80A8F981A77A}" srcOrd="1" destOrd="0" presId="urn:microsoft.com/office/officeart/2005/8/layout/hierarchy1"/>
    <dgm:cxn modelId="{7CA439E5-EF17-4066-99CD-5B62A7B3E726}" type="presParOf" srcId="{FDDD7FDC-2832-457D-8F27-68497D4CC37A}" destId="{ABA48660-A34D-43B6-A2F5-1440EC4C85F9}" srcOrd="2" destOrd="0" presId="urn:microsoft.com/office/officeart/2005/8/layout/hierarchy1"/>
    <dgm:cxn modelId="{F8C1F83F-8809-4594-866B-C01F7E4D6F60}" type="presParOf" srcId="{FDDD7FDC-2832-457D-8F27-68497D4CC37A}" destId="{E35F1341-7A90-4FA2-ABC7-2CDB630C9958}" srcOrd="3" destOrd="0" presId="urn:microsoft.com/office/officeart/2005/8/layout/hierarchy1"/>
    <dgm:cxn modelId="{9361CC96-573B-4A55-8BB5-BFB365F3AC66}" type="presParOf" srcId="{E35F1341-7A90-4FA2-ABC7-2CDB630C9958}" destId="{B05FFA64-376E-4F14-BFC1-678B31388E6C}" srcOrd="0" destOrd="0" presId="urn:microsoft.com/office/officeart/2005/8/layout/hierarchy1"/>
    <dgm:cxn modelId="{374813CA-7797-4BF3-B543-4E5F0DF21294}" type="presParOf" srcId="{B05FFA64-376E-4F14-BFC1-678B31388E6C}" destId="{487E4B02-D736-4F2E-B814-32FC98DA40E8}" srcOrd="0" destOrd="0" presId="urn:microsoft.com/office/officeart/2005/8/layout/hierarchy1"/>
    <dgm:cxn modelId="{27FF2519-53B9-4305-A97C-B0A674595D0E}" type="presParOf" srcId="{B05FFA64-376E-4F14-BFC1-678B31388E6C}" destId="{03784041-34E7-40BE-8F81-FB9A030B7A9D}" srcOrd="1" destOrd="0" presId="urn:microsoft.com/office/officeart/2005/8/layout/hierarchy1"/>
    <dgm:cxn modelId="{B0BD9B6B-6EB9-4BF0-B963-3E2EAED79D6F}" type="presParOf" srcId="{E35F1341-7A90-4FA2-ABC7-2CDB630C9958}" destId="{B2AF4DC5-8C37-4B2E-A37F-DB92BAE806E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A48660-A34D-43B6-A2F5-1440EC4C85F9}">
      <dsp:nvSpPr>
        <dsp:cNvPr id="0" name=""/>
        <dsp:cNvSpPr/>
      </dsp:nvSpPr>
      <dsp:spPr>
        <a:xfrm>
          <a:off x="2650039" y="1290682"/>
          <a:ext cx="1752296" cy="9671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1317"/>
              </a:lnTo>
              <a:lnTo>
                <a:pt x="1752296" y="741317"/>
              </a:lnTo>
              <a:lnTo>
                <a:pt x="1752296" y="96715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EB8AF6-C49A-469B-B061-2E8AE936ABE9}">
      <dsp:nvSpPr>
        <dsp:cNvPr id="0" name=""/>
        <dsp:cNvSpPr/>
      </dsp:nvSpPr>
      <dsp:spPr>
        <a:xfrm>
          <a:off x="948035" y="1290682"/>
          <a:ext cx="1702004" cy="967988"/>
        </a:xfrm>
        <a:custGeom>
          <a:avLst/>
          <a:gdLst/>
          <a:ahLst/>
          <a:cxnLst/>
          <a:rect l="0" t="0" r="0" b="0"/>
          <a:pathLst>
            <a:path>
              <a:moveTo>
                <a:pt x="1702004" y="0"/>
              </a:moveTo>
              <a:lnTo>
                <a:pt x="1702004" y="742152"/>
              </a:lnTo>
              <a:lnTo>
                <a:pt x="0" y="742152"/>
              </a:lnTo>
              <a:lnTo>
                <a:pt x="0" y="96798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E26A61-6AB5-47C3-8C17-D73ACCC6A73B}">
      <dsp:nvSpPr>
        <dsp:cNvPr id="0" name=""/>
        <dsp:cNvSpPr/>
      </dsp:nvSpPr>
      <dsp:spPr>
        <a:xfrm>
          <a:off x="1431136" y="-257323"/>
          <a:ext cx="2437804" cy="15480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44094A-DE08-486F-A30B-ED84D6B30821}">
      <dsp:nvSpPr>
        <dsp:cNvPr id="0" name=""/>
        <dsp:cNvSpPr/>
      </dsp:nvSpPr>
      <dsp:spPr>
        <a:xfrm>
          <a:off x="1702004" y="0"/>
          <a:ext cx="2437804" cy="15480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dirty="0" smtClean="0"/>
            <a:t>Kütüphanede en iyi materyali okuma</a:t>
          </a:r>
          <a:endParaRPr lang="tr-TR" sz="2700" kern="1200" dirty="0"/>
        </a:p>
      </dsp:txBody>
      <dsp:txXfrm>
        <a:off x="1747344" y="45340"/>
        <a:ext cx="2347124" cy="1457325"/>
      </dsp:txXfrm>
    </dsp:sp>
    <dsp:sp modelId="{E6488E1F-2E82-457B-83FF-A52C73541FDC}">
      <dsp:nvSpPr>
        <dsp:cNvPr id="0" name=""/>
        <dsp:cNvSpPr/>
      </dsp:nvSpPr>
      <dsp:spPr>
        <a:xfrm>
          <a:off x="-270867" y="2258670"/>
          <a:ext cx="2437804" cy="15480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2C76EC-D121-49E5-9308-0B3F42BF9AB2}">
      <dsp:nvSpPr>
        <dsp:cNvPr id="0" name=""/>
        <dsp:cNvSpPr/>
      </dsp:nvSpPr>
      <dsp:spPr>
        <a:xfrm>
          <a:off x="0" y="2515994"/>
          <a:ext cx="2437804" cy="15480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dirty="0" smtClean="0"/>
            <a:t>Okuyucu rehberliği</a:t>
          </a:r>
          <a:endParaRPr lang="tr-TR" sz="2700" kern="1200" dirty="0"/>
        </a:p>
      </dsp:txBody>
      <dsp:txXfrm>
        <a:off x="45340" y="2561334"/>
        <a:ext cx="2347124" cy="1457325"/>
      </dsp:txXfrm>
    </dsp:sp>
    <dsp:sp modelId="{487E4B02-D736-4F2E-B814-32FC98DA40E8}">
      <dsp:nvSpPr>
        <dsp:cNvPr id="0" name=""/>
        <dsp:cNvSpPr/>
      </dsp:nvSpPr>
      <dsp:spPr>
        <a:xfrm>
          <a:off x="3183433" y="2257835"/>
          <a:ext cx="2437804" cy="15480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784041-34E7-40BE-8F81-FB9A030B7A9D}">
      <dsp:nvSpPr>
        <dsp:cNvPr id="0" name=""/>
        <dsp:cNvSpPr/>
      </dsp:nvSpPr>
      <dsp:spPr>
        <a:xfrm>
          <a:off x="3454300" y="2515159"/>
          <a:ext cx="2437804" cy="15480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dirty="0" smtClean="0"/>
            <a:t>Danışma hizmeti</a:t>
          </a:r>
          <a:endParaRPr lang="tr-TR" sz="2700" kern="1200" dirty="0"/>
        </a:p>
      </dsp:txBody>
      <dsp:txXfrm>
        <a:off x="3499640" y="2560499"/>
        <a:ext cx="2347124" cy="14573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F5C133-1C0D-4340-B224-AF1F822DA078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B78512-234D-49D9-A75F-F9F1D72EA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7548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BFDDB-F200-4C9F-B1F4-F62F6FEFD152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79C02-5D81-4B4B-ABCB-07C1C27205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9611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BFDDB-F200-4C9F-B1F4-F62F6FEFD152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79C02-5D81-4B4B-ABCB-07C1C27205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865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BFDDB-F200-4C9F-B1F4-F62F6FEFD152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79C02-5D81-4B4B-ABCB-07C1C27205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1161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BFDDB-F200-4C9F-B1F4-F62F6FEFD152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79C02-5D81-4B4B-ABCB-07C1C27205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3164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BFDDB-F200-4C9F-B1F4-F62F6FEFD152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79C02-5D81-4B4B-ABCB-07C1C27205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4599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BFDDB-F200-4C9F-B1F4-F62F6FEFD152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79C02-5D81-4B4B-ABCB-07C1C27205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4810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BFDDB-F200-4C9F-B1F4-F62F6FEFD152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79C02-5D81-4B4B-ABCB-07C1C27205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1476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BFDDB-F200-4C9F-B1F4-F62F6FEFD152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79C02-5D81-4B4B-ABCB-07C1C27205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7903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BFDDB-F200-4C9F-B1F4-F62F6FEFD152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79C02-5D81-4B4B-ABCB-07C1C27205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5238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BFDDB-F200-4C9F-B1F4-F62F6FEFD152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79C02-5D81-4B4B-ABCB-07C1C27205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312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BFDDB-F200-4C9F-B1F4-F62F6FEFD152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79C02-5D81-4B4B-ABCB-07C1C27205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9342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5BFDDB-F200-4C9F-B1F4-F62F6FEFD152}" type="datetimeFigureOut">
              <a:rPr lang="tr-TR" smtClean="0"/>
              <a:t>14.03.2018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A79C02-5D81-4B4B-ABCB-07C1C27205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750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jpe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9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eduscapes.com/history/modern/index.htm" TargetMode="External"/><Relationship Id="rId2" Type="http://schemas.openxmlformats.org/officeDocument/2006/relationships/hyperlink" Target="https://www.youtube.com/watch?v=izl7-MXaEUQ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://polaris.gseis.ucla.edu/jrichardson/GLS.htm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94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dirty="0" smtClean="0">
                <a:latin typeface="Bernard MT Condensed" panose="02050806060905020404" pitchFamily="18" charset="0"/>
              </a:rPr>
              <a:t>Carnegie Kütüphaneleri</a:t>
            </a:r>
            <a:endParaRPr lang="tr-TR" dirty="0">
              <a:latin typeface="Bernard MT Condensed" panose="02050806060905020404" pitchFamily="18" charset="0"/>
            </a:endParaRPr>
          </a:p>
        </p:txBody>
      </p:sp>
      <p:pic>
        <p:nvPicPr>
          <p:cNvPr id="3074" name="Picture 2" descr="C:\Users\Kullanıcı\Documents\Sunum Resimleri\andrew carnegie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encilGrayscal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6" y="0"/>
            <a:ext cx="2843808" cy="336766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3501007"/>
            <a:ext cx="8712967" cy="3096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3203848" y="1683833"/>
            <a:ext cx="55446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>
                <a:latin typeface="Berlin Sans FB Demi" panose="020E0802020502020306" pitchFamily="34" charset="0"/>
              </a:rPr>
              <a:t>«Öğrenme arzusunda olan herkes kendini eğiterek başarılı olabilir.»</a:t>
            </a:r>
            <a:endParaRPr lang="tr-TR" sz="2800" dirty="0"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70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1700-1800</a:t>
            </a:r>
            <a:endParaRPr lang="tr-TR" b="1" dirty="0"/>
          </a:p>
        </p:txBody>
      </p:sp>
      <p:sp>
        <p:nvSpPr>
          <p:cNvPr id="3" name="Metin kutusu 2"/>
          <p:cNvSpPr txBox="1"/>
          <p:nvPr/>
        </p:nvSpPr>
        <p:spPr>
          <a:xfrm>
            <a:off x="0" y="2060848"/>
            <a:ext cx="91440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ABD ve Avrupa’da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Abone Kütüphaneleri (Library </a:t>
            </a: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Company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Philedelphia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Kitap Kulüpleri, Kitap Toplulukları, Ödünç Verme Kütüphaneleri</a:t>
            </a:r>
            <a:endParaRPr lang="tr-T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Athenaeum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Meslek dernekleri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Özel Kütüphaneler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Ticaret Kütüphaneleri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Kadın Kulüpleri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Şirket Kütüphaneleri </a:t>
            </a: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vb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Öğrenim Toplulukları</a:t>
            </a:r>
            <a:endParaRPr lang="tr-T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938240"/>
            <a:ext cx="3419872" cy="3019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"/>
            <a:ext cx="3923928" cy="2492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292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4381500" cy="262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610866"/>
            <a:ext cx="4355976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3133630"/>
            <a:ext cx="4283521" cy="3103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7217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2656"/>
            <a:ext cx="7992888" cy="604867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355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258" y="0"/>
            <a:ext cx="2915816" cy="3625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Image result for Dewey library burea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688" y="-1"/>
            <a:ext cx="2808312" cy="3481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265412"/>
            <a:ext cx="3150096" cy="3691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Düz Bağlayıcı 3"/>
          <p:cNvCxnSpPr/>
          <p:nvPr/>
        </p:nvCxnSpPr>
        <p:spPr>
          <a:xfrm>
            <a:off x="4463988" y="1884090"/>
            <a:ext cx="0" cy="10475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544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ALA düsturunu değiştirir</a:t>
            </a:r>
            <a:br>
              <a:rPr lang="tr-TR" b="1" dirty="0" smtClean="0"/>
            </a:br>
            <a:r>
              <a:rPr lang="tr-TR" b="1" dirty="0" smtClean="0"/>
              <a:t>1918-</a:t>
            </a:r>
            <a:endParaRPr lang="tr-TR" b="1" dirty="0"/>
          </a:p>
        </p:txBody>
      </p:sp>
      <p:sp>
        <p:nvSpPr>
          <p:cNvPr id="4" name="Metin kutusu 3"/>
          <p:cNvSpPr txBox="1"/>
          <p:nvPr/>
        </p:nvSpPr>
        <p:spPr>
          <a:xfrm>
            <a:off x="107504" y="1844824"/>
            <a:ext cx="87221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 smtClean="0">
                <a:latin typeface="Arial Black" panose="020B0A04020102020204" pitchFamily="34" charset="0"/>
              </a:rPr>
              <a:t>En iyi okuma  </a:t>
            </a:r>
            <a:endParaRPr lang="tr-TR" sz="2400" dirty="0" smtClean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r>
              <a:rPr lang="tr-TR" sz="2400" dirty="0" smtClean="0">
                <a:latin typeface="Arial Black" panose="020B0A04020102020204" pitchFamily="34" charset="0"/>
              </a:rPr>
              <a:t> </a:t>
            </a:r>
            <a:endParaRPr lang="tr-TR" sz="7200" b="1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6" name="Diyagram 5"/>
          <p:cNvGraphicFramePr/>
          <p:nvPr>
            <p:extLst>
              <p:ext uri="{D42A27DB-BD31-4B8C-83A1-F6EECF244321}">
                <p14:modId xmlns:p14="http://schemas.microsoft.com/office/powerpoint/2010/main" val="2438717221"/>
              </p:ext>
            </p:extLst>
          </p:nvPr>
        </p:nvGraphicFramePr>
        <p:xfrm>
          <a:off x="1763688" y="258872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55524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" y="692696"/>
            <a:ext cx="377991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>
                <a:latin typeface="Arial Black" panose="020B0A04020102020204" pitchFamily="34" charset="0"/>
              </a:rPr>
              <a:t> ALA ve kütüphaneciler bundan sonraki yıllarda her türlü sosyal, ekonomik, siyasi gelişmeyi izlemişler ve aktif politikalar üretmişlerdir. </a:t>
            </a:r>
            <a:endParaRPr lang="tr-TR" sz="3200" dirty="0">
              <a:latin typeface="Arial Black" panose="020B0A04020102020204" pitchFamily="34" charset="0"/>
            </a:endParaRPr>
          </a:p>
        </p:txBody>
      </p:sp>
      <p:sp>
        <p:nvSpPr>
          <p:cNvPr id="4" name="Metin kutusu 3"/>
          <p:cNvSpPr txBox="1"/>
          <p:nvPr/>
        </p:nvSpPr>
        <p:spPr>
          <a:xfrm rot="20121317">
            <a:off x="6156176" y="1146230"/>
            <a:ext cx="2376264" cy="13234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2000" b="1" dirty="0" smtClean="0">
                <a:latin typeface="Arial Black" panose="020B0A04020102020204" pitchFamily="34" charset="0"/>
              </a:rPr>
              <a:t>Sansürle mücadele Düşünce özgürlüğü</a:t>
            </a:r>
            <a:endParaRPr lang="tr-TR" sz="2000" b="1" dirty="0">
              <a:latin typeface="Arial Black" panose="020B0A04020102020204" pitchFamily="34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 rot="1140259">
            <a:off x="4570070" y="3212607"/>
            <a:ext cx="1871028" cy="10156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2000" dirty="0" smtClean="0">
                <a:latin typeface="Arial Black" panose="020B0A04020102020204" pitchFamily="34" charset="0"/>
              </a:rPr>
              <a:t>Vatandaşlık kurumu yaratmak</a:t>
            </a:r>
            <a:endParaRPr lang="tr-TR" sz="2000" dirty="0">
              <a:latin typeface="Arial Black" panose="020B0A04020102020204" pitchFamily="34" charset="0"/>
            </a:endParaRPr>
          </a:p>
        </p:txBody>
      </p:sp>
      <p:sp>
        <p:nvSpPr>
          <p:cNvPr id="6" name="Metin kutusu 5"/>
          <p:cNvSpPr txBox="1"/>
          <p:nvPr/>
        </p:nvSpPr>
        <p:spPr>
          <a:xfrm rot="999785">
            <a:off x="3689521" y="5001568"/>
            <a:ext cx="1800200" cy="70788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2000" dirty="0" smtClean="0">
                <a:latin typeface="Arial Black" panose="020B0A04020102020204" pitchFamily="34" charset="0"/>
              </a:rPr>
              <a:t>Okuma Özgürlüğü</a:t>
            </a:r>
            <a:endParaRPr lang="tr-TR" sz="2000" dirty="0">
              <a:latin typeface="Arial Black" panose="020B0A04020102020204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 rot="20631019">
            <a:off x="4075704" y="1765251"/>
            <a:ext cx="1612082" cy="923330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Kütüphane  hakları bildirgesi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6732240" y="5013176"/>
            <a:ext cx="2160239" cy="4616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İhtisaslaşma</a:t>
            </a:r>
            <a:endParaRPr lang="tr-T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2038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-73967" y="0"/>
            <a:ext cx="9217967" cy="1417638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      Chicago </a:t>
            </a:r>
            <a:r>
              <a:rPr lang="tr-TR" b="1" dirty="0" err="1" smtClean="0"/>
              <a:t>Graduate</a:t>
            </a:r>
            <a:r>
              <a:rPr lang="tr-TR" b="1" dirty="0" smtClean="0"/>
              <a:t> School of                     </a:t>
            </a:r>
            <a:br>
              <a:rPr lang="tr-TR" b="1" dirty="0" smtClean="0"/>
            </a:br>
            <a:r>
              <a:rPr lang="tr-TR" b="1" dirty="0"/>
              <a:t> </a:t>
            </a:r>
            <a:r>
              <a:rPr lang="tr-TR" b="1" dirty="0" smtClean="0"/>
              <a:t>      Library </a:t>
            </a:r>
            <a:r>
              <a:rPr lang="tr-TR" b="1" dirty="0" err="1" smtClean="0"/>
              <a:t>Science</a:t>
            </a:r>
            <a:r>
              <a:rPr lang="tr-TR" b="1" dirty="0" smtClean="0"/>
              <a:t> (1928-1979)</a:t>
            </a:r>
            <a:endParaRPr lang="tr-TR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3967" y="1484784"/>
            <a:ext cx="9217967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Metin kutusu 3"/>
          <p:cNvSpPr txBox="1"/>
          <p:nvPr/>
        </p:nvSpPr>
        <p:spPr>
          <a:xfrm rot="10800000" flipV="1">
            <a:off x="-73967" y="4642932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C.C.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Williamson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 raporu,(1923)  eğitimin 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tekniğin</a:t>
            </a:r>
          </a:p>
          <a:p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ötesine genişletilmesi gereğini 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savunuyordu,</a:t>
            </a:r>
          </a:p>
          <a:p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İşin doğasına uygun iş  tanımları yaptı</a:t>
            </a:r>
            <a:endParaRPr lang="tr-T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672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GLS</a:t>
            </a:r>
            <a:endParaRPr lang="tr-TR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144000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3136"/>
            <a:ext cx="9212262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633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GLS</a:t>
            </a:r>
            <a:endParaRPr lang="tr-TR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598" y="1700808"/>
            <a:ext cx="2097146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2483768" y="1700808"/>
            <a:ext cx="666023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Halk kütüphaneleri ve okuma üzerinde durmuştur.</a:t>
            </a:r>
          </a:p>
          <a:p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İnsanlar niye okur? </a:t>
            </a:r>
          </a:p>
          <a:p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Okuma insanlarda ne etki yaratır? </a:t>
            </a:r>
          </a:p>
          <a:p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Kütüphane ve uygulamalarının değerini ortaya çıkarmak gibi sorularla ilgilenmiştir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14" y="3645024"/>
            <a:ext cx="2065330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2483768" y="4221088"/>
            <a:ext cx="66602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John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Dewey’nin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eğitim bilimlerinde yaptığını </a:t>
            </a:r>
          </a:p>
          <a:p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 kütüphane biliminde yapmaya çalışır.</a:t>
            </a:r>
          </a:p>
          <a:p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Kütüphaneci yalnız toplumun kültür arşivlerinin bekçisi değildir, amacı bu kurumlardan faydalanmayı sağlamaktır.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651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619672" y="1196753"/>
            <a:ext cx="55446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800" dirty="0">
                <a:latin typeface="Arial Black" panose="020B0A04020102020204" pitchFamily="34" charset="0"/>
              </a:rPr>
              <a:t>Biz ne tür bir alanda, nasıl bir uğraş veriyoruz?</a:t>
            </a:r>
            <a:endParaRPr lang="tr-TR" sz="2800" dirty="0">
              <a:latin typeface="Arial Black" panose="020B0A0402010202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8806" y="3160753"/>
            <a:ext cx="3275194" cy="70029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1" y="3160753"/>
            <a:ext cx="2663633" cy="916319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1472" y="5146436"/>
            <a:ext cx="1201016" cy="936103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154" y="2652512"/>
            <a:ext cx="2953652" cy="241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0015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GLS</a:t>
            </a:r>
            <a:endParaRPr lang="tr-TR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268759"/>
            <a:ext cx="2051720" cy="3168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2051721" y="1844824"/>
            <a:ext cx="720079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II. Dünya savaşı sonra ABD’de başkana bağlı Bilimsel ARGE Ofisi kurulur.</a:t>
            </a:r>
          </a:p>
          <a:p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Başında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Vannevar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Bush vardır.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Shera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bilimsel enformasyon ile kütüphaneler arasında bağ kurmaya çalışır.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Bilgisayar sistemlerinin kütüphanelere girmesi ve yaygınlaşmasını savunur. Chicago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Üniversitesi’den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ayrılıp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WRU’de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kütüphane okulunu kurar ve dokümantasyon derslerini başlatır.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En önemli projesi «sosyal epistemoloji»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967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Sosyal Epistemoloji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-108520" y="1484784"/>
            <a:ext cx="9252520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Nasıl biliyoruz? Kişisel bilgi hangi yolla toplumsal bilgi oluyor?</a:t>
            </a:r>
          </a:p>
          <a:p>
            <a:endParaRPr 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İnsan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düşüncesi ile düşüncenin ortaya çıktığı bağlam arasındaki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ilişki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Egemen fikirlerin toplum üzerindeki etkileri</a:t>
            </a:r>
          </a:p>
          <a:p>
            <a:endParaRPr 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Beyin enformasyondan mahrum kaldığında kötüleşir, </a:t>
            </a:r>
          </a:p>
          <a:p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enformasyonun elde edilmesinde süreklilik sağlanmalıdır</a:t>
            </a:r>
          </a:p>
          <a:p>
            <a:endParaRPr 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Bilgi----dil birliği            Dil, köken itibariyle sosyaldir</a:t>
            </a: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238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/>
          <a:lstStyle/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Sosyal Epistemoloji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-108520" y="1484784"/>
            <a:ext cx="925252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Bilginin toplumda üretilmesi, akışı, bütünleşmesi, tüketimi nasıl oluyor?</a:t>
            </a:r>
          </a:p>
          <a:p>
            <a:endParaRPr lang="tr-T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Bilginin doğası, bilginin sınıflanması</a:t>
            </a:r>
          </a:p>
          <a:p>
            <a:endParaRPr lang="tr-T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Bibliyografik düzenleme ve denetim-----iletişim kuramı, sembolik </a:t>
            </a:r>
            <a:r>
              <a:rPr lang="tr-T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etkileşimcilik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grafik iletişim</a:t>
            </a:r>
          </a:p>
          <a:p>
            <a:endParaRPr lang="tr-T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Kütüphaneci ilettiği bilgiden sorumludur.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324818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GLS</a:t>
            </a:r>
            <a:endParaRPr lang="tr-TR" b="1" dirty="0"/>
          </a:p>
        </p:txBody>
      </p:sp>
      <p:sp>
        <p:nvSpPr>
          <p:cNvPr id="3" name="Metin kutusu 2"/>
          <p:cNvSpPr txBox="1"/>
          <p:nvPr/>
        </p:nvSpPr>
        <p:spPr>
          <a:xfrm>
            <a:off x="0" y="1268760"/>
            <a:ext cx="9318171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GLS, ilgi odağını okuma araştırmalarından  kütüphane yönetimi ve uzmanlığına kaydırdı,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tr-T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Danışma hizmetlerine önem verdi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tr-T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Kütüphane türlerinden çok bilgi hizmetleri ile ilgilendi</a:t>
            </a:r>
          </a:p>
          <a:p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tr-T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GLS’nin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pozitivist, </a:t>
            </a:r>
            <a:r>
              <a:rPr lang="tr-T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araçsalcı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sosyal bilim anlayışı kütüphane bilimini etkiledi</a:t>
            </a:r>
          </a:p>
          <a:p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556862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GLS</a:t>
            </a:r>
            <a:endParaRPr lang="tr-TR" b="1" dirty="0"/>
          </a:p>
        </p:txBody>
      </p:sp>
      <p:sp>
        <p:nvSpPr>
          <p:cNvPr id="4" name="Metin kutusu 3"/>
          <p:cNvSpPr txBox="1"/>
          <p:nvPr/>
        </p:nvSpPr>
        <p:spPr>
          <a:xfrm>
            <a:off x="0" y="1268760"/>
            <a:ext cx="9318171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1950’lerde kütüphane bilimi, </a:t>
            </a:r>
            <a:r>
              <a:rPr lang="tr-TR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bibliyometri</a:t>
            </a: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atıf analizlerinde 	kendi yöntemlerini geliştirdi.</a:t>
            </a:r>
          </a:p>
          <a:p>
            <a:endParaRPr lang="tr-TR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1960’ların sonu LIS</a:t>
            </a:r>
          </a:p>
          <a:p>
            <a:endParaRPr lang="tr-TR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1980’lerde arşiv ve enformatikle yakınsadı</a:t>
            </a:r>
          </a:p>
          <a:p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1990’larda bilme</a:t>
            </a:r>
          </a:p>
          <a:p>
            <a:endParaRPr lang="tr-TR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3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nasıl--ı (işin yapılış şekli)</a:t>
            </a:r>
          </a:p>
          <a:p>
            <a:r>
              <a:rPr lang="tr-TR" sz="3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ne---</a:t>
            </a:r>
            <a:r>
              <a:rPr lang="tr-TR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</a:t>
            </a: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(ne bilinmeli)</a:t>
            </a:r>
          </a:p>
          <a:p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64859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SLIS: Schools of Library </a:t>
            </a:r>
            <a:r>
              <a:rPr lang="tr-TR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Information </a:t>
            </a:r>
            <a:r>
              <a:rPr lang="tr-TR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Science</a:t>
            </a:r>
            <a:endParaRPr lang="tr-TR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971600" y="2564904"/>
            <a:ext cx="242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0" y="1916832"/>
            <a:ext cx="91440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İlk SLIS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University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Pittsburgh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1964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Parçalı bir alan, kütüphane eğitimi uzmanlık programı olmaktan uzaklaştı; disiplin uyarlı enformasyon bilimine yaklaştı,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Araştırma üniversitelerindeki LIS kapanma nedeni, yer, kadro, öğrenci, para gibi kaynaklar konusunda yaşanan şiddetli rekabet;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Information </a:t>
            </a: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Studies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yaklaşımı, mesleki eğitimi kuruma özgü olmaktan çıkarma;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Gereksinim duyulan yetiştirme modeli hala tartışma konusu;</a:t>
            </a:r>
          </a:p>
          <a:p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tr-T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5844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SLIS</a:t>
            </a:r>
            <a:endParaRPr lang="tr-TR" b="1" dirty="0"/>
          </a:p>
        </p:txBody>
      </p:sp>
      <p:sp>
        <p:nvSpPr>
          <p:cNvPr id="3" name="Metin kutusu 2"/>
          <p:cNvSpPr txBox="1"/>
          <p:nvPr/>
        </p:nvSpPr>
        <p:spPr>
          <a:xfrm>
            <a:off x="0" y="1844824"/>
            <a:ext cx="91440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Buckland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uzmanlık eğitiminin tasarımla ilgili olduğunu söylüyor; </a:t>
            </a:r>
          </a:p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bir hizmet daha iyi nasıl tasarlanır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Toplum nasıl düşünüyor, bilginin toplumda üretim, dağıtım ve 	kullanımı;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Buckland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LIS’in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iki yönü olduğunu söylüyor: 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Teknik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 enformasyon sistemleri) ve i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nsani-toplumsa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l(insanların bilgi-toplum-teknolojiye yönelik davranışları)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 şu unsurları taşımalı</a:t>
            </a:r>
          </a:p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Forma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(bilimsel)      Tekni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(algoritma, matematik, istatistik)</a:t>
            </a:r>
          </a:p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Sosyal Bilim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(kültürel antropoloji, politika analizi, yönetim, liderlik)     </a:t>
            </a: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Hümanistik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(semantik, anlam incelemeleri, epistemoloji, bilgi incelemeleri)</a:t>
            </a:r>
          </a:p>
          <a:p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Dilbilim ve felsefenin gözden kaçtığını söylüyor.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81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tr-TR" b="1" dirty="0" smtClean="0"/>
              <a:t>Neler değişimden Nasıl Etkileniyor?</a:t>
            </a:r>
            <a:endParaRPr lang="tr-TR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1"/>
            <a:ext cx="9144000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0" y="3861048"/>
            <a:ext cx="90364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Derme Yönetimi</a:t>
            </a:r>
          </a:p>
          <a:p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Seçim, Sağlama</a:t>
            </a:r>
          </a:p>
          <a:p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Materyal Türü</a:t>
            </a:r>
          </a:p>
          <a:p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Basılı (grafik kayıtlar, </a:t>
            </a: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generic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book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Doküman</a:t>
            </a:r>
          </a:p>
          <a:p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Elektronik</a:t>
            </a:r>
          </a:p>
          <a:p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Dijitalleştirme, koruma, depolama (</a:t>
            </a: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mikroform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Telif hakları, DRM, Lisans Anlaşmaları, </a:t>
            </a:r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https://encrypted-tbn3.gstatic.com/images?q=tbn:ANd9GcTrgY9-3koXWOVRk5nwbISuz8synaJzyK6il-0S8TTF7wa_CGflI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771659"/>
            <a:ext cx="2628900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875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0"/>
            <a:ext cx="2843808" cy="289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94319"/>
            <a:ext cx="4081190" cy="289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712" y="188640"/>
            <a:ext cx="1876400" cy="2710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713" y="2898775"/>
            <a:ext cx="9371013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520198"/>
            <a:ext cx="1296144" cy="1337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885699"/>
            <a:ext cx="1424758" cy="1515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962484"/>
            <a:ext cx="2460477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 descr="http://blog.shift365.com/wp-content/uploads/2011/06/SHIFT_Paperless-Post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462" y="3885699"/>
            <a:ext cx="4201838" cy="2228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810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236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53544"/>
            <a:ext cx="9272421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6690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467544" y="692696"/>
            <a:ext cx="7488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 smtClean="0">
                <a:latin typeface="Arial Black" panose="020B0A04020102020204" pitchFamily="34" charset="0"/>
              </a:rPr>
              <a:t>Tarihsel Perspektifle Bakmak; Geleneklerimizi, Misyonumuzu, </a:t>
            </a:r>
          </a:p>
          <a:p>
            <a:pPr algn="ctr"/>
            <a:r>
              <a:rPr lang="tr-TR" sz="2400" dirty="0" smtClean="0">
                <a:latin typeface="Arial Black" panose="020B0A04020102020204" pitchFamily="34" charset="0"/>
              </a:rPr>
              <a:t>Alanın Doğasını Anlamak </a:t>
            </a:r>
            <a:endParaRPr lang="tr-TR" sz="2400" dirty="0">
              <a:latin typeface="Arial Black" panose="020B0A04020102020204" pitchFamily="34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475656" y="2708920"/>
            <a:ext cx="669674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800" dirty="0" smtClean="0">
                <a:latin typeface="Arial Black" panose="020B0A04020102020204" pitchFamily="34" charset="0"/>
              </a:rPr>
              <a:t>School of Library </a:t>
            </a:r>
            <a:r>
              <a:rPr lang="tr-TR" sz="2800" dirty="0" err="1" smtClean="0">
                <a:latin typeface="Arial Black" panose="020B0A04020102020204" pitchFamily="34" charset="0"/>
              </a:rPr>
              <a:t>Economy</a:t>
            </a:r>
            <a:endParaRPr lang="tr-TR" sz="2800" dirty="0" smtClean="0">
              <a:latin typeface="Arial Black" panose="020B0A04020102020204" pitchFamily="34" charset="0"/>
            </a:endParaRPr>
          </a:p>
          <a:p>
            <a:endParaRPr lang="tr-TR" sz="2800" dirty="0" smtClean="0">
              <a:latin typeface="Arial Black" panose="020B0A040201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800" dirty="0" err="1" smtClean="0">
                <a:latin typeface="Arial Black" panose="020B0A04020102020204" pitchFamily="34" charset="0"/>
              </a:rPr>
              <a:t>Graduate</a:t>
            </a:r>
            <a:r>
              <a:rPr lang="tr-TR" sz="2800" dirty="0" smtClean="0">
                <a:latin typeface="Arial Black" panose="020B0A04020102020204" pitchFamily="34" charset="0"/>
              </a:rPr>
              <a:t> School of  Library </a:t>
            </a:r>
            <a:r>
              <a:rPr lang="tr-TR" sz="2800" dirty="0" err="1" smtClean="0">
                <a:latin typeface="Arial Black" panose="020B0A04020102020204" pitchFamily="34" charset="0"/>
              </a:rPr>
              <a:t>Science</a:t>
            </a:r>
            <a:endParaRPr lang="tr-TR" sz="2800" dirty="0" smtClean="0">
              <a:latin typeface="Arial Black" panose="020B0A04020102020204" pitchFamily="34" charset="0"/>
            </a:endParaRPr>
          </a:p>
          <a:p>
            <a:endParaRPr lang="tr-TR" sz="2800" dirty="0">
              <a:latin typeface="Arial Black" panose="020B0A040201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800" dirty="0" smtClean="0">
                <a:latin typeface="Arial Black" panose="020B0A04020102020204" pitchFamily="34" charset="0"/>
              </a:rPr>
              <a:t>SLIS </a:t>
            </a:r>
            <a:endParaRPr lang="tr-TR" sz="2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139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Düzenleme</a:t>
            </a:r>
            <a:br>
              <a:rPr lang="tr-TR" b="1" dirty="0" smtClean="0"/>
            </a:br>
            <a:r>
              <a:rPr lang="tr-TR" b="1" dirty="0" smtClean="0"/>
              <a:t>Tanımlama -- İlişkilendirme</a:t>
            </a:r>
            <a:endParaRPr lang="tr-TR" b="1" dirty="0"/>
          </a:p>
        </p:txBody>
      </p:sp>
      <p:sp>
        <p:nvSpPr>
          <p:cNvPr id="3" name="Metin kutusu 2"/>
          <p:cNvSpPr txBox="1"/>
          <p:nvPr/>
        </p:nvSpPr>
        <p:spPr>
          <a:xfrm>
            <a:off x="-108519" y="2060848"/>
            <a:ext cx="9252520" cy="48320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tr-TR" sz="2800" b="1" dirty="0" smtClean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endParaRPr lang="tr-TR" sz="2800" b="1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r>
              <a:rPr lang="tr-TR" sz="2800" b="1" dirty="0" smtClean="0">
                <a:latin typeface="Arial Black" panose="020B0A04020102020204" pitchFamily="34" charset="0"/>
                <a:cs typeface="Arial" panose="020B0604020202020204" pitchFamily="34" charset="0"/>
              </a:rPr>
              <a:t>Tanımlama: </a:t>
            </a:r>
            <a:r>
              <a:rPr lang="tr-TR" sz="2400" b="1" dirty="0" smtClean="0">
                <a:latin typeface="Arial Black" panose="020B0A04020102020204" pitchFamily="34" charset="0"/>
                <a:cs typeface="Arial" panose="020B0604020202020204" pitchFamily="34" charset="0"/>
              </a:rPr>
              <a:t>Yapılandırılmış biçim</a:t>
            </a:r>
          </a:p>
          <a:p>
            <a:r>
              <a:rPr lang="tr-TR" sz="2800" b="1" dirty="0">
                <a:latin typeface="Arial Black" panose="020B0A04020102020204" pitchFamily="34" charset="0"/>
                <a:cs typeface="Arial" panose="020B0604020202020204" pitchFamily="34" charset="0"/>
              </a:rPr>
              <a:t>	</a:t>
            </a:r>
            <a:r>
              <a:rPr lang="tr-TR" sz="2800" b="1" dirty="0" smtClean="0">
                <a:latin typeface="Arial Black" panose="020B0A04020102020204" pitchFamily="34" charset="0"/>
                <a:cs typeface="Arial" panose="020B0604020202020204" pitchFamily="34" charset="0"/>
              </a:rPr>
              <a:t>Kataloglama (AAKK)</a:t>
            </a:r>
          </a:p>
          <a:p>
            <a:r>
              <a:rPr lang="tr-TR" sz="2800" b="1" dirty="0">
                <a:latin typeface="Arial Black" panose="020B0A04020102020204" pitchFamily="34" charset="0"/>
                <a:cs typeface="Arial" panose="020B0604020202020204" pitchFamily="34" charset="0"/>
              </a:rPr>
              <a:t>	</a:t>
            </a:r>
            <a:r>
              <a:rPr lang="tr-TR" sz="2800" b="1" dirty="0" smtClean="0">
                <a:latin typeface="Arial Black" panose="020B0A04020102020204" pitchFamily="34" charset="0"/>
                <a:cs typeface="Arial" panose="020B0604020202020204" pitchFamily="34" charset="0"/>
              </a:rPr>
              <a:t>MARC (makinaca okunabilir kataloglama)</a:t>
            </a:r>
          </a:p>
          <a:p>
            <a:r>
              <a:rPr lang="tr-TR" sz="2800" b="1" dirty="0">
                <a:latin typeface="Arial Black" panose="020B0A04020102020204" pitchFamily="34" charset="0"/>
                <a:cs typeface="Arial" panose="020B0604020202020204" pitchFamily="34" charset="0"/>
              </a:rPr>
              <a:t>	</a:t>
            </a:r>
            <a:r>
              <a:rPr lang="tr-TR" sz="2800" b="1" dirty="0" err="1" smtClean="0">
                <a:latin typeface="Arial Black" panose="020B0A04020102020204" pitchFamily="34" charset="0"/>
                <a:cs typeface="Arial" panose="020B0604020202020204" pitchFamily="34" charset="0"/>
              </a:rPr>
              <a:t>Metadata</a:t>
            </a:r>
            <a:r>
              <a:rPr lang="tr-TR" sz="2800" b="1" dirty="0" smtClean="0">
                <a:latin typeface="Arial Black" panose="020B0A04020102020204" pitchFamily="34" charset="0"/>
                <a:cs typeface="Arial" panose="020B0604020202020204" pitchFamily="34" charset="0"/>
              </a:rPr>
              <a:t> (üst veri)</a:t>
            </a:r>
          </a:p>
          <a:p>
            <a:r>
              <a:rPr lang="tr-TR" sz="2800" b="1" dirty="0">
                <a:latin typeface="Arial Black" panose="020B0A04020102020204" pitchFamily="34" charset="0"/>
                <a:cs typeface="Arial" panose="020B0604020202020204" pitchFamily="34" charset="0"/>
              </a:rPr>
              <a:t>	</a:t>
            </a:r>
            <a:r>
              <a:rPr lang="tr-TR" sz="2800" b="1" dirty="0" smtClean="0">
                <a:latin typeface="Arial Black" panose="020B0A04020102020204" pitchFamily="34" charset="0"/>
                <a:cs typeface="Arial" panose="020B0604020202020204" pitchFamily="34" charset="0"/>
              </a:rPr>
              <a:t>DOI (dijital nesne tanımlayıcı)</a:t>
            </a:r>
          </a:p>
          <a:p>
            <a:r>
              <a:rPr lang="tr-TR" sz="2800" b="1" dirty="0">
                <a:latin typeface="Arial Black" panose="020B0A04020102020204" pitchFamily="34" charset="0"/>
                <a:cs typeface="Arial" panose="020B0604020202020204" pitchFamily="34" charset="0"/>
              </a:rPr>
              <a:t>	</a:t>
            </a:r>
            <a:r>
              <a:rPr lang="tr-TR" sz="2800" b="1" dirty="0" smtClean="0">
                <a:latin typeface="Arial Black" panose="020B0A04020102020204" pitchFamily="34" charset="0"/>
                <a:cs typeface="Arial" panose="020B0604020202020204" pitchFamily="34" charset="0"/>
              </a:rPr>
              <a:t>RDA (kaynak niteleme ve erişim)</a:t>
            </a:r>
          </a:p>
          <a:p>
            <a:r>
              <a:rPr lang="tr-TR" sz="2800" b="1" dirty="0" smtClean="0">
                <a:latin typeface="Arial Black" panose="020B0A04020102020204" pitchFamily="34" charset="0"/>
                <a:cs typeface="Arial" panose="020B0604020202020204" pitchFamily="34" charset="0"/>
              </a:rPr>
              <a:t>	</a:t>
            </a:r>
            <a:r>
              <a:rPr lang="tr-TR" sz="2800" b="1" dirty="0" smtClean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FRBR (bibliyografik veri için fonksiyonel gereklilikler)</a:t>
            </a:r>
          </a:p>
          <a:p>
            <a:r>
              <a:rPr lang="tr-TR" sz="2800" b="1" dirty="0" smtClean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	</a:t>
            </a:r>
            <a:r>
              <a:rPr lang="tr-TR" sz="2800" b="1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Linked</a:t>
            </a:r>
            <a:r>
              <a:rPr lang="tr-TR" sz="2800" b="1" dirty="0" smtClean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Data (bağlantılı veri) </a:t>
            </a:r>
            <a:endParaRPr lang="tr-TR" sz="28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4556" y="1556792"/>
            <a:ext cx="29337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 descr="Image result for bo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2"/>
            <a:ext cx="2600325" cy="1208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2707829" y="1916832"/>
            <a:ext cx="34667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latin typeface="Arial Black" panose="020B0A04020102020204" pitchFamily="34" charset="0"/>
              </a:rPr>
              <a:t>Bilgi kaynağının Temsil</a:t>
            </a:r>
          </a:p>
          <a:p>
            <a:pPr algn="ctr"/>
            <a:endParaRPr lang="tr-TR" b="1" dirty="0">
              <a:latin typeface="Arial Black" panose="020B0A04020102020204" pitchFamily="34" charset="0"/>
            </a:endParaRPr>
          </a:p>
        </p:txBody>
      </p:sp>
      <p:cxnSp>
        <p:nvCxnSpPr>
          <p:cNvPr id="8" name="Düz Ok Bağlayıcısı 7"/>
          <p:cNvCxnSpPr/>
          <p:nvPr/>
        </p:nvCxnSpPr>
        <p:spPr>
          <a:xfrm>
            <a:off x="3491880" y="2526295"/>
            <a:ext cx="1512168" cy="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312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000" b="1" dirty="0">
                <a:solidFill>
                  <a:prstClr val="black"/>
                </a:solidFill>
              </a:rPr>
              <a:t>Düzenleme</a:t>
            </a:r>
            <a:br>
              <a:rPr lang="tr-TR" sz="4000" b="1" dirty="0">
                <a:solidFill>
                  <a:prstClr val="black"/>
                </a:solidFill>
              </a:rPr>
            </a:br>
            <a:r>
              <a:rPr lang="tr-TR" sz="4000" b="1" dirty="0">
                <a:solidFill>
                  <a:prstClr val="black"/>
                </a:solidFill>
              </a:rPr>
              <a:t>Tanımlama -- İlişkilendirme</a:t>
            </a:r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-108520" y="2348880"/>
            <a:ext cx="936104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İlişkilendirme: İçerik belirleme, içerikler arası ilişkileri kurma</a:t>
            </a:r>
          </a:p>
          <a:p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Sınıflama Sistemleri (DOSS, LC)</a:t>
            </a:r>
          </a:p>
          <a:p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Konu başlıkları listeleri</a:t>
            </a:r>
          </a:p>
          <a:p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Otorite Dizinler</a:t>
            </a:r>
          </a:p>
          <a:p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Tesaruslar</a:t>
            </a: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Otomatik dizinleme ve öz çıkarma</a:t>
            </a:r>
          </a:p>
          <a:p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Metin Analitiği</a:t>
            </a:r>
          </a:p>
          <a:p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Veri analizleri (kümeleme)</a:t>
            </a:r>
          </a:p>
          <a:p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9368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Erişim Araçları</a:t>
            </a:r>
            <a:endParaRPr lang="tr-TR" b="1" dirty="0"/>
          </a:p>
        </p:txBody>
      </p:sp>
      <p:pic>
        <p:nvPicPr>
          <p:cNvPr id="5122" name="Picture 2" descr="https://encrypted-tbn0.gstatic.com/images?q=tbn:ANd9GcTBtumOBMCbwgWMweEwVRGLTV_crrvn5WQdsuJDvFlLBm49dhp3dHEQw9I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2457450" cy="185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Image result for online library catalo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9166">
            <a:off x="2987824" y="1257324"/>
            <a:ext cx="1504950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45824">
            <a:off x="6369515" y="352075"/>
            <a:ext cx="2619375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8" descr="Image result for akıllı cep tel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88887">
            <a:off x="7319421" y="2157410"/>
            <a:ext cx="1687448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0164" y="5228963"/>
            <a:ext cx="312420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2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933057"/>
            <a:ext cx="2256185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4" name="Picture 14" descr="Image result for search engines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22161">
            <a:off x="3652559" y="3510029"/>
            <a:ext cx="2439097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6" name="Picture 16" descr="Image result for social network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68719">
            <a:off x="1137846" y="5115907"/>
            <a:ext cx="2016224" cy="132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5542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Hizmetler</a:t>
            </a:r>
            <a:endParaRPr lang="tr-TR" b="1" dirty="0"/>
          </a:p>
        </p:txBody>
      </p:sp>
      <p:sp>
        <p:nvSpPr>
          <p:cNvPr id="3" name="Metin kutusu 2"/>
          <p:cNvSpPr txBox="1"/>
          <p:nvPr/>
        </p:nvSpPr>
        <p:spPr>
          <a:xfrm>
            <a:off x="0" y="1916832"/>
            <a:ext cx="91440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Arial Black" panose="020B0A04020102020204" pitchFamily="34" charset="0"/>
              </a:rPr>
              <a:t>Okuyucu rehberliği</a:t>
            </a:r>
          </a:p>
          <a:p>
            <a:r>
              <a:rPr lang="tr-TR" sz="2800" b="1" dirty="0" smtClean="0">
                <a:latin typeface="Arial Black" panose="020B0A04020102020204" pitchFamily="34" charset="0"/>
              </a:rPr>
              <a:t>Bilgi danışmanlığı</a:t>
            </a:r>
          </a:p>
          <a:p>
            <a:r>
              <a:rPr lang="tr-TR" sz="2800" b="1" dirty="0" smtClean="0">
                <a:latin typeface="Arial Black" panose="020B0A04020102020204" pitchFamily="34" charset="0"/>
              </a:rPr>
              <a:t>Kütüphane kullanımı öğretimi</a:t>
            </a:r>
          </a:p>
          <a:p>
            <a:r>
              <a:rPr lang="tr-TR" sz="2800" b="1" dirty="0" smtClean="0">
                <a:latin typeface="Arial Black" panose="020B0A04020102020204" pitchFamily="34" charset="0"/>
              </a:rPr>
              <a:t>Açık raf sistemi</a:t>
            </a:r>
          </a:p>
          <a:p>
            <a:r>
              <a:rPr lang="tr-TR" sz="2800" b="1" dirty="0" smtClean="0">
                <a:latin typeface="Arial Black" panose="020B0A04020102020204" pitchFamily="34" charset="0"/>
              </a:rPr>
              <a:t>Hizmet saatleri </a:t>
            </a:r>
          </a:p>
          <a:p>
            <a:r>
              <a:rPr lang="tr-TR" sz="2800" b="1" dirty="0" smtClean="0">
                <a:latin typeface="Arial Black" panose="020B0A04020102020204" pitchFamily="34" charset="0"/>
              </a:rPr>
              <a:t>				Öğrenme merkezi</a:t>
            </a:r>
          </a:p>
          <a:p>
            <a:pPr lvl="4"/>
            <a:r>
              <a:rPr lang="tr-TR" sz="2800" b="1" dirty="0">
                <a:latin typeface="Arial Black" panose="020B0A04020102020204" pitchFamily="34" charset="0"/>
              </a:rPr>
              <a:t>	</a:t>
            </a:r>
            <a:r>
              <a:rPr lang="tr-TR" sz="2800" b="1" dirty="0" smtClean="0">
                <a:latin typeface="Arial Black" panose="020B0A04020102020204" pitchFamily="34" charset="0"/>
              </a:rPr>
              <a:t>	Kütüphaneciye sor</a:t>
            </a:r>
          </a:p>
          <a:p>
            <a:pPr lvl="4"/>
            <a:r>
              <a:rPr lang="tr-TR" sz="2800" b="1" dirty="0">
                <a:latin typeface="Arial Black" panose="020B0A04020102020204" pitchFamily="34" charset="0"/>
              </a:rPr>
              <a:t>	</a:t>
            </a:r>
            <a:r>
              <a:rPr lang="tr-TR" sz="2800" b="1" dirty="0" smtClean="0">
                <a:latin typeface="Arial Black" panose="020B0A04020102020204" pitchFamily="34" charset="0"/>
              </a:rPr>
              <a:t>	Sıkça sorulan sorular</a:t>
            </a:r>
          </a:p>
          <a:p>
            <a:pPr lvl="4"/>
            <a:r>
              <a:rPr lang="tr-TR" sz="2800" b="1" dirty="0" smtClean="0">
                <a:latin typeface="Arial Black" panose="020B0A04020102020204" pitchFamily="34" charset="0"/>
              </a:rPr>
              <a:t>		Enformasyon okuryazarlığı</a:t>
            </a:r>
          </a:p>
          <a:p>
            <a:pPr lvl="4"/>
            <a:r>
              <a:rPr lang="tr-TR" sz="2800" b="1" dirty="0">
                <a:latin typeface="Arial Black" panose="020B0A04020102020204" pitchFamily="34" charset="0"/>
              </a:rPr>
              <a:t>	</a:t>
            </a:r>
            <a:r>
              <a:rPr lang="tr-TR" sz="2800" b="1" dirty="0" smtClean="0">
                <a:latin typeface="Arial Black" panose="020B0A04020102020204" pitchFamily="34" charset="0"/>
              </a:rPr>
              <a:t>	Açık erişim</a:t>
            </a:r>
          </a:p>
          <a:p>
            <a:pPr lvl="4"/>
            <a:r>
              <a:rPr lang="tr-TR" sz="2800" b="1" dirty="0">
                <a:latin typeface="Arial Black" panose="020B0A04020102020204" pitchFamily="34" charset="0"/>
              </a:rPr>
              <a:t>	</a:t>
            </a:r>
            <a:r>
              <a:rPr lang="tr-TR" sz="2800" b="1" dirty="0" smtClean="0">
                <a:latin typeface="Arial Black" panose="020B0A04020102020204" pitchFamily="34" charset="0"/>
              </a:rPr>
              <a:t>	Güncel duyuru hizmetleri</a:t>
            </a:r>
          </a:p>
          <a:p>
            <a:r>
              <a:rPr lang="tr-TR" sz="2800" b="1" dirty="0">
                <a:latin typeface="Arial Black" panose="020B0A04020102020204" pitchFamily="34" charset="0"/>
              </a:rPr>
              <a:t>	</a:t>
            </a:r>
            <a:r>
              <a:rPr lang="tr-TR" sz="2800" b="1" dirty="0" smtClean="0">
                <a:latin typeface="Arial Black" panose="020B0A04020102020204" pitchFamily="34" charset="0"/>
              </a:rPr>
              <a:t>	</a:t>
            </a:r>
          </a:p>
          <a:p>
            <a:r>
              <a:rPr lang="tr-TR" sz="2800" b="1" dirty="0">
                <a:latin typeface="Arial Black" panose="020B0A04020102020204" pitchFamily="34" charset="0"/>
              </a:rPr>
              <a:t>	</a:t>
            </a:r>
            <a:r>
              <a:rPr lang="tr-TR" sz="2800" b="1" dirty="0" smtClean="0">
                <a:latin typeface="Arial Black" panose="020B0A04020102020204" pitchFamily="34" charset="0"/>
              </a:rPr>
              <a:t>	</a:t>
            </a:r>
          </a:p>
          <a:p>
            <a:r>
              <a:rPr lang="tr-TR" sz="28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91170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Gelecekte Bizi Neler Bekliyor?</a:t>
            </a:r>
            <a:endParaRPr lang="tr-TR" b="1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1"/>
          </p:nvPr>
        </p:nvSpPr>
        <p:spPr>
          <a:xfrm>
            <a:off x="0" y="1600200"/>
            <a:ext cx="4495800" cy="5069160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Devletlerin kütüphanelere yaptıkları yatırımlar devam edecek mi?</a:t>
            </a:r>
          </a:p>
          <a:p>
            <a:r>
              <a:rPr lang="tr-TR" dirty="0" smtClean="0"/>
              <a:t>Kütüphaneciliğin enformasyon teknolojilerine uyarlanmış teknikleri, başka alanlara uyarlanabilir mi?</a:t>
            </a:r>
          </a:p>
          <a:p>
            <a:r>
              <a:rPr lang="tr-TR" dirty="0" smtClean="0"/>
              <a:t>Bilgi kaynaklarının gelecek için korunması ve saklanması?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half" idx="2"/>
          </p:nvPr>
        </p:nvSpPr>
        <p:spPr>
          <a:xfrm>
            <a:off x="4644008" y="1600200"/>
            <a:ext cx="4499992" cy="4997152"/>
          </a:xfrm>
        </p:spPr>
        <p:txBody>
          <a:bodyPr>
            <a:normAutofit lnSpcReduction="10000"/>
          </a:bodyPr>
          <a:lstStyle/>
          <a:p>
            <a:r>
              <a:rPr lang="tr-TR" i="1" dirty="0" smtClean="0"/>
              <a:t>Kütüphanelerin yarattığı değer görünür kılınmalı</a:t>
            </a:r>
          </a:p>
          <a:p>
            <a:endParaRPr lang="tr-TR" dirty="0"/>
          </a:p>
          <a:p>
            <a:pPr>
              <a:buFont typeface="Wingdings" panose="05000000000000000000" pitchFamily="2" charset="2"/>
              <a:buChar char="§"/>
            </a:pPr>
            <a:r>
              <a:rPr lang="tr-TR" i="1" dirty="0" smtClean="0"/>
              <a:t>İnsanlar her zaman bilgiye gereksinim duyacaklar </a:t>
            </a:r>
          </a:p>
          <a:p>
            <a:pPr marL="0" indent="0">
              <a:buNone/>
            </a:pPr>
            <a:endParaRPr lang="tr-TR" i="1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tr-TR" i="1" dirty="0" smtClean="0"/>
              <a:t>Yeni hizmetler tasarlanmalı</a:t>
            </a:r>
          </a:p>
          <a:p>
            <a:pPr>
              <a:buFont typeface="Wingdings" panose="05000000000000000000" pitchFamily="2" charset="2"/>
              <a:buChar char="§"/>
            </a:pPr>
            <a:endParaRPr lang="tr-TR" dirty="0"/>
          </a:p>
          <a:p>
            <a:pPr>
              <a:buFont typeface="Wingdings" panose="05000000000000000000" pitchFamily="2" charset="2"/>
              <a:buChar char="§"/>
            </a:pPr>
            <a:r>
              <a:rPr lang="tr-TR" i="1" dirty="0" smtClean="0"/>
              <a:t>Her türlü yok olma tehdidine karşılık uzun vadeli planlar yapılmalı</a:t>
            </a:r>
            <a:endParaRPr lang="tr-TR" i="1" dirty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79C02-5D81-4B4B-ABCB-07C1C272054E}" type="slidenum">
              <a:rPr lang="tr-TR" smtClean="0"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581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>
            <a:noAutofit/>
          </a:bodyPr>
          <a:lstStyle/>
          <a:p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Charnigo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Laurie and Paula Barnett-Ellis.(2007)  Checking Out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Facebook.com:The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Impact of a Digital Trend on Academic Libraries Information Technology and Libraries. (3)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23-34</a:t>
            </a:r>
            <a:endParaRPr lang="tr-T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Cheong, Choy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Fatt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.(2008) Librarianship: What is it about now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? 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LAS Conference Innovate to Serve. 8-9 May 2008. Keynote address on 8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May    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www.youtube.com/watch?v=izl7-MXaEUQ</a:t>
            </a:r>
            <a:endParaRPr lang="tr-T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«History of Libraries»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Eduscapes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; a site for lifelong learners of all ages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http://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eduscapes.com/history/modern/index.htm</a:t>
            </a:r>
            <a:endParaRPr lang="tr-T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Lynch, Beverly P. (2008) Library Education: Its Past, Its Present, Its Future. Library Trends   56(4) ; The Evaluation and Transformation of Information Systems Essays Honoring the Legacy of F. W. Lancaster, edited by Lorraine 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J.Haricombe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and Keith Russell), pp. 931–953 c) The Board of Trustees, University of Illinois</a:t>
            </a:r>
          </a:p>
          <a:p>
            <a:pPr marL="0" indent="0">
              <a:buNone/>
            </a:pPr>
            <a:endParaRPr lang="tr-T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06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4292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Richardson, John V. (2010)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Encyclopedia of Library and Information Sciences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3rd ed.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DOI: 10.1081/E-ELIS3-120043738 Taylor &amp;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Francis.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http://polaris.gseis.ucla.edu/jrichardson/GLS.htm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Thorne-Wallington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Elizabeth.(2013) Contexts of New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Media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Literacy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Mapping Libraries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Information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Technology and Libraries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Wiegand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Wayne A. (1999)Tunnel Vision  and Blind Spots: What the Past Tells About the Present; Reflections on the Twentieth Century History of American Librarianship. Library Quarterly 69(1) 1-32</a:t>
            </a:r>
          </a:p>
          <a:p>
            <a:endParaRPr lang="tr-TR" dirty="0" smtClean="0"/>
          </a:p>
          <a:p>
            <a:endParaRPr lang="en-US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319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latin typeface="Arial Black" panose="020B0A04020102020204" pitchFamily="34" charset="0"/>
              </a:rPr>
              <a:t>School of Library </a:t>
            </a:r>
            <a:r>
              <a:rPr lang="tr-TR" dirty="0" err="1" smtClean="0">
                <a:latin typeface="Arial Black" panose="020B0A04020102020204" pitchFamily="34" charset="0"/>
              </a:rPr>
              <a:t>Economy</a:t>
            </a:r>
            <a:r>
              <a:rPr lang="tr-TR" dirty="0" smtClean="0">
                <a:latin typeface="Arial Black" panose="020B0A04020102020204" pitchFamily="34" charset="0"/>
              </a:rPr>
              <a:t/>
            </a:r>
            <a:br>
              <a:rPr lang="tr-TR" dirty="0" smtClean="0">
                <a:latin typeface="Arial Black" panose="020B0A04020102020204" pitchFamily="34" charset="0"/>
              </a:rPr>
            </a:br>
            <a:r>
              <a:rPr lang="tr-TR" dirty="0" smtClean="0">
                <a:latin typeface="Arial Black" panose="020B0A04020102020204" pitchFamily="34" charset="0"/>
              </a:rPr>
              <a:t>1887, Columbia Üniversitesi</a:t>
            </a:r>
            <a:endParaRPr lang="tr-TR" dirty="0">
              <a:latin typeface="Arial Black" panose="020B0A04020102020204" pitchFamily="34" charset="0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395536" y="1988840"/>
            <a:ext cx="8424936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endParaRPr lang="tr-TR" sz="2800" dirty="0" smtClean="0">
              <a:latin typeface="Arial Black" panose="020B0A040201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tr-TR" sz="2800" dirty="0">
              <a:latin typeface="Arial Black" panose="020B0A040201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tr-TR" sz="2400" dirty="0" smtClean="0">
              <a:latin typeface="Arial Black" panose="020B0A040201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tr-TR" sz="2400" dirty="0">
              <a:latin typeface="Arial Black" panose="020B0A040201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400" dirty="0" smtClean="0">
                <a:latin typeface="Arial Black" panose="020B0A04020102020204" pitchFamily="34" charset="0"/>
              </a:rPr>
              <a:t>Kütüphanecilerin sistematik bir eğitimden geçmesine neden gereksinim duyuldu?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400" dirty="0" smtClean="0">
                <a:latin typeface="Arial Black" panose="020B0A04020102020204" pitchFamily="34" charset="0"/>
              </a:rPr>
              <a:t>Eğitimin kurumsallaşması nasıl oldu?</a:t>
            </a:r>
          </a:p>
          <a:p>
            <a:endParaRPr lang="tr-TR" sz="2400" dirty="0" smtClean="0">
              <a:latin typeface="Arial Black" panose="020B0A040201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400" dirty="0" smtClean="0">
                <a:latin typeface="Arial Black" panose="020B0A04020102020204" pitchFamily="34" charset="0"/>
              </a:rPr>
              <a:t>Kütüphanecilerin sahip olması gereken bilgi ve beceriler neydi?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400" dirty="0" smtClean="0">
                <a:latin typeface="Arial Black" panose="020B0A04020102020204" pitchFamily="34" charset="0"/>
              </a:rPr>
              <a:t>Okulun adı neden </a:t>
            </a:r>
          </a:p>
          <a:p>
            <a:r>
              <a:rPr lang="tr-TR" sz="2400" dirty="0">
                <a:latin typeface="Arial Black" panose="020B0A04020102020204" pitchFamily="34" charset="0"/>
              </a:rPr>
              <a:t> </a:t>
            </a:r>
            <a:r>
              <a:rPr lang="tr-TR" sz="2400" dirty="0" smtClean="0">
                <a:latin typeface="Arial Black" panose="020B0A04020102020204" pitchFamily="34" charset="0"/>
              </a:rPr>
              <a:t>              «kütüphane ekonomisi»?</a:t>
            </a:r>
            <a:endParaRPr lang="tr-TR" sz="2400" dirty="0">
              <a:latin typeface="Arial Black" panose="020B0A040201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143999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661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latin typeface="Arial Black" panose="020B0A04020102020204" pitchFamily="34" charset="0"/>
              </a:rPr>
              <a:t>School of Library </a:t>
            </a:r>
            <a:r>
              <a:rPr lang="tr-TR" dirty="0" err="1" smtClean="0">
                <a:latin typeface="Arial Black" panose="020B0A04020102020204" pitchFamily="34" charset="0"/>
              </a:rPr>
              <a:t>Economy</a:t>
            </a:r>
            <a:endParaRPr lang="tr-TR" dirty="0">
              <a:latin typeface="Arial Black" panose="020B0A04020102020204" pitchFamily="34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547664" y="18448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  <p:sp>
        <p:nvSpPr>
          <p:cNvPr id="6" name="Metin kutusu 5"/>
          <p:cNvSpPr txBox="1"/>
          <p:nvPr/>
        </p:nvSpPr>
        <p:spPr>
          <a:xfrm>
            <a:off x="107504" y="1844824"/>
            <a:ext cx="892899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arenR"/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Yüksek Öğretim, Almanya(1874)</a:t>
            </a:r>
          </a:p>
          <a:p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Üniversite kütüphaneleri derme yönetimi sorunu ile karşı karşıya kalır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://www.worldatlas.com/aatlas/newart/continentslg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8676456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Dirsek Bağlayıcısı 8"/>
          <p:cNvCxnSpPr/>
          <p:nvPr/>
        </p:nvCxnSpPr>
        <p:spPr>
          <a:xfrm rot="10800000">
            <a:off x="2555776" y="1844824"/>
            <a:ext cx="2376264" cy="12700"/>
          </a:xfrm>
          <a:prstGeom prst="bentConnector3">
            <a:avLst/>
          </a:prstGeom>
          <a:ln w="571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3699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School </a:t>
            </a:r>
            <a:r>
              <a:rPr lang="tr-TR" sz="4000" dirty="0">
                <a:solidFill>
                  <a:prstClr val="black"/>
                </a:solidFill>
                <a:latin typeface="Arial Black" panose="020B0A04020102020204" pitchFamily="34" charset="0"/>
              </a:rPr>
              <a:t>of Library </a:t>
            </a:r>
            <a:r>
              <a:rPr lang="tr-TR" sz="4000" dirty="0" err="1" smtClean="0">
                <a:solidFill>
                  <a:prstClr val="black"/>
                </a:solidFill>
                <a:latin typeface="Arial Black" panose="020B0A04020102020204" pitchFamily="34" charset="0"/>
              </a:rPr>
              <a:t>Economy</a:t>
            </a:r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0" y="1700808"/>
            <a:ext cx="9036496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ABD’de iç savaş (1861-65) sonrası eğitim reformu başlatılır</a:t>
            </a:r>
          </a:p>
          <a:p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	Halk kütüphanesi hareketi eğitim reformunun bir parçası olarak başlar.</a:t>
            </a:r>
          </a:p>
          <a:p>
            <a:endParaRPr lang="tr-T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	«</a:t>
            </a:r>
            <a:r>
              <a:rPr lang="tr-TR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Sıradan adam, nitelikli kitap okumayla ilgilenirse toplumsal düzen daha kolay sağlanır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endParaRPr lang="tr-T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tr-TR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Akılcı, bilgilenmiş seçmen demokrasi için esas unsurdur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91211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>
                <a:solidFill>
                  <a:prstClr val="black"/>
                </a:solidFill>
                <a:latin typeface="Arial Black" panose="020B0A04020102020204" pitchFamily="34" charset="0"/>
              </a:rPr>
              <a:t>School of Library </a:t>
            </a:r>
            <a:r>
              <a:rPr lang="tr-TR" sz="4000" dirty="0" err="1">
                <a:solidFill>
                  <a:prstClr val="black"/>
                </a:solidFill>
                <a:latin typeface="Arial Black" panose="020B0A04020102020204" pitchFamily="34" charset="0"/>
              </a:rPr>
              <a:t>Economy</a:t>
            </a: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107504" y="1916832"/>
            <a:ext cx="9036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latin typeface="Arial Black" panose="020B0A04020102020204" pitchFamily="34" charset="0"/>
              </a:rPr>
              <a:t>1876, </a:t>
            </a:r>
            <a:r>
              <a:rPr lang="tr-TR" sz="2400" dirty="0" err="1" smtClean="0">
                <a:latin typeface="Arial Black" panose="020B0A04020102020204" pitchFamily="34" charset="0"/>
              </a:rPr>
              <a:t>Philedelphia</a:t>
            </a:r>
            <a:r>
              <a:rPr lang="tr-TR" sz="2400" dirty="0" smtClean="0">
                <a:latin typeface="Arial Black" panose="020B0A04020102020204" pitchFamily="34" charset="0"/>
              </a:rPr>
              <a:t> Konferansı ve </a:t>
            </a:r>
            <a:r>
              <a:rPr lang="tr-TR" sz="2400" dirty="0" err="1" smtClean="0">
                <a:latin typeface="Arial Black" panose="020B0A04020102020204" pitchFamily="34" charset="0"/>
              </a:rPr>
              <a:t>ALA’nın</a:t>
            </a:r>
            <a:r>
              <a:rPr lang="tr-TR" sz="2400" dirty="0" smtClean="0">
                <a:latin typeface="Arial Black" panose="020B0A04020102020204" pitchFamily="34" charset="0"/>
              </a:rPr>
              <a:t> kuruluşu</a:t>
            </a:r>
            <a:endParaRPr lang="tr-TR" sz="2400" dirty="0">
              <a:latin typeface="Arial Black" panose="020B0A040201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654" y="2708920"/>
            <a:ext cx="4655406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4625753" y="3068960"/>
            <a:ext cx="451824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Kütüphanelere ilgiyi artırmak;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Kütüphaneciler arasında işbirliğini başlatmak;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Kütüphane hizmetlerini geliştirip kitapların yararını artırmak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4618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>
                <a:solidFill>
                  <a:prstClr val="black"/>
                </a:solidFill>
                <a:latin typeface="Arial Black" panose="020B0A04020102020204" pitchFamily="34" charset="0"/>
              </a:rPr>
              <a:t>School of Library </a:t>
            </a:r>
            <a:r>
              <a:rPr lang="tr-TR" sz="4000" dirty="0" err="1">
                <a:solidFill>
                  <a:prstClr val="black"/>
                </a:solidFill>
                <a:latin typeface="Arial Black" panose="020B0A04020102020204" pitchFamily="34" charset="0"/>
              </a:rPr>
              <a:t>Economy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683568" y="2204864"/>
            <a:ext cx="8460432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ALA’nın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düsturu</a:t>
            </a:r>
          </a:p>
          <a:p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En iyi okumayı,</a:t>
            </a:r>
          </a:p>
          <a:p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En yüksek oranda</a:t>
            </a:r>
          </a:p>
          <a:p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En az maliyetle</a:t>
            </a:r>
          </a:p>
          <a:p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Sağlamak.</a:t>
            </a:r>
          </a:p>
          <a:p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/>
          </a:p>
        </p:txBody>
      </p:sp>
      <p:sp>
        <p:nvSpPr>
          <p:cNvPr id="6" name="Metin kutusu 5"/>
          <p:cNvSpPr txBox="1"/>
          <p:nvPr/>
        </p:nvSpPr>
        <p:spPr>
          <a:xfrm>
            <a:off x="1691680" y="5397316"/>
            <a:ext cx="72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Peki bu, nasıl gerçekleştirilecek?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7134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>
                <a:solidFill>
                  <a:prstClr val="black"/>
                </a:solidFill>
                <a:latin typeface="Arial Black" panose="020B0A04020102020204" pitchFamily="34" charset="0"/>
              </a:rPr>
              <a:t>School of Library </a:t>
            </a:r>
            <a:r>
              <a:rPr lang="tr-TR" sz="4000" dirty="0" err="1">
                <a:solidFill>
                  <a:prstClr val="black"/>
                </a:solidFill>
                <a:latin typeface="Arial Black" panose="020B0A04020102020204" pitchFamily="34" charset="0"/>
              </a:rPr>
              <a:t>Economy</a:t>
            </a:r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44463"/>
            <a:ext cx="9144000" cy="339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0" y="3933056"/>
            <a:ext cx="917415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Kütüphane için hizmet modeli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 iyi okuma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materyalini içeren derme oluşturma, halka iyi kalitede okuma sağlama, güncel konularla ilgili bilgi danışmanlığı yapma</a:t>
            </a:r>
          </a:p>
          <a:p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 yüksek oranda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Gençler, kadınlar, çocuklar, engelliler, göçmenler,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Afro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-Amerikanlar</a:t>
            </a:r>
          </a:p>
          <a:p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 az maliyetle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Ortak sınıflama tabloları, tek biçim konu başlıkları, kütüphane yönetiminde verimlilik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897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Döküm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1656</TotalTime>
  <Words>937</Words>
  <Application>Microsoft Office PowerPoint</Application>
  <PresentationFormat>Ekran Gösterisi (4:3)</PresentationFormat>
  <Paragraphs>235</Paragraphs>
  <Slides>36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36</vt:i4>
      </vt:variant>
    </vt:vector>
  </HeadingPairs>
  <TitlesOfParts>
    <vt:vector size="43" baseType="lpstr">
      <vt:lpstr>Arial</vt:lpstr>
      <vt:lpstr>Arial Black</vt:lpstr>
      <vt:lpstr>Berlin Sans FB Demi</vt:lpstr>
      <vt:lpstr>Bernard MT Condensed</vt:lpstr>
      <vt:lpstr>Calibri</vt:lpstr>
      <vt:lpstr>Wingdings</vt:lpstr>
      <vt:lpstr>Ofis Teması</vt:lpstr>
      <vt:lpstr>PowerPoint Sunusu</vt:lpstr>
      <vt:lpstr>PowerPoint Sunusu</vt:lpstr>
      <vt:lpstr>PowerPoint Sunusu</vt:lpstr>
      <vt:lpstr>School of Library Economy 1887, Columbia Üniversitesi</vt:lpstr>
      <vt:lpstr>School of Library Economy</vt:lpstr>
      <vt:lpstr>School of Library Economy</vt:lpstr>
      <vt:lpstr>School of Library Economy</vt:lpstr>
      <vt:lpstr>School of Library Economy</vt:lpstr>
      <vt:lpstr>School of Library Economy</vt:lpstr>
      <vt:lpstr>Carnegie Kütüphaneleri</vt:lpstr>
      <vt:lpstr>1700-1800</vt:lpstr>
      <vt:lpstr>PowerPoint Sunusu</vt:lpstr>
      <vt:lpstr>PowerPoint Sunusu</vt:lpstr>
      <vt:lpstr>PowerPoint Sunusu</vt:lpstr>
      <vt:lpstr>ALA düsturunu değiştirir 1918-</vt:lpstr>
      <vt:lpstr>PowerPoint Sunusu</vt:lpstr>
      <vt:lpstr>      Chicago Graduate School of                             Library Science (1928-1979)</vt:lpstr>
      <vt:lpstr>GLS</vt:lpstr>
      <vt:lpstr>GLS</vt:lpstr>
      <vt:lpstr>GLS</vt:lpstr>
      <vt:lpstr>Sosyal Epistemoloji</vt:lpstr>
      <vt:lpstr>Sosyal Epistemoloji</vt:lpstr>
      <vt:lpstr>GLS</vt:lpstr>
      <vt:lpstr>GLS</vt:lpstr>
      <vt:lpstr>SLIS: Schools of Library and Information Science</vt:lpstr>
      <vt:lpstr>SLIS</vt:lpstr>
      <vt:lpstr>Neler değişimden Nasıl Etkileniyor?</vt:lpstr>
      <vt:lpstr>PowerPoint Sunusu</vt:lpstr>
      <vt:lpstr>PowerPoint Sunusu</vt:lpstr>
      <vt:lpstr>Düzenleme Tanımlama -- İlişkilendirme</vt:lpstr>
      <vt:lpstr>Düzenleme Tanımlama -- İlişkilendirme</vt:lpstr>
      <vt:lpstr>Erişim Araçları</vt:lpstr>
      <vt:lpstr>Hizmetler</vt:lpstr>
      <vt:lpstr>Gelecekte Bizi Neler Bekliyor?</vt:lpstr>
      <vt:lpstr>Kaynakça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Kullanıcı</dc:creator>
  <cp:lastModifiedBy>Tulay Fenerci</cp:lastModifiedBy>
  <cp:revision>97</cp:revision>
  <dcterms:created xsi:type="dcterms:W3CDTF">2015-04-15T03:00:11Z</dcterms:created>
  <dcterms:modified xsi:type="dcterms:W3CDTF">2018-03-14T10:46:15Z</dcterms:modified>
</cp:coreProperties>
</file>