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2"/>
  </p:notesMasterIdLst>
  <p:sldIdLst>
    <p:sldId id="1082" r:id="rId4"/>
    <p:sldId id="1085" r:id="rId5"/>
    <p:sldId id="1086" r:id="rId6"/>
    <p:sldId id="1087" r:id="rId7"/>
    <p:sldId id="1088" r:id="rId8"/>
    <p:sldId id="1089" r:id="rId9"/>
    <p:sldId id="1090" r:id="rId10"/>
    <p:sldId id="1091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64" autoAdjust="0"/>
    <p:restoredTop sz="91471" autoAdjust="0"/>
  </p:normalViewPr>
  <p:slideViewPr>
    <p:cSldViewPr snapToGrid="0">
      <p:cViewPr varScale="1">
        <p:scale>
          <a:sx n="57" d="100"/>
          <a:sy n="57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2/27/2020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2/27/2020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2/27/2020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2/27/2020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2/27/2020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2/27/2020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2/27/2020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2/27/2020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2/27/2020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19913B4-353A-43F0-919E-C9E766A5124A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00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  <p:sldLayoutId id="2147483697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333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YER SEÇİMİ VE YERLEŞİLEBİLİRLİK 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(3-0) 3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Prof. Dr. Recep KILIÇ</a:t>
            </a:r>
          </a:p>
          <a:p>
            <a:pPr algn="ctr">
              <a:spcAft>
                <a:spcPts val="0"/>
              </a:spcAft>
            </a:pPr>
            <a:r>
              <a:rPr lang="tr-T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5" name="Dikdörtgen 5"/>
          <p:cNvSpPr/>
          <p:nvPr/>
        </p:nvSpPr>
        <p:spPr>
          <a:xfrm>
            <a:off x="166119" y="669468"/>
            <a:ext cx="8517837" cy="29391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Konular</a:t>
            </a:r>
            <a:endParaRPr lang="fi-FI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166119" y="1226509"/>
            <a:ext cx="7843954" cy="3462807"/>
          </a:xfrm>
        </p:spPr>
        <p:txBody>
          <a:bodyPr anchor="t"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450"/>
              </a:spcBef>
              <a:buClr>
                <a:srgbClr val="160093"/>
              </a:buClr>
              <a:buFont typeface="Courier New" panose="02070309020205020404" pitchFamily="49" charset="0"/>
              <a:buChar char="o"/>
              <a:defRPr/>
            </a:pPr>
            <a:r>
              <a:rPr lang="tr-TR" sz="1800" dirty="0" smtClean="0"/>
              <a:t>1</a:t>
            </a:r>
            <a:r>
              <a:rPr lang="tr-TR" sz="1800" dirty="0"/>
              <a:t>. Bölüm   : Jeolojik tehlike ve afetler</a:t>
            </a:r>
          </a:p>
          <a:p>
            <a:pPr marL="0" indent="0" algn="just">
              <a:lnSpc>
                <a:spcPct val="150000"/>
              </a:lnSpc>
              <a:spcBef>
                <a:spcPts val="450"/>
              </a:spcBef>
              <a:buClr>
                <a:srgbClr val="160093"/>
              </a:buClr>
              <a:buFont typeface="Courier New" panose="02070309020205020404" pitchFamily="49" charset="0"/>
              <a:buChar char="o"/>
              <a:defRPr/>
            </a:pPr>
            <a:endParaRPr lang="tr-TR" sz="1800" dirty="0"/>
          </a:p>
          <a:p>
            <a:pPr marL="0" indent="0" algn="just">
              <a:lnSpc>
                <a:spcPct val="150000"/>
              </a:lnSpc>
              <a:spcBef>
                <a:spcPts val="450"/>
              </a:spcBef>
              <a:buClr>
                <a:srgbClr val="160093"/>
              </a:buClr>
              <a:buFont typeface="Courier New" panose="02070309020205020404" pitchFamily="49" charset="0"/>
              <a:buChar char="o"/>
              <a:defRPr/>
            </a:pPr>
            <a:r>
              <a:rPr lang="tr-TR" sz="1800" dirty="0"/>
              <a:t>2. Bölüm   : Kentsel  planlama ile  jeolojik - jeoteknik etüt ilişkisi  ve     </a:t>
            </a:r>
          </a:p>
          <a:p>
            <a:pPr marL="0" indent="0" algn="just">
              <a:lnSpc>
                <a:spcPct val="150000"/>
              </a:lnSpc>
              <a:spcBef>
                <a:spcPts val="450"/>
              </a:spcBef>
              <a:buClr>
                <a:srgbClr val="160093"/>
              </a:buClr>
              <a:buFont typeface="Courier New" panose="02070309020205020404" pitchFamily="49" charset="0"/>
              <a:buChar char="o"/>
              <a:defRPr/>
            </a:pPr>
            <a:r>
              <a:rPr lang="tr-TR" sz="1800" dirty="0"/>
              <a:t>                     mevzuat</a:t>
            </a:r>
          </a:p>
          <a:p>
            <a:pPr marL="0" indent="0" algn="just">
              <a:lnSpc>
                <a:spcPct val="150000"/>
              </a:lnSpc>
              <a:spcBef>
                <a:spcPts val="450"/>
              </a:spcBef>
              <a:buClr>
                <a:srgbClr val="160093"/>
              </a:buClr>
              <a:buFont typeface="Courier New" panose="02070309020205020404" pitchFamily="49" charset="0"/>
              <a:buChar char="o"/>
              <a:defRPr/>
            </a:pPr>
            <a:r>
              <a:rPr lang="tr-TR" sz="1800" dirty="0"/>
              <a:t>3. Bölüm   : Jeolojik- jeoteknik raporlar için yerbilimsel verilerin elde      </a:t>
            </a:r>
          </a:p>
          <a:p>
            <a:pPr marL="0" indent="0" algn="just">
              <a:lnSpc>
                <a:spcPct val="150000"/>
              </a:lnSpc>
              <a:spcBef>
                <a:spcPts val="450"/>
              </a:spcBef>
              <a:buClr>
                <a:srgbClr val="160093"/>
              </a:buClr>
              <a:buFont typeface="Courier New" panose="02070309020205020404" pitchFamily="49" charset="0"/>
              <a:buChar char="o"/>
              <a:defRPr/>
            </a:pPr>
            <a:r>
              <a:rPr lang="tr-TR" sz="1800" dirty="0"/>
              <a:t>                     edilme yöntemleri</a:t>
            </a:r>
          </a:p>
          <a:p>
            <a:pPr marL="0" indent="0" algn="just">
              <a:lnSpc>
                <a:spcPct val="150000"/>
              </a:lnSpc>
              <a:spcBef>
                <a:spcPts val="450"/>
              </a:spcBef>
              <a:buClr>
                <a:srgbClr val="160093"/>
              </a:buClr>
              <a:buFont typeface="Courier New" panose="02070309020205020404" pitchFamily="49" charset="0"/>
              <a:buChar char="o"/>
              <a:defRPr/>
            </a:pPr>
            <a:r>
              <a:rPr lang="tr-TR" sz="1800" dirty="0"/>
              <a:t>4.  Bölüm  : Sonuç ve öneriler</a:t>
            </a:r>
          </a:p>
        </p:txBody>
      </p:sp>
    </p:spTree>
    <p:extLst>
      <p:ext uri="{BB962C8B-B14F-4D97-AF65-F5344CB8AC3E}">
        <p14:creationId xmlns:p14="http://schemas.microsoft.com/office/powerpoint/2010/main" val="280396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5" name="Dikdörtgen 5"/>
          <p:cNvSpPr/>
          <p:nvPr/>
        </p:nvSpPr>
        <p:spPr>
          <a:xfrm>
            <a:off x="166119" y="669468"/>
            <a:ext cx="8517837" cy="29391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Konular</a:t>
            </a:r>
            <a:endParaRPr lang="fi-FI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166119" y="1226509"/>
            <a:ext cx="7843954" cy="3462807"/>
          </a:xfrm>
        </p:spPr>
        <p:txBody>
          <a:bodyPr anchor="t"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450"/>
              </a:spcBef>
              <a:buClr>
                <a:srgbClr val="160093"/>
              </a:buClr>
              <a:buFont typeface="Courier New" panose="02070309020205020404" pitchFamily="49" charset="0"/>
              <a:buChar char="o"/>
              <a:defRPr/>
            </a:pPr>
            <a:r>
              <a:rPr lang="tr-TR" sz="1800" dirty="0"/>
              <a:t>	Planlanacak alanda; jeolojik tehlike ve  afet riskleri ile yerel zemin koşullarının belirlenerek, yerleşime uygunluk durumunun ortaya çıkartılması amacıyla yapılan yerbilimsel araştırmalar jeolojik- jeoteknik etüt olarak tanımlanmaktadır. </a:t>
            </a:r>
          </a:p>
        </p:txBody>
      </p:sp>
    </p:spTree>
    <p:extLst>
      <p:ext uri="{BB962C8B-B14F-4D97-AF65-F5344CB8AC3E}">
        <p14:creationId xmlns:p14="http://schemas.microsoft.com/office/powerpoint/2010/main" val="59426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5" name="Dikdörtgen 5"/>
          <p:cNvSpPr/>
          <p:nvPr/>
        </p:nvSpPr>
        <p:spPr>
          <a:xfrm>
            <a:off x="166119" y="669468"/>
            <a:ext cx="8517837" cy="29391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Jeolojik Tehlikeler</a:t>
            </a:r>
            <a:endParaRPr lang="fi-FI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166119" y="1293010"/>
            <a:ext cx="7843954" cy="3462807"/>
          </a:xfrm>
        </p:spPr>
        <p:txBody>
          <a:bodyPr anchor="t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450"/>
              </a:spcBef>
              <a:buClr>
                <a:srgbClr val="160093"/>
              </a:buClr>
              <a:buFont typeface="Courier New" panose="02070309020205020404" pitchFamily="49" charset="0"/>
              <a:buChar char="o"/>
              <a:defRPr/>
            </a:pPr>
            <a:r>
              <a:rPr lang="tr-TR" sz="1800" dirty="0"/>
              <a:t>	Yerkürenin  iç  dinamiğinden  ve yer kabuğundaki süreçlerden kaynaklanan olaylar olup, bunlar;	</a:t>
            </a:r>
          </a:p>
          <a:p>
            <a:pPr marL="0" indent="0" algn="just">
              <a:lnSpc>
                <a:spcPct val="100000"/>
              </a:lnSpc>
              <a:spcBef>
                <a:spcPts val="450"/>
              </a:spcBef>
              <a:buClr>
                <a:srgbClr val="160093"/>
              </a:buClr>
              <a:buFont typeface="Courier New" panose="02070309020205020404" pitchFamily="49" charset="0"/>
              <a:buChar char="o"/>
              <a:defRPr/>
            </a:pPr>
            <a:r>
              <a:rPr lang="tr-TR" sz="1800" dirty="0"/>
              <a:t>	1-Deprem</a:t>
            </a:r>
          </a:p>
          <a:p>
            <a:pPr marL="0" indent="0" algn="just">
              <a:lnSpc>
                <a:spcPct val="100000"/>
              </a:lnSpc>
              <a:spcBef>
                <a:spcPts val="450"/>
              </a:spcBef>
              <a:buClr>
                <a:srgbClr val="160093"/>
              </a:buClr>
              <a:buFont typeface="Courier New" panose="02070309020205020404" pitchFamily="49" charset="0"/>
              <a:buChar char="o"/>
              <a:defRPr/>
            </a:pPr>
            <a:r>
              <a:rPr lang="tr-TR" sz="1800" dirty="0"/>
              <a:t>	2-Tsunami</a:t>
            </a:r>
          </a:p>
          <a:p>
            <a:pPr marL="0" indent="0" algn="just">
              <a:lnSpc>
                <a:spcPct val="100000"/>
              </a:lnSpc>
              <a:spcBef>
                <a:spcPts val="450"/>
              </a:spcBef>
              <a:buClr>
                <a:srgbClr val="160093"/>
              </a:buClr>
              <a:buFont typeface="Courier New" panose="02070309020205020404" pitchFamily="49" charset="0"/>
              <a:buChar char="o"/>
              <a:defRPr/>
            </a:pPr>
            <a:r>
              <a:rPr lang="tr-TR" sz="1800" dirty="0"/>
              <a:t>	3-Heyelan</a:t>
            </a:r>
          </a:p>
          <a:p>
            <a:pPr marL="0" indent="0" algn="just">
              <a:lnSpc>
                <a:spcPct val="100000"/>
              </a:lnSpc>
              <a:spcBef>
                <a:spcPts val="450"/>
              </a:spcBef>
              <a:buClr>
                <a:srgbClr val="160093"/>
              </a:buClr>
              <a:buFont typeface="Courier New" panose="02070309020205020404" pitchFamily="49" charset="0"/>
              <a:buChar char="o"/>
              <a:defRPr/>
            </a:pPr>
            <a:r>
              <a:rPr lang="tr-TR" sz="1800" dirty="0"/>
              <a:t>	4-Kaya Düşmesi </a:t>
            </a:r>
          </a:p>
          <a:p>
            <a:pPr marL="0" indent="0" algn="just">
              <a:lnSpc>
                <a:spcPct val="100000"/>
              </a:lnSpc>
              <a:spcBef>
                <a:spcPts val="450"/>
              </a:spcBef>
              <a:buClr>
                <a:srgbClr val="160093"/>
              </a:buClr>
              <a:buFont typeface="Courier New" panose="02070309020205020404" pitchFamily="49" charset="0"/>
              <a:buChar char="o"/>
              <a:defRPr/>
            </a:pPr>
            <a:r>
              <a:rPr lang="tr-TR" sz="1800" dirty="0"/>
              <a:t>	5-Çığ Düşmesi  	</a:t>
            </a:r>
          </a:p>
          <a:p>
            <a:pPr marL="0" indent="0" algn="just">
              <a:lnSpc>
                <a:spcPct val="100000"/>
              </a:lnSpc>
              <a:spcBef>
                <a:spcPts val="450"/>
              </a:spcBef>
              <a:buClr>
                <a:srgbClr val="160093"/>
              </a:buClr>
              <a:buFont typeface="Courier New" panose="02070309020205020404" pitchFamily="49" charset="0"/>
              <a:buChar char="o"/>
              <a:defRPr/>
            </a:pPr>
            <a:r>
              <a:rPr lang="tr-TR" sz="1800" dirty="0"/>
              <a:t>	6-Taşkın</a:t>
            </a:r>
          </a:p>
          <a:p>
            <a:pPr marL="0" indent="0" algn="just">
              <a:lnSpc>
                <a:spcPct val="100000"/>
              </a:lnSpc>
              <a:spcBef>
                <a:spcPts val="450"/>
              </a:spcBef>
              <a:buClr>
                <a:srgbClr val="160093"/>
              </a:buClr>
              <a:buFont typeface="Courier New" panose="02070309020205020404" pitchFamily="49" charset="0"/>
              <a:buChar char="o"/>
              <a:defRPr/>
            </a:pPr>
            <a:r>
              <a:rPr lang="tr-TR" sz="1800" dirty="0"/>
              <a:t>	7-Volkanizma		</a:t>
            </a:r>
          </a:p>
          <a:p>
            <a:pPr marL="0" indent="0" algn="just">
              <a:lnSpc>
                <a:spcPct val="100000"/>
              </a:lnSpc>
              <a:spcBef>
                <a:spcPts val="450"/>
              </a:spcBef>
              <a:buClr>
                <a:srgbClr val="160093"/>
              </a:buClr>
              <a:buFont typeface="Courier New" panose="02070309020205020404" pitchFamily="49" charset="0"/>
              <a:buChar char="o"/>
              <a:defRPr/>
            </a:pPr>
            <a:r>
              <a:rPr lang="tr-TR" sz="1800" dirty="0"/>
              <a:t>   </a:t>
            </a:r>
            <a:r>
              <a:rPr lang="tr-TR" sz="1800" dirty="0" smtClean="0"/>
              <a:t>         </a:t>
            </a:r>
            <a:r>
              <a:rPr lang="tr-TR" sz="1800" dirty="0"/>
              <a:t>8-Tıbbi Jeoloji  sorunları v.b.</a:t>
            </a:r>
          </a:p>
        </p:txBody>
      </p:sp>
    </p:spTree>
    <p:extLst>
      <p:ext uri="{BB962C8B-B14F-4D97-AF65-F5344CB8AC3E}">
        <p14:creationId xmlns:p14="http://schemas.microsoft.com/office/powerpoint/2010/main" val="121937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5" name="Dikdörtgen 5"/>
          <p:cNvSpPr/>
          <p:nvPr/>
        </p:nvSpPr>
        <p:spPr>
          <a:xfrm>
            <a:off x="166119" y="669468"/>
            <a:ext cx="8517837" cy="29391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Afet</a:t>
            </a:r>
            <a:endParaRPr lang="fi-FI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166119" y="1293010"/>
            <a:ext cx="7843954" cy="3462807"/>
          </a:xfrm>
        </p:spPr>
        <p:txBody>
          <a:bodyPr anchor="t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450"/>
              </a:spcBef>
              <a:buClr>
                <a:srgbClr val="160093"/>
              </a:buClr>
              <a:buFont typeface="Courier New" panose="02070309020205020404" pitchFamily="49" charset="0"/>
              <a:buChar char="o"/>
              <a:defRPr/>
            </a:pPr>
            <a:r>
              <a:rPr lang="tr-TR" sz="1800" dirty="0"/>
              <a:t>Depremler, heyelanlar, kaya düşmeleri, su baskınları vb. yer kürenin  oluşumundan bugüne kadar geçen yaklaşık 5 milyar yıl boyunca tekrarlanan ve yer kabuğuna bugünkü şeklini veren doğa olaylarıdır. </a:t>
            </a:r>
          </a:p>
          <a:p>
            <a:pPr marL="0" indent="0" algn="just">
              <a:lnSpc>
                <a:spcPct val="100000"/>
              </a:lnSpc>
              <a:spcBef>
                <a:spcPts val="450"/>
              </a:spcBef>
              <a:buClr>
                <a:srgbClr val="160093"/>
              </a:buClr>
              <a:buFont typeface="Courier New" panose="02070309020205020404" pitchFamily="49" charset="0"/>
              <a:buChar char="o"/>
              <a:defRPr/>
            </a:pPr>
            <a:endParaRPr lang="tr-TR" sz="1800" dirty="0"/>
          </a:p>
          <a:p>
            <a:pPr marL="0" indent="0" algn="just">
              <a:lnSpc>
                <a:spcPct val="100000"/>
              </a:lnSpc>
              <a:spcBef>
                <a:spcPts val="450"/>
              </a:spcBef>
              <a:buClr>
                <a:srgbClr val="160093"/>
              </a:buClr>
              <a:buFont typeface="Courier New" panose="02070309020205020404" pitchFamily="49" charset="0"/>
              <a:buChar char="o"/>
              <a:defRPr/>
            </a:pPr>
            <a:r>
              <a:rPr lang="tr-TR" sz="1800" dirty="0"/>
              <a:t>Bu olaylar insanlığı etkilemediği sürece dünyadaki dinamik sürecin basit birer parçası olarak kalmış; can kaybı, ekonomik zarar ve sosyal problemlere sebep olunca  afet  olarak tanımlanmıştır. </a:t>
            </a:r>
          </a:p>
          <a:p>
            <a:pPr marL="0" indent="0" algn="just">
              <a:lnSpc>
                <a:spcPct val="100000"/>
              </a:lnSpc>
              <a:spcBef>
                <a:spcPts val="450"/>
              </a:spcBef>
              <a:buClr>
                <a:srgbClr val="160093"/>
              </a:buClr>
              <a:buFont typeface="Courier New" panose="02070309020205020404" pitchFamily="49" charset="0"/>
              <a:buChar char="o"/>
              <a:defRPr/>
            </a:pPr>
            <a:endParaRPr lang="tr-TR" sz="1800" dirty="0"/>
          </a:p>
          <a:p>
            <a:pPr marL="0" indent="0" algn="just">
              <a:lnSpc>
                <a:spcPct val="100000"/>
              </a:lnSpc>
              <a:spcBef>
                <a:spcPts val="450"/>
              </a:spcBef>
              <a:buClr>
                <a:srgbClr val="160093"/>
              </a:buClr>
              <a:buFont typeface="Courier New" panose="02070309020205020404" pitchFamily="49" charset="0"/>
              <a:buChar char="o"/>
              <a:defRPr/>
            </a:pPr>
            <a:r>
              <a:rPr lang="tr-TR" sz="1800" dirty="0"/>
              <a:t>Afetler,  insan gücü tarafından karşı koyulamayacak büyüklük ve etkideki doğal olaylardır. </a:t>
            </a:r>
          </a:p>
        </p:txBody>
      </p:sp>
    </p:spTree>
    <p:extLst>
      <p:ext uri="{BB962C8B-B14F-4D97-AF65-F5344CB8AC3E}">
        <p14:creationId xmlns:p14="http://schemas.microsoft.com/office/powerpoint/2010/main" val="105292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5" name="Dikdörtgen 5"/>
          <p:cNvSpPr/>
          <p:nvPr/>
        </p:nvSpPr>
        <p:spPr>
          <a:xfrm>
            <a:off x="166119" y="413254"/>
            <a:ext cx="8517837" cy="29391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Dünyada </a:t>
            </a: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Afetlerin Etkilerinin Puanlaması ve Önem Sırası (Brayt, 1993)</a:t>
            </a:r>
            <a:b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fi-FI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6" name="Group 1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858279"/>
              </p:ext>
            </p:extLst>
          </p:nvPr>
        </p:nvGraphicFramePr>
        <p:xfrm>
          <a:off x="166119" y="1268867"/>
          <a:ext cx="8808714" cy="4632428"/>
        </p:xfrm>
        <a:graphic>
          <a:graphicData uri="http://schemas.openxmlformats.org/drawingml/2006/table">
            <a:tbl>
              <a:tblPr/>
              <a:tblGrid>
                <a:gridCol w="8830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632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52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71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09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11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387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1113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8807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456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Önem Sırası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Afet Türü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Afetin Şiddeti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Etki Süresi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Etki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Alanı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Can Kaybı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Ekonomik Kayıp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Sosyal Etki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Etki Kalıcılığı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Kuraklık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Tropikal Siklon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7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Taşkınlar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Depremler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Volkan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06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Orta Enlem Fırtınaları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Tsunami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32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Orman ve Çalı Yangınları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Şişme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456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Deniz Seviyesi Değişimleri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Icebergs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Toz Fırtınaları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Heyelanlar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Kıyı Erozyonları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39" marR="91439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256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5" name="Dikdörtgen 5"/>
          <p:cNvSpPr/>
          <p:nvPr/>
        </p:nvSpPr>
        <p:spPr>
          <a:xfrm>
            <a:off x="166119" y="669468"/>
            <a:ext cx="8517837" cy="29391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Afganistan'da heyelan </a:t>
            </a:r>
            <a:endParaRPr lang="fi-FI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Picture 5" descr="C:\Users\sami.ercan\Desktop\606x340_2660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433" y="1262586"/>
            <a:ext cx="8255207" cy="470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150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5" name="Dikdörtgen 5"/>
          <p:cNvSpPr/>
          <p:nvPr/>
        </p:nvSpPr>
        <p:spPr>
          <a:xfrm>
            <a:off x="166119" y="669468"/>
            <a:ext cx="8517837" cy="29391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1972 Po Shan Road  (Hong Kong) </a:t>
            </a:r>
            <a:r>
              <a:rPr lang="en-US" sz="2400" b="1" dirty="0" err="1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Heyelanı</a:t>
            </a:r>
            <a:endParaRPr lang="fi-FI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3137" y="1266306"/>
            <a:ext cx="7543800" cy="4114800"/>
          </a:xfrm>
        </p:spPr>
        <p:txBody>
          <a:bodyPr/>
          <a:lstStyle/>
          <a:p>
            <a:r>
              <a:rPr lang="tr-TR" altLang="tr-TR" sz="1600" dirty="0"/>
              <a:t>50000 m</a:t>
            </a:r>
            <a:r>
              <a:rPr lang="tr-TR" altLang="tr-TR" sz="1600" baseline="30000" dirty="0"/>
              <a:t>3</a:t>
            </a:r>
            <a:r>
              <a:rPr lang="tr-TR" altLang="tr-TR" sz="1600" dirty="0"/>
              <a:t> malzeme akması, 12 katlı bir binada 67 can kaybı, Etkenler; 60</a:t>
            </a:r>
            <a:r>
              <a:rPr lang="tr-TR" altLang="tr-TR" sz="1600" baseline="30000" dirty="0"/>
              <a:t>0</a:t>
            </a:r>
            <a:r>
              <a:rPr lang="tr-TR" altLang="tr-TR" sz="1600" dirty="0"/>
              <a:t>’lik yamaç eğiminin şev kazısıyla 70</a:t>
            </a:r>
            <a:r>
              <a:rPr lang="tr-TR" altLang="tr-TR" sz="1600" baseline="30000" dirty="0"/>
              <a:t>0</a:t>
            </a:r>
            <a:r>
              <a:rPr lang="tr-TR" altLang="tr-TR" sz="1600" dirty="0"/>
              <a:t>’ye artırılması ve aşırı yağış</a:t>
            </a:r>
            <a:endParaRPr lang="en-US" altLang="tr-TR" sz="16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509" y="1775328"/>
            <a:ext cx="7065818" cy="4537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861148" y="4785712"/>
            <a:ext cx="12828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altLang="tr-TR" sz="1400" dirty="0" smtClean="0"/>
              <a:t>(</a:t>
            </a:r>
            <a:r>
              <a:rPr lang="tr-TR" altLang="tr-TR" sz="1400" dirty="0" err="1" smtClean="0"/>
              <a:t>Geotechnical</a:t>
            </a:r>
            <a:r>
              <a:rPr lang="tr-TR" altLang="tr-TR" sz="1400" dirty="0" smtClean="0"/>
              <a:t> </a:t>
            </a:r>
          </a:p>
          <a:p>
            <a:r>
              <a:rPr lang="tr-TR" altLang="tr-TR" sz="1400" dirty="0" err="1" smtClean="0"/>
              <a:t>Control</a:t>
            </a:r>
            <a:r>
              <a:rPr lang="tr-TR" altLang="tr-TR" sz="1400" dirty="0" smtClean="0"/>
              <a:t> </a:t>
            </a:r>
            <a:r>
              <a:rPr lang="tr-TR" altLang="tr-TR" sz="1400" dirty="0"/>
              <a:t>Office, </a:t>
            </a:r>
            <a:endParaRPr lang="tr-TR" altLang="tr-TR" sz="1400" dirty="0" smtClean="0"/>
          </a:p>
          <a:p>
            <a:r>
              <a:rPr lang="tr-TR" altLang="tr-TR" sz="1400" dirty="0" smtClean="0"/>
              <a:t>Hong </a:t>
            </a:r>
            <a:r>
              <a:rPr lang="tr-TR" altLang="tr-TR" sz="1400" dirty="0"/>
              <a:t>Kong </a:t>
            </a:r>
            <a:endParaRPr lang="tr-TR" altLang="tr-TR" sz="1400" dirty="0" smtClean="0"/>
          </a:p>
          <a:p>
            <a:r>
              <a:rPr lang="tr-TR" altLang="tr-TR" sz="1400" dirty="0" err="1" smtClean="0"/>
              <a:t>Government</a:t>
            </a:r>
            <a:r>
              <a:rPr lang="tr-TR" altLang="tr-TR" sz="1400" dirty="0"/>
              <a:t>)</a:t>
            </a:r>
            <a:endParaRPr lang="en-US" altLang="tr-TR" sz="1400" dirty="0"/>
          </a:p>
        </p:txBody>
      </p:sp>
    </p:spTree>
    <p:extLst>
      <p:ext uri="{BB962C8B-B14F-4D97-AF65-F5344CB8AC3E}">
        <p14:creationId xmlns:p14="http://schemas.microsoft.com/office/powerpoint/2010/main" val="245419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12502</TotalTime>
  <Words>365</Words>
  <Application>Microsoft Office PowerPoint</Application>
  <PresentationFormat>On-screen Show (4:3)</PresentationFormat>
  <Paragraphs>182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ekonomi</vt:lpstr>
      <vt:lpstr>1_Rics</vt:lpstr>
      <vt:lpstr>h.t.</vt:lpstr>
      <vt:lpstr>PowerPoint Presentation</vt:lpstr>
      <vt:lpstr>  </vt:lpstr>
      <vt:lpstr>  </vt:lpstr>
      <vt:lpstr>  </vt:lpstr>
      <vt:lpstr>  </vt:lpstr>
      <vt:lpstr>  </vt:lpstr>
      <vt:lpstr>  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sibel</cp:lastModifiedBy>
  <cp:revision>816</cp:revision>
  <cp:lastPrinted>2016-10-24T07:53:35Z</cp:lastPrinted>
  <dcterms:created xsi:type="dcterms:W3CDTF">2016-09-18T09:35:24Z</dcterms:created>
  <dcterms:modified xsi:type="dcterms:W3CDTF">2020-02-27T06:39:08Z</dcterms:modified>
</cp:coreProperties>
</file>