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9" r:id="rId3"/>
    <p:sldId id="271" r:id="rId4"/>
    <p:sldId id="270" r:id="rId5"/>
    <p:sldId id="269" r:id="rId6"/>
    <p:sldId id="268" r:id="rId7"/>
    <p:sldId id="301" r:id="rId8"/>
    <p:sldId id="267" r:id="rId9"/>
    <p:sldId id="266" r:id="rId10"/>
    <p:sldId id="265" r:id="rId11"/>
    <p:sldId id="264" r:id="rId12"/>
    <p:sldId id="263" r:id="rId13"/>
    <p:sldId id="262" r:id="rId14"/>
    <p:sldId id="261" r:id="rId15"/>
    <p:sldId id="26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FEEF"/>
    <a:srgbClr val="E8FEFE"/>
    <a:srgbClr val="FEC7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94" autoAdjust="0"/>
    <p:restoredTop sz="94660"/>
  </p:normalViewPr>
  <p:slideViewPr>
    <p:cSldViewPr>
      <p:cViewPr varScale="1">
        <p:scale>
          <a:sx n="87" d="100"/>
          <a:sy n="87" d="100"/>
        </p:scale>
        <p:origin x="13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7347B91-160B-4125-A9C5-CA4BFDA67368}" type="datetimeFigureOut">
              <a:rPr lang="tr-TR" smtClean="0"/>
              <a:pPr/>
              <a:t>12.2.2018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D13D1A5-D3EE-4AA5-92D2-A17E690E58F1}" type="slidenum">
              <a:rPr lang="tr-TR" smtClean="0"/>
              <a:pPr/>
              <a:t>‹#›</a:t>
            </a:fld>
            <a:endParaRPr lang="tr-TR"/>
          </a:p>
        </p:txBody>
      </p:sp>
    </p:spTree>
    <p:extLst>
      <p:ext uri="{BB962C8B-B14F-4D97-AF65-F5344CB8AC3E}">
        <p14:creationId xmlns:p14="http://schemas.microsoft.com/office/powerpoint/2010/main" val="28694843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50000">
              <a:schemeClr val="accent5">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043608" y="2287325"/>
            <a:ext cx="71438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YAŞLARA GÖRE, PSİKO-SOSYAL GELİŞİM ÖZELLİKLERİ </a:t>
            </a:r>
            <a:endParaRPr kumimoji="0" lang="tr-T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539552" y="338173"/>
            <a:ext cx="81724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DUYGUSAL GELİŞİM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Heyecanlar (Duygular)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tr-TR" sz="1600" dirty="0" smtClean="0">
                <a:latin typeface="Arial" pitchFamily="34" charset="0"/>
                <a:ea typeface="Times New Roman" pitchFamily="18" charset="0"/>
                <a:cs typeface="Arial" pitchFamily="34" charset="0"/>
              </a:rPr>
              <a:t>  </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Kendini kontrol edebilmeye başlar, bazı hayal kırıklıklarının üstesinden gelebilir.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Daha esnek olmaya ve alternatifleri kabul etmeye başlar.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Sürprizlerden ve beklenmedik uyarılardan hoşlanır.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Mizah duygusu gelişir.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Otonominin gelişmesi için yetişkinin desteğine ihtiyaç vardır.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Duyguların açık bir dille ifade edilmesi, duygusal gelişim açısından önemlidir.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Karanlıktan, yalnız kalmaktan ve garip, bilinmeyen ortamlardan korkar.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907704" y="1556792"/>
            <a:ext cx="576064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Değerler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Yakın çevresindeki yetişkinlerden toplumsal değer ve rolleri öğrenir.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Doğruyu ve yanlışı ayırt etmeyi öğrenir.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Ana-babadan ayrılmayı ve bağımsızca hareket edebilmeyi öğrenir.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1115616" y="1196752"/>
            <a:ext cx="70922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 pos="342900" algn="l"/>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Kişilik</a:t>
            </a:r>
          </a:p>
          <a:p>
            <a:pPr marL="0" marR="0" lvl="0" indent="0" algn="just" defTabSz="914400" rtl="0" eaLnBrk="1" fontAlgn="base" latinLnBrk="0" hangingPunct="1">
              <a:lnSpc>
                <a:spcPct val="100000"/>
              </a:lnSpc>
              <a:spcBef>
                <a:spcPct val="0"/>
              </a:spcBef>
              <a:spcAft>
                <a:spcPct val="0"/>
              </a:spcAft>
              <a:buClrTx/>
              <a:buSzTx/>
              <a:buFontTx/>
              <a:buNone/>
              <a:tabLst>
                <a:tab pos="228600" algn="l"/>
                <a:tab pos="3429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Kendi kişiliğinin farkındadır ve kendini diğer insanlarla karşılaştırır.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Güçlü tercihleri vardır.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Başarısıyla gurur duyar.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Sahip olma olgusunu anlamaya başlar.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Cinsiyet farklılıklarından haberdardır.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Bağımsız olmak ister ve bazı aktiviteleri bağımsız yapabilme yetisine sahiptir.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 pos="3429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Keşfeder; her yeni deneyim onun için çaba isteyen bir olaydır.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214282" y="214290"/>
            <a:ext cx="592935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ZİHİNSEL (BİLİŞSEL) GELİŞİM</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Düşünce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lang="tr-TR" dirty="0" smtClean="0">
                <a:latin typeface="Arial" pitchFamily="34" charset="0"/>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Hayal ve gerçeği ayırt etmekte zorlanır.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Dikkat süreci kısadır, kolayca dikkati dağılır, konudan konuya geçer.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Objelere isim vermeye başlar. Benzer objeleri ve benzer fonksiyonları olan objeleri gruplandırmaya, kategorilere sokmaya başlar.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Nicelik algılaması gelişmemesine rağmen sayıları kullanır. Çabuk yargılar, fakat hatalı yargılama yapabilir.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İki alternatif arasında karar verebilir.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İki fikirden daha fazlasını içermiyorsa, yönergeleri takip edebilir.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Hatırlama gücü sınırlıdır. Çünkü gördüğü objeleri ve duyduğu sesleri sınıflandırmakta güçlük çeker.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Duygusal açıdan önemli olan olayları daha kolay hatırlar.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pic>
        <p:nvPicPr>
          <p:cNvPr id="7170" name="Picture 2" descr="C:\Users\Saba Hoca\Desktop\çocuk resmi\18.jpg"/>
          <p:cNvPicPr>
            <a:picLocks noChangeAspect="1" noChangeArrowheads="1"/>
          </p:cNvPicPr>
          <p:nvPr/>
        </p:nvPicPr>
        <p:blipFill>
          <a:blip r:embed="rId2"/>
          <a:srcRect/>
          <a:stretch>
            <a:fillRect/>
          </a:stretch>
        </p:blipFill>
        <p:spPr bwMode="auto">
          <a:xfrm>
            <a:off x="6429388" y="2714620"/>
            <a:ext cx="2495550" cy="18288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642910" y="214290"/>
            <a:ext cx="788436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Dil</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Dil kullanımında yaşıtlarından farklı olabilir, eğer kabul görüyorsa daha akıcı konuşur.</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Soyut ve fonksiyonel kelimeler kullanır.</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Kelime dağarcığı hızla artar, konuşmaktan hoşlanır, kendi ismini söyleyebilir.</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Daha uzun ve güzel cümleler kurmaya başlar; 4-6 sözcükten oluşan cümleler kurabilir.</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Duygularını açıklamak için sözcükleri kullanmaya başlar.</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Sesler ve kelimeler sık sık tekrar edilir.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1619672" y="1556792"/>
            <a:ext cx="535785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5-7 YAŞLAR</a:t>
            </a:r>
          </a:p>
          <a:p>
            <a:pPr marL="0" marR="0" lvl="0" indent="0" algn="l" defTabSz="914400" rtl="0" eaLnBrk="1" fontAlgn="base" latinLnBrk="0" hangingPunct="1">
              <a:lnSpc>
                <a:spcPct val="100000"/>
              </a:lnSpc>
              <a:spcBef>
                <a:spcPct val="0"/>
              </a:spcBef>
              <a:spcAft>
                <a:spcPct val="0"/>
              </a:spcAft>
              <a:buClrTx/>
              <a:buSzTx/>
              <a:buFontTx/>
              <a:buNone/>
              <a:tabLst/>
            </a:pPr>
            <a:endParaRPr lang="tr-TR" b="1" dirty="0">
              <a:latin typeface="Arial" pitchFamily="34" charset="0"/>
              <a:ea typeface="Times New Roman" pitchFamily="18" charset="0"/>
              <a:cs typeface="Arial" pitchFamily="34" charset="0"/>
            </a:endParaRPr>
          </a:p>
          <a:p>
            <a:pPr fontAlgn="base">
              <a:spcBef>
                <a:spcPct val="0"/>
              </a:spcBef>
              <a:spcAft>
                <a:spcPct val="0"/>
              </a:spcAft>
            </a:pPr>
            <a:endParaRPr lang="tr-TR" b="1" dirty="0" smtClean="0">
              <a:latin typeface="Arial" pitchFamily="34" charset="0"/>
              <a:ea typeface="Times New Roman" pitchFamily="18" charset="0"/>
              <a:cs typeface="Arial" pitchFamily="34" charset="0"/>
            </a:endParaRPr>
          </a:p>
          <a:p>
            <a:pPr fontAlgn="base">
              <a:spcBef>
                <a:spcPct val="0"/>
              </a:spcBef>
              <a:spcAft>
                <a:spcPct val="0"/>
              </a:spcAft>
            </a:pPr>
            <a:r>
              <a:rPr lang="tr-TR" b="1" dirty="0" smtClean="0">
                <a:latin typeface="Arial" pitchFamily="34" charset="0"/>
                <a:ea typeface="Times New Roman" pitchFamily="18" charset="0"/>
                <a:cs typeface="Arial" pitchFamily="34" charset="0"/>
              </a:rPr>
              <a:t>8-10 YAŞLAR</a:t>
            </a:r>
          </a:p>
          <a:p>
            <a:pPr fontAlgn="base">
              <a:spcBef>
                <a:spcPct val="0"/>
              </a:spcBef>
              <a:spcAft>
                <a:spcPct val="0"/>
              </a:spcAft>
            </a:pPr>
            <a:endParaRPr lang="tr-TR"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fontAlgn="base">
              <a:spcBef>
                <a:spcPct val="0"/>
              </a:spcBef>
              <a:spcAft>
                <a:spcPct val="0"/>
              </a:spcAft>
            </a:pPr>
            <a:r>
              <a:rPr lang="tr-TR" b="1" dirty="0">
                <a:latin typeface="Arial" pitchFamily="34" charset="0"/>
                <a:ea typeface="Times New Roman" pitchFamily="18" charset="0"/>
                <a:cs typeface="Arial" pitchFamily="34" charset="0"/>
              </a:rPr>
              <a:t>11—      YAŞLAR</a:t>
            </a:r>
            <a:endParaRPr lang="tr-TR"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pic>
        <p:nvPicPr>
          <p:cNvPr id="4" name="Picture 17" descr="501"/>
          <p:cNvPicPr>
            <a:picLocks noChangeAspect="1" noChangeArrowheads="1"/>
          </p:cNvPicPr>
          <p:nvPr/>
        </p:nvPicPr>
        <p:blipFill>
          <a:blip r:embed="rId2"/>
          <a:srcRect/>
          <a:stretch>
            <a:fillRect/>
          </a:stretch>
        </p:blipFill>
        <p:spPr bwMode="auto">
          <a:xfrm>
            <a:off x="4898325" y="2214554"/>
            <a:ext cx="3926583" cy="3733795"/>
          </a:xfrm>
          <a:prstGeom prst="rect">
            <a:avLst/>
          </a:prstGeom>
          <a:noFill/>
          <a:ln w="38100" algn="ctr">
            <a:solidFill>
              <a:srgbClr val="CCCCFF"/>
            </a:solidFill>
            <a:miter lim="800000"/>
            <a:headEnd/>
            <a:tailEnd/>
          </a:ln>
          <a:effectLst>
            <a:outerShdw dist="107763" dir="2700000" algn="ctr" rotWithShape="0">
              <a:srgbClr val="CCCCFF">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571472" y="357166"/>
            <a:ext cx="806489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Hemen her anne-babanın çocuklarını daha iyi tanıma ihtiyacı duydukları bilinmektedir. Çocuk ve gençleri daha iyi tanımak ise tanımak ise onların içinde bulundukları gelişme döneminin özelliklerinin bilinmesini gerektirmektedir.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“Gelişme”, hayat boyu süren ve yaşam süreci içinde meydana gelen düzenli değişiklikler biçiminde tanımlanabilir. Doğadaki tüm canlılar bir gelişim sürecinden geçerler. İnsanoğlu da hayatı boyunca farklı gelişme dönemleri yaşar. Bu dönemlerin her birinin kendine özgü psikolojik ve fizyolojik özellikleri vardır. Gelişme, hayatın ilk yıllarında daha belirgin, daha hızlı ve süreklidir. 20 yaşından sonra olan değişiklikler daha az dikkat çekerler.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42910" y="285728"/>
            <a:ext cx="8064896"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0-3 YAŞLAR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SOSYAL GELİŞİM</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Çocuğun ilk sosyal etkileşimler doğduktan hemen sonra başlar. İlk fiziksel temasını meme emmeyle birlikte anneyle yaşar.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Bebekler 3.aydan itibaren insan sesi duyduklarından başlarını sesi duydukları yöne çevirirler ve gülümsemeye gülümseyerek yanıt verirler.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8.aydan itibaren ayrılma kaygısı yaşar; anne-babadan ayrıldığında korku gösterebilir. Dikkati çekmek için bağırır.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9-12 aylar arasında el çırpma oyunlarına katılır, sarılmalarla sevgi gösterir.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yaşlarında müziğe duyarlı olmaya, müzik çalınınca hareket etmeye başlar.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buçuk- iki yaşlarında altının ıslandığını haber vermeye başlar. Meraklı bir şekilde çevreyi keşfeder.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İki yaşında diğer çocuklarla evcilik gibi oyunlar oynamaya başlar. Kendi başına da oyun oynayabilir, bağımsızlık gösterir.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İkinci yıldaki özellikle motor yetenekler ve dil gelişimindeki hızlı değişim nedeniyle çocuk bağımsızlaşır. Sosyal tepkileri gelişmeye başlar; utanma, otoritenin kabulü, taklit, rekabet, işbirliği gibi.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785786" y="571480"/>
            <a:ext cx="792088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DUYGUSAL GELİŞİM VE KİŞİLİK GELİŞİMİ</a:t>
            </a: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Heyecanlar (Duygular)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lang="tr-TR" dirty="0" smtClean="0">
                <a:latin typeface="Arial" pitchFamily="34" charset="0"/>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Doğumdan sonraki haftalarda, duygusal ifadelerinin belirtileri görülür; çocuk yüzlere seçerek dikkat eder, bazılarına ilgi göstermez. Çocuk büyüdükçe tepkileri farklılaşmaya başlar; sözlü tepkiler artar, motor tepkiler azalır.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Korku, çocuklukta en sık rastlanan duygulardan biridir. Yeni doğan bebekler çok sayıda uyarandan korkarlar, büyüdükçe yaratılan hayali olaylardan korkmaya başlarlar.  </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Öfke de sık rastlanan bir heyecan türüdür. Çocuk, öfkelenince dikkati üzerine çekebileceğini ve istediğinin yapılacağını öğrenerek bu tepkiyi kullanmaya başlar. Bu tepki yaşla birlikte artış gösterir.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642910" y="285728"/>
            <a:ext cx="571504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ZİHİNSEL (BİLİŞSEL) GELİŞİM</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Düşünce</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tr-TR" dirty="0" smtClean="0">
                <a:latin typeface="Arial" pitchFamily="34" charset="0"/>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Bebek zihinsel düşünme veya anlama anlamında bilmez, düşünmez. Çevresini duyu ve hareket eylemleriyle düzenler ve bilir.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Bebek 0-4 aylar arasında, görme alanında olan nesneleri gözleriyle takip etmeye başlar.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4-8 aylar arasında mimik ve hareketleri taklit etmeye başlar.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8-12 aylar arasında tanıdık yüzleri ve yabancıları ayırt etmeye başlar. Dış dünyadan çok kendi bedenini merak eder ve bedeniyle ilgilenir.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yaşına kadar aşama aşama nesne sürekliliğini kazanır ve artık bir nesneyi görmediği zaman da onun var olduğunu bilir.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Nesneleri istediği amaçlara ulaşmak için araç olarak kullanmayı denemeye başlar.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Bir-iki yaş arasında renkleri tanıma, ayırt etme ve ortak özellikleri fark etmeye başlar.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İki-üç yaş arasında ufak eşyalardan oyuncaklar yapmaya başlar.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pic>
        <p:nvPicPr>
          <p:cNvPr id="28674" name="Picture 2" descr="http://t0.gstatic.com/images?q=tbn:ANd9GcROrwRvj6CRnsoMkZA9xst9f-HUQr2zYvYjA46wPyQtCPHasE_W"/>
          <p:cNvPicPr>
            <a:picLocks noChangeAspect="1" noChangeArrowheads="1"/>
          </p:cNvPicPr>
          <p:nvPr/>
        </p:nvPicPr>
        <p:blipFill>
          <a:blip r:embed="rId2">
            <a:duotone>
              <a:schemeClr val="accent1">
                <a:shade val="45000"/>
                <a:satMod val="135000"/>
              </a:schemeClr>
              <a:prstClr val="white"/>
            </a:duotone>
          </a:blip>
          <a:srcRect/>
          <a:stretch>
            <a:fillRect/>
          </a:stretch>
        </p:blipFill>
        <p:spPr bwMode="auto">
          <a:xfrm>
            <a:off x="6500826" y="714356"/>
            <a:ext cx="2428892" cy="200026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20000"/>
                <a:lumOff val="80000"/>
              </a:schemeClr>
            </a:gs>
            <a:gs pos="50000">
              <a:srgbClr val="FEC7B8"/>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097" name="Rectangle 1"/>
          <p:cNvSpPr>
            <a:spLocks noChangeArrowheads="1"/>
          </p:cNvSpPr>
          <p:nvPr/>
        </p:nvSpPr>
        <p:spPr bwMode="auto">
          <a:xfrm>
            <a:off x="467544" y="1412776"/>
            <a:ext cx="813690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Dil</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Yeni doğanın ilk çıkardığı sesler ağlamadır ve yaklaşık 2 ay boyunca ağlama dışında pek ses çıkarmazlar.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Bebek, 2 aydan sonra agulama denilen (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ooo</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aaah</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gibi) bir takım sesler çıkarmaya başlarlar, 4 aydan sonra çevrelerinde duydukları sesleri çıkarmaya çalışırlar.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4-8 ay arasında hecelemeye, yani bir ünlü ile bir ünsüzü birleştirmeye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 gibi sesler), 8.aydan itibaren ise hece tekrarları (‘baba’, ‘mama’) yapmaya başlar.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50000">
              <a:schemeClr val="accent4">
                <a:lumMod val="20000"/>
                <a:lumOff val="80000"/>
              </a:schemeClr>
            </a:gs>
            <a:gs pos="100000">
              <a:schemeClr val="bg1">
                <a:lumMod val="85000"/>
              </a:schemeClr>
            </a:gs>
          </a:gsLst>
          <a:lin ang="5400000" scaled="0"/>
          <a:tileRect/>
        </a:gradFill>
        <a:effectLst/>
      </p:bgPr>
    </p:bg>
    <p:spTree>
      <p:nvGrpSpPr>
        <p:cNvPr id="1" name=""/>
        <p:cNvGrpSpPr/>
        <p:nvPr/>
      </p:nvGrpSpPr>
      <p:grpSpPr>
        <a:xfrm>
          <a:off x="0" y="0"/>
          <a:ext cx="0" cy="0"/>
          <a:chOff x="0" y="0"/>
          <a:chExt cx="0" cy="0"/>
        </a:xfrm>
      </p:grpSpPr>
      <p:sp>
        <p:nvSpPr>
          <p:cNvPr id="4" name="3 Dikdörtgen"/>
          <p:cNvSpPr/>
          <p:nvPr/>
        </p:nvSpPr>
        <p:spPr>
          <a:xfrm>
            <a:off x="2123728" y="1340768"/>
            <a:ext cx="4572000" cy="4247317"/>
          </a:xfrm>
          <a:prstGeom prst="rect">
            <a:avLst/>
          </a:prstGeom>
        </p:spPr>
        <p:txBody>
          <a:bodyPr>
            <a:spAutoFit/>
          </a:bodyPr>
          <a:lstStyle/>
          <a:p>
            <a:pPr lvl="0" algn="just" eaLnBrk="0" fontAlgn="base" hangingPunct="0">
              <a:spcBef>
                <a:spcPct val="0"/>
              </a:spcBef>
              <a:spcAft>
                <a:spcPct val="0"/>
              </a:spcAft>
              <a:buFontTx/>
              <a:buChar char="•"/>
            </a:pPr>
            <a:r>
              <a:rPr lang="tr-TR" dirty="0" smtClean="0">
                <a:latin typeface="Arial" pitchFamily="34" charset="0"/>
                <a:ea typeface="Times New Roman" pitchFamily="18" charset="0"/>
                <a:cs typeface="Arial" pitchFamily="34" charset="0"/>
              </a:rPr>
              <a:t> 8-12 aylar arasında ilk anlamlı kelimelerini (nesne ile kelime arasında bağlantı kurarak) söylüyorlar. </a:t>
            </a:r>
          </a:p>
          <a:p>
            <a:pPr lvl="0" algn="just" eaLnBrk="0" fontAlgn="base" hangingPunct="0">
              <a:spcBef>
                <a:spcPct val="0"/>
              </a:spcBef>
              <a:spcAft>
                <a:spcPct val="0"/>
              </a:spcAft>
              <a:buFontTx/>
              <a:buChar char="•"/>
            </a:pPr>
            <a:r>
              <a:rPr lang="tr-TR" dirty="0" smtClean="0">
                <a:latin typeface="Arial" pitchFamily="34" charset="0"/>
                <a:ea typeface="Times New Roman" pitchFamily="18" charset="0"/>
                <a:cs typeface="Arial" pitchFamily="34" charset="0"/>
              </a:rPr>
              <a:t>  Bir yaşından itibaren tek tek kelimelerle konuşmaya başlar, basit yönergelere uyabilir. Fakat bir yaş civarında bebek enerjisini yürümeye verdiği için dil gelişimi, bebek yürüyene kadar yavaş gidiyor. </a:t>
            </a:r>
          </a:p>
          <a:p>
            <a:pPr lvl="0" algn="just" eaLnBrk="0" fontAlgn="base" hangingPunct="0">
              <a:spcBef>
                <a:spcPct val="0"/>
              </a:spcBef>
              <a:spcAft>
                <a:spcPct val="0"/>
              </a:spcAft>
              <a:buFontTx/>
              <a:buChar char="•"/>
            </a:pPr>
            <a:r>
              <a:rPr lang="tr-TR" dirty="0" smtClean="0">
                <a:latin typeface="Arial" pitchFamily="34" charset="0"/>
                <a:ea typeface="Times New Roman" pitchFamily="18" charset="0"/>
                <a:cs typeface="Arial" pitchFamily="34" charset="0"/>
              </a:rPr>
              <a:t>  Bir buçuk yaşından itibaren iki kelimelik cümleler kurmaya, basit cümlelerle isteklerini söylemeye başlar. </a:t>
            </a:r>
          </a:p>
          <a:p>
            <a:pPr lvl="0" algn="just" eaLnBrk="0" fontAlgn="base" hangingPunct="0">
              <a:spcBef>
                <a:spcPct val="0"/>
              </a:spcBef>
              <a:spcAft>
                <a:spcPct val="0"/>
              </a:spcAft>
              <a:buFontTx/>
              <a:buChar char="•"/>
            </a:pPr>
            <a:r>
              <a:rPr lang="tr-TR" dirty="0" smtClean="0">
                <a:latin typeface="Arial" pitchFamily="34" charset="0"/>
                <a:ea typeface="Times New Roman" pitchFamily="18" charset="0"/>
                <a:cs typeface="Arial" pitchFamily="34" charset="0"/>
              </a:rPr>
              <a:t>  İki-üç yaş arasında sorular sormaya ve basit sorulara cevap verir. Konuşması anlaşılır olmaya başlar. Sorulunca ismini söyler.</a:t>
            </a:r>
            <a:endParaRPr lang="tr-T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500034" y="0"/>
            <a:ext cx="8208912"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3-4 YAŞLAR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SOSYAL GELİŞİM</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Aile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Anne-babalar, çocuğun cinsiyet rollerinin gelişmesinde model olurlar.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Anne-babanın tutumları, çocuğun kendisine saygısını ve güvenlik hissinin gelişmesini etkiler.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Yetişkinin koruması ve kontrolü, çocuğun fiziksel güvenliği için önemlidir.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Çocuk, saldırganlığını kontrol etme, başarıyı yaşama, bağımsızlık gibi konularla ilgili olan aile beklentilerini öğrenir.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Diğer insanlara karşı ilgisini ifade edebilir.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Ev içinde yapılması gereken küçük işleri yapmaya isteklidir ve yapabilir.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Gerektiğinde bilgi almayı, soru sormayı ve kurallara uymayı öğrenir.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Yetişkinleri yorgunluk noktasına vardıracak kadar enerjiktir.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Yetişkinler tarafından konuları, sınırları, kuralları test eder.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Ailesi ve evi için güçlü duygular beslemeye başlar.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043608" y="723761"/>
            <a:ext cx="771530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Arkadaşlıklar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Arkadaşlıklarının süresi kısadır.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Paralel oyunlar yaygındır. Ortaklaşa oyunların başlamasıyla, kızlar ve erkekler beraber oynamaya başlarlar.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Diğer insanların duygularıyla ilgilenmeye başlarlar; yaşıtlarının tutumlarını gözlerler.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Yeni insanlarla tanışmaktan ve yeni deneyimlerden hoşlanırlar.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1600" b="1" i="1"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4 Dikdörtgen"/>
          <p:cNvSpPr/>
          <p:nvPr/>
        </p:nvSpPr>
        <p:spPr>
          <a:xfrm>
            <a:off x="1187624" y="3068960"/>
            <a:ext cx="4572000" cy="1631216"/>
          </a:xfrm>
          <a:prstGeom prst="rect">
            <a:avLst/>
          </a:prstGeom>
        </p:spPr>
        <p:txBody>
          <a:bodyPr>
            <a:spAutoFit/>
          </a:bodyPr>
          <a:lstStyle/>
          <a:p>
            <a:pPr lvl="0" eaLnBrk="0" fontAlgn="base" hangingPunct="0">
              <a:spcBef>
                <a:spcPct val="0"/>
              </a:spcBef>
              <a:spcAft>
                <a:spcPct val="0"/>
              </a:spcAft>
            </a:pPr>
            <a:r>
              <a:rPr lang="tr-TR" b="1" i="1" dirty="0" smtClean="0">
                <a:latin typeface="Arial" pitchFamily="34" charset="0"/>
                <a:ea typeface="Times New Roman" pitchFamily="18" charset="0"/>
                <a:cs typeface="Arial" pitchFamily="34" charset="0"/>
              </a:rPr>
              <a:t>Okul</a:t>
            </a:r>
            <a:endParaRPr lang="tr-TR" sz="800" dirty="0" smtClean="0">
              <a:latin typeface="Arial" pitchFamily="34" charset="0"/>
              <a:cs typeface="Arial" pitchFamily="34" charset="0"/>
            </a:endParaRPr>
          </a:p>
          <a:p>
            <a:pPr lvl="0" eaLnBrk="0" fontAlgn="base" hangingPunct="0">
              <a:spcBef>
                <a:spcPct val="0"/>
              </a:spcBef>
              <a:spcAft>
                <a:spcPct val="0"/>
              </a:spcAft>
              <a:buFontTx/>
              <a:buChar char="•"/>
            </a:pPr>
            <a:endParaRPr lang="tr-TR" dirty="0" smtClean="0">
              <a:latin typeface="Arial" pitchFamily="34" charset="0"/>
              <a:ea typeface="Times New Roman" pitchFamily="18" charset="0"/>
              <a:cs typeface="Arial" pitchFamily="34" charset="0"/>
            </a:endParaRPr>
          </a:p>
          <a:p>
            <a:pPr lvl="0" eaLnBrk="0" fontAlgn="base" hangingPunct="0">
              <a:spcBef>
                <a:spcPct val="0"/>
              </a:spcBef>
              <a:spcAft>
                <a:spcPct val="0"/>
              </a:spcAft>
              <a:buFontTx/>
              <a:buChar char="•"/>
            </a:pPr>
            <a:r>
              <a:rPr lang="tr-TR" dirty="0" smtClean="0">
                <a:latin typeface="Arial" pitchFamily="34" charset="0"/>
                <a:ea typeface="Times New Roman" pitchFamily="18" charset="0"/>
                <a:cs typeface="Arial" pitchFamily="34" charset="0"/>
              </a:rPr>
              <a:t>  Okul öncesi deneyimler sosyal gelişimi olumlu yönde etkiler.</a:t>
            </a:r>
            <a:endParaRPr lang="tr-TR" sz="800" dirty="0" smtClean="0">
              <a:latin typeface="Arial" pitchFamily="34" charset="0"/>
              <a:cs typeface="Arial" pitchFamily="34" charset="0"/>
            </a:endParaRPr>
          </a:p>
          <a:p>
            <a:pPr lvl="0" eaLnBrk="0" fontAlgn="base" hangingPunct="0">
              <a:spcBef>
                <a:spcPct val="0"/>
              </a:spcBef>
              <a:spcAft>
                <a:spcPct val="0"/>
              </a:spcAft>
            </a:pPr>
            <a:endParaRPr lang="tr-TR" sz="2800" dirty="0" smtClean="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811</Words>
  <Application>Microsoft Office PowerPoint</Application>
  <PresentationFormat>Ekran Gösterisi (4:3)</PresentationFormat>
  <Paragraphs>123</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Symbol</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52</cp:revision>
  <dcterms:created xsi:type="dcterms:W3CDTF">2012-04-26T20:46:06Z</dcterms:created>
  <dcterms:modified xsi:type="dcterms:W3CDTF">2018-02-12T13:20:19Z</dcterms:modified>
</cp:coreProperties>
</file>