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5" r:id="rId3"/>
    <p:sldId id="314" r:id="rId4"/>
    <p:sldId id="362" r:id="rId5"/>
    <p:sldId id="315" r:id="rId6"/>
    <p:sldId id="316" r:id="rId7"/>
    <p:sldId id="363" r:id="rId8"/>
    <p:sldId id="317" r:id="rId9"/>
    <p:sldId id="364" r:id="rId10"/>
    <p:sldId id="34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246281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5558336-9328-4A3A-96E7-F92339335677}"/>
              </a:ext>
            </a:extLst>
          </p:cNvPr>
          <p:cNvSpPr>
            <a:spLocks noGrp="1"/>
          </p:cNvSpPr>
          <p:nvPr>
            <p:ph type="title"/>
          </p:nvPr>
        </p:nvSpPr>
        <p:spPr/>
        <p:txBody>
          <a:bodyPr rtlCol="0">
            <a:normAutofit/>
          </a:bodyPr>
          <a:lstStyle/>
          <a:p>
            <a:pPr>
              <a:defRPr/>
            </a:pPr>
            <a:r>
              <a:rPr lang="tr-TR" b="1" dirty="0"/>
              <a:t>Pazarlama Karması</a:t>
            </a:r>
            <a:r>
              <a:rPr lang="tr-TR" dirty="0"/>
              <a:t/>
            </a:r>
            <a:br>
              <a:rPr lang="tr-TR" dirty="0"/>
            </a:br>
            <a:endParaRPr lang="tr-TR" dirty="0"/>
          </a:p>
        </p:txBody>
      </p:sp>
      <p:sp>
        <p:nvSpPr>
          <p:cNvPr id="3" name="2 İçerik Yer Tutucusu">
            <a:extLst>
              <a:ext uri="{FF2B5EF4-FFF2-40B4-BE49-F238E27FC236}">
                <a16:creationId xmlns:a16="http://schemas.microsoft.com/office/drawing/2014/main" id="{F1F60182-3337-4849-B98B-8153C45CFCA5}"/>
              </a:ext>
            </a:extLst>
          </p:cNvPr>
          <p:cNvSpPr>
            <a:spLocks noGrp="1"/>
          </p:cNvSpPr>
          <p:nvPr>
            <p:ph idx="1"/>
          </p:nvPr>
        </p:nvSpPr>
        <p:spPr>
          <a:xfrm>
            <a:off x="96982" y="1724170"/>
            <a:ext cx="11417684" cy="3880773"/>
          </a:xfrm>
        </p:spPr>
        <p:txBody>
          <a:bodyPr rtlCol="0">
            <a:normAutofit/>
          </a:bodyPr>
          <a:lstStyle/>
          <a:p>
            <a:pPr>
              <a:defRPr/>
            </a:pPr>
            <a:r>
              <a:rPr lang="tr-TR" sz="2400" dirty="0"/>
              <a:t>Pazarlamanın 4P'sidir. Bir işletmenin toplam pazarlama çabasını ve arzını temsil eder. </a:t>
            </a:r>
          </a:p>
          <a:p>
            <a:pPr>
              <a:defRPr/>
            </a:pPr>
            <a:endParaRPr lang="tr-TR" sz="2400" dirty="0"/>
          </a:p>
          <a:p>
            <a:pPr>
              <a:defRPr/>
            </a:pPr>
            <a:r>
              <a:rPr lang="tr-TR" sz="2400" b="1" dirty="0"/>
              <a:t>Ürün-</a:t>
            </a:r>
            <a:r>
              <a:rPr lang="tr-TR" sz="2400" b="1" dirty="0" err="1"/>
              <a:t>P</a:t>
            </a:r>
            <a:r>
              <a:rPr lang="tr-TR" sz="2400" dirty="0" err="1"/>
              <a:t>roduct</a:t>
            </a:r>
            <a:r>
              <a:rPr lang="tr-TR" sz="2400" dirty="0"/>
              <a:t>: Ne satılacak?</a:t>
            </a:r>
          </a:p>
          <a:p>
            <a:pPr>
              <a:defRPr/>
            </a:pPr>
            <a:r>
              <a:rPr lang="tr-TR" sz="2400" b="1" dirty="0"/>
              <a:t>Yer (Dağıtım)-</a:t>
            </a:r>
            <a:r>
              <a:rPr lang="tr-TR" sz="2400" dirty="0"/>
              <a:t> </a:t>
            </a:r>
            <a:r>
              <a:rPr lang="tr-TR" sz="2400" b="1" dirty="0" err="1"/>
              <a:t>P</a:t>
            </a:r>
            <a:r>
              <a:rPr lang="tr-TR" sz="2400" dirty="0" err="1"/>
              <a:t>lace</a:t>
            </a:r>
            <a:r>
              <a:rPr lang="tr-TR" sz="2400" dirty="0"/>
              <a:t>: Nerede satılacak?</a:t>
            </a:r>
          </a:p>
          <a:p>
            <a:pPr>
              <a:defRPr/>
            </a:pPr>
            <a:r>
              <a:rPr lang="tr-TR" sz="2400" b="1" dirty="0"/>
              <a:t>Fiyat- </a:t>
            </a:r>
            <a:r>
              <a:rPr lang="tr-TR" sz="2400" b="1" dirty="0" err="1"/>
              <a:t>P</a:t>
            </a:r>
            <a:r>
              <a:rPr lang="tr-TR" sz="2400" dirty="0" err="1"/>
              <a:t>rice</a:t>
            </a:r>
            <a:r>
              <a:rPr lang="tr-TR" sz="2400" dirty="0"/>
              <a:t>: Hangi Fiyattan?</a:t>
            </a:r>
          </a:p>
          <a:p>
            <a:pPr>
              <a:defRPr/>
            </a:pPr>
            <a:r>
              <a:rPr lang="tr-TR" sz="2400" b="1" dirty="0"/>
              <a:t>Tutundurma-</a:t>
            </a:r>
            <a:r>
              <a:rPr lang="tr-TR" sz="2400" b="1" dirty="0" err="1"/>
              <a:t>P</a:t>
            </a:r>
            <a:r>
              <a:rPr lang="tr-TR" sz="2400" dirty="0" err="1"/>
              <a:t>romotion</a:t>
            </a:r>
            <a:r>
              <a:rPr lang="tr-TR" sz="2400" dirty="0"/>
              <a:t>: Tüketicilere nasıl duyurulacak &amp; satışlar nasıl arttırılacak?</a:t>
            </a:r>
          </a:p>
          <a:p>
            <a:pPr>
              <a:defRPr/>
            </a:pPr>
            <a:endParaRPr lang="tr-TR" sz="2400" dirty="0"/>
          </a:p>
          <a:p>
            <a:pPr>
              <a:defRPr/>
            </a:pPr>
            <a:endParaRPr lang="tr-TR" sz="2400" dirty="0"/>
          </a:p>
          <a:p>
            <a:pPr>
              <a:defRPr/>
            </a:pP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329386" y="2027646"/>
            <a:ext cx="11095567" cy="3880773"/>
          </a:xfrm>
        </p:spPr>
        <p:txBody>
          <a:bodyPr>
            <a:noAutofit/>
          </a:bodyPr>
          <a:lstStyle/>
          <a:p>
            <a:pPr marL="0" indent="0" algn="just">
              <a:buNone/>
            </a:pPr>
            <a:r>
              <a:rPr lang="tr-TR" sz="2200" b="1" dirty="0">
                <a:latin typeface="Times New Roman" panose="02020603050405020304" pitchFamily="18" charset="0"/>
                <a:cs typeface="Times New Roman" panose="02020603050405020304" pitchFamily="18" charset="0"/>
              </a:rPr>
              <a:t>A)Ürün:</a:t>
            </a:r>
            <a:endParaRPr lang="tr-TR" sz="2200" dirty="0">
              <a:latin typeface="Times New Roman" panose="02020603050405020304" pitchFamily="18" charset="0"/>
              <a:cs typeface="Times New Roman" panose="02020603050405020304" pitchFamily="18" charset="0"/>
            </a:endParaRPr>
          </a:p>
          <a:p>
            <a:pPr marL="0" indent="0" algn="just">
              <a:buNone/>
            </a:pPr>
            <a:r>
              <a:rPr lang="tr-TR" sz="2200" b="1" dirty="0">
                <a:latin typeface="Times New Roman" panose="02020603050405020304" pitchFamily="18" charset="0"/>
                <a:cs typeface="Times New Roman" panose="02020603050405020304" pitchFamily="18" charset="0"/>
              </a:rPr>
              <a:t>Turizm ürünü:</a:t>
            </a:r>
            <a:r>
              <a:rPr lang="tr-TR" sz="2200" dirty="0">
                <a:latin typeface="Times New Roman" panose="02020603050405020304" pitchFamily="18" charset="0"/>
                <a:cs typeface="Times New Roman" panose="02020603050405020304" pitchFamily="18" charset="0"/>
              </a:rPr>
              <a:t> Bireylerin sürekli olarak yaşamlarını sürdürdükleri yerlerden, ayrılışlarından itibaren başlayıp yeniden evlerine dönmelerine kadar geçen sürede satın aldıkları veya yararlandıkları mal ve hizmetlerin oluşturduğu bir paket veya edindikleri deneyimlerin bir toplamıdır. Bu kapsamda ele alındığında turizm ürünü fiziksel nesneler, hizmetler, turizm bölgeleri, turizm işletmeleri ve turizm hareketlerine katılanların yararlandıkları veya satın aldıkları her türden etkinliği içermektedir.</a:t>
            </a:r>
          </a:p>
          <a:p>
            <a:pPr marL="0" indent="0" algn="just">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1534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303260" y="1270000"/>
            <a:ext cx="11095567" cy="3880773"/>
          </a:xfrm>
        </p:spPr>
        <p:txBody>
          <a:bodyPr>
            <a:noAutofit/>
          </a:bodyPr>
          <a:lstStyle/>
          <a:p>
            <a:pPr marL="0" indent="0" algn="just">
              <a:buNone/>
            </a:pPr>
            <a:r>
              <a:rPr lang="tr-TR" sz="2200" b="1" dirty="0">
                <a:latin typeface="Times New Roman" panose="02020603050405020304" pitchFamily="18" charset="0"/>
                <a:cs typeface="Times New Roman" panose="02020603050405020304" pitchFamily="18" charset="0"/>
              </a:rPr>
              <a:t>A)Ürün:</a:t>
            </a:r>
            <a:endParaRPr lang="tr-TR" sz="2200" dirty="0">
              <a:latin typeface="Times New Roman" panose="02020603050405020304" pitchFamily="18" charset="0"/>
              <a:cs typeface="Times New Roman" panose="02020603050405020304" pitchFamily="18" charset="0"/>
            </a:endParaRPr>
          </a:p>
          <a:p>
            <a:pPr marL="0" indent="0" algn="just">
              <a:buNone/>
            </a:pPr>
            <a:endParaRPr lang="tr-TR" sz="2200" dirty="0" smtClean="0">
              <a:latin typeface="Times New Roman" panose="02020603050405020304" pitchFamily="18" charset="0"/>
              <a:cs typeface="Times New Roman" panose="02020603050405020304" pitchFamily="18" charset="0"/>
            </a:endParaRPr>
          </a:p>
          <a:p>
            <a:pPr marL="0" indent="0" algn="just">
              <a:buNone/>
            </a:pPr>
            <a:r>
              <a:rPr lang="tr-TR" sz="2200" dirty="0" smtClean="0">
                <a:latin typeface="Times New Roman" panose="02020603050405020304" pitchFamily="18" charset="0"/>
                <a:cs typeface="Times New Roman" panose="02020603050405020304" pitchFamily="18" charset="0"/>
              </a:rPr>
              <a:t>Turizm </a:t>
            </a:r>
            <a:r>
              <a:rPr lang="tr-TR" sz="2200" dirty="0">
                <a:latin typeface="Times New Roman" panose="02020603050405020304" pitchFamily="18" charset="0"/>
                <a:cs typeface="Times New Roman" panose="02020603050405020304" pitchFamily="18" charset="0"/>
              </a:rPr>
              <a:t>ürünü örneğin; bir yiyeceğin, içeceğini oluşturan ürünler açısından maddi bir ürün olabildiği gibi aynı zamanda lezzeti açısından maddi olmayan bir üründür.</a:t>
            </a:r>
          </a:p>
          <a:p>
            <a:pPr marL="0" indent="0" algn="just">
              <a:buNone/>
            </a:pPr>
            <a:r>
              <a:rPr lang="tr-TR" sz="2200" dirty="0">
                <a:latin typeface="Times New Roman" panose="02020603050405020304" pitchFamily="18" charset="0"/>
                <a:cs typeface="Times New Roman" panose="02020603050405020304" pitchFamily="18" charset="0"/>
              </a:rPr>
              <a:t>Tur operatörlerinin oluşturduğu ve hazırladığı paket turlarda birer turizm ürünüdür. Paket turu oluşturan konaklama, ulaşım, yeme-içme, eğlence, alışveriş hizmeti gibi ürünler kendi başlarına ayrı bir ürün olabildikleri gibi paket bir ürünün parçasını da oluşturabilmektedirler. Bir seyahat acentesinin müşterilerine sunduğu bilet satışı, araba kiralama, tatil hizmeti sunma vb. her türden hizmette birer turizm ürünüdür.</a:t>
            </a:r>
          </a:p>
          <a:p>
            <a:pPr marL="0" indent="0" algn="just">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4259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26615" y="1363518"/>
            <a:ext cx="11095567" cy="3880773"/>
          </a:xfrm>
        </p:spPr>
        <p:txBody>
          <a:bodyPr>
            <a:noAutofit/>
          </a:bodyPr>
          <a:lstStyle/>
          <a:p>
            <a:pPr algn="just"/>
            <a:r>
              <a:rPr lang="tr-TR" sz="2000" b="1" dirty="0">
                <a:latin typeface="Times New Roman" panose="02020603050405020304" pitchFamily="18" charset="0"/>
                <a:cs typeface="Times New Roman" panose="02020603050405020304" pitchFamily="18" charset="0"/>
              </a:rPr>
              <a:t>Turizm Ürününü Oluşturan Unsurlar</a:t>
            </a: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dirty="0">
                <a:latin typeface="Times New Roman" panose="02020603050405020304" pitchFamily="18" charset="0"/>
                <a:cs typeface="Times New Roman" panose="02020603050405020304" pitchFamily="18" charset="0"/>
              </a:rPr>
              <a:t>1.Çekicilik:</a:t>
            </a:r>
            <a:r>
              <a:rPr lang="tr-TR" sz="2000" dirty="0">
                <a:latin typeface="Times New Roman" panose="02020603050405020304" pitchFamily="18" charset="0"/>
                <a:cs typeface="Times New Roman" panose="02020603050405020304" pitchFamily="18" charset="0"/>
              </a:rPr>
              <a:t> Turistin seyahat etmek istediği bir yeri diğer bir yere tercih etmesini etkileyen unsurlardır. Turizm ürününde çekiciliği belirleyen unsurlar dört gruba ayrılabilir.</a:t>
            </a:r>
          </a:p>
          <a:p>
            <a:pPr marL="0" indent="0" algn="just">
              <a:buNone/>
            </a:pPr>
            <a:r>
              <a:rPr lang="tr-TR" sz="2000" b="1" dirty="0" err="1">
                <a:latin typeface="Times New Roman" panose="02020603050405020304" pitchFamily="18" charset="0"/>
                <a:cs typeface="Times New Roman" panose="02020603050405020304" pitchFamily="18" charset="0"/>
              </a:rPr>
              <a:t>a.Doğal</a:t>
            </a:r>
            <a:r>
              <a:rPr lang="tr-TR" sz="2000" b="1" dirty="0">
                <a:latin typeface="Times New Roman" panose="02020603050405020304" pitchFamily="18" charset="0"/>
                <a:cs typeface="Times New Roman" panose="02020603050405020304" pitchFamily="18" charset="0"/>
              </a:rPr>
              <a:t> unsurlar:</a:t>
            </a:r>
            <a:r>
              <a:rPr lang="tr-TR" sz="2000" dirty="0">
                <a:latin typeface="Times New Roman" panose="02020603050405020304" pitchFamily="18" charset="0"/>
                <a:cs typeface="Times New Roman" panose="02020603050405020304" pitchFamily="18" charset="0"/>
              </a:rPr>
              <a:t> Coğrafi durum, iklim, doğal güzellikler, deniz suyu sıcaklığı, karın kalınlığı vb. doğal unsurları oluşturan alt gruplar arasında yer alır.</a:t>
            </a:r>
          </a:p>
          <a:p>
            <a:pPr marL="0" indent="0" algn="just">
              <a:buNone/>
            </a:pPr>
            <a:r>
              <a:rPr lang="tr-TR" sz="2000" b="1" dirty="0" err="1">
                <a:latin typeface="Times New Roman" panose="02020603050405020304" pitchFamily="18" charset="0"/>
                <a:cs typeface="Times New Roman" panose="02020603050405020304" pitchFamily="18" charset="0"/>
              </a:rPr>
              <a:t>b.Sosyokültürel</a:t>
            </a:r>
            <a:r>
              <a:rPr lang="tr-TR" sz="2000" b="1" dirty="0">
                <a:latin typeface="Times New Roman" panose="02020603050405020304" pitchFamily="18" charset="0"/>
                <a:cs typeface="Times New Roman" panose="02020603050405020304" pitchFamily="18" charset="0"/>
              </a:rPr>
              <a:t> unsurlar: </a:t>
            </a:r>
            <a:r>
              <a:rPr lang="tr-TR" sz="2000" dirty="0">
                <a:latin typeface="Times New Roman" panose="02020603050405020304" pitchFamily="18" charset="0"/>
                <a:cs typeface="Times New Roman" panose="02020603050405020304" pitchFamily="18" charset="0"/>
              </a:rPr>
              <a:t>Gelenek ve görenekler, kültürel varlıklar, </a:t>
            </a:r>
            <a:r>
              <a:rPr lang="tr-TR" sz="2000" dirty="0" err="1">
                <a:latin typeface="Times New Roman" panose="02020603050405020304" pitchFamily="18" charset="0"/>
                <a:cs typeface="Times New Roman" panose="02020603050405020304" pitchFamily="18" charset="0"/>
              </a:rPr>
              <a:t>sayasal</a:t>
            </a:r>
            <a:r>
              <a:rPr lang="tr-TR" sz="2000" dirty="0">
                <a:latin typeface="Times New Roman" panose="02020603050405020304" pitchFamily="18" charset="0"/>
                <a:cs typeface="Times New Roman" panose="02020603050405020304" pitchFamily="18" charset="0"/>
              </a:rPr>
              <a:t> yapı, eğitim durumu ve kentleşme düzeyi gibi çekicilik unsuru taşır.</a:t>
            </a:r>
          </a:p>
          <a:p>
            <a:pPr marL="0" indent="0" algn="just">
              <a:buNone/>
            </a:pPr>
            <a:r>
              <a:rPr lang="tr-TR" sz="2000" b="1" dirty="0" err="1">
                <a:latin typeface="Times New Roman" panose="02020603050405020304" pitchFamily="18" charset="0"/>
                <a:cs typeface="Times New Roman" panose="02020603050405020304" pitchFamily="18" charset="0"/>
              </a:rPr>
              <a:t>c.Ekonomik</a:t>
            </a:r>
            <a:r>
              <a:rPr lang="tr-TR" sz="2000" b="1" dirty="0">
                <a:latin typeface="Times New Roman" panose="02020603050405020304" pitchFamily="18" charset="0"/>
                <a:cs typeface="Times New Roman" panose="02020603050405020304" pitchFamily="18" charset="0"/>
              </a:rPr>
              <a:t> unsurlar: </a:t>
            </a:r>
            <a:r>
              <a:rPr lang="tr-TR" sz="2000" dirty="0">
                <a:latin typeface="Times New Roman" panose="02020603050405020304" pitchFamily="18" charset="0"/>
                <a:cs typeface="Times New Roman" panose="02020603050405020304" pitchFamily="18" charset="0"/>
              </a:rPr>
              <a:t>Turizm ürününün fiyatı, paranın satın alma değeri, alt yapı olanakları ekonomik unsurların bazılarıdır.</a:t>
            </a:r>
          </a:p>
          <a:p>
            <a:pPr marL="0" indent="0" algn="just">
              <a:buNone/>
            </a:pPr>
            <a:r>
              <a:rPr lang="tr-TR" sz="2000" b="1" dirty="0" err="1">
                <a:latin typeface="Times New Roman" panose="02020603050405020304" pitchFamily="18" charset="0"/>
                <a:cs typeface="Times New Roman" panose="02020603050405020304" pitchFamily="18" charset="0"/>
              </a:rPr>
              <a:t>d.Psikolojik</a:t>
            </a:r>
            <a:r>
              <a:rPr lang="tr-TR" sz="2000" b="1" dirty="0">
                <a:latin typeface="Times New Roman" panose="02020603050405020304" pitchFamily="18" charset="0"/>
                <a:cs typeface="Times New Roman" panose="02020603050405020304" pitchFamily="18" charset="0"/>
              </a:rPr>
              <a:t> unsurlar: </a:t>
            </a:r>
            <a:r>
              <a:rPr lang="tr-TR" sz="2000" dirty="0">
                <a:latin typeface="Times New Roman" panose="02020603050405020304" pitchFamily="18" charset="0"/>
                <a:cs typeface="Times New Roman" panose="02020603050405020304" pitchFamily="18" charset="0"/>
              </a:rPr>
              <a:t>Ülkeler arasındaki tarihsel, kültürel ve dinsel ilişkiler, toplumların gelenek görenek ve davranış biçimleri, yöneticilerin gelenek ve davranışları, moda, alışkanlık, </a:t>
            </a:r>
            <a:r>
              <a:rPr lang="tr-TR" sz="2000" dirty="0" err="1">
                <a:latin typeface="Times New Roman" panose="02020603050405020304" pitchFamily="18" charset="0"/>
                <a:cs typeface="Times New Roman" panose="02020603050405020304" pitchFamily="18" charset="0"/>
              </a:rPr>
              <a:t>sinobizm</a:t>
            </a:r>
            <a:r>
              <a:rPr lang="tr-TR" sz="2000" dirty="0">
                <a:latin typeface="Times New Roman" panose="02020603050405020304" pitchFamily="18" charset="0"/>
                <a:cs typeface="Times New Roman" panose="02020603050405020304" pitchFamily="18" charset="0"/>
              </a:rPr>
              <a:t> sempatiği ya da iticilik duygusu gelmektedir.</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6627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26615" y="1363518"/>
            <a:ext cx="11095567" cy="3880773"/>
          </a:xfrm>
        </p:spPr>
        <p:txBody>
          <a:bodyPr>
            <a:noAutofit/>
          </a:bodyPr>
          <a:lstStyle/>
          <a:p>
            <a:pPr marL="0" indent="0" algn="just">
              <a:buNone/>
            </a:pPr>
            <a:r>
              <a:rPr lang="tr-TR" sz="2200" b="1" dirty="0">
                <a:latin typeface="Times New Roman" panose="02020603050405020304" pitchFamily="18" charset="0"/>
                <a:cs typeface="Times New Roman" panose="02020603050405020304" pitchFamily="18" charset="0"/>
              </a:rPr>
              <a:t>	</a:t>
            </a:r>
            <a:endParaRPr lang="tr-TR" sz="2200" b="1" dirty="0" smtClean="0">
              <a:latin typeface="Times New Roman" panose="02020603050405020304" pitchFamily="18" charset="0"/>
              <a:cs typeface="Times New Roman" panose="02020603050405020304" pitchFamily="18" charset="0"/>
            </a:endParaRPr>
          </a:p>
          <a:p>
            <a:pPr marL="0" indent="0" algn="just">
              <a:buNone/>
            </a:pPr>
            <a:r>
              <a:rPr lang="tr-TR" sz="2200" b="1" dirty="0">
                <a:latin typeface="Times New Roman" panose="02020603050405020304" pitchFamily="18" charset="0"/>
                <a:cs typeface="Times New Roman" panose="02020603050405020304" pitchFamily="18" charset="0"/>
              </a:rPr>
              <a:t>	</a:t>
            </a:r>
            <a:r>
              <a:rPr lang="tr-TR" sz="2200" b="1" dirty="0" smtClean="0">
                <a:latin typeface="Times New Roman" panose="02020603050405020304" pitchFamily="18" charset="0"/>
                <a:cs typeface="Times New Roman" panose="02020603050405020304" pitchFamily="18" charset="0"/>
              </a:rPr>
              <a:t>2.Ulaşılabilirlilik</a:t>
            </a:r>
            <a:r>
              <a:rPr lang="tr-TR" sz="2200" b="1" dirty="0">
                <a:latin typeface="Times New Roman" panose="02020603050405020304" pitchFamily="18" charset="0"/>
                <a:cs typeface="Times New Roman" panose="02020603050405020304" pitchFamily="18" charset="0"/>
              </a:rPr>
              <a:t>:</a:t>
            </a:r>
            <a:r>
              <a:rPr lang="tr-TR" sz="2200" dirty="0">
                <a:latin typeface="Times New Roman" panose="02020603050405020304" pitchFamily="18" charset="0"/>
                <a:cs typeface="Times New Roman" panose="02020603050405020304" pitchFamily="18" charset="0"/>
              </a:rPr>
              <a:t> Turizm ürününü oluşturan önemli bir unsurda turizm bölgelerine ve 	işletmelerine kolay </a:t>
            </a:r>
            <a:r>
              <a:rPr lang="tr-TR" sz="2200" dirty="0" err="1">
                <a:latin typeface="Times New Roman" panose="02020603050405020304" pitchFamily="18" charset="0"/>
                <a:cs typeface="Times New Roman" panose="02020603050405020304" pitchFamily="18" charset="0"/>
              </a:rPr>
              <a:t>ulaşılabilirlilik</a:t>
            </a:r>
            <a:r>
              <a:rPr lang="tr-TR" sz="2200" dirty="0">
                <a:latin typeface="Times New Roman" panose="02020603050405020304" pitchFamily="18" charset="0"/>
                <a:cs typeface="Times New Roman" panose="02020603050405020304" pitchFamily="18" charset="0"/>
              </a:rPr>
              <a:t> alt yapı olanaklarının varlığıdır.</a:t>
            </a:r>
          </a:p>
          <a:p>
            <a:pPr marL="400050" lvl="1" indent="0" algn="just">
              <a:buNone/>
            </a:pPr>
            <a:r>
              <a:rPr lang="tr-TR" sz="2200" dirty="0">
                <a:latin typeface="Times New Roman" panose="02020603050405020304" pitchFamily="18" charset="0"/>
                <a:cs typeface="Times New Roman" panose="02020603050405020304" pitchFamily="18" charset="0"/>
              </a:rPr>
              <a:t>Turizm ürünü çekiciliği, yüksek olmasına karşılık turist gönderen merkezlere uzaksa yani yeterli alt yapı yoksa havayolu, karayolu, denizyolu, demiryolu bağlantısı yetersizse turizm ürününün pazarlamasında sıkıntı çıkar.</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417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26615" y="1363518"/>
            <a:ext cx="11095567" cy="3880773"/>
          </a:xfrm>
        </p:spPr>
        <p:txBody>
          <a:bodyPr>
            <a:noAutofit/>
          </a:bodyPr>
          <a:lstStyle/>
          <a:p>
            <a:pPr marL="0" indent="0" algn="just">
              <a:buNone/>
            </a:pPr>
            <a:r>
              <a:rPr lang="tr-TR" sz="2200" b="1" dirty="0">
                <a:latin typeface="Times New Roman" panose="02020603050405020304" pitchFamily="18" charset="0"/>
                <a:cs typeface="Times New Roman" panose="02020603050405020304" pitchFamily="18" charset="0"/>
              </a:rPr>
              <a:t>	</a:t>
            </a:r>
            <a:endParaRPr lang="tr-TR" sz="2200" b="1" dirty="0" smtClean="0">
              <a:latin typeface="Times New Roman" panose="02020603050405020304" pitchFamily="18" charset="0"/>
              <a:cs typeface="Times New Roman" panose="02020603050405020304" pitchFamily="18" charset="0"/>
            </a:endParaRPr>
          </a:p>
          <a:p>
            <a:pPr marL="0" indent="0" algn="just">
              <a:buNone/>
            </a:pPr>
            <a:r>
              <a:rPr lang="tr-TR" sz="2200" b="1" dirty="0">
                <a:latin typeface="Times New Roman" panose="02020603050405020304" pitchFamily="18" charset="0"/>
                <a:cs typeface="Times New Roman" panose="02020603050405020304" pitchFamily="18" charset="0"/>
              </a:rPr>
              <a:t>	</a:t>
            </a:r>
            <a:r>
              <a:rPr lang="tr-TR" sz="2200" dirty="0" err="1" smtClean="0">
                <a:latin typeface="Times New Roman" panose="02020603050405020304" pitchFamily="18" charset="0"/>
                <a:cs typeface="Times New Roman" panose="02020603050405020304" pitchFamily="18" charset="0"/>
              </a:rPr>
              <a:t>Ulaşılabilirlilik</a:t>
            </a:r>
            <a:r>
              <a:rPr lang="tr-TR" sz="2200" dirty="0" smtClean="0">
                <a:latin typeface="Times New Roman" panose="02020603050405020304" pitchFamily="18" charset="0"/>
                <a:cs typeface="Times New Roman" panose="02020603050405020304" pitchFamily="18" charset="0"/>
              </a:rPr>
              <a:t> </a:t>
            </a:r>
            <a:r>
              <a:rPr lang="tr-TR" sz="2200" dirty="0">
                <a:latin typeface="Times New Roman" panose="02020603050405020304" pitchFamily="18" charset="0"/>
                <a:cs typeface="Times New Roman" panose="02020603050405020304" pitchFamily="18" charset="0"/>
              </a:rPr>
              <a:t>çekiciliği yüksek olan turizm merkezlerinin hedef kitlenin bulunduğu yerlere </a:t>
            </a:r>
            <a:r>
              <a:rPr lang="tr-TR" sz="2200" dirty="0" smtClean="0">
                <a:latin typeface="Times New Roman" panose="02020603050405020304" pitchFamily="18" charset="0"/>
                <a:cs typeface="Times New Roman" panose="02020603050405020304" pitchFamily="18" charset="0"/>
              </a:rPr>
              <a:t>	olan </a:t>
            </a:r>
            <a:r>
              <a:rPr lang="tr-TR" sz="2200" dirty="0">
                <a:latin typeface="Times New Roman" panose="02020603050405020304" pitchFamily="18" charset="0"/>
                <a:cs typeface="Times New Roman" panose="02020603050405020304" pitchFamily="18" charset="0"/>
              </a:rPr>
              <a:t>yakınlığı ve düşük maliyette </a:t>
            </a:r>
            <a:r>
              <a:rPr lang="tr-TR" sz="2200" dirty="0" err="1">
                <a:latin typeface="Times New Roman" panose="02020603050405020304" pitchFamily="18" charset="0"/>
                <a:cs typeface="Times New Roman" panose="02020603050405020304" pitchFamily="18" charset="0"/>
              </a:rPr>
              <a:t>ulaşılabilirlilik</a:t>
            </a:r>
            <a:r>
              <a:rPr lang="tr-TR" sz="2200" dirty="0">
                <a:latin typeface="Times New Roman" panose="02020603050405020304" pitchFamily="18" charset="0"/>
                <a:cs typeface="Times New Roman" panose="02020603050405020304" pitchFamily="18" charset="0"/>
              </a:rPr>
              <a:t> oranını ifade etmektedir.</a:t>
            </a:r>
          </a:p>
          <a:p>
            <a:pPr marL="400050" lvl="1" indent="0" algn="just">
              <a:buNone/>
            </a:pPr>
            <a:r>
              <a:rPr lang="tr-TR" sz="2200" dirty="0">
                <a:latin typeface="Times New Roman" panose="02020603050405020304" pitchFamily="18" charset="0"/>
                <a:cs typeface="Times New Roman" panose="02020603050405020304" pitchFamily="18" charset="0"/>
              </a:rPr>
              <a:t> Orta gelir sahip kişiler için ulaştırma imkanlarının maliyeti önemli iken yüksek gelirli kişiler için zaman önemlidir.</a:t>
            </a:r>
          </a:p>
          <a:p>
            <a:pPr marL="400050" lvl="1" indent="0" algn="just">
              <a:buNone/>
            </a:pPr>
            <a:r>
              <a:rPr lang="tr-TR" sz="2200" dirty="0">
                <a:latin typeface="Times New Roman" panose="02020603050405020304" pitchFamily="18" charset="0"/>
                <a:cs typeface="Times New Roman" panose="02020603050405020304" pitchFamily="18" charset="0"/>
              </a:rPr>
              <a:t>Turizm ürünlerinin başarıyla pazarlanmasında ulaşılabilirliğin; uzaklık açısından yakın, zaman açısından kısa ve maliyetler açısından ucuz olması gerekmektedir.</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880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0" y="953309"/>
            <a:ext cx="11095567" cy="3880773"/>
          </a:xfrm>
        </p:spPr>
        <p:txBody>
          <a:bodyPr>
            <a:noAutofit/>
          </a:bodyPr>
          <a:lstStyle/>
          <a:p>
            <a:pPr indent="20638" algn="just">
              <a:buNone/>
            </a:pPr>
            <a:r>
              <a:rPr lang="tr-TR" sz="2200" b="1" dirty="0">
                <a:latin typeface="Times New Roman" panose="02020603050405020304" pitchFamily="18" charset="0"/>
                <a:cs typeface="Times New Roman" panose="02020603050405020304" pitchFamily="18" charset="0"/>
              </a:rPr>
              <a:t>	</a:t>
            </a:r>
            <a:endParaRPr lang="tr-TR" sz="2200" b="1" dirty="0" smtClean="0">
              <a:latin typeface="Times New Roman" panose="02020603050405020304" pitchFamily="18" charset="0"/>
              <a:cs typeface="Times New Roman" panose="02020603050405020304" pitchFamily="18" charset="0"/>
            </a:endParaRPr>
          </a:p>
          <a:p>
            <a:pPr indent="20638" algn="just">
              <a:buNone/>
            </a:pPr>
            <a:endParaRPr lang="tr-TR" sz="2200" b="1" dirty="0">
              <a:latin typeface="Times New Roman" panose="02020603050405020304" pitchFamily="18" charset="0"/>
              <a:cs typeface="Times New Roman" panose="02020603050405020304" pitchFamily="18" charset="0"/>
            </a:endParaRPr>
          </a:p>
          <a:p>
            <a:pPr indent="20638" algn="just">
              <a:buNone/>
            </a:pPr>
            <a:r>
              <a:rPr lang="tr-TR" sz="2200" b="1" dirty="0" smtClean="0">
                <a:latin typeface="Times New Roman" panose="02020603050405020304" pitchFamily="18" charset="0"/>
                <a:cs typeface="Times New Roman" panose="02020603050405020304" pitchFamily="18" charset="0"/>
              </a:rPr>
              <a:t>3.Turizm </a:t>
            </a:r>
            <a:r>
              <a:rPr lang="tr-TR" sz="2200" b="1" dirty="0">
                <a:latin typeface="Times New Roman" panose="02020603050405020304" pitchFamily="18" charset="0"/>
                <a:cs typeface="Times New Roman" panose="02020603050405020304" pitchFamily="18" charset="0"/>
              </a:rPr>
              <a:t>işletmeleri:</a:t>
            </a:r>
            <a:r>
              <a:rPr lang="tr-TR" sz="2200" dirty="0">
                <a:latin typeface="Times New Roman" panose="02020603050405020304" pitchFamily="18" charset="0"/>
                <a:cs typeface="Times New Roman" panose="02020603050405020304" pitchFamily="18" charset="0"/>
              </a:rPr>
              <a:t> Ulaştırma, konaklama, yiyecek içecek işletmeleri, tur operatörleri, seyahat acenteleri, rekreasyon işletmeleri, fuar ve kongre hizmeti sunan işletmeler, hediyelik eşya satan işletmeler turizm işletmelerindendir. Bunlardan birinin eksikliği halinde üretilen turizm ürünü de eksik olmuş olabilir.</a:t>
            </a:r>
          </a:p>
          <a:p>
            <a:pPr indent="20638" algn="just">
              <a:buNone/>
            </a:pPr>
            <a:r>
              <a:rPr lang="tr-TR" sz="2200" b="1" dirty="0">
                <a:latin typeface="Times New Roman" panose="02020603050405020304" pitchFamily="18" charset="0"/>
                <a:cs typeface="Times New Roman" panose="02020603050405020304" pitchFamily="18" charset="0"/>
              </a:rPr>
              <a:t>	4.Etkinlikler: </a:t>
            </a:r>
            <a:r>
              <a:rPr lang="tr-TR" sz="2200" dirty="0">
                <a:latin typeface="Times New Roman" panose="02020603050405020304" pitchFamily="18" charset="0"/>
                <a:cs typeface="Times New Roman" panose="02020603050405020304" pitchFamily="18" charset="0"/>
              </a:rPr>
              <a:t>Bu kapsamda festival, fuar, kongre, bayram, şenlik ve karnaval gibi etkinliklerin yanı sıra spor organizasyonları yer almaktadır. Bu kapsamda dünya kupası, kış ve yaz olimpiyatları ülkesel spor karşılaşmaları turizm de dikkate alınan etkinliklerdir.</a:t>
            </a:r>
          </a:p>
          <a:p>
            <a:pPr indent="20638" algn="just">
              <a:buNone/>
            </a:pPr>
            <a:r>
              <a:rPr lang="tr-TR" sz="2200" b="1" dirty="0">
                <a:latin typeface="Times New Roman" panose="02020603050405020304" pitchFamily="18" charset="0"/>
                <a:cs typeface="Times New Roman" panose="02020603050405020304" pitchFamily="18" charset="0"/>
              </a:rPr>
              <a:t>	</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7753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0" y="953309"/>
            <a:ext cx="11095567" cy="3880773"/>
          </a:xfrm>
        </p:spPr>
        <p:txBody>
          <a:bodyPr>
            <a:noAutofit/>
          </a:bodyPr>
          <a:lstStyle/>
          <a:p>
            <a:pPr indent="20638" algn="just">
              <a:buNone/>
            </a:pPr>
            <a:r>
              <a:rPr lang="tr-TR" sz="2200" b="1" dirty="0">
                <a:latin typeface="Times New Roman" panose="02020603050405020304" pitchFamily="18" charset="0"/>
                <a:cs typeface="Times New Roman" panose="02020603050405020304" pitchFamily="18" charset="0"/>
              </a:rPr>
              <a:t>	</a:t>
            </a:r>
            <a:endParaRPr lang="tr-TR" sz="2200" b="1" dirty="0" smtClean="0">
              <a:latin typeface="Times New Roman" panose="02020603050405020304" pitchFamily="18" charset="0"/>
              <a:cs typeface="Times New Roman" panose="02020603050405020304" pitchFamily="18" charset="0"/>
            </a:endParaRPr>
          </a:p>
          <a:p>
            <a:pPr indent="20638" algn="just">
              <a:buNone/>
            </a:pPr>
            <a:endParaRPr lang="tr-TR" sz="2200" b="1" dirty="0" smtClean="0">
              <a:latin typeface="Times New Roman" panose="02020603050405020304" pitchFamily="18" charset="0"/>
              <a:cs typeface="Times New Roman" panose="02020603050405020304" pitchFamily="18" charset="0"/>
            </a:endParaRPr>
          </a:p>
          <a:p>
            <a:pPr indent="20638" algn="just">
              <a:buNone/>
            </a:pPr>
            <a:r>
              <a:rPr lang="tr-TR" sz="2200" b="1" dirty="0" smtClean="0">
                <a:latin typeface="Times New Roman" panose="02020603050405020304" pitchFamily="18" charset="0"/>
                <a:cs typeface="Times New Roman" panose="02020603050405020304" pitchFamily="18" charset="0"/>
              </a:rPr>
              <a:t>5.İmaj</a:t>
            </a:r>
            <a:r>
              <a:rPr lang="tr-TR" sz="2200" b="1" dirty="0">
                <a:latin typeface="Times New Roman" panose="02020603050405020304" pitchFamily="18" charset="0"/>
                <a:cs typeface="Times New Roman" panose="02020603050405020304" pitchFamily="18" charset="0"/>
              </a:rPr>
              <a:t>:</a:t>
            </a:r>
            <a:r>
              <a:rPr lang="tr-TR" sz="2200" dirty="0">
                <a:latin typeface="Times New Roman" panose="02020603050405020304" pitchFamily="18" charset="0"/>
                <a:cs typeface="Times New Roman" panose="02020603050405020304" pitchFamily="18" charset="0"/>
              </a:rPr>
              <a:t> Turizm bölgelerinin zaman içerisinde sahip oldukları imajları tüketicilerin söz konusu bölgeleri tercih etmeleri nedenleri arasında üst sırada yer alır. Örneğin; Türkiye’nin önemli turizm bölgelerinden Bodrum sahip olduğu eğlence turizmine yönelik imajı dolayısıyla önemli oranda turizm talebini çekmektedir. Aynı şekilde ABD’de </a:t>
            </a:r>
            <a:r>
              <a:rPr lang="tr-TR" sz="2200" dirty="0" err="1">
                <a:latin typeface="Times New Roman" panose="02020603050405020304" pitchFamily="18" charset="0"/>
                <a:cs typeface="Times New Roman" panose="02020603050405020304" pitchFamily="18" charset="0"/>
              </a:rPr>
              <a:t>Las</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Vegas</a:t>
            </a:r>
            <a:r>
              <a:rPr lang="tr-TR" sz="2200" dirty="0">
                <a:latin typeface="Times New Roman" panose="02020603050405020304" pitchFamily="18" charset="0"/>
                <a:cs typeface="Times New Roman" panose="02020603050405020304" pitchFamily="18" charset="0"/>
              </a:rPr>
              <a:t> kenti kumar turizmi imajına sahip olması dolayısıyla kumar turizmini talep edenleri kendine çeken bir turizm bölgesidir.</a:t>
            </a:r>
          </a:p>
          <a:p>
            <a:pPr indent="0" algn="just">
              <a:buNone/>
            </a:pPr>
            <a:r>
              <a:rPr lang="tr-TR" sz="2200" dirty="0">
                <a:latin typeface="Times New Roman" panose="02020603050405020304" pitchFamily="18" charset="0"/>
                <a:cs typeface="Times New Roman" panose="02020603050405020304" pitchFamily="18" charset="0"/>
              </a:rPr>
              <a:t>Turizm işletmeleri açısından da; </a:t>
            </a:r>
            <a:r>
              <a:rPr lang="tr-TR" sz="2200" dirty="0" err="1">
                <a:latin typeface="Times New Roman" panose="02020603050405020304" pitchFamily="18" charset="0"/>
                <a:cs typeface="Times New Roman" panose="02020603050405020304" pitchFamily="18" charset="0"/>
              </a:rPr>
              <a:t>Hilton,Sheraton</a:t>
            </a:r>
            <a:r>
              <a:rPr lang="tr-TR" sz="2200" dirty="0">
                <a:latin typeface="Times New Roman" panose="02020603050405020304" pitchFamily="18" charset="0"/>
                <a:cs typeface="Times New Roman" panose="02020603050405020304" pitchFamily="18" charset="0"/>
              </a:rPr>
              <a:t>, Holiday in gibi otel zincirleri sahip oldukları imaj doğrultusunda çeşitli kategorilere hitap etmektedir.</a:t>
            </a:r>
          </a:p>
          <a:p>
            <a:pPr marL="0" indent="0" algn="just">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1258286"/>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250</TotalTime>
  <Words>368</Words>
  <Application>Microsoft Office PowerPoint</Application>
  <PresentationFormat>Geniş ekran</PresentationFormat>
  <Paragraphs>51</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Times New Roman</vt:lpstr>
      <vt:lpstr>Trebuchet MS</vt:lpstr>
      <vt:lpstr>Wingdings 3</vt:lpstr>
      <vt:lpstr>Yüzeyler</vt:lpstr>
      <vt:lpstr>TURİZM PAZARLAMASI</vt:lpstr>
      <vt:lpstr>Pazarlama Karması </vt:lpstr>
      <vt:lpstr>PAZARLAMA KARMASI ELEMANLARI </vt:lpstr>
      <vt:lpstr>PAZARLAMA KARMASI ELEMANLARI </vt:lpstr>
      <vt:lpstr>PAZARLAMA KARMASI ELEMANLARI </vt:lpstr>
      <vt:lpstr>PAZARLAMA KARMASI ELEMANLARI </vt:lpstr>
      <vt:lpstr>PAZARLAMA KARMASI ELEMANLARI </vt:lpstr>
      <vt:lpstr>PAZARLAMA KARMASI ELEMANLARI </vt:lpstr>
      <vt:lpstr>PAZARLAMA KARMASI ELEMANLARI </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31</cp:revision>
  <dcterms:created xsi:type="dcterms:W3CDTF">2019-02-18T10:31:28Z</dcterms:created>
  <dcterms:modified xsi:type="dcterms:W3CDTF">2019-05-01T17:13:10Z</dcterms:modified>
</cp:coreProperties>
</file>