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Bireysel Farklılıklar ve Öğretim Tasarımı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545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Öğrenci Özelliklerine Göre Tasarım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öğretim sırasında gerek duyuldukça öğrencilere sağlanacak ipuçlarının niteliği ve sayısının ne olacağı; öğrencilerden beklenen tepki biçiminin türü; kullanılacak öğretim ortam ve materyallerinin neler olacağı; ne tür geribildirim ve </a:t>
            </a:r>
            <a:r>
              <a:rPr lang="tr-TR" dirty="0" err="1"/>
              <a:t>pekiştireç</a:t>
            </a:r>
            <a:r>
              <a:rPr lang="tr-TR" dirty="0"/>
              <a:t> kullanılacağı ve bunların hangi sıklıkta verileceği; öğretimde kullanılan sözcüklerin ve okuma materyallerinin düzeyinin ne olacağı; hangi ölçme-değerlendirme yaklaşımının kullanılacağı ve öğrencilere ne tür bir rehberlik sağlanacağı gibi düzenlemelere karar verirken öğrenci özelliklerini ve gereksinimlerini dikkate almak durumundadırlar.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080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Bireysel Benzerlikler ve Farklılıklar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6347103"/>
              </p:ext>
            </p:extLst>
          </p:nvPr>
        </p:nvGraphicFramePr>
        <p:xfrm>
          <a:off x="2506531" y="1775012"/>
          <a:ext cx="7680960" cy="4658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0235"/>
                <a:gridCol w="3428071"/>
                <a:gridCol w="3672654"/>
              </a:tblGrid>
              <a:tr h="4818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Benzerlikler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Farklılıklar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927473"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Değişmeyen</a:t>
                      </a:r>
                      <a:endParaRPr lang="tr-TR" sz="10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Duyusal algılama kapasitesi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Bilgi işleme kapasitesi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   Zeka bölümü (IQ)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   Bilişsel biçim/öğrenme biçimi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   Psiko-sosyal özellikler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   Cinsiyet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    Irksal köken 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4871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Değişen</a:t>
                      </a:r>
                      <a:endParaRPr lang="tr-TR" sz="10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Gelişimsel Süreçler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 Zihinsel gelişim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 Dil gelişimi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 </a:t>
                      </a:r>
                      <a:r>
                        <a:rPr lang="tr-TR" sz="1200" dirty="0" err="1">
                          <a:effectLst/>
                        </a:rPr>
                        <a:t>Psiko</a:t>
                      </a:r>
                      <a:r>
                        <a:rPr lang="tr-TR" sz="1200" dirty="0">
                          <a:effectLst/>
                        </a:rPr>
                        <a:t>-sosyal gelişim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 Ahlaki gelişim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Zihinsel 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Dil gelişimi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</a:t>
                      </a:r>
                      <a:r>
                        <a:rPr lang="tr-TR" sz="1200" dirty="0" err="1">
                          <a:effectLst/>
                        </a:rPr>
                        <a:t>Psiko</a:t>
                      </a:r>
                      <a:r>
                        <a:rPr lang="tr-TR" sz="1200" dirty="0">
                          <a:effectLst/>
                        </a:rPr>
                        <a:t>-sosyal 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Ahlaki gelişim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      Ön bilgi düzeyi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57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(1) </a:t>
            </a:r>
            <a:r>
              <a:rPr lang="tr-TR" i="1" dirty="0"/>
              <a:t>Değişmeyen benzerlikler;</a:t>
            </a:r>
            <a:r>
              <a:rPr lang="tr-TR" dirty="0"/>
              <a:t> bireyde zaman içinde çok fazla değişmeyen, bireyler arasında da genellikle benzer olan özelliklerdir. Örneğin; genel sağlık durumu ve yaşı birbirine yakın bireylerin duyu organlarının çeşitli uyarıcıları algılama kapasitesi ile insan beyninin bilgi işleme kapasitesinin yakın sınırlar içinde olması gibi.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9637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(2) </a:t>
            </a:r>
            <a:r>
              <a:rPr lang="tr-TR" i="1" dirty="0"/>
              <a:t>Değişmeyen farklılıklar;</a:t>
            </a:r>
            <a:r>
              <a:rPr lang="tr-TR" dirty="0"/>
              <a:t> bireyde zaman içinde değişmeyen, ancak bir toplumdaki bireyler arasında değişkenlik gösteren özelliklerdir. Örneğin; bireylerin zeka bölümleri (IQ), bilişsel biçimleri, </a:t>
            </a:r>
            <a:r>
              <a:rPr lang="tr-TR" dirty="0" err="1"/>
              <a:t>psiko</a:t>
            </a:r>
            <a:r>
              <a:rPr lang="tr-TR" dirty="0"/>
              <a:t>-sosyal özellikleri ve ırksal kökenleri gibi. </a:t>
            </a:r>
          </a:p>
        </p:txBody>
      </p:sp>
    </p:spTree>
    <p:extLst>
      <p:ext uri="{BB962C8B-B14F-4D97-AF65-F5344CB8AC3E}">
        <p14:creationId xmlns:p14="http://schemas.microsoft.com/office/powerpoint/2010/main" val="149780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(3) </a:t>
            </a:r>
            <a:r>
              <a:rPr lang="tr-TR" i="1" dirty="0"/>
              <a:t>Değişen benzerlikler;</a:t>
            </a:r>
            <a:r>
              <a:rPr lang="tr-TR" dirty="0"/>
              <a:t> bireyde zaman içinde değişebilen, ancak bir toplumdaki bireylerin çoğunda genellikle benzer bir seyir izleyen özellikleridir. Örneğin; bireylerde zihinsel (bilişsel) gelişim, dil gelişimi, </a:t>
            </a:r>
            <a:r>
              <a:rPr lang="tr-TR" dirty="0" err="1"/>
              <a:t>psiko</a:t>
            </a:r>
            <a:r>
              <a:rPr lang="tr-TR" dirty="0"/>
              <a:t>-sosyal gelişim ve ahlaki gelişim süreçlerinin işleyiş mekanizması gibi.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302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(4) </a:t>
            </a:r>
            <a:r>
              <a:rPr lang="tr-TR" i="1" dirty="0"/>
              <a:t>Değişen farklılıklar;</a:t>
            </a:r>
            <a:r>
              <a:rPr lang="tr-TR" dirty="0"/>
              <a:t> hem bireyde zaman içinde değişebilen, hem de bir toplumdaki bireyler arasında değişkenlik gösteren özellikleridir. Örneğin; bireylerin zihinsel gelişim düzeyleri, dil gelişimi düzeyleri, </a:t>
            </a:r>
            <a:r>
              <a:rPr lang="tr-TR" dirty="0" err="1"/>
              <a:t>psiko</a:t>
            </a:r>
            <a:r>
              <a:rPr lang="tr-TR" dirty="0"/>
              <a:t>-sosyal gelişim düzeyleri, ahlaki gelişim düzeyleri ve önbilgi düzeyleri gibi.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742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 bwMode="grayWhite">
          <a:xfrm>
            <a:off x="1624405" y="344246"/>
            <a:ext cx="9880207" cy="90364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Bilişsel, </a:t>
            </a:r>
            <a:r>
              <a:rPr lang="tr-TR" b="1" dirty="0" err="1"/>
              <a:t>Duyuşsal</a:t>
            </a:r>
            <a:r>
              <a:rPr lang="tr-TR" b="1" dirty="0"/>
              <a:t>, Toplumsal ve Fizyolojik Öğrenci Özellikleri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2449508"/>
              </p:ext>
            </p:extLst>
          </p:nvPr>
        </p:nvGraphicFramePr>
        <p:xfrm>
          <a:off x="1387735" y="1463038"/>
          <a:ext cx="9542034" cy="51959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60759"/>
                <a:gridCol w="2196911"/>
                <a:gridCol w="2619982"/>
                <a:gridCol w="2064382"/>
              </a:tblGrid>
              <a:tr h="4981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Bilişsel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err="1">
                          <a:solidFill>
                            <a:schemeClr val="bg1"/>
                          </a:solidFill>
                          <a:effectLst/>
                        </a:rPr>
                        <a:t>Duyuşsal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Toplumsal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Fizyolojik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64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Zeka bölümü (IQ)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Kişilik yapısı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Akran ilişkileri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Duyusal algılama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kapasitesi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8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Yetenek türü ve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İlgileri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Otoriteye karşı tepkileri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2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Bilişsel gelişim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Güdülenme tür ve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Ahlaki gelişim düzeyi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Beyinin bilgi işleme kapasitesi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81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Dil gelişim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Tutumları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Rol modelleri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2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Okuma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Akademik benlik algısı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İşbirliği yapma ya da yarışma eğilimi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Genel sağlık durumu</a:t>
                      </a:r>
                      <a:endParaRPr lang="tr-TR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8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Sözcük bilgisi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Kaygı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8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Görsel okur-yazarlık düzeyi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Denetim odağı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Irksal kökeni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Cinsiyeti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8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Bilişsel biçimi / öğrenme biçimi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Epistemolojik inançları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000" dirty="0" err="1">
                          <a:solidFill>
                            <a:schemeClr val="bg1"/>
                          </a:solidFill>
                          <a:effectLst/>
                        </a:rPr>
                        <a:t>Sosyo</a:t>
                      </a: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-ekonomik düzeyi</a:t>
                      </a:r>
                      <a:endParaRPr lang="tr-TR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Yaşı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81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Öğrenme stratejileri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Öz-yeterlik inancı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9813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solidFill>
                            <a:schemeClr val="bg1"/>
                          </a:solidFill>
                          <a:effectLst/>
                        </a:rPr>
                        <a:t>Önbilgi düzeyi</a:t>
                      </a:r>
                      <a:endParaRPr lang="tr-TR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Diğer inançları</a:t>
                      </a: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Aile yapısı ve desteği</a:t>
                      </a: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tr-T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2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408792"/>
            <a:ext cx="8911687" cy="107576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Öğretimde Öğrenci Özelliklerine Göre Yapılabilecek Düzenlemeler</a:t>
            </a:r>
            <a:br>
              <a:rPr lang="tr-TR" b="1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706351"/>
              </p:ext>
            </p:extLst>
          </p:nvPr>
        </p:nvGraphicFramePr>
        <p:xfrm>
          <a:off x="1570616" y="2044621"/>
          <a:ext cx="9154758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71556"/>
                <a:gridCol w="4383202"/>
              </a:tblGrid>
              <a:tr h="6219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Öğretim yöntemi ya da stratejisi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Tepki biçimi (yazılı, sözel, vb.)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Öğretimde içeriğin sunum hızı                          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Dikkatin nasıl çekileceği                                    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Alıştırma ve uygulamaların sayısı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Geribildirim (tür ve sıklık)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Alıştırma ve uygulamaların bağlamı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Öğrenci denetimi (nitelik / nicelik)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Verilecek örneklerin bağlamı                             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Okuma materyallerinin düzeyi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Verilecek örneklerin sayısı ve zorluğu       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Kullanılacak sözcüklerin düzeyi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Yapı (yapılandırılmış / yapılandırılmamış)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Pekiştireç (tür ve sıklık)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İçeriğin somutluk / soyutluk düzeyi ve düzenlenişi                 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Öğrenciye sağlanacak rehberlik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Öğrencileri gruplamada kullanılacak ölçütler       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>
                          <a:effectLst/>
                        </a:rPr>
                        <a:t>Öğretime ayrılacak zaman</a:t>
                      </a:r>
                      <a:endParaRPr lang="tr-TR" sz="1600" b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1099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kern="0" dirty="0">
                          <a:effectLst/>
                        </a:rPr>
                        <a:t>Öğrenciye sağlanacak ipucu (sayı ve nitelik)                                        </a:t>
                      </a:r>
                      <a:endParaRPr lang="tr-TR" sz="16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600" dirty="0">
                          <a:effectLst/>
                        </a:rPr>
                        <a:t>Ölçme-değerlendirme yaklaşımı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038052" y="0"/>
            <a:ext cx="2197245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</a:t>
            </a:r>
            <a:r>
              <a:rPr kumimoji="0" lang="tr-TR" altLang="tr-TR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Yararlanılan Kaynak:</a:t>
            </a: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Smith, P. L. &amp; Ragan, T. J. (1999). </a:t>
            </a:r>
            <a:r>
              <a:rPr kumimoji="0" lang="tr-TR" altLang="tr-TR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Instructional design.</a:t>
            </a: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(2nd ed., p.56). </a:t>
            </a:r>
            <a:endParaRPr kumimoji="0" lang="tr-TR" altLang="tr-T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</a:t>
            </a: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NY: John Wiley &amp; Sons.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061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28801" y="624110"/>
            <a:ext cx="9675812" cy="1280890"/>
          </a:xfrm>
        </p:spPr>
        <p:txBody>
          <a:bodyPr/>
          <a:lstStyle/>
          <a:p>
            <a:r>
              <a:rPr lang="tr-TR" dirty="0" smtClean="0"/>
              <a:t>Öğrenci Özelliklerine Göre Tasarım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8800" y="2133600"/>
            <a:ext cx="9864762" cy="3777622"/>
          </a:xfrm>
        </p:spPr>
        <p:txBody>
          <a:bodyPr>
            <a:normAutofit/>
          </a:bodyPr>
          <a:lstStyle/>
          <a:p>
            <a:r>
              <a:rPr lang="tr-TR" dirty="0"/>
              <a:t>öğretmenler, öğretimde hangi yöntem, yaklaşım ya da stratejinin kullanılacağı; içeriğin yapısının ve düzenleniş biçiminin nasıl olacağı, hangi hızda ve ne kadar sürede sunulacağı; öğrencilerin dikkatinin nasıl çekileceği ve sürdürüleceği; yer verilecek alıştırma ve uygulama etkinlikleri ile örneklerin türü, zorluk düzeyi, bağlamı ve sayısının ne olacağı; öğrencilerin grup halinde mi yoksa bireysel olarak mı çalışacakları, eğer grup olarak çalışacaklarsa gruplama işleminde hangi ölçütlerin temel alınacağı;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918145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634</Words>
  <Application>Microsoft Office PowerPoint</Application>
  <PresentationFormat>Geniş ekran</PresentationFormat>
  <Paragraphs>111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Duman</vt:lpstr>
      <vt:lpstr>Bireysel Farklılıklar ve Öğretim Tasarımı</vt:lpstr>
      <vt:lpstr>Bireysel Benzerlikler ve Farklılıklar</vt:lpstr>
      <vt:lpstr>Temel Kavramlar</vt:lpstr>
      <vt:lpstr>PowerPoint Sunusu</vt:lpstr>
      <vt:lpstr>PowerPoint Sunusu</vt:lpstr>
      <vt:lpstr>PowerPoint Sunusu</vt:lpstr>
      <vt:lpstr>Bilişsel, Duyuşsal, Toplumsal ve Fizyolojik Öğrenci Özellikleri</vt:lpstr>
      <vt:lpstr>Öğretimde Öğrenci Özelliklerine Göre Yapılabilecek Düzenlemeler </vt:lpstr>
      <vt:lpstr>Öğrenci Özelliklerine Göre Tasarım</vt:lpstr>
      <vt:lpstr>Öğrenci Özelliklerine Göre Tasarım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Bireysel Farklılıklar ve Öğretim Tasarımı</dc:title>
  <dc:creator>Deniz</dc:creator>
  <cp:lastModifiedBy>Deniz</cp:lastModifiedBy>
  <cp:revision>3</cp:revision>
  <dcterms:created xsi:type="dcterms:W3CDTF">2017-09-22T13:13:01Z</dcterms:created>
  <dcterms:modified xsi:type="dcterms:W3CDTF">2017-09-22T13:23:44Z</dcterms:modified>
</cp:coreProperties>
</file>