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60" r:id="rId1"/>
    <p:sldMasterId id="2147483673" r:id="rId2"/>
    <p:sldMasterId id="2147483689" r:id="rId3"/>
  </p:sldMasterIdLst>
  <p:notesMasterIdLst>
    <p:notesMasterId r:id="rId12"/>
  </p:notesMasterIdLst>
  <p:handoutMasterIdLst>
    <p:handoutMasterId r:id="rId13"/>
  </p:handoutMasterIdLst>
  <p:sldIdLst>
    <p:sldId id="668" r:id="rId4"/>
    <p:sldId id="607" r:id="rId5"/>
    <p:sldId id="692" r:id="rId6"/>
    <p:sldId id="694" r:id="rId7"/>
    <p:sldId id="695" r:id="rId8"/>
    <p:sldId id="696" r:id="rId9"/>
    <p:sldId id="697" r:id="rId10"/>
    <p:sldId id="698" r:id="rId1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5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3FAE"/>
    <a:srgbClr val="47176C"/>
    <a:srgbClr val="4616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til Yok, Kılavuz Yok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73" autoAdjust="0"/>
    <p:restoredTop sz="94660"/>
  </p:normalViewPr>
  <p:slideViewPr>
    <p:cSldViewPr snapToGrid="0">
      <p:cViewPr varScale="1">
        <p:scale>
          <a:sx n="84" d="100"/>
          <a:sy n="84" d="100"/>
        </p:scale>
        <p:origin x="1638" y="42"/>
      </p:cViewPr>
      <p:guideLst>
        <p:guide orient="horz" pos="2160"/>
        <p:guide pos="2857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339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B3403-51FA-4010-975A-92E4C2B0B2A1}" type="datetimeFigureOut">
              <a:rPr lang="tr-TR" smtClean="0"/>
              <a:t>28.2.2020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25271F-2A3F-44CE-9661-3F380E12CB3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078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F88CA5-4B52-431F-9D0B-7834703D4155}" type="datetimeFigureOut">
              <a:rPr lang="en-US" smtClean="0"/>
              <a:t>2/28/2020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85FB67-13BD-4A07-A42B-F2DDB568A1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5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2E16-D5DA-4D9C-92CB-3D0DDCA7AE5C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3771400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021E8-F963-4E7B-98CE-B76E5E287BD9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8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71BD1-7858-4A7D-AB54-A4451F562A85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87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093B4-1CC8-466C-AC69-8C4EAAC07B96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324808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0254B-BB82-4C80-A262-98BD5C0B4A9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75713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955901-25EF-4B6B-8217-40AE73B567A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2619868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C9F5-99EE-46C1-925D-08171F3997F5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834804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ECB38C-929A-4885-8B3A-FB2E643FA28D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49294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3DAA0-B6AA-4ACD-9FB1-17185E43A90D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746902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7F1EA-F52B-42F5-8478-0AF9BFD7E958}" type="datetime1">
              <a:rPr lang="en-US" smtClean="0"/>
              <a:t>2/28/2020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47553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E4876-F515-4632-ACBF-711C6699D7F1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5445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348" y="213719"/>
            <a:ext cx="6781800" cy="1600200"/>
          </a:xfrm>
        </p:spPr>
        <p:txBody>
          <a:bodyPr>
            <a:normAutofit/>
          </a:bodyPr>
          <a:lstStyle>
            <a:lvl1pPr algn="ctr">
              <a:defRPr lang="tr-TR" sz="1800" b="1" kern="1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03703"/>
            <a:ext cx="7543800" cy="3886200"/>
          </a:xfrm>
        </p:spPr>
        <p:txBody>
          <a:bodyPr/>
          <a:lstStyle>
            <a:lvl1pPr marL="205740" indent="-205740">
              <a:buClrTx/>
              <a:buFont typeface="Wingdings" panose="05000000000000000000" pitchFamily="2" charset="2"/>
              <a:buChar char="Ø"/>
              <a:defRPr sz="1500">
                <a:solidFill>
                  <a:schemeClr val="tx1"/>
                </a:solidFill>
              </a:defRPr>
            </a:lvl1pPr>
            <a:lvl2pPr marL="445770" indent="-20574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65151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3pPr>
            <a:lvl4pPr marL="85725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4pPr>
            <a:lvl5pPr marL="1028700" indent="-171450">
              <a:buClrTx/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148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930EE-5137-4864-99E0-78D0AA38347E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54796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F37A8-D33E-4B0E-8235-475DB97D5147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364376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E96E1F-70EC-4C9F-84B9-309ABB33F145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97439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İçerik Yer Tutucusu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65B9-AF3F-4168-8F3A-EA905B549768}" type="datetime1">
              <a:rPr lang="en-US" smtClean="0"/>
              <a:t>2/28/2020</a:t>
            </a:fld>
            <a:endParaRPr lang="tr-TR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C9CEF-1B2B-47A9-B112-A53E035B6F79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20693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457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30725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7AFE2-252A-473E-B74B-445E14A41A1C}" type="datetime1">
              <a:rPr lang="en-US" smtClean="0"/>
              <a:t>2/28/2020</a:t>
            </a:fld>
            <a:endParaRPr lang="tr-TR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C2CDE-511F-4CCA-A6CE-70569E99ECA7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8909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Başlık ve Tab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Tablo Yer Tutucusu 2"/>
          <p:cNvSpPr>
            <a:spLocks noGrp="1"/>
          </p:cNvSpPr>
          <p:nvPr>
            <p:ph type="tbl" idx="1"/>
          </p:nvPr>
        </p:nvSpPr>
        <p:spPr>
          <a:xfrm>
            <a:off x="457200" y="1600202"/>
            <a:ext cx="8229600" cy="4530725"/>
          </a:xfrm>
        </p:spPr>
        <p:txBody>
          <a:bodyPr/>
          <a:lstStyle/>
          <a:p>
            <a:pPr lvl="0"/>
            <a:r>
              <a:rPr lang="tr-TR" noProof="0" smtClean="0"/>
              <a:t>Tablo eklemek için simgeyi tıklatın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24C5B5-B0BC-4A99-9668-7AA50979CB18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694B09-DDCA-463B-A0FD-22507150290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7452489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Başlık, 4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quarter" idx="1"/>
          </p:nvPr>
        </p:nvSpPr>
        <p:spPr>
          <a:xfrm>
            <a:off x="457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4648200" y="1600202"/>
            <a:ext cx="40386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B4A527-8F12-4586-8896-F9A7002F02D4}" type="datetime1">
              <a:rPr lang="en-US" smtClean="0"/>
              <a:t>2/28/2020</a:t>
            </a:fld>
            <a:endParaRPr lang="tr-TR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FE3CA1-1F67-46BC-B6F2-EBF60CBDD860}" type="slidenum">
              <a:rPr lang="tr-TR" smtClean="0"/>
              <a:pPr>
                <a:defRPr/>
              </a:pPr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756343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11"/>
          <p:cNvSpPr>
            <a:spLocks noGrp="1"/>
          </p:cNvSpPr>
          <p:nvPr>
            <p:ph idx="1"/>
          </p:nvPr>
        </p:nvSpPr>
        <p:spPr>
          <a:xfrm>
            <a:off x="410935" y="1299507"/>
            <a:ext cx="7886700" cy="1179054"/>
          </a:xfrm>
          <a:prstGeom prst="rect">
            <a:avLst/>
          </a:prstGeom>
        </p:spPr>
        <p:txBody>
          <a:bodyPr rIns="0" anchor="b" anchorCtr="0">
            <a:noAutofit/>
          </a:bodyPr>
          <a:lstStyle>
            <a:lvl1pPr marL="0" indent="0" algn="l">
              <a:buNone/>
              <a:defRPr sz="2000" b="0" i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tr-TR" noProof="0" dirty="0" smtClean="0"/>
              <a:t>Asıl metin stillerini düzenle</a:t>
            </a:r>
          </a:p>
        </p:txBody>
      </p:sp>
      <p:sp>
        <p:nvSpPr>
          <p:cNvPr id="9" name="Başlık Yer Tutucusu 10"/>
          <p:cNvSpPr>
            <a:spLocks noGrp="1"/>
          </p:cNvSpPr>
          <p:nvPr>
            <p:ph type="title"/>
          </p:nvPr>
        </p:nvSpPr>
        <p:spPr>
          <a:xfrm>
            <a:off x="410935" y="370117"/>
            <a:ext cx="7886700" cy="673965"/>
          </a:xfrm>
          <a:prstGeom prst="rect">
            <a:avLst/>
          </a:prstGeom>
        </p:spPr>
        <p:txBody>
          <a:bodyPr rIns="0" anchor="b" anchorCtr="0">
            <a:normAutofit/>
          </a:bodyPr>
          <a:lstStyle>
            <a:lvl1pPr>
              <a:defRPr sz="2400"/>
            </a:lvl1pPr>
          </a:lstStyle>
          <a:p>
            <a:pPr lvl="0"/>
            <a:r>
              <a:rPr lang="tr-TR" dirty="0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18198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2005629"/>
      </p:ext>
    </p:extLst>
  </p:cSld>
  <p:clrMapOvr>
    <a:masterClrMapping/>
  </p:clrMapOvr>
  <p:hf sldNum="0"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66800" y="1981200"/>
            <a:ext cx="7543800" cy="4114800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000099"/>
              </a:buClr>
              <a:buFont typeface="Wingdings" panose="05000000000000000000" pitchFamily="2" charset="2"/>
              <a:buChar char="q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tr-TR" dirty="0" smtClean="0"/>
              <a:t>Asıl metin stillerini düzenle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xfrm>
            <a:off x="1066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268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212512-3B4A-4C0D-950D-6FFEACF07EB0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11062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Asıl başlık stili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913B4-353A-43F0-919E-C9E766A5124A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651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19078-E88E-432E-B463-E382E09B18DC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66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F88A8-F742-4F69-A35B-1B28FBF07202}" type="datetime1">
              <a:rPr lang="en-US" smtClean="0"/>
              <a:t>2/28/2020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377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C0540-C812-4A10-A4A2-8F2918206376}" type="datetime1">
              <a:rPr lang="en-US" smtClean="0"/>
              <a:t>2/28/2020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22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0DDDF-7A43-4041-A150-A5265DD17B5B}" type="datetime1">
              <a:rPr lang="en-US" smtClean="0"/>
              <a:t>2/28/2020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881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B923B-C384-40AA-8590-01472514B94D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4325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r-TR" smtClean="0"/>
              <a:t>Resim eklemek için simgeyi tıklatın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210B27-1C63-4458-A0DE-D05A3D5ED342}" type="datetime1">
              <a:rPr lang="en-US" smtClean="0"/>
              <a:t>2/28/2020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220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D5BA3AE7-9ECF-44E5-AA35-A658ADA8F751}" type="datetime1">
              <a:rPr lang="en-US" smtClean="0"/>
              <a:t>2/28/2020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en-US" smtClean="0"/>
              <a:t>Prof. Dr. Harun TANRIVERMİŞ, Yrd. Doç. Dr. Yeşim ALİEFENDİOĞLU Ekonomi I 2016-2017 Güz Dönemi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450E119D-8EDB-4D0A-AB54-479909DD9FB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632827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9369955-C8A4-4023-9F6B-3A82C0FA9480}" type="datetime1">
              <a:rPr lang="en-US" smtClean="0"/>
              <a:t>2/28/2020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tr-TR" smtClean="0"/>
              <a:t>Prof. Dr. Harun TANRIVERMİŞ, Yrd. Doç. Dr. Yeşim ALİEFENDİOĞLU Ekonomi I 2016-2017 Güz Dönemi</a:t>
            </a:r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941729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sldNum="0" hdr="0" dt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Resim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"/>
            <a:ext cx="9144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112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</p:sldLayoutIdLst>
  <p:hf sldNum="0"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lang="tr-TR" sz="1500" b="1" kern="1200" dirty="0">
          <a:solidFill>
            <a:srgbClr val="160093"/>
          </a:solidFill>
          <a:latin typeface="Arial"/>
          <a:ea typeface="ＭＳ Ｐゴシック" charset="0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5pPr>
      <a:lvl6pPr marL="3429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6pPr>
      <a:lvl7pPr marL="685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7pPr>
      <a:lvl8pPr marL="10287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8pPr>
      <a:lvl9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1500" b="1">
          <a:solidFill>
            <a:srgbClr val="160093"/>
          </a:solidFill>
          <a:latin typeface="Arial" panose="020B0604020202020204" pitchFamily="34" charset="0"/>
          <a:ea typeface="ＭＳ Ｐゴシック" panose="020B0600070205080204" pitchFamily="34" charset="-128"/>
          <a:cs typeface="Arial" panose="020B0604020202020204" pitchFamily="34" charset="0"/>
        </a:defRPr>
      </a:lvl9pPr>
    </p:titleStyle>
    <p:bodyStyle>
      <a:lvl1pPr marL="171450" indent="-171450" algn="l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kdörtgen 13"/>
          <p:cNvSpPr/>
          <p:nvPr/>
        </p:nvSpPr>
        <p:spPr>
          <a:xfrm>
            <a:off x="503198" y="1533155"/>
            <a:ext cx="8137603" cy="2357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GGY </a:t>
            </a:r>
            <a:r>
              <a:rPr lang="tr-TR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109</a:t>
            </a: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tr-TR" sz="3200" b="1" dirty="0">
                <a:latin typeface="Arial" panose="020B0604020202020204" pitchFamily="34" charset="0"/>
                <a:cs typeface="Arial" panose="020B0604020202020204" pitchFamily="34" charset="0"/>
              </a:rPr>
              <a:t>BİLGİ TEKNOLOJİLERİ VE KULLANIMI</a:t>
            </a: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Dikdörtgen 12"/>
          <p:cNvSpPr/>
          <p:nvPr/>
        </p:nvSpPr>
        <p:spPr>
          <a:xfrm>
            <a:off x="332145" y="4213180"/>
            <a:ext cx="847970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DOÇ. DR. ARZUHAN BURCU GÜLTEKİN</a:t>
            </a:r>
          </a:p>
          <a:p>
            <a:pPr algn="ctr">
              <a:spcAft>
                <a:spcPts val="0"/>
              </a:spcAft>
            </a:pPr>
            <a:r>
              <a:rPr lang="tr-TR" sz="16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SORUMLU ASİSTAN: EMİR SUNGUROĞLU</a:t>
            </a:r>
          </a:p>
          <a:p>
            <a:pPr algn="ctr">
              <a:spcAft>
                <a:spcPts val="0"/>
              </a:spcAft>
            </a:pPr>
            <a:endParaRPr lang="tr-TR" sz="16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6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Ankara </a:t>
            </a:r>
            <a:r>
              <a:rPr lang="tr-TR" sz="16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Üniversitesi UBF Gayrimenkul Geliştirme ve Yönetimi Bölümü </a:t>
            </a:r>
          </a:p>
        </p:txBody>
      </p:sp>
    </p:spTree>
    <p:extLst>
      <p:ext uri="{BB962C8B-B14F-4D97-AF65-F5344CB8AC3E}">
        <p14:creationId xmlns:p14="http://schemas.microsoft.com/office/powerpoint/2010/main" val="204451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ikdörtgen 10"/>
          <p:cNvSpPr/>
          <p:nvPr/>
        </p:nvSpPr>
        <p:spPr>
          <a:xfrm>
            <a:off x="799098" y="1228397"/>
            <a:ext cx="7976912" cy="302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tx1">
                  <a:lumMod val="95000"/>
                  <a:lumOff val="5000"/>
                </a:schemeClr>
              </a:buClr>
            </a:pP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12. </a:t>
            </a:r>
            <a:r>
              <a:rPr lang="tr-T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HAFTA</a:t>
            </a:r>
          </a:p>
          <a:p>
            <a:pPr marL="514350" lvl="1" indent="-514350" algn="ctr">
              <a:spcBef>
                <a:spcPct val="20000"/>
              </a:spcBef>
              <a:buClr>
                <a:schemeClr val="accent1"/>
              </a:buClr>
              <a:buAutoNum type="arabicPeriod"/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endParaRPr lang="tr-TR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>
              <a:spcBef>
                <a:spcPct val="20000"/>
              </a:spcBef>
              <a:buClr>
                <a:schemeClr val="accent1"/>
              </a:buClr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MICROSOFT OFFICE POWERPOINT UYGULAMALARI - 1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49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ikdörtgen 5"/>
          <p:cNvSpPr/>
          <p:nvPr/>
        </p:nvSpPr>
        <p:spPr>
          <a:xfrm>
            <a:off x="313079" y="531088"/>
            <a:ext cx="8517837" cy="636625"/>
          </a:xfrm>
          <a:prstGeom prst="rect">
            <a:avLst/>
          </a:prstGeom>
        </p:spPr>
        <p:txBody>
          <a:bodyPr/>
          <a:lstStyle/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tr-TR" sz="2400" b="1" dirty="0">
                <a:solidFill>
                  <a:srgbClr val="160093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BİLGİ TEKNOLOJİLERİ	</a:t>
            </a:r>
          </a:p>
          <a:p>
            <a:pPr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tr-TR" sz="2400" b="1" dirty="0">
              <a:solidFill>
                <a:srgbClr val="160093"/>
              </a:solidFill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313079" y="1554039"/>
            <a:ext cx="8198743" cy="5052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420"/>
              </a:lnSpc>
              <a:spcAft>
                <a:spcPts val="0"/>
              </a:spcAft>
            </a:pPr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tr-TR" sz="1400" dirty="0"/>
              <a:t> </a:t>
            </a:r>
          </a:p>
          <a:p>
            <a:r>
              <a:rPr lang="tr-TR" sz="1400" b="1" dirty="0"/>
              <a:t>Dersin Öğrenme Kazanımı:</a:t>
            </a:r>
            <a:endParaRPr lang="tr-TR" sz="1400" dirty="0"/>
          </a:p>
          <a:p>
            <a:r>
              <a:rPr lang="tr-TR" sz="1400" dirty="0"/>
              <a:t> </a:t>
            </a:r>
          </a:p>
          <a:p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Microsoft Excel elektronik tablo programı ile </a:t>
            </a:r>
            <a:r>
              <a:rPr lang="tr-TR" sz="1400" b="1" dirty="0"/>
              <a:t>hesaplamalar yapma, tablo ve</a:t>
            </a:r>
            <a:r>
              <a:rPr lang="tr-TR" sz="1400" dirty="0"/>
              <a:t> </a:t>
            </a:r>
            <a:r>
              <a:rPr lang="tr-TR" sz="1400" b="1" dirty="0"/>
              <a:t>grafikler çizme </a:t>
            </a:r>
            <a:r>
              <a:rPr lang="tr-TR" sz="1400" dirty="0"/>
              <a:t>kazanımı elde edilmesi hedeflenmektedir.</a:t>
            </a:r>
          </a:p>
          <a:p>
            <a:r>
              <a:rPr lang="tr-TR" sz="1400" dirty="0"/>
              <a:t> </a:t>
            </a:r>
          </a:p>
          <a:p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b="1" dirty="0"/>
              <a:t>Kullanılan Öğretim Yöntem ve Tekniği:</a:t>
            </a:r>
            <a:endParaRPr lang="tr-TR" sz="1400" dirty="0"/>
          </a:p>
          <a:p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 </a:t>
            </a:r>
          </a:p>
          <a:p>
            <a:r>
              <a:rPr lang="tr-TR" sz="1400" dirty="0"/>
              <a:t>Bilgisayar destekli sözlü sunum, anlatım, uygulama, soru ve cevap</a:t>
            </a:r>
          </a:p>
          <a:p>
            <a:r>
              <a:rPr lang="tr-TR" sz="1400" dirty="0"/>
              <a:t/>
            </a:r>
            <a:br>
              <a:rPr lang="tr-TR" sz="1400" dirty="0"/>
            </a:br>
            <a:r>
              <a:rPr lang="tr-TR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tr-TR" sz="1400" dirty="0" smtClean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tr-TR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 smtClean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14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996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304801" y="1553609"/>
            <a:ext cx="8658578" cy="38185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444500" algn="ctr">
              <a:lnSpc>
                <a:spcPct val="86000"/>
              </a:lnSpc>
              <a:spcAft>
                <a:spcPts val="0"/>
              </a:spcAft>
            </a:pPr>
            <a:r>
              <a:rPr lang="tr-TR" b="1" dirty="0">
                <a:solidFill>
                  <a:srgbClr val="2E75B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ENERJİ ETKİN YAPI TASARIMININ ÇOK KATLI KONUTLAR ÜZERİNE ETKİSİNİN İNCELENMESİ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7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295"/>
              </a:lnSpc>
              <a:spcAft>
                <a:spcPts val="0"/>
              </a:spcAft>
            </a:pPr>
            <a:r>
              <a:rPr lang="tr-TR" sz="7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444500" algn="ctr">
              <a:spcAft>
                <a:spcPts val="0"/>
              </a:spcAft>
            </a:pPr>
            <a:r>
              <a:rPr lang="tr-TR" b="1" u="sng" dirty="0">
                <a:solidFill>
                  <a:srgbClr val="FF0000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12. HAFTA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7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7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7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7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0"/>
              </a:spcAft>
            </a:pPr>
            <a:r>
              <a:rPr lang="tr-TR" sz="7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tr-TR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 çalışma, 15 – 17 Mart 2017 tarihli </a:t>
            </a:r>
            <a:r>
              <a:rPr lang="tr-TR" sz="1400" b="1" dirty="0">
                <a:solidFill>
                  <a:srgbClr val="2E75B6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Uluslararası Sürdürülebilir Yapılar Sempozyumu</a:t>
            </a:r>
            <a:r>
              <a:rPr lang="tr-TR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nda sunulmuştur.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R="12700" algn="ctr">
              <a:lnSpc>
                <a:spcPct val="97000"/>
              </a:lnSpc>
              <a:spcAft>
                <a:spcPts val="0"/>
              </a:spcAft>
            </a:pPr>
            <a:r>
              <a:rPr lang="tr-TR" sz="14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Sunumun hazırlanması için yararlanılan kaynaklara aşağıda temel kaynaktan ulaşılabilir: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7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7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000"/>
              </a:lnSpc>
              <a:spcAft>
                <a:spcPts val="0"/>
              </a:spcAft>
            </a:pPr>
            <a:r>
              <a:rPr lang="tr-TR" sz="7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90"/>
              </a:lnSpc>
              <a:spcAft>
                <a:spcPts val="0"/>
              </a:spcAft>
            </a:pPr>
            <a:r>
              <a:rPr lang="tr-TR" sz="7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85000"/>
              </a:lnSpc>
              <a:spcAft>
                <a:spcPts val="0"/>
              </a:spcAft>
            </a:pPr>
            <a:r>
              <a:rPr lang="tr-TR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KAYNAK: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Yıldırım, H. Y.,</a:t>
            </a:r>
            <a:r>
              <a:rPr lang="tr-TR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Gültekin, A. B.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ve</a:t>
            </a:r>
            <a:r>
              <a:rPr lang="tr-TR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Tanrıvermiş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H.,</a:t>
            </a:r>
            <a:r>
              <a:rPr lang="tr-TR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“An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Examination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of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Energy-Efficient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Design on</a:t>
            </a:r>
            <a:r>
              <a:rPr lang="tr-TR" sz="1200" b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High-Rise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Buildings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”, </a:t>
            </a:r>
            <a:r>
              <a:rPr lang="tr-TR" sz="1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tr-TR" sz="1600" i="1" baseline="300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rd</a:t>
            </a:r>
            <a:r>
              <a:rPr lang="tr-TR" sz="1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International </a:t>
            </a:r>
            <a:r>
              <a:rPr lang="tr-TR" sz="12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Sustainable</a:t>
            </a:r>
            <a:r>
              <a:rPr lang="tr-TR" sz="1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2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Buildings</a:t>
            </a:r>
            <a:r>
              <a:rPr lang="tr-TR" sz="1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200" i="1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Symposium</a:t>
            </a:r>
            <a:r>
              <a:rPr lang="tr-TR" sz="1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ISBS2015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(III. Uluslararası Sürdürülebilir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200" i="1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Yapılar Sempozyumu)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Gazi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British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University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in Dubai, Dubai - United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Arab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tr-TR" sz="1200" dirty="0" err="1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Emirates</a:t>
            </a:r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(15-17 Mart 2017).</a:t>
            </a:r>
            <a:endParaRPr lang="tr-TR" sz="7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tr-TR" sz="1200" dirty="0"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lang="tr-TR" sz="1400" dirty="0"/>
          </a:p>
        </p:txBody>
      </p:sp>
    </p:spTree>
    <p:extLst>
      <p:ext uri="{BB962C8B-B14F-4D97-AF65-F5344CB8AC3E}">
        <p14:creationId xmlns:p14="http://schemas.microsoft.com/office/powerpoint/2010/main" val="279251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6" name="Dikdörtgen 5"/>
          <p:cNvSpPr/>
          <p:nvPr/>
        </p:nvSpPr>
        <p:spPr>
          <a:xfrm>
            <a:off x="468490" y="4186444"/>
            <a:ext cx="7693378" cy="1453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10"/>
              </a:lnSpc>
              <a:spcAft>
                <a:spcPts val="0"/>
              </a:spcAft>
            </a:pPr>
            <a:r>
              <a:rPr lang="tr-TR" sz="9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9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206500" marR="190500" algn="just">
              <a:lnSpc>
                <a:spcPct val="102000"/>
              </a:lnSpc>
              <a:spcAft>
                <a:spcPts val="0"/>
              </a:spcAft>
            </a:pPr>
            <a:r>
              <a:rPr lang="tr-TR" b="1" dirty="0">
                <a:solidFill>
                  <a:srgbClr val="44546A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Bu çalışmada, enerji etkin yapı tasarımına ilişkin ilke, strateji ve yöntemleri içeren kavramsal bir çerçeve önerilmiş ve önerilen çerçeve kapsamında dünyada uygulanan enerji etkin çok katlı konut örnekleri incelenmiştir.</a:t>
            </a:r>
            <a:endParaRPr lang="tr-T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364" y="1897330"/>
            <a:ext cx="3935059" cy="2289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Dikdörtgen 7"/>
          <p:cNvSpPr/>
          <p:nvPr/>
        </p:nvSpPr>
        <p:spPr>
          <a:xfrm>
            <a:off x="265288" y="215879"/>
            <a:ext cx="751275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>
                <a:solidFill>
                  <a:srgbClr val="2E75B6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ENERJİ ETKİN YAPI TASARIMININ ÇOK KATLI KONUTLAR ÜZERİNE ETKİSİNİN İNCELENMESİ</a:t>
            </a:r>
          </a:p>
        </p:txBody>
      </p:sp>
    </p:spTree>
    <p:extLst>
      <p:ext uri="{BB962C8B-B14F-4D97-AF65-F5344CB8AC3E}">
        <p14:creationId xmlns:p14="http://schemas.microsoft.com/office/powerpoint/2010/main" val="309369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1540934" y="2052934"/>
            <a:ext cx="4541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>
              <a:spcAft>
                <a:spcPts val="0"/>
              </a:spcAft>
            </a:pPr>
            <a:r>
              <a:rPr lang="tr-TR" b="1" dirty="0">
                <a:solidFill>
                  <a:srgbClr val="44546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ENERJİ ETKİN YAPI TASARIM PARAMETRELERİNİN İNCELENMESİ</a:t>
            </a:r>
            <a:endParaRPr lang="tr-T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173" y="1807811"/>
            <a:ext cx="7131797" cy="1759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Dikdörtgen 4"/>
          <p:cNvSpPr/>
          <p:nvPr/>
        </p:nvSpPr>
        <p:spPr>
          <a:xfrm>
            <a:off x="270933" y="3928533"/>
            <a:ext cx="91440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400" b="1" dirty="0"/>
              <a:t>Günümüzde ulaşım, endüstri, bina gibi yaşamın her alanında kullanılan doğal kaynakların büyük çoğunluğu yapı sektöründe kullanılmakta, bu nedenle ekolojik denge bozulmakta, insan sağlığını</a:t>
            </a:r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b="1" dirty="0"/>
              <a:t>olumsuz etkileyen ortamlar oluşmaktadır.</a:t>
            </a:r>
            <a:endParaRPr lang="tr-TR" sz="1400" dirty="0"/>
          </a:p>
          <a:p>
            <a:r>
              <a:rPr lang="tr-TR" sz="1400" dirty="0"/>
              <a:t> </a:t>
            </a:r>
          </a:p>
          <a:p>
            <a:r>
              <a:rPr lang="tr-TR" sz="1400" b="1" dirty="0"/>
              <a:t>Yapı sektörünün sebep olduğu çevre ve enerji sorunlarının çözülmesi yenilenebilir enerji kaynaklarının kullanımının artırılmasına, enerjinin etkin kullanılmasına bağlıdır.</a:t>
            </a:r>
            <a:endParaRPr lang="tr-TR" sz="1400" dirty="0"/>
          </a:p>
        </p:txBody>
      </p:sp>
      <p:sp>
        <p:nvSpPr>
          <p:cNvPr id="6" name="Dikdörtgen 5"/>
          <p:cNvSpPr/>
          <p:nvPr/>
        </p:nvSpPr>
        <p:spPr>
          <a:xfrm>
            <a:off x="-197556" y="269290"/>
            <a:ext cx="7253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6100">
              <a:spcAft>
                <a:spcPts val="0"/>
              </a:spcAft>
            </a:pPr>
            <a:r>
              <a:rPr lang="tr-TR" b="1" dirty="0">
                <a:solidFill>
                  <a:srgbClr val="44546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ENERJİ ETKİN YAPI TASARIM PARAMETRELERİNİN İNCELENMESİ</a:t>
            </a:r>
            <a:endParaRPr lang="tr-T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775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3" name="Dikdörtgen 2"/>
          <p:cNvSpPr/>
          <p:nvPr/>
        </p:nvSpPr>
        <p:spPr>
          <a:xfrm>
            <a:off x="265289" y="407790"/>
            <a:ext cx="7715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tr-TR" b="1" dirty="0">
                <a:solidFill>
                  <a:srgbClr val="44546A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Arial" panose="020B0604020202020204" pitchFamily="34" charset="0"/>
              </a:rPr>
              <a:t>ENERJİ ETKİN YAPI TASARIM PARAMETRELERİNİN İNCELENMESİ</a:t>
            </a:r>
            <a:endParaRPr lang="tr-T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042" y="1361018"/>
            <a:ext cx="3236736" cy="1819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603" y="3301120"/>
            <a:ext cx="3686175" cy="245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65289" y="1157818"/>
            <a:ext cx="470182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1200" dirty="0"/>
              <a:t>Yapı sektöründe enerjinin etkin kullanılmasına ilişkin tasarım parametreleri aşağıdaki şekilde sıralanabilir:</a:t>
            </a:r>
          </a:p>
          <a:p>
            <a:endParaRPr lang="tr-TR" sz="1200" dirty="0"/>
          </a:p>
          <a:p>
            <a:endParaRPr lang="tr-TR" sz="1200" dirty="0"/>
          </a:p>
          <a:p>
            <a:r>
              <a:rPr lang="tr-TR" sz="1200" dirty="0"/>
              <a:t>•	Yer seçimi ve topografya,</a:t>
            </a:r>
          </a:p>
          <a:p>
            <a:endParaRPr lang="tr-TR" sz="1200" dirty="0"/>
          </a:p>
          <a:p>
            <a:r>
              <a:rPr lang="tr-TR" sz="1200" dirty="0"/>
              <a:t>•	Yapının konumu ve diğer yapılara mesafesi,</a:t>
            </a:r>
          </a:p>
          <a:p>
            <a:endParaRPr lang="tr-TR" sz="1200" dirty="0"/>
          </a:p>
          <a:p>
            <a:r>
              <a:rPr lang="tr-TR" sz="1200" dirty="0"/>
              <a:t>•	Yapının yönü ve formu,</a:t>
            </a:r>
          </a:p>
          <a:p>
            <a:endParaRPr lang="tr-TR" sz="1200" dirty="0"/>
          </a:p>
          <a:p>
            <a:r>
              <a:rPr lang="tr-TR" sz="1200" dirty="0"/>
              <a:t>•	Yapı kabuğunun ısı geçişini etkileyen fiziksel özellikleri,</a:t>
            </a:r>
          </a:p>
          <a:p>
            <a:endParaRPr lang="tr-TR" sz="1200" dirty="0"/>
          </a:p>
          <a:p>
            <a:r>
              <a:rPr lang="tr-TR" sz="1200" dirty="0"/>
              <a:t>•	Dış ortam aydınlık düzeyi,</a:t>
            </a:r>
          </a:p>
          <a:p>
            <a:endParaRPr lang="tr-TR" sz="1200" dirty="0"/>
          </a:p>
          <a:p>
            <a:r>
              <a:rPr lang="tr-TR" sz="1200" dirty="0"/>
              <a:t>•	Yapı dışı iklimsel/görsel konforu etkileyebilecek engeller,</a:t>
            </a:r>
          </a:p>
          <a:p>
            <a:endParaRPr lang="tr-TR" sz="1200" dirty="0"/>
          </a:p>
          <a:p>
            <a:r>
              <a:rPr lang="tr-TR" sz="1200" dirty="0"/>
              <a:t>•	Yapı iç hacminin fiziksel özellikleri,</a:t>
            </a:r>
          </a:p>
          <a:p>
            <a:endParaRPr lang="tr-TR" sz="1200" dirty="0"/>
          </a:p>
          <a:p>
            <a:r>
              <a:rPr lang="tr-TR" sz="1200" dirty="0"/>
              <a:t>•	Pencere ve cam gibi yapı elemanlarının boyutları ve yapısal özellikleri,</a:t>
            </a:r>
          </a:p>
          <a:p>
            <a:endParaRPr lang="tr-TR" sz="1200" dirty="0"/>
          </a:p>
          <a:p>
            <a:r>
              <a:rPr lang="tr-TR" sz="1200" dirty="0"/>
              <a:t>•	Yapay aydınlatma sistemini oluşturan bileşenlerin özellikleri,</a:t>
            </a:r>
          </a:p>
          <a:p>
            <a:endParaRPr lang="tr-TR" sz="1200" dirty="0"/>
          </a:p>
          <a:p>
            <a:r>
              <a:rPr lang="tr-TR" sz="1200" dirty="0"/>
              <a:t>•	Güneş kontrol ve doğal havalandırma sistemleri</a:t>
            </a:r>
          </a:p>
        </p:txBody>
      </p:sp>
    </p:spTree>
    <p:extLst>
      <p:ext uri="{BB962C8B-B14F-4D97-AF65-F5344CB8AC3E}">
        <p14:creationId xmlns:p14="http://schemas.microsoft.com/office/powerpoint/2010/main" val="64039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  </a:t>
            </a:r>
            <a:endParaRPr lang="en-US" dirty="0"/>
          </a:p>
        </p:txBody>
      </p:sp>
      <p:sp>
        <p:nvSpPr>
          <p:cNvPr id="2" name="Dikdörtgen 1"/>
          <p:cNvSpPr/>
          <p:nvPr/>
        </p:nvSpPr>
        <p:spPr>
          <a:xfrm>
            <a:off x="0" y="385212"/>
            <a:ext cx="80659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152400" algn="ctr">
              <a:spcAft>
                <a:spcPts val="0"/>
              </a:spcAft>
            </a:pPr>
            <a:r>
              <a:rPr lang="tr-TR" b="1" dirty="0">
                <a:solidFill>
                  <a:srgbClr val="44546A"/>
                </a:solidFill>
                <a:latin typeface="Berlin Sans FB Demi" panose="020E0802020502020306" pitchFamily="34" charset="0"/>
                <a:ea typeface="Berlin Sans FB Demi" panose="020E0802020502020306" pitchFamily="34" charset="0"/>
                <a:cs typeface="Arial" panose="020B0604020202020204" pitchFamily="34" charset="0"/>
              </a:rPr>
              <a:t>ENERJ</a:t>
            </a:r>
            <a:r>
              <a:rPr lang="tr-TR" b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</a:t>
            </a:r>
            <a:r>
              <a:rPr lang="tr-TR" b="1" dirty="0">
                <a:solidFill>
                  <a:srgbClr val="44546A"/>
                </a:solidFill>
                <a:latin typeface="Berlin Sans FB Demi" panose="020E0802020502020306" pitchFamily="34" charset="0"/>
                <a:ea typeface="Berlin Sans FB Demi" panose="020E0802020502020306" pitchFamily="34" charset="0"/>
                <a:cs typeface="Arial" panose="020B0604020202020204" pitchFamily="34" charset="0"/>
              </a:rPr>
              <a:t> ETK</a:t>
            </a:r>
            <a:r>
              <a:rPr lang="tr-TR" b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</a:t>
            </a:r>
            <a:r>
              <a:rPr lang="tr-TR" b="1" dirty="0">
                <a:solidFill>
                  <a:srgbClr val="44546A"/>
                </a:solidFill>
                <a:latin typeface="Berlin Sans FB Demi" panose="020E0802020502020306" pitchFamily="34" charset="0"/>
                <a:ea typeface="Berlin Sans FB Demi" panose="020E0802020502020306" pitchFamily="34" charset="0"/>
                <a:cs typeface="Arial" panose="020B0604020202020204" pitchFamily="34" charset="0"/>
              </a:rPr>
              <a:t>N YAPI TASARIM PARAMETRELER</a:t>
            </a:r>
            <a:r>
              <a:rPr lang="tr-TR" b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</a:t>
            </a:r>
            <a:r>
              <a:rPr lang="tr-TR" b="1" dirty="0">
                <a:solidFill>
                  <a:srgbClr val="44546A"/>
                </a:solidFill>
                <a:latin typeface="Berlin Sans FB Demi" panose="020E0802020502020306" pitchFamily="34" charset="0"/>
                <a:ea typeface="Berlin Sans FB Demi" panose="020E0802020502020306" pitchFamily="34" charset="0"/>
                <a:cs typeface="Arial" panose="020B0604020202020204" pitchFamily="34" charset="0"/>
              </a:rPr>
              <a:t>N</a:t>
            </a:r>
            <a:r>
              <a:rPr lang="tr-TR" b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</a:t>
            </a:r>
            <a:r>
              <a:rPr lang="tr-TR" b="1" dirty="0">
                <a:solidFill>
                  <a:srgbClr val="44546A"/>
                </a:solidFill>
                <a:latin typeface="Berlin Sans FB Demi" panose="020E0802020502020306" pitchFamily="34" charset="0"/>
                <a:ea typeface="Berlin Sans FB Demi" panose="020E0802020502020306" pitchFamily="34" charset="0"/>
                <a:cs typeface="Arial" panose="020B0604020202020204" pitchFamily="34" charset="0"/>
              </a:rPr>
              <a:t>N </a:t>
            </a:r>
            <a:r>
              <a:rPr lang="tr-TR" b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</a:t>
            </a:r>
            <a:r>
              <a:rPr lang="tr-TR" b="1" dirty="0">
                <a:solidFill>
                  <a:srgbClr val="44546A"/>
                </a:solidFill>
                <a:latin typeface="Berlin Sans FB Demi" panose="020E0802020502020306" pitchFamily="34" charset="0"/>
                <a:ea typeface="Berlin Sans FB Demi" panose="020E0802020502020306" pitchFamily="34" charset="0"/>
                <a:cs typeface="Arial" panose="020B0604020202020204" pitchFamily="34" charset="0"/>
              </a:rPr>
              <a:t>NCELENMES</a:t>
            </a:r>
            <a:r>
              <a:rPr lang="tr-TR" b="1" dirty="0">
                <a:solidFill>
                  <a:srgbClr val="44546A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İ</a:t>
            </a:r>
            <a:endParaRPr lang="tr-T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74977" y="1526027"/>
            <a:ext cx="9081911" cy="1273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8900">
              <a:spcAft>
                <a:spcPts val="0"/>
              </a:spcAft>
            </a:pPr>
            <a:r>
              <a:rPr lang="tr-TR" sz="1600" b="1" dirty="0">
                <a:solidFill>
                  <a:srgbClr val="44546A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Çeşitli makaleler, tezler ve yönetmelikler dikkate alınarak enerji etkin kent planlamaya ilişkin ilke,</a:t>
            </a:r>
            <a:endParaRPr lang="tr-TR" sz="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15"/>
              </a:lnSpc>
              <a:spcAft>
                <a:spcPts val="0"/>
              </a:spcAft>
            </a:pPr>
            <a:r>
              <a:rPr lang="tr-TR" sz="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8900" marR="241300">
              <a:lnSpc>
                <a:spcPct val="104000"/>
              </a:lnSpc>
              <a:spcAft>
                <a:spcPts val="0"/>
              </a:spcAft>
            </a:pPr>
            <a:r>
              <a:rPr lang="tr-TR" sz="1600" b="1" dirty="0">
                <a:solidFill>
                  <a:srgbClr val="44546A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strateji ve yöntemler, enerji etkin yapı tasarımına ilişkin tasarım parametreleri birlikte değerlendirilmiştir.</a:t>
            </a:r>
            <a:endParaRPr lang="tr-TR" sz="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  <a:spcAft>
                <a:spcPts val="0"/>
              </a:spcAft>
            </a:pPr>
            <a:r>
              <a:rPr lang="tr-TR" sz="800" dirty="0">
                <a:latin typeface="Times New Roman" panose="0202060305040502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tr-TR" sz="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88900" marR="241300">
              <a:lnSpc>
                <a:spcPct val="104000"/>
              </a:lnSpc>
              <a:spcAft>
                <a:spcPts val="0"/>
              </a:spcAft>
            </a:pPr>
            <a:r>
              <a:rPr lang="tr-TR" sz="1600" b="1" dirty="0">
                <a:solidFill>
                  <a:srgbClr val="44546A"/>
                </a:solidFill>
                <a:latin typeface="Arial Narrow" panose="020B0606020202030204" pitchFamily="34" charset="0"/>
                <a:ea typeface="Arial Narrow" panose="020B0606020202030204" pitchFamily="34" charset="0"/>
                <a:cs typeface="Arial" panose="020B0604020202020204" pitchFamily="34" charset="0"/>
              </a:rPr>
              <a:t>Bu değerlendirme sonucunda, Tabloda enerji etkin yapı tasarımına ilişkin yöntemler sunularak kavramsal bir çerçeve önerilmiştir.</a:t>
            </a:r>
            <a:endParaRPr lang="tr-TR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075" y="3244674"/>
            <a:ext cx="6630635" cy="2005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21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konomi">
  <a:themeElements>
    <a:clrScheme name="Gazete kağıdı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zete kağıdı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konomi" id="{14396F44-94C0-4BF2-8333-266569A57D02}" vid="{03703BF9-DFA0-42C9-89F9-C03DE1C4A071}"/>
    </a:ext>
  </a:extLst>
</a:theme>
</file>

<file path=ppt/theme/theme2.xml><?xml version="1.0" encoding="utf-8"?>
<a:theme xmlns:a="http://schemas.openxmlformats.org/drawingml/2006/main" name="1_Rics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is Klasi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.t.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.t." id="{413A7544-DC64-4FD9-B67F-E82A6B382656}" vid="{2993C0EF-C761-423D-BA24-A50FC7959470}"/>
    </a:ext>
  </a:extLst>
</a:theme>
</file>

<file path=ppt/theme/theme4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ekonomi</Template>
  <TotalTime>26085</TotalTime>
  <Words>142</Words>
  <Application>Microsoft Office PowerPoint</Application>
  <PresentationFormat>Ekran Gösterisi (4:3)</PresentationFormat>
  <Paragraphs>95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8</vt:i4>
      </vt:variant>
      <vt:variant>
        <vt:lpstr>Tema</vt:lpstr>
      </vt:variant>
      <vt:variant>
        <vt:i4>3</vt:i4>
      </vt:variant>
      <vt:variant>
        <vt:lpstr>Slayt Başlıkları</vt:lpstr>
      </vt:variant>
      <vt:variant>
        <vt:i4>8</vt:i4>
      </vt:variant>
    </vt:vector>
  </HeadingPairs>
  <TitlesOfParts>
    <vt:vector size="19" baseType="lpstr">
      <vt:lpstr>MS PGothic</vt:lpstr>
      <vt:lpstr>Arial</vt:lpstr>
      <vt:lpstr>Arial Narrow</vt:lpstr>
      <vt:lpstr>Berlin Sans FB Demi</vt:lpstr>
      <vt:lpstr>Calibri</vt:lpstr>
      <vt:lpstr>Segoe UI Black</vt:lpstr>
      <vt:lpstr>Times New Roman</vt:lpstr>
      <vt:lpstr>Wingdings</vt:lpstr>
      <vt:lpstr>ekonomi</vt:lpstr>
      <vt:lpstr>1_Rics</vt:lpstr>
      <vt:lpstr>h.t.</vt:lpstr>
      <vt:lpstr>PowerPoint Sunusu</vt:lpstr>
      <vt:lpstr>PowerPoint Sunusu</vt:lpstr>
      <vt:lpstr>  </vt:lpstr>
      <vt:lpstr>  </vt:lpstr>
      <vt:lpstr>  </vt:lpstr>
      <vt:lpstr>  </vt:lpstr>
      <vt:lpstr>  </vt:lpstr>
      <vt:lpstr>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ANKARA ÜNİVERSİTESİ UYGULAMALI BİLİMLER FAKÜLTESİ GAYRİMENKUL GELİŞTİRME VE YÖNETİMİ BÖLÜMÜ</dc:title>
  <dc:creator>sibel</dc:creator>
  <cp:lastModifiedBy>tasinmaz</cp:lastModifiedBy>
  <cp:revision>976</cp:revision>
  <cp:lastPrinted>2016-10-24T07:53:35Z</cp:lastPrinted>
  <dcterms:created xsi:type="dcterms:W3CDTF">2016-09-18T09:35:24Z</dcterms:created>
  <dcterms:modified xsi:type="dcterms:W3CDTF">2020-02-28T11:10:38Z</dcterms:modified>
</cp:coreProperties>
</file>