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32F14C-1AC7-4948-8B18-EB1A64D3B6D9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6E5371-3053-48A4-A106-76CED7D8A9F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329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/>
          </a:p>
        </p:txBody>
      </p:sp>
      <p:sp>
        <p:nvSpPr>
          <p:cNvPr id="18330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AB48994-A9AC-4941-8116-3EA5F6CC88BC}" type="slidenum">
              <a:rPr lang="tr-TR" sz="1200">
                <a:latin typeface="Times New Roman" charset="0"/>
              </a:rPr>
              <a:pPr algn="r"/>
              <a:t>1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251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9251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F0C760F-459F-424D-B34C-D7FE0D845CB2}" type="slidenum">
              <a:rPr lang="tr-TR" sz="1200">
                <a:latin typeface="Times New Roman" charset="0"/>
              </a:rPr>
              <a:pPr algn="r"/>
              <a:t>10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353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9354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7B274DF-05FD-4974-8A0B-898CEB94B59F}" type="slidenum">
              <a:rPr lang="tr-TR" sz="1200">
                <a:latin typeface="Times New Roman" charset="0"/>
              </a:rPr>
              <a:pPr algn="r"/>
              <a:t>11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6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9456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7CE45D4-3538-4B05-8CF7-6FCA3704C14F}" type="slidenum">
              <a:rPr lang="tr-TR" sz="1200">
                <a:latin typeface="Times New Roman" charset="0"/>
              </a:rPr>
              <a:pPr algn="r"/>
              <a:t>12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558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9558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BCBE655-92E6-448C-8AE4-10F0E49589EF}" type="slidenum">
              <a:rPr lang="tr-TR" sz="1200">
                <a:latin typeface="Times New Roman" charset="0"/>
              </a:rPr>
              <a:pPr algn="r"/>
              <a:t>13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661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9661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A8B43B0-077E-4A3B-9CB2-5BD54B211674}" type="slidenum">
              <a:rPr lang="tr-TR" sz="1200">
                <a:latin typeface="Times New Roman" charset="0"/>
              </a:rPr>
              <a:pPr algn="r"/>
              <a:t>14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763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9763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3B55532-E7FA-45E5-91B0-5F649CC01D53}" type="slidenum">
              <a:rPr lang="tr-TR" sz="1200">
                <a:latin typeface="Times New Roman" charset="0"/>
              </a:rPr>
              <a:pPr algn="r"/>
              <a:t>15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865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/>
          </a:p>
        </p:txBody>
      </p:sp>
      <p:sp>
        <p:nvSpPr>
          <p:cNvPr id="19866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2E5B91B-706C-4059-A1F1-F1E28F0449A9}" type="slidenum">
              <a:rPr lang="tr-TR" sz="1200">
                <a:latin typeface="Times New Roman" charset="0"/>
              </a:rPr>
              <a:pPr algn="r"/>
              <a:t>16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96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9968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F4301ED-DE5F-4633-B93D-5309D1548436}" type="slidenum">
              <a:rPr lang="tr-TR" sz="1200">
                <a:latin typeface="Times New Roman" charset="0"/>
              </a:rPr>
              <a:pPr algn="r"/>
              <a:t>17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070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20070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4AB245D-B42B-4918-9667-040D8891EB33}" type="slidenum">
              <a:rPr lang="tr-TR" sz="1200">
                <a:latin typeface="Times New Roman" charset="0"/>
              </a:rPr>
              <a:pPr algn="r"/>
              <a:t>18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173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20173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F383A4-419B-4E76-89F3-3CE6972B81D1}" type="slidenum">
              <a:rPr lang="tr-TR" sz="1200">
                <a:latin typeface="Times New Roman" charset="0"/>
              </a:rPr>
              <a:pPr algn="r"/>
              <a:t>19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2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8432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85D3E5A-24B5-4277-8BA4-0AFEBAE5AB3A}" type="slidenum">
              <a:rPr lang="tr-TR" sz="1200">
                <a:latin typeface="Times New Roman" charset="0"/>
              </a:rPr>
              <a:pPr algn="r"/>
              <a:t>2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275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20275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798C866-29D4-471F-8C65-DAC95F91DB48}" type="slidenum">
              <a:rPr lang="tr-TR" sz="1200">
                <a:latin typeface="Times New Roman" charset="0"/>
              </a:rPr>
              <a:pPr algn="r"/>
              <a:t>20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377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20378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79900D9-A5E9-4312-8F02-20467710BE2B}" type="slidenum">
              <a:rPr lang="tr-TR" sz="1200">
                <a:latin typeface="Times New Roman" charset="0"/>
              </a:rPr>
              <a:pPr algn="r"/>
              <a:t>21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0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480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BD34B58-69DD-4BBD-9FE2-2B7B220FAB0E}" type="slidenum">
              <a:rPr lang="tr-TR" sz="1200">
                <a:latin typeface="Times New Roman" charset="0"/>
              </a:rPr>
              <a:pPr algn="r"/>
              <a:t>22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2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582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9413B18-6AD3-4EA2-85B2-AB395786A3DE}" type="slidenum">
              <a:rPr lang="tr-TR" sz="1200">
                <a:latin typeface="Times New Roman" charset="0"/>
              </a:rPr>
              <a:pPr algn="r"/>
              <a:t>23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685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685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686E67-7AE7-4936-AF7D-6D1F54D3B6CB}" type="slidenum">
              <a:rPr lang="tr-TR" sz="1200">
                <a:latin typeface="Times New Roman" charset="0"/>
              </a:rPr>
              <a:pPr algn="r"/>
              <a:t>24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787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787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73EE5E0-2B15-418D-9670-586DBD9575DA}" type="slidenum">
              <a:rPr lang="tr-TR" sz="1200">
                <a:latin typeface="Times New Roman" charset="0"/>
              </a:rPr>
              <a:pPr algn="r"/>
              <a:t>25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889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890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F87B13D-7DFF-429F-8C5D-B42624BCD882}" type="slidenum">
              <a:rPr lang="tr-TR" sz="1200">
                <a:latin typeface="Times New Roman" charset="0"/>
              </a:rPr>
              <a:pPr algn="r"/>
              <a:t>26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992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992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5FBB0B5-26DB-44BD-B89B-5920857BA9EC}" type="slidenum">
              <a:rPr lang="tr-TR" sz="1200">
                <a:latin typeface="Times New Roman" charset="0"/>
              </a:rPr>
              <a:pPr algn="r"/>
              <a:t>27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094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094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CDBF65E-A5C6-45D5-9FDD-21E6833A5FCF}" type="slidenum">
              <a:rPr lang="tr-TR" sz="1200">
                <a:latin typeface="Times New Roman" charset="0"/>
              </a:rPr>
              <a:pPr algn="r"/>
              <a:t>28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197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197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292E49F-4396-4E05-98C4-2D76AC1FB7CC}" type="slidenum">
              <a:rPr lang="tr-TR" sz="1200">
                <a:latin typeface="Times New Roman" charset="0"/>
              </a:rPr>
              <a:pPr algn="r"/>
              <a:t>29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534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8534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E766D89-4911-431F-AB5E-862ED77BD3AA}" type="slidenum">
              <a:rPr lang="tr-TR" sz="1200">
                <a:latin typeface="Times New Roman" charset="0"/>
              </a:rPr>
              <a:pPr algn="r"/>
              <a:t>3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299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299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1AB880C-981E-4AF2-B388-31DECD33B288}" type="slidenum">
              <a:rPr lang="tr-TR" sz="1200">
                <a:latin typeface="Times New Roman" charset="0"/>
              </a:rPr>
              <a:pPr algn="r"/>
              <a:t>30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401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402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A13B7AF-2761-48AB-956A-D61E36FC37A3}" type="slidenum">
              <a:rPr lang="tr-TR" sz="1200">
                <a:latin typeface="Times New Roman" charset="0"/>
              </a:rPr>
              <a:pPr algn="r"/>
              <a:t>31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4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504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3CDBDBC-7AC7-4393-826E-862DD7D61B64}" type="slidenum">
              <a:rPr lang="tr-TR" sz="1200">
                <a:latin typeface="Times New Roman" charset="0"/>
              </a:rPr>
              <a:pPr algn="r"/>
              <a:t>32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606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606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9DF962E-1BD0-48F3-A7C0-9B93A638A17A}" type="slidenum">
              <a:rPr lang="tr-TR" sz="1200">
                <a:latin typeface="Times New Roman" charset="0"/>
              </a:rPr>
              <a:pPr algn="r"/>
              <a:t>33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37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8637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4C3BF7D-80AB-4DFE-974E-25512F1C64CB}" type="slidenum">
              <a:rPr lang="tr-TR" sz="1200">
                <a:latin typeface="Times New Roman" charset="0"/>
              </a:rPr>
              <a:pPr algn="r"/>
              <a:t>4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739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/>
          </a:p>
        </p:txBody>
      </p:sp>
      <p:sp>
        <p:nvSpPr>
          <p:cNvPr id="18739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0A35CCD-C937-49EA-BD86-742D3D37754A}" type="slidenum">
              <a:rPr lang="tr-TR" sz="1200">
                <a:latin typeface="Times New Roman" charset="0"/>
              </a:rPr>
              <a:pPr algn="r"/>
              <a:t>5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841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8842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224DA05-D6E5-4264-90BF-71391F338CA8}" type="slidenum">
              <a:rPr lang="tr-TR" sz="1200">
                <a:latin typeface="Times New Roman" charset="0"/>
              </a:rPr>
              <a:pPr algn="r"/>
              <a:t>6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44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8944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A4359B5-452C-4059-86C2-F38F8AE1AF5A}" type="slidenum">
              <a:rPr lang="tr-TR" sz="1200">
                <a:latin typeface="Times New Roman" charset="0"/>
              </a:rPr>
              <a:pPr algn="r"/>
              <a:t>7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046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9046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E0A8C0A-DEA5-46B9-BA19-D7EDBEC447F9}" type="slidenum">
              <a:rPr lang="tr-TR" sz="1200">
                <a:latin typeface="Times New Roman" charset="0"/>
              </a:rPr>
              <a:pPr algn="r"/>
              <a:t>8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149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9149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C243619-A4C6-4021-A073-D6F5F61C5136}" type="slidenum">
              <a:rPr lang="tr-TR" sz="1200">
                <a:latin typeface="Times New Roman" charset="0"/>
              </a:rPr>
              <a:pPr algn="r"/>
              <a:t>9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6D84-B412-4FA6-93C8-0A7C382328A4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4C2-1648-40B1-8404-399E528873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6D84-B412-4FA6-93C8-0A7C382328A4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4C2-1648-40B1-8404-399E528873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6D84-B412-4FA6-93C8-0A7C382328A4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4C2-1648-40B1-8404-399E528873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6D84-B412-4FA6-93C8-0A7C382328A4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4C2-1648-40B1-8404-399E528873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6D84-B412-4FA6-93C8-0A7C382328A4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4C2-1648-40B1-8404-399E528873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6D84-B412-4FA6-93C8-0A7C382328A4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4C2-1648-40B1-8404-399E528873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6D84-B412-4FA6-93C8-0A7C382328A4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4C2-1648-40B1-8404-399E528873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6D84-B412-4FA6-93C8-0A7C382328A4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4C2-1648-40B1-8404-399E528873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6D84-B412-4FA6-93C8-0A7C382328A4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4C2-1648-40B1-8404-399E528873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6D84-B412-4FA6-93C8-0A7C382328A4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4C2-1648-40B1-8404-399E528873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6D84-B412-4FA6-93C8-0A7C382328A4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4C2-1648-40B1-8404-399E5288738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D6D84-B412-4FA6-93C8-0A7C382328A4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994C2-1648-40B1-8404-399E5288738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428625" y="2357438"/>
            <a:ext cx="785812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 algn="ctr">
              <a:lnSpc>
                <a:spcPct val="149000"/>
              </a:lnSpc>
              <a:spcBef>
                <a:spcPts val="1975"/>
              </a:spcBef>
            </a:pPr>
            <a:r>
              <a:rPr lang="tr-TR" sz="3600" b="1">
                <a:solidFill>
                  <a:srgbClr val="C00000"/>
                </a:solidFill>
                <a:latin typeface="Times New Roman" charset="0"/>
              </a:rPr>
              <a:t>Oksijenin eksik indirgenmesinden doğan zararların giderilmesi</a:t>
            </a:r>
            <a:endParaRPr lang="tr-TR" b="1">
              <a:solidFill>
                <a:srgbClr val="C00000"/>
              </a:solidFill>
              <a:latin typeface="Times New Roman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1071563" y="3429000"/>
            <a:ext cx="7467600" cy="279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buClr>
                <a:srgbClr val="FF3399"/>
              </a:buClr>
              <a:buSzPct val="150000"/>
              <a:buFont typeface="Wingdings" pitchFamily="2" charset="2"/>
              <a:buChar char="ü"/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Bu reaksiyona göre substrat-molekülü dihidroksi formuna dönüşmektedir. </a:t>
            </a:r>
          </a:p>
          <a:p>
            <a:pPr>
              <a:lnSpc>
                <a:spcPct val="150000"/>
              </a:lnSpc>
              <a:buClr>
                <a:srgbClr val="FF3399"/>
              </a:buClr>
              <a:buSzPct val="150000"/>
              <a:buFont typeface="Wingdings" pitchFamily="2" charset="2"/>
              <a:buChar char="ü"/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>
              <a:lnSpc>
                <a:spcPct val="150000"/>
              </a:lnSpc>
              <a:buClr>
                <a:srgbClr val="FF3399"/>
              </a:buClr>
              <a:buSzPct val="150000"/>
              <a:buFont typeface="Wingdings" pitchFamily="2" charset="2"/>
              <a:buChar char="ü"/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Genelde bu tarzda, oluşan her iki hidroksil grubu bitişik C'lar üzerinde oluşur. </a:t>
            </a:r>
          </a:p>
        </p:txBody>
      </p:sp>
      <p:sp>
        <p:nvSpPr>
          <p:cNvPr id="3" name="2 Metin kutusu"/>
          <p:cNvSpPr txBox="1"/>
          <p:nvPr/>
        </p:nvSpPr>
        <p:spPr>
          <a:xfrm>
            <a:off x="1071563" y="357188"/>
            <a:ext cx="3429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DİOKSİJENAZLAR</a:t>
            </a:r>
          </a:p>
        </p:txBody>
      </p:sp>
      <p:sp>
        <p:nvSpPr>
          <p:cNvPr id="70660" name="3 Metin kutusu"/>
          <p:cNvSpPr txBox="1">
            <a:spLocks noChangeArrowheads="1"/>
          </p:cNvSpPr>
          <p:nvPr/>
        </p:nvSpPr>
        <p:spPr bwMode="auto">
          <a:xfrm>
            <a:off x="1143000" y="1143000"/>
            <a:ext cx="69294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FF3399"/>
              </a:buClr>
              <a:buSzPct val="150000"/>
              <a:buFont typeface="Wingdings" pitchFamily="2" charset="2"/>
              <a:buChar char="ü"/>
            </a:pPr>
            <a:r>
              <a:rPr lang="tr-TR">
                <a:latin typeface="Times New Roman" charset="0"/>
              </a:rPr>
              <a:t>Oksijen transferazlar olarak da adlandırılır</a:t>
            </a:r>
          </a:p>
        </p:txBody>
      </p:sp>
      <p:sp>
        <p:nvSpPr>
          <p:cNvPr id="70661" name="4 Metin kutusu"/>
          <p:cNvSpPr txBox="1">
            <a:spLocks noChangeArrowheads="1"/>
          </p:cNvSpPr>
          <p:nvPr/>
        </p:nvSpPr>
        <p:spPr bwMode="auto">
          <a:xfrm>
            <a:off x="1643063" y="2214563"/>
            <a:ext cx="38576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solidFill>
                  <a:srgbClr val="000000"/>
                </a:solidFill>
                <a:latin typeface="Times New Roman" charset="0"/>
              </a:rPr>
              <a:t>AH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+ 0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       A(OH)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endParaRPr lang="tr-TR">
              <a:latin typeface="Times New Roman" charset="0"/>
            </a:endParaRPr>
          </a:p>
        </p:txBody>
      </p:sp>
      <p:cxnSp>
        <p:nvCxnSpPr>
          <p:cNvPr id="70662" name="6 Düz Ok Bağlayıcısı"/>
          <p:cNvCxnSpPr>
            <a:cxnSpLocks noChangeShapeType="1"/>
          </p:cNvCxnSpPr>
          <p:nvPr/>
        </p:nvCxnSpPr>
        <p:spPr bwMode="auto">
          <a:xfrm>
            <a:off x="3000375" y="2500313"/>
            <a:ext cx="428625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70663" name="7 Metin kutusu"/>
          <p:cNvSpPr txBox="1">
            <a:spLocks noChangeArrowheads="1"/>
          </p:cNvSpPr>
          <p:nvPr/>
        </p:nvSpPr>
        <p:spPr bwMode="auto">
          <a:xfrm>
            <a:off x="5643563" y="2071688"/>
            <a:ext cx="30718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>
                <a:solidFill>
                  <a:srgbClr val="000000"/>
                </a:solidFill>
                <a:latin typeface="Times New Roman" charset="0"/>
              </a:rPr>
              <a:t>tipindeki reaksiyonları katalizlerler</a:t>
            </a:r>
            <a:endParaRPr lang="tr-TR">
              <a:latin typeface="Times New Roman" charset="0"/>
            </a:endParaRPr>
          </a:p>
        </p:txBody>
      </p:sp>
      <p:sp>
        <p:nvSpPr>
          <p:cNvPr id="70664" name="8 Sağ Ayraç"/>
          <p:cNvSpPr>
            <a:spLocks/>
          </p:cNvSpPr>
          <p:nvPr/>
        </p:nvSpPr>
        <p:spPr bwMode="auto">
          <a:xfrm>
            <a:off x="5000625" y="1928813"/>
            <a:ext cx="428625" cy="1214437"/>
          </a:xfrm>
          <a:prstGeom prst="rightBrace">
            <a:avLst>
              <a:gd name="adj1" fmla="val 8329"/>
              <a:gd name="adj2" fmla="val 50000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1143000" y="214313"/>
            <a:ext cx="6786563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Bundan dolayı da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A(OH)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latin typeface="Times New Roman" charset="0"/>
              </a:rPr>
              <a:t> ürünü dayanıksızdır ve her iki hidroksil grubu arasındaki C-C bağı kendiliğinden parçalanır. </a:t>
            </a:r>
          </a:p>
          <a:p>
            <a:pPr algn="just">
              <a:lnSpc>
                <a:spcPct val="150000"/>
              </a:lnSpc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Örnek; </a:t>
            </a:r>
          </a:p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Triptofan metabolizmasında indol yapısındaki    küçük   halkanın   açılmasını    gerçekleştiren   </a:t>
            </a:r>
            <a:r>
              <a:rPr lang="tr-TR" i="1">
                <a:latin typeface="Times New Roman" charset="0"/>
              </a:rPr>
              <a:t>triptofan   2,3-dioksijenaz </a:t>
            </a:r>
            <a:r>
              <a:rPr lang="tr-TR">
                <a:latin typeface="Times New Roman" charset="0"/>
              </a:rPr>
              <a:t>enzimi reaksiyonu</a:t>
            </a:r>
          </a:p>
        </p:txBody>
      </p:sp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63" y="4714875"/>
            <a:ext cx="5280025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/>
          <p:cNvSpPr txBox="1">
            <a:spLocks noChangeArrowheads="1"/>
          </p:cNvSpPr>
          <p:nvPr/>
        </p:nvSpPr>
        <p:spPr bwMode="auto">
          <a:xfrm>
            <a:off x="928688" y="1214438"/>
            <a:ext cx="7162800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Hidroksilazlar olarakda adlandırılır</a:t>
            </a:r>
          </a:p>
          <a:p>
            <a:pPr algn="just">
              <a:lnSpc>
                <a:spcPct val="150000"/>
              </a:lnSpc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 b="1">
                <a:solidFill>
                  <a:srgbClr val="FF0000"/>
                </a:solidFill>
                <a:latin typeface="Times New Roman" charset="0"/>
              </a:rPr>
              <a:t>Monooksijenazlar,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möleküler oksijenin bir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atomunun organik substrata girişini katalizlerler.  </a:t>
            </a:r>
          </a:p>
          <a:p>
            <a:pPr algn="just">
              <a:lnSpc>
                <a:spcPct val="150000"/>
              </a:lnSpc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Diğer oksijen  atomu suya indirgenir; bunun için elektron verici olarak  ikinci bir substrata ihtiyaç vardır. Bundan dolayı oksijenazlar </a:t>
            </a:r>
            <a:r>
              <a:rPr lang="tr-TR" b="1">
                <a:solidFill>
                  <a:srgbClr val="000000"/>
                </a:solidFill>
                <a:latin typeface="Times New Roman" charset="0"/>
              </a:rPr>
              <a:t>karma fonksiyonlu(mixed function) oksijenazlar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diye de adlandırılırlar</a:t>
            </a:r>
          </a:p>
        </p:txBody>
      </p:sp>
      <p:sp>
        <p:nvSpPr>
          <p:cNvPr id="3" name="2 Metin kutusu"/>
          <p:cNvSpPr txBox="1"/>
          <p:nvPr/>
        </p:nvSpPr>
        <p:spPr>
          <a:xfrm>
            <a:off x="714375" y="285750"/>
            <a:ext cx="3786188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MONOOKSİJENAZLAR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1 Metin kutusu"/>
          <p:cNvSpPr txBox="1">
            <a:spLocks noChangeArrowheads="1"/>
          </p:cNvSpPr>
          <p:nvPr/>
        </p:nvSpPr>
        <p:spPr bwMode="auto">
          <a:xfrm>
            <a:off x="785813" y="357188"/>
            <a:ext cx="73580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solidFill>
                  <a:srgbClr val="000000"/>
                </a:solidFill>
                <a:latin typeface="Times New Roman" charset="0"/>
              </a:rPr>
              <a:t>Bu enzimlerin katalizledikleri genel reaksiyon denklemi</a:t>
            </a:r>
            <a:endParaRPr lang="tr-TR">
              <a:latin typeface="Times New Roman" charset="0"/>
            </a:endParaRPr>
          </a:p>
        </p:txBody>
      </p:sp>
      <p:sp>
        <p:nvSpPr>
          <p:cNvPr id="73731" name="3 Metin kutusu"/>
          <p:cNvSpPr txBox="1">
            <a:spLocks noChangeArrowheads="1"/>
          </p:cNvSpPr>
          <p:nvPr/>
        </p:nvSpPr>
        <p:spPr bwMode="auto">
          <a:xfrm>
            <a:off x="1500188" y="1428750"/>
            <a:ext cx="7143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Times New Roman" charset="0"/>
              </a:rPr>
              <a:t>AH + XH</a:t>
            </a:r>
            <a:r>
              <a:rPr lang="tr-TR" baseline="-25000">
                <a:latin typeface="Times New Roman" charset="0"/>
              </a:rPr>
              <a:t>2</a:t>
            </a:r>
            <a:r>
              <a:rPr lang="tr-TR">
                <a:latin typeface="Times New Roman" charset="0"/>
              </a:rPr>
              <a:t> + O</a:t>
            </a:r>
            <a:r>
              <a:rPr lang="tr-TR" baseline="-25000">
                <a:latin typeface="Times New Roman" charset="0"/>
              </a:rPr>
              <a:t>2</a:t>
            </a:r>
            <a:r>
              <a:rPr lang="tr-TR">
                <a:latin typeface="Times New Roman" charset="0"/>
              </a:rPr>
              <a:t>            AOH + H</a:t>
            </a:r>
            <a:r>
              <a:rPr lang="tr-TR" baseline="-25000">
                <a:latin typeface="Times New Roman" charset="0"/>
              </a:rPr>
              <a:t>2</a:t>
            </a:r>
            <a:r>
              <a:rPr lang="tr-TR">
                <a:latin typeface="Times New Roman" charset="0"/>
              </a:rPr>
              <a:t>O  + X</a:t>
            </a:r>
          </a:p>
        </p:txBody>
      </p:sp>
      <p:cxnSp>
        <p:nvCxnSpPr>
          <p:cNvPr id="73732" name="5 Düz Ok Bağlayıcısı"/>
          <p:cNvCxnSpPr>
            <a:cxnSpLocks noChangeShapeType="1"/>
          </p:cNvCxnSpPr>
          <p:nvPr/>
        </p:nvCxnSpPr>
        <p:spPr bwMode="auto">
          <a:xfrm>
            <a:off x="3714750" y="1643063"/>
            <a:ext cx="714375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73733" name="7 Şimşek İşareti"/>
          <p:cNvSpPr>
            <a:spLocks noChangeArrowheads="1"/>
          </p:cNvSpPr>
          <p:nvPr/>
        </p:nvSpPr>
        <p:spPr bwMode="auto">
          <a:xfrm>
            <a:off x="3286125" y="785813"/>
            <a:ext cx="928688" cy="642937"/>
          </a:xfrm>
          <a:prstGeom prst="lightningBol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>
              <a:latin typeface="Times New Roman" charset="0"/>
            </a:endParaRPr>
          </a:p>
        </p:txBody>
      </p:sp>
      <p:sp>
        <p:nvSpPr>
          <p:cNvPr id="73734" name="9 Metin kutusu"/>
          <p:cNvSpPr txBox="1">
            <a:spLocks noChangeArrowheads="1"/>
          </p:cNvSpPr>
          <p:nvPr/>
        </p:nvSpPr>
        <p:spPr bwMode="auto">
          <a:xfrm>
            <a:off x="857250" y="2428875"/>
            <a:ext cx="6500813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tr-TR">
                <a:latin typeface="Times New Roman" charset="0"/>
              </a:rPr>
              <a:t>AH                hidroksillenmesi istenen substrat</a:t>
            </a:r>
          </a:p>
          <a:p>
            <a:pPr>
              <a:lnSpc>
                <a:spcPct val="150000"/>
              </a:lnSpc>
            </a:pPr>
            <a:r>
              <a:rPr lang="tr-TR">
                <a:latin typeface="Times New Roman" charset="0"/>
              </a:rPr>
              <a:t>XH</a:t>
            </a:r>
            <a:r>
              <a:rPr lang="tr-TR" baseline="-25000">
                <a:latin typeface="Times New Roman" charset="0"/>
              </a:rPr>
              <a:t>2             </a:t>
            </a:r>
            <a:r>
              <a:rPr lang="tr-TR">
                <a:latin typeface="Times New Roman" charset="0"/>
              </a:rPr>
              <a:t>      elektron verici</a:t>
            </a:r>
          </a:p>
          <a:p>
            <a:pPr>
              <a:lnSpc>
                <a:spcPct val="150000"/>
              </a:lnSpc>
            </a:pPr>
            <a:r>
              <a:rPr lang="tr-TR">
                <a:latin typeface="Times New Roman" charset="0"/>
              </a:rPr>
              <a:t>AOH             hidroksillenmiş substrat</a:t>
            </a:r>
          </a:p>
          <a:p>
            <a:pPr>
              <a:lnSpc>
                <a:spcPct val="150000"/>
              </a:lnSpc>
            </a:pPr>
            <a:r>
              <a:rPr lang="tr-TR">
                <a:latin typeface="Times New Roman" charset="0"/>
              </a:rPr>
              <a:t>X                   yükseltgenmiş elektron verici</a:t>
            </a:r>
          </a:p>
        </p:txBody>
      </p:sp>
      <p:cxnSp>
        <p:nvCxnSpPr>
          <p:cNvPr id="73735" name="15 Düz Ok Bağlayıcısı"/>
          <p:cNvCxnSpPr>
            <a:cxnSpLocks noChangeShapeType="1"/>
          </p:cNvCxnSpPr>
          <p:nvPr/>
        </p:nvCxnSpPr>
        <p:spPr bwMode="auto">
          <a:xfrm>
            <a:off x="1785938" y="3857625"/>
            <a:ext cx="642937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73736" name="17 Düz Ok Bağlayıcısı"/>
          <p:cNvCxnSpPr>
            <a:cxnSpLocks noChangeShapeType="1"/>
          </p:cNvCxnSpPr>
          <p:nvPr/>
        </p:nvCxnSpPr>
        <p:spPr bwMode="auto">
          <a:xfrm>
            <a:off x="1785938" y="4429125"/>
            <a:ext cx="714375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73737" name="19 Düz Ok Bağlayıcısı"/>
          <p:cNvCxnSpPr>
            <a:cxnSpLocks noChangeShapeType="1"/>
          </p:cNvCxnSpPr>
          <p:nvPr/>
        </p:nvCxnSpPr>
        <p:spPr bwMode="auto">
          <a:xfrm>
            <a:off x="1785938" y="2786063"/>
            <a:ext cx="571500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73738" name="21 Düz Ok Bağlayıcısı"/>
          <p:cNvCxnSpPr>
            <a:cxnSpLocks noChangeShapeType="1"/>
          </p:cNvCxnSpPr>
          <p:nvPr/>
        </p:nvCxnSpPr>
        <p:spPr bwMode="auto">
          <a:xfrm>
            <a:off x="1785938" y="3357563"/>
            <a:ext cx="642937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/>
          <p:cNvSpPr txBox="1">
            <a:spLocks noChangeArrowheads="1"/>
          </p:cNvSpPr>
          <p:nvPr/>
        </p:nvSpPr>
        <p:spPr bwMode="auto">
          <a:xfrm>
            <a:off x="428625" y="714375"/>
            <a:ext cx="7620000" cy="534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 algn="just">
              <a:lnSpc>
                <a:spcPct val="150000"/>
              </a:lnSpc>
              <a:spcBef>
                <a:spcPts val="250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Çoğu monooksijenazlı reaksiyonlarda, ikinci oksijen atomunun suya indirgenmesini sağlayan elektronları veren ikinci substrat NADH veya NADPH'dır.</a:t>
            </a:r>
          </a:p>
          <a:p>
            <a:pPr lvl="2" algn="just">
              <a:lnSpc>
                <a:spcPct val="150000"/>
              </a:lnSpc>
              <a:spcBef>
                <a:spcPts val="250"/>
              </a:spcBef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lvl="2" algn="just">
              <a:lnSpc>
                <a:spcPct val="150000"/>
              </a:lnSpc>
              <a:spcBef>
                <a:spcPts val="250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Bununla birlikte elektronları  NAOH veya NADPH'dan oksijene transfer etmek üzere değişik elektron taşıyıcılar gereklidir (FADH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ve tetra hidro biopterin BH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4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gibi)</a:t>
            </a:r>
            <a:endParaRPr lang="tr-TR">
              <a:latin typeface="Times New Roman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</a:pPr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2 Metin kutusu"/>
          <p:cNvSpPr txBox="1">
            <a:spLocks noChangeArrowheads="1"/>
          </p:cNvSpPr>
          <p:nvPr/>
        </p:nvSpPr>
        <p:spPr bwMode="auto">
          <a:xfrm>
            <a:off x="1500188" y="1143000"/>
            <a:ext cx="6429375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En basit monooksijenazlar FAD ihtiva eden flavaproteinler olup aşağıdaki birbirini takip eden reaksiyonları katalizlerler</a:t>
            </a:r>
          </a:p>
        </p:txBody>
      </p:sp>
      <p:sp>
        <p:nvSpPr>
          <p:cNvPr id="75779" name="3 Metin kutusu"/>
          <p:cNvSpPr txBox="1">
            <a:spLocks noChangeArrowheads="1"/>
          </p:cNvSpPr>
          <p:nvPr/>
        </p:nvSpPr>
        <p:spPr bwMode="auto">
          <a:xfrm>
            <a:off x="1214438" y="3714750"/>
            <a:ext cx="700087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r>
              <a:rPr lang="tr-TR">
                <a:solidFill>
                  <a:srgbClr val="000000"/>
                </a:solidFill>
                <a:latin typeface="Times New Roman" charset="0"/>
              </a:rPr>
              <a:t>NAD(P)H + H</a:t>
            </a:r>
            <a:r>
              <a:rPr lang="tr-TR" baseline="50000">
                <a:solidFill>
                  <a:srgbClr val="000000"/>
                </a:solidFill>
                <a:latin typeface="Times New Roman" charset="0"/>
              </a:rPr>
              <a:t>+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+</a:t>
            </a:r>
            <a:r>
              <a:rPr lang="tr-TR" i="1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E-FAD               NAD(P)</a:t>
            </a:r>
            <a:r>
              <a:rPr lang="tr-TR" baseline="50000">
                <a:solidFill>
                  <a:srgbClr val="000000"/>
                </a:solidFill>
                <a:latin typeface="Times New Roman" charset="0"/>
              </a:rPr>
              <a:t>+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E-FADH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</a:p>
          <a:p>
            <a:endParaRPr lang="tr-TR">
              <a:latin typeface="Times New Roman" charset="0"/>
            </a:endParaRPr>
          </a:p>
          <a:p>
            <a:r>
              <a:rPr lang="tr-TR">
                <a:solidFill>
                  <a:srgbClr val="000000"/>
                </a:solidFill>
                <a:latin typeface="Times New Roman" charset="0"/>
              </a:rPr>
              <a:t>E-FADH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+ AH + O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 i="1">
                <a:solidFill>
                  <a:srgbClr val="000000"/>
                </a:solidFill>
                <a:latin typeface="Times New Roman" charset="0"/>
              </a:rPr>
              <a:t>          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E-FAD + AOH + H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0</a:t>
            </a:r>
            <a:endParaRPr lang="tr-TR">
              <a:latin typeface="Times New Roman" charset="0"/>
            </a:endParaRPr>
          </a:p>
        </p:txBody>
      </p:sp>
      <p:cxnSp>
        <p:nvCxnSpPr>
          <p:cNvPr id="75780" name="5 Düz Ok Bağlayıcısı"/>
          <p:cNvCxnSpPr>
            <a:cxnSpLocks noChangeShapeType="1"/>
          </p:cNvCxnSpPr>
          <p:nvPr/>
        </p:nvCxnSpPr>
        <p:spPr bwMode="auto">
          <a:xfrm>
            <a:off x="4572000" y="4286250"/>
            <a:ext cx="85725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75781" name="7 Düz Ok Bağlayıcısı"/>
          <p:cNvCxnSpPr>
            <a:cxnSpLocks noChangeShapeType="1"/>
          </p:cNvCxnSpPr>
          <p:nvPr/>
        </p:nvCxnSpPr>
        <p:spPr bwMode="auto">
          <a:xfrm>
            <a:off x="4000500" y="5072063"/>
            <a:ext cx="642938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2 Metin kutusu"/>
          <p:cNvSpPr txBox="1">
            <a:spLocks noChangeArrowheads="1"/>
          </p:cNvSpPr>
          <p:nvPr/>
        </p:nvSpPr>
        <p:spPr bwMode="auto">
          <a:xfrm>
            <a:off x="1000125" y="428625"/>
            <a:ext cx="70008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Bu enzimlere örnek olarak;</a:t>
            </a:r>
          </a:p>
        </p:txBody>
      </p:sp>
      <p:sp>
        <p:nvSpPr>
          <p:cNvPr id="76803" name="3 Metin kutusu"/>
          <p:cNvSpPr txBox="1">
            <a:spLocks noChangeArrowheads="1"/>
          </p:cNvSpPr>
          <p:nvPr/>
        </p:nvSpPr>
        <p:spPr bwMode="auto">
          <a:xfrm>
            <a:off x="1214438" y="1785938"/>
            <a:ext cx="6858000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Fenilalaninin tirozine dönüşmesini sağlayan </a:t>
            </a:r>
            <a:r>
              <a:rPr lang="tr-TR" b="1">
                <a:solidFill>
                  <a:srgbClr val="FF0000"/>
                </a:solidFill>
                <a:latin typeface="Times New Roman" charset="0"/>
              </a:rPr>
              <a:t>fenilalanin 4-monooksijenaz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(fenilalanin hidroksilaz)</a:t>
            </a:r>
          </a:p>
          <a:p>
            <a:pPr algn="just">
              <a:lnSpc>
                <a:spcPct val="150000"/>
              </a:lnSpc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Prokallegendeki prolin ve lisin kalıntılarının hidroksilasyonu reaksiyonlarını katalizleyen </a:t>
            </a:r>
            <a:r>
              <a:rPr lang="tr-TR" b="1">
                <a:solidFill>
                  <a:srgbClr val="FF0000"/>
                </a:solidFill>
                <a:latin typeface="Times New Roman" charset="0"/>
              </a:rPr>
              <a:t>prolin ve lisin hidroksilaz enzimleri </a:t>
            </a:r>
          </a:p>
          <a:p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500063" y="1428750"/>
            <a:ext cx="7500937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 algn="just">
              <a:lnSpc>
                <a:spcPct val="200000"/>
              </a:lnSpc>
              <a:spcBef>
                <a:spcPts val="63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Metabolizmada kolesterol, steroid hormonları ve safra asitlerinin sentezinde ve karaciğer mikrozomlarındaki detoksifikasyonda görev yapan </a:t>
            </a:r>
            <a:r>
              <a:rPr lang="tr-TR" b="1">
                <a:solidFill>
                  <a:srgbClr val="000000"/>
                </a:solidFill>
                <a:latin typeface="Times New Roman" charset="0"/>
              </a:rPr>
              <a:t>sitokrom P</a:t>
            </a:r>
            <a:r>
              <a:rPr lang="tr-TR" b="1" baseline="-25000">
                <a:solidFill>
                  <a:srgbClr val="000000"/>
                </a:solidFill>
                <a:latin typeface="Times New Roman" charset="0"/>
              </a:rPr>
              <a:t>450</a:t>
            </a:r>
            <a:r>
              <a:rPr lang="tr-TR" b="1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çok önemli bir hidroksilazdır. </a:t>
            </a:r>
            <a:endParaRPr lang="tr-TR">
              <a:latin typeface="Times New Roman" charset="0"/>
            </a:endParaRPr>
          </a:p>
          <a:p>
            <a:pPr>
              <a:lnSpc>
                <a:spcPct val="200000"/>
              </a:lnSpc>
              <a:spcBef>
                <a:spcPct val="50000"/>
              </a:spcBef>
            </a:pPr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/>
          <p:cNvSpPr txBox="1">
            <a:spLocks noChangeArrowheads="1"/>
          </p:cNvSpPr>
          <p:nvPr/>
        </p:nvSpPr>
        <p:spPr bwMode="auto">
          <a:xfrm>
            <a:off x="0" y="2643188"/>
            <a:ext cx="8572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 algn="ctr">
              <a:spcBef>
                <a:spcPts val="2375"/>
              </a:spcBef>
              <a:defRPr/>
            </a:pPr>
            <a:r>
              <a:rPr lang="tr-TR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FosforiIasyon</a:t>
            </a: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 ve </a:t>
            </a:r>
            <a:r>
              <a:rPr lang="tr-TR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Kemiozmotik</a:t>
            </a: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 Teori</a:t>
            </a:r>
          </a:p>
          <a:p>
            <a:pPr algn="ctr">
              <a:spcBef>
                <a:spcPct val="50000"/>
              </a:spcBef>
              <a:defRPr/>
            </a:pPr>
            <a:endParaRPr lang="tr-TR" dirty="0">
              <a:latin typeface="Times New Roman" pitchFamily="18" charset="-94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3 Metin kutusu"/>
          <p:cNvSpPr txBox="1">
            <a:spLocks noChangeArrowheads="1"/>
          </p:cNvSpPr>
          <p:nvPr/>
        </p:nvSpPr>
        <p:spPr bwMode="auto">
          <a:xfrm>
            <a:off x="1143000" y="357188"/>
            <a:ext cx="77152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tr-TR">
                <a:latin typeface="Times New Roman" charset="0"/>
              </a:rPr>
              <a:t>NADH2deki elektronların O</a:t>
            </a:r>
            <a:r>
              <a:rPr lang="tr-TR" baseline="-25000">
                <a:latin typeface="Times New Roman" charset="0"/>
              </a:rPr>
              <a:t>2</a:t>
            </a:r>
            <a:r>
              <a:rPr lang="tr-TR">
                <a:latin typeface="Times New Roman" charset="0"/>
              </a:rPr>
              <a:t>’ye akışı esnasındaki serbest enerji değişimi -52,6 kcal/mol dur. </a:t>
            </a:r>
          </a:p>
        </p:txBody>
      </p:sp>
      <p:sp>
        <p:nvSpPr>
          <p:cNvPr id="79875" name="4 Metin kutusu"/>
          <p:cNvSpPr txBox="1">
            <a:spLocks noChangeArrowheads="1"/>
          </p:cNvSpPr>
          <p:nvPr/>
        </p:nvSpPr>
        <p:spPr bwMode="auto">
          <a:xfrm>
            <a:off x="1928813" y="1785938"/>
            <a:ext cx="63579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solidFill>
                  <a:srgbClr val="000000"/>
                </a:solidFill>
                <a:latin typeface="Times New Roman" charset="0"/>
              </a:rPr>
              <a:t>ADP+Pi+H</a:t>
            </a:r>
            <a:r>
              <a:rPr lang="tr-TR" baseline="30000">
                <a:solidFill>
                  <a:srgbClr val="000000"/>
                </a:solidFill>
                <a:latin typeface="Times New Roman" charset="0"/>
              </a:rPr>
              <a:t>+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        ATPH-H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O  ∆G°=+7,3kcal/mol</a:t>
            </a:r>
            <a:endParaRPr lang="tr-TR">
              <a:latin typeface="Times New Roman" charset="0"/>
            </a:endParaRPr>
          </a:p>
        </p:txBody>
      </p:sp>
      <p:cxnSp>
        <p:nvCxnSpPr>
          <p:cNvPr id="79876" name="6 Düz Ok Bağlayıcısı"/>
          <p:cNvCxnSpPr>
            <a:cxnSpLocks noChangeShapeType="1"/>
          </p:cNvCxnSpPr>
          <p:nvPr/>
        </p:nvCxnSpPr>
        <p:spPr bwMode="auto">
          <a:xfrm>
            <a:off x="3714750" y="2000250"/>
            <a:ext cx="500063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79877" name="7 Köşeleri Yuvarlanmış Dikdörtgen Belirtme Çizgisi"/>
          <p:cNvSpPr>
            <a:spLocks noChangeArrowheads="1"/>
          </p:cNvSpPr>
          <p:nvPr/>
        </p:nvSpPr>
        <p:spPr bwMode="auto">
          <a:xfrm>
            <a:off x="3000375" y="3000375"/>
            <a:ext cx="4500563" cy="1714500"/>
          </a:xfrm>
          <a:prstGeom prst="wedgeRoundRectCallout">
            <a:avLst>
              <a:gd name="adj1" fmla="val -32852"/>
              <a:gd name="adj2" fmla="val -99000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>
              <a:latin typeface="Times New Roman" charset="0"/>
            </a:endParaRPr>
          </a:p>
        </p:txBody>
      </p:sp>
      <p:sp>
        <p:nvSpPr>
          <p:cNvPr id="79878" name="Text Box 2"/>
          <p:cNvSpPr txBox="1">
            <a:spLocks noChangeArrowheads="1"/>
          </p:cNvSpPr>
          <p:nvPr/>
        </p:nvSpPr>
        <p:spPr bwMode="auto">
          <a:xfrm>
            <a:off x="3071813" y="3214688"/>
            <a:ext cx="42862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>
                <a:latin typeface="Times New Roman" charset="0"/>
              </a:rPr>
              <a:t>Bu enerji , bu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reaksiyonla ATP'nin sentezinde kullanılmaktadır</a:t>
            </a:r>
            <a:endParaRPr lang="tr-TR" baseline="300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79879" name="9 Metin kutusu"/>
          <p:cNvSpPr txBox="1">
            <a:spLocks noChangeArrowheads="1"/>
          </p:cNvSpPr>
          <p:nvPr/>
        </p:nvSpPr>
        <p:spPr bwMode="auto">
          <a:xfrm>
            <a:off x="1143000" y="4929188"/>
            <a:ext cx="74295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Bu reaksiyonu iç mitekondiri membranında yer alan </a:t>
            </a:r>
            <a:r>
              <a:rPr lang="tr-TR" b="1">
                <a:solidFill>
                  <a:srgbClr val="FF3399"/>
                </a:solidFill>
                <a:latin typeface="Times New Roman" charset="0"/>
              </a:rPr>
              <a:t>F</a:t>
            </a:r>
            <a:r>
              <a:rPr lang="tr-TR" b="1" baseline="-25000">
                <a:solidFill>
                  <a:srgbClr val="FF3399"/>
                </a:solidFill>
                <a:latin typeface="Times New Roman" charset="0"/>
              </a:rPr>
              <a:t>0</a:t>
            </a:r>
            <a:r>
              <a:rPr lang="tr-TR" b="1">
                <a:solidFill>
                  <a:srgbClr val="FF3399"/>
                </a:solidFill>
                <a:latin typeface="Times New Roman" charset="0"/>
              </a:rPr>
              <a:t>F</a:t>
            </a:r>
            <a:r>
              <a:rPr lang="tr-TR" b="1" baseline="-25000">
                <a:solidFill>
                  <a:srgbClr val="FF3399"/>
                </a:solidFill>
                <a:latin typeface="Times New Roman" charset="0"/>
              </a:rPr>
              <a:t>1</a:t>
            </a:r>
            <a:r>
              <a:rPr lang="tr-TR" b="1">
                <a:solidFill>
                  <a:srgbClr val="FF3399"/>
                </a:solidFill>
                <a:latin typeface="Times New Roman" charset="0"/>
              </a:rPr>
              <a:t>ATPaz enzim kompleksi (ATP sentaz) </a:t>
            </a:r>
            <a:r>
              <a:rPr lang="tr-TR">
                <a:latin typeface="Times New Roman" charset="0"/>
              </a:rPr>
              <a:t>katalizlemektedir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3"/>
          <p:cNvSpPr txBox="1">
            <a:spLocks noChangeArrowheads="1"/>
          </p:cNvSpPr>
          <p:nvPr/>
        </p:nvSpPr>
        <p:spPr bwMode="auto">
          <a:xfrm>
            <a:off x="214313" y="142875"/>
            <a:ext cx="8143875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 algn="just">
              <a:lnSpc>
                <a:spcPct val="15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Mitokondrial solunum zincirinde elektronların oksijene taşınması sırasında oksijenin kısmi indirgenmiş ürünleri oluşur.</a:t>
            </a:r>
          </a:p>
          <a:p>
            <a:pPr lvl="2" algn="just">
              <a:lnSpc>
                <a:spcPct val="149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Bu ürünlerin en önemlileri;</a:t>
            </a:r>
          </a:p>
        </p:txBody>
      </p:sp>
      <p:sp>
        <p:nvSpPr>
          <p:cNvPr id="62467" name="3 Metin kutusu"/>
          <p:cNvSpPr txBox="1">
            <a:spLocks noChangeArrowheads="1"/>
          </p:cNvSpPr>
          <p:nvPr/>
        </p:nvSpPr>
        <p:spPr bwMode="auto">
          <a:xfrm>
            <a:off x="1357313" y="2500313"/>
            <a:ext cx="5286375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 algn="just">
              <a:lnSpc>
                <a:spcPct val="149000"/>
              </a:lnSpc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Süperoksit radikali (0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) </a:t>
            </a:r>
          </a:p>
          <a:p>
            <a:pPr lvl="2" algn="just">
              <a:lnSpc>
                <a:spcPct val="149000"/>
              </a:lnSpc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Hidrojen peroksittir(H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0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) </a:t>
            </a:r>
            <a:endParaRPr lang="tr-TR">
              <a:latin typeface="Times New Roman" charset="0"/>
            </a:endParaRPr>
          </a:p>
          <a:p>
            <a:endParaRPr lang="tr-TR">
              <a:latin typeface="Times New Roman" charset="0"/>
            </a:endParaRPr>
          </a:p>
        </p:txBody>
      </p:sp>
      <p:sp>
        <p:nvSpPr>
          <p:cNvPr id="62468" name="8 Yuvarlatılmış Dikdörtgen"/>
          <p:cNvSpPr>
            <a:spLocks noChangeArrowheads="1"/>
          </p:cNvSpPr>
          <p:nvPr/>
        </p:nvSpPr>
        <p:spPr bwMode="auto">
          <a:xfrm>
            <a:off x="142875" y="4357688"/>
            <a:ext cx="4357688" cy="2214562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>
              <a:latin typeface="Times New Roman" charset="0"/>
            </a:endParaRPr>
          </a:p>
        </p:txBody>
      </p:sp>
      <p:sp>
        <p:nvSpPr>
          <p:cNvPr id="62469" name="9 Metin kutusu"/>
          <p:cNvSpPr txBox="1">
            <a:spLocks noChangeArrowheads="1"/>
          </p:cNvSpPr>
          <p:nvPr/>
        </p:nvSpPr>
        <p:spPr bwMode="auto">
          <a:xfrm>
            <a:off x="571500" y="4643438"/>
            <a:ext cx="371475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>
                <a:solidFill>
                  <a:srgbClr val="000000"/>
                </a:solidFill>
                <a:latin typeface="Times New Roman" charset="0"/>
              </a:rPr>
              <a:t>Oldukça reaktif olup, birçok biyomoleküllerin dönüşümsüz zarar görmesine yol acarlar </a:t>
            </a:r>
            <a:endParaRPr lang="tr-TR">
              <a:latin typeface="Times New Roman" charset="0"/>
            </a:endParaRPr>
          </a:p>
        </p:txBody>
      </p:sp>
      <p:sp>
        <p:nvSpPr>
          <p:cNvPr id="62470" name="14 Yuvarlatılmış Dikdörtgen"/>
          <p:cNvSpPr>
            <a:spLocks noChangeArrowheads="1"/>
          </p:cNvSpPr>
          <p:nvPr/>
        </p:nvSpPr>
        <p:spPr bwMode="auto">
          <a:xfrm>
            <a:off x="4643438" y="4286250"/>
            <a:ext cx="4357687" cy="2214563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>
              <a:latin typeface="Times New Roman" charset="0"/>
            </a:endParaRPr>
          </a:p>
        </p:txBody>
      </p:sp>
      <p:sp>
        <p:nvSpPr>
          <p:cNvPr id="62471" name="15 Metin kutusu"/>
          <p:cNvSpPr txBox="1">
            <a:spLocks noChangeArrowheads="1"/>
          </p:cNvSpPr>
          <p:nvPr/>
        </p:nvSpPr>
        <p:spPr bwMode="auto">
          <a:xfrm>
            <a:off x="4857750" y="4286250"/>
            <a:ext cx="4071938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algn="ctr"/>
            <a:r>
              <a:rPr lang="tr-TR">
                <a:solidFill>
                  <a:srgbClr val="000000"/>
                </a:solidFill>
                <a:latin typeface="Times New Roman" charset="0"/>
              </a:rPr>
              <a:t>Özellikle membran lidlerinin doymamış yağ asit bileşenlerine saldırarak membran yapısını bozarlar</a:t>
            </a:r>
            <a:endParaRPr lang="tr-TR">
              <a:latin typeface="Times New Roman" charset="0"/>
            </a:endParaRPr>
          </a:p>
        </p:txBody>
      </p:sp>
      <p:cxnSp>
        <p:nvCxnSpPr>
          <p:cNvPr id="62472" name="19 Eğri Bağlayıcı"/>
          <p:cNvCxnSpPr>
            <a:cxnSpLocks noChangeShapeType="1"/>
          </p:cNvCxnSpPr>
          <p:nvPr/>
        </p:nvCxnSpPr>
        <p:spPr bwMode="auto">
          <a:xfrm>
            <a:off x="5286375" y="3571875"/>
            <a:ext cx="1428750" cy="642938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62473" name="21 Eğri Bağlayıcı"/>
          <p:cNvCxnSpPr>
            <a:cxnSpLocks noChangeShapeType="1"/>
          </p:cNvCxnSpPr>
          <p:nvPr/>
        </p:nvCxnSpPr>
        <p:spPr bwMode="auto">
          <a:xfrm rot="10800000" flipV="1">
            <a:off x="2571750" y="3571875"/>
            <a:ext cx="1643063" cy="714375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 Box 2"/>
          <p:cNvSpPr txBox="1">
            <a:spLocks noChangeArrowheads="1"/>
          </p:cNvSpPr>
          <p:nvPr/>
        </p:nvSpPr>
        <p:spPr bwMode="auto">
          <a:xfrm>
            <a:off x="1285875" y="609600"/>
            <a:ext cx="714375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b="1">
                <a:solidFill>
                  <a:srgbClr val="FF0000"/>
                </a:solidFill>
                <a:latin typeface="Times New Roman" charset="0"/>
              </a:rPr>
              <a:t>NADH oksidasyonu ile ADP'nin fosforilasyonu arasındaki bağlantı nasıldır? </a:t>
            </a:r>
          </a:p>
          <a:p>
            <a:pPr>
              <a:spcBef>
                <a:spcPct val="50000"/>
              </a:spcBef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algn="just">
              <a:lnSpc>
                <a:spcPct val="200000"/>
              </a:lnSpc>
              <a:spcBef>
                <a:spcPct val="50000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Önceleri, aynen substrat seviyesindeki fosforilasyonda olduğu gibi, yüksek enerjili kovalent bağa sahip ara bileşiğin, ATP sentezinde bir</a:t>
            </a:r>
            <a:r>
              <a:rPr lang="tr-TR" baseline="30000">
                <a:solidFill>
                  <a:srgbClr val="000000"/>
                </a:solidFill>
                <a:latin typeface="Times New Roman" charset="0"/>
              </a:rPr>
              <a:t>: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ön bileşik olduğu düşünülmüş, fakat yapılan araştırmalarda sözü edilen yapıda bileşiklere rastlanamamıştır.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071563" y="928688"/>
            <a:ext cx="7077075" cy="457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2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Başka araştırmacılar da oksidasyon serbest enerjisinin, bir proteinin yüksek enerji gerektiren bir konformasyona dönüşmesiyle tutulup, daha sonra ilk haline dönerken açığa çıkan enerjiden ATP'nin sentezlendiğini ileri sürdüler. </a:t>
            </a:r>
          </a:p>
          <a:p>
            <a:pPr algn="just">
              <a:lnSpc>
                <a:spcPct val="152000"/>
              </a:lnSpc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algn="just">
              <a:lnSpc>
                <a:spcPct val="152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Fakat bunlar da deneylerinde bir ipucu elde edemediler,</a:t>
            </a:r>
            <a:endParaRPr lang="tr-TR">
              <a:latin typeface="Times New Roman" charset="0"/>
            </a:endParaRPr>
          </a:p>
          <a:p>
            <a:pPr>
              <a:spcBef>
                <a:spcPct val="50000"/>
              </a:spcBef>
            </a:pPr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1 Metin kutusu"/>
          <p:cNvSpPr txBox="1">
            <a:spLocks noChangeArrowheads="1"/>
          </p:cNvSpPr>
          <p:nvPr/>
        </p:nvSpPr>
        <p:spPr bwMode="auto">
          <a:xfrm>
            <a:off x="1285875" y="1143000"/>
            <a:ext cx="6500813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>
                <a:latin typeface="Times New Roman" charset="0"/>
              </a:rPr>
              <a:t>1961 yılında </a:t>
            </a:r>
            <a:r>
              <a:rPr lang="tr-TR" i="1">
                <a:latin typeface="Times New Roman" charset="0"/>
              </a:rPr>
              <a:t>Peter Mitchell, </a:t>
            </a:r>
            <a:r>
              <a:rPr lang="tr-TR">
                <a:latin typeface="Times New Roman" charset="0"/>
              </a:rPr>
              <a:t>oldukça farklı bir mekanizma öne sürmüştür. </a:t>
            </a:r>
          </a:p>
          <a:p>
            <a:pPr algn="just">
              <a:lnSpc>
                <a:spcPct val="200000"/>
              </a:lnSpc>
            </a:pPr>
            <a:endParaRPr lang="tr-TR">
              <a:latin typeface="Times New Roman" charset="0"/>
            </a:endParaRPr>
          </a:p>
          <a:p>
            <a:pPr algn="just">
              <a:lnSpc>
                <a:spcPct val="200000"/>
              </a:lnSpc>
            </a:pPr>
            <a:r>
              <a:rPr lang="tr-TR">
                <a:latin typeface="Times New Roman" charset="0"/>
              </a:rPr>
              <a:t>Mitchell, elektron transportu ve ATP sentezinin bir proton gradiyenti ile bağlantılı olduğunu ileri sürmüştür.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1 Metin kutusu"/>
          <p:cNvSpPr txBox="1">
            <a:spLocks noChangeArrowheads="1"/>
          </p:cNvSpPr>
          <p:nvPr/>
        </p:nvSpPr>
        <p:spPr bwMode="auto">
          <a:xfrm>
            <a:off x="1071563" y="428625"/>
            <a:ext cx="6929437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Bu modele göre solunum zincirindeki elektron transferi esnasında mitokondri matriksinden protonlar, iç mitokondri zarının sitoplazma tararına pompalanır. </a:t>
            </a:r>
          </a:p>
        </p:txBody>
      </p:sp>
      <p:sp>
        <p:nvSpPr>
          <p:cNvPr id="83971" name="2 Köşeleri Yuvarlanmış Dikdörtgen Belirtme Çizgisi"/>
          <p:cNvSpPr>
            <a:spLocks noChangeArrowheads="1"/>
          </p:cNvSpPr>
          <p:nvPr/>
        </p:nvSpPr>
        <p:spPr bwMode="auto">
          <a:xfrm>
            <a:off x="5857875" y="2286000"/>
            <a:ext cx="3286125" cy="2000250"/>
          </a:xfrm>
          <a:prstGeom prst="wedgeRoundRectCallout">
            <a:avLst>
              <a:gd name="adj1" fmla="val -69037"/>
              <a:gd name="adj2" fmla="val -61764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>
              <a:latin typeface="Times New Roman" charset="0"/>
            </a:endParaRPr>
          </a:p>
        </p:txBody>
      </p:sp>
      <p:sp>
        <p:nvSpPr>
          <p:cNvPr id="83972" name="3 Metin kutusu"/>
          <p:cNvSpPr txBox="1">
            <a:spLocks noChangeArrowheads="1"/>
          </p:cNvSpPr>
          <p:nvPr/>
        </p:nvSpPr>
        <p:spPr bwMode="auto">
          <a:xfrm>
            <a:off x="6072188" y="2357438"/>
            <a:ext cx="3071812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>
                <a:latin typeface="Times New Roman" charset="0"/>
              </a:rPr>
              <a:t>Bunun sonucu olarak bu tarafta H</a:t>
            </a:r>
            <a:r>
              <a:rPr lang="tr-TR" baseline="30000">
                <a:latin typeface="Times New Roman" charset="0"/>
              </a:rPr>
              <a:t>+</a:t>
            </a:r>
            <a:r>
              <a:rPr lang="tr-TR">
                <a:latin typeface="Times New Roman" charset="0"/>
              </a:rPr>
              <a:t> konsantrasyonu artar ve bir membran potansiyeli oluşur.</a:t>
            </a:r>
          </a:p>
        </p:txBody>
      </p:sp>
      <p:pic>
        <p:nvPicPr>
          <p:cNvPr id="8397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2786063"/>
            <a:ext cx="4857750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3974" name="5 Metin kutusu"/>
          <p:cNvSpPr txBox="1">
            <a:spLocks noChangeArrowheads="1"/>
          </p:cNvSpPr>
          <p:nvPr/>
        </p:nvSpPr>
        <p:spPr bwMode="auto">
          <a:xfrm>
            <a:off x="571500" y="5500688"/>
            <a:ext cx="50006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000" b="1">
                <a:solidFill>
                  <a:srgbClr val="C00000"/>
                </a:solidFill>
                <a:latin typeface="Times New Roman" charset="0"/>
              </a:rPr>
              <a:t>Elektron transportu sonucu iç mitekondri membranında oluşan proton gradienti ve membran potansiyeli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214313"/>
            <a:ext cx="7032625" cy="500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995" name="2 Metin kutusu"/>
          <p:cNvSpPr txBox="1">
            <a:spLocks noChangeArrowheads="1"/>
          </p:cNvSpPr>
          <p:nvPr/>
        </p:nvSpPr>
        <p:spPr bwMode="auto">
          <a:xfrm>
            <a:off x="1857375" y="5643563"/>
            <a:ext cx="54292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b="1">
                <a:solidFill>
                  <a:srgbClr val="C00000"/>
                </a:solidFill>
                <a:latin typeface="Times New Roman" charset="0"/>
              </a:rPr>
              <a:t>Proton gradienti ile gerçekleşen bazı biyolojik olaylar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857250" y="184150"/>
            <a:ext cx="7429500" cy="61864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tr-TR" dirty="0">
                <a:latin typeface="Times New Roman" pitchFamily="18" charset="-94"/>
              </a:rPr>
              <a:t>Burada </a:t>
            </a:r>
            <a:r>
              <a:rPr lang="tr-TR" dirty="0" err="1">
                <a:latin typeface="Times New Roman" pitchFamily="18" charset="-94"/>
              </a:rPr>
              <a:t>ATPaz</a:t>
            </a:r>
            <a:r>
              <a:rPr lang="tr-TR" dirty="0">
                <a:latin typeface="Times New Roman" pitchFamily="18" charset="-94"/>
              </a:rPr>
              <a:t> enzimi tarafından </a:t>
            </a:r>
            <a:r>
              <a:rPr lang="tr-TR" dirty="0" err="1">
                <a:latin typeface="Times New Roman" pitchFamily="18" charset="-94"/>
              </a:rPr>
              <a:t>ATP'nin</a:t>
            </a:r>
            <a:r>
              <a:rPr lang="tr-TR" dirty="0">
                <a:latin typeface="Times New Roman" pitchFamily="18" charset="-94"/>
              </a:rPr>
              <a:t> sentezlenmesi olayının proton-motif kuvveti tarafından yürütüldüğü farz edilmektedir. </a:t>
            </a:r>
          </a:p>
          <a:p>
            <a:pPr algn="just">
              <a:lnSpc>
                <a:spcPct val="150000"/>
              </a:lnSpc>
              <a:defRPr/>
            </a:pPr>
            <a:endParaRPr lang="tr-TR" dirty="0">
              <a:latin typeface="Times New Roman" pitchFamily="18" charset="-94"/>
            </a:endParaRPr>
          </a:p>
          <a:p>
            <a:pPr algn="just">
              <a:lnSpc>
                <a:spcPct val="150000"/>
              </a:lnSpc>
              <a:defRPr/>
            </a:pPr>
            <a:r>
              <a:rPr lang="tr-TR" dirty="0">
                <a:latin typeface="Times New Roman" pitchFamily="18" charset="-94"/>
              </a:rPr>
              <a:t>Bu faraziyeye göre mekanizmanın işleyebilmesi için;</a:t>
            </a:r>
          </a:p>
          <a:p>
            <a:pPr algn="just">
              <a:lnSpc>
                <a:spcPct val="150000"/>
              </a:lnSpc>
              <a:defRPr/>
            </a:pPr>
            <a:endParaRPr lang="tr-TR" dirty="0">
              <a:latin typeface="Times New Roman" pitchFamily="18" charset="-94"/>
            </a:endParaRPr>
          </a:p>
          <a:p>
            <a:pPr marL="457200" indent="-457200" algn="just">
              <a:lnSpc>
                <a:spcPct val="150000"/>
              </a:lnSpc>
              <a:buFontTx/>
              <a:buAutoNum type="arabicParenBoth"/>
              <a:defRPr/>
            </a:pPr>
            <a:r>
              <a:rPr lang="tr-TR" dirty="0">
                <a:latin typeface="Times New Roman" pitchFamily="18" charset="-94"/>
              </a:rPr>
              <a:t>Solunum zincirindeki elektron taşıyıcıların ve </a:t>
            </a:r>
            <a:r>
              <a:rPr lang="tr-TR" dirty="0" err="1">
                <a:latin typeface="Times New Roman" pitchFamily="18" charset="-94"/>
              </a:rPr>
              <a:t>ATPaz</a:t>
            </a:r>
            <a:r>
              <a:rPr lang="tr-TR" dirty="0">
                <a:latin typeface="Times New Roman" pitchFamily="18" charset="-94"/>
              </a:rPr>
              <a:t> enziminin iç mitokondri </a:t>
            </a:r>
            <a:r>
              <a:rPr lang="tr-TR" dirty="0" err="1">
                <a:latin typeface="Times New Roman" pitchFamily="18" charset="-94"/>
              </a:rPr>
              <a:t>membranının</a:t>
            </a:r>
            <a:r>
              <a:rPr lang="tr-TR" dirty="0">
                <a:latin typeface="Times New Roman" pitchFamily="18" charset="-94"/>
              </a:rPr>
              <a:t> iki yüzüne göre dizilmiş olmaları </a:t>
            </a:r>
          </a:p>
          <a:p>
            <a:pPr marL="457200" indent="-457200" algn="just">
              <a:lnSpc>
                <a:spcPct val="150000"/>
              </a:lnSpc>
              <a:buFontTx/>
              <a:buAutoNum type="arabicParenBoth"/>
              <a:defRPr/>
            </a:pPr>
            <a:r>
              <a:rPr lang="tr-TR" dirty="0">
                <a:latin typeface="Times New Roman" pitchFamily="18" charset="-94"/>
              </a:rPr>
              <a:t>İç </a:t>
            </a:r>
            <a:r>
              <a:rPr lang="tr-TR" dirty="0" err="1">
                <a:latin typeface="Times New Roman" pitchFamily="18" charset="-94"/>
              </a:rPr>
              <a:t>membranın</a:t>
            </a:r>
            <a:r>
              <a:rPr lang="tr-TR" dirty="0">
                <a:latin typeface="Times New Roman" pitchFamily="18" charset="-94"/>
              </a:rPr>
              <a:t> protonlara karşı geçirgen olmaması gerekir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1 Metin kutusu"/>
          <p:cNvSpPr txBox="1">
            <a:spLocks noChangeArrowheads="1"/>
          </p:cNvSpPr>
          <p:nvPr/>
        </p:nvSpPr>
        <p:spPr bwMode="auto">
          <a:xfrm>
            <a:off x="1214438" y="1428750"/>
            <a:ext cx="6715125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>
                <a:latin typeface="Times New Roman" charset="0"/>
              </a:rPr>
              <a:t>İleri sürülen bu mekanizmaya göre, NADH'm oksidasyonu ile açığa çıkan enerji, yüksek bir proton konsantrasyonuna karşı proton pompalanmasıyla korunmakta ve bu protonlarm tekrar matrikse dönmeleriyle ATP sentezlenmektedir.</a:t>
            </a:r>
          </a:p>
          <a:p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1 Metin kutusu"/>
          <p:cNvSpPr txBox="1">
            <a:spLocks noChangeArrowheads="1"/>
          </p:cNvSpPr>
          <p:nvPr/>
        </p:nvSpPr>
        <p:spPr bwMode="auto">
          <a:xfrm>
            <a:off x="1000125" y="500063"/>
            <a:ext cx="7429500" cy="618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tr-TR">
                <a:latin typeface="Times New Roman" charset="0"/>
              </a:rPr>
              <a:t>Mitchell’in bu hipotezi bugün bugün birçok deneysel sonuçlar tarafından desteklenmektedir.</a:t>
            </a:r>
          </a:p>
          <a:p>
            <a:endParaRPr lang="tr-TR">
              <a:latin typeface="Times New Roman" charset="0"/>
            </a:endParaRPr>
          </a:p>
          <a:p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1. Elektron transportu sonucu iç mitokondri membranı üzerinde bir proton gradienti meydana gelmektedir. Bunun sonucunda dışandaki pH içeriden 1,4 birim daha düşük (∆pH) ve dış taraf pozitif olmak üzere 0,14</a:t>
            </a:r>
            <a:br>
              <a:rPr lang="tr-TR">
                <a:latin typeface="Times New Roman" charset="0"/>
              </a:rPr>
            </a:br>
            <a:r>
              <a:rPr lang="tr-TR">
                <a:latin typeface="Times New Roman" charset="0"/>
              </a:rPr>
              <a:t>V‘luk bir membran potansiyeli (∆T) oluşur. Toplam elektrokimyasal potansiyel de 0,224 </a:t>
            </a:r>
            <a:r>
              <a:rPr lang="en-US">
                <a:latin typeface="Times New Roman" charset="0"/>
              </a:rPr>
              <a:t>V </a:t>
            </a:r>
            <a:r>
              <a:rPr lang="tr-TR">
                <a:latin typeface="Times New Roman" charset="0"/>
              </a:rPr>
              <a:t>civarında olur ki, bu da 5,2 kcal/mol proton değerindedir. .</a:t>
            </a:r>
          </a:p>
          <a:p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1 Metin kutusu"/>
          <p:cNvSpPr txBox="1">
            <a:spLocks noChangeArrowheads="1"/>
          </p:cNvSpPr>
          <p:nvPr/>
        </p:nvSpPr>
        <p:spPr bwMode="auto">
          <a:xfrm>
            <a:off x="1428750" y="1785938"/>
            <a:ext cx="6643688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>
                <a:latin typeface="Times New Roman" charset="0"/>
              </a:rPr>
              <a:t>2. Solunum zincirinin çeşitli inhibitörlerle durdurulmasıyla  mitekondri ve kloroplastlarda suni yoldan oluşturulan pH gradienti ile ATP</a:t>
            </a:r>
            <a:br>
              <a:rPr lang="tr-TR">
                <a:latin typeface="Times New Roman" charset="0"/>
              </a:rPr>
            </a:br>
            <a:r>
              <a:rPr lang="tr-TR">
                <a:latin typeface="Times New Roman" charset="0"/>
              </a:rPr>
              <a:t>sentezlendiği gözlenmiştir.</a:t>
            </a:r>
          </a:p>
          <a:p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1 Metin kutusu"/>
          <p:cNvSpPr txBox="1">
            <a:spLocks noChangeArrowheads="1"/>
          </p:cNvSpPr>
          <p:nvPr/>
        </p:nvSpPr>
        <p:spPr bwMode="auto">
          <a:xfrm>
            <a:off x="1071563" y="301625"/>
            <a:ext cx="7072312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3. Halobakterilerde bulunan mor-membran proteini ışık altında proton pompalamaktadır. Bu bakteri proteini ve sığır kalp ATPaz'ından sentetik olarak hazırlanan fosfolipid veziküllerinin ATP sentezledikleri bulunmuştur. </a:t>
            </a:r>
          </a:p>
          <a:p>
            <a:pPr algn="just">
              <a:lnSpc>
                <a:spcPct val="150000"/>
              </a:lnSpc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Burada adı geçen protein,; solunum zincirinin görevini yapmaktadır. Elde edilen sonuç solunum zincirinin faaliyeti ile ATPaz’ın fonksiyonunun farklı olduğunu ve bunların proton gradienti ile bağlantılı bulunduğunu göstermiştir.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1357313" y="609600"/>
            <a:ext cx="6572250" cy="339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49000"/>
              </a:lnSpc>
              <a:spcBef>
                <a:spcPts val="1825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I.Fridovich ve arkadaşlarının araştırmaları sonucunda, aerobik hücrelerde bulunan </a:t>
            </a:r>
            <a:r>
              <a:rPr lang="tr-TR" b="1">
                <a:solidFill>
                  <a:srgbClr val="000000"/>
                </a:solidFill>
                <a:latin typeface="Times New Roman" charset="0"/>
              </a:rPr>
              <a:t>süperoksit dismutaz(SOD)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enziminin süperoksit radikalini hidrojen peroksit ve moleküler oksijene dönüştürebileceği anlaşılmıştır.</a:t>
            </a:r>
            <a:endParaRPr lang="tr-TR">
              <a:latin typeface="Times New Roman" charset="0"/>
            </a:endParaRPr>
          </a:p>
          <a:p>
            <a:pPr>
              <a:spcBef>
                <a:spcPct val="50000"/>
              </a:spcBef>
            </a:pPr>
            <a:endParaRPr lang="tr-TR">
              <a:latin typeface="Times New Roman" charset="0"/>
            </a:endParaRPr>
          </a:p>
        </p:txBody>
      </p:sp>
      <p:sp>
        <p:nvSpPr>
          <p:cNvPr id="63491" name="2 Metin kutusu"/>
          <p:cNvSpPr txBox="1">
            <a:spLocks noChangeArrowheads="1"/>
          </p:cNvSpPr>
          <p:nvPr/>
        </p:nvSpPr>
        <p:spPr bwMode="auto">
          <a:xfrm>
            <a:off x="1857375" y="4429125"/>
            <a:ext cx="5857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Times New Roman" charset="0"/>
              </a:rPr>
              <a:t>2O</a:t>
            </a:r>
            <a:r>
              <a:rPr lang="tr-TR" baseline="-25000">
                <a:latin typeface="Times New Roman" charset="0"/>
              </a:rPr>
              <a:t>2 </a:t>
            </a:r>
            <a:r>
              <a:rPr lang="tr-TR" baseline="52000">
                <a:latin typeface="Times New Roman" charset="0"/>
              </a:rPr>
              <a:t>- </a:t>
            </a:r>
            <a:r>
              <a:rPr lang="tr-TR">
                <a:latin typeface="Times New Roman" charset="0"/>
              </a:rPr>
              <a:t>+ 2H</a:t>
            </a:r>
            <a:r>
              <a:rPr lang="tr-TR" baseline="50000">
                <a:latin typeface="Times New Roman" charset="0"/>
              </a:rPr>
              <a:t>+                                               </a:t>
            </a:r>
            <a:r>
              <a:rPr lang="tr-TR">
                <a:latin typeface="Times New Roman" charset="0"/>
              </a:rPr>
              <a:t>H</a:t>
            </a:r>
            <a:r>
              <a:rPr lang="tr-TR" baseline="-25000">
                <a:latin typeface="Times New Roman" charset="0"/>
              </a:rPr>
              <a:t>2</a:t>
            </a:r>
            <a:r>
              <a:rPr lang="tr-TR">
                <a:latin typeface="Times New Roman" charset="0"/>
              </a:rPr>
              <a:t>O</a:t>
            </a:r>
            <a:r>
              <a:rPr lang="tr-TR" baseline="-25000">
                <a:latin typeface="Times New Roman" charset="0"/>
              </a:rPr>
              <a:t>2</a:t>
            </a:r>
            <a:r>
              <a:rPr lang="tr-TR">
                <a:latin typeface="Times New Roman" charset="0"/>
              </a:rPr>
              <a:t>  + O</a:t>
            </a:r>
            <a:r>
              <a:rPr lang="tr-TR" baseline="-25000">
                <a:latin typeface="Times New Roman" charset="0"/>
              </a:rPr>
              <a:t>2</a:t>
            </a:r>
          </a:p>
        </p:txBody>
      </p:sp>
      <p:cxnSp>
        <p:nvCxnSpPr>
          <p:cNvPr id="63492" name="4 Düz Ok Bağlayıcısı"/>
          <p:cNvCxnSpPr>
            <a:cxnSpLocks noChangeShapeType="1"/>
          </p:cNvCxnSpPr>
          <p:nvPr/>
        </p:nvCxnSpPr>
        <p:spPr bwMode="auto">
          <a:xfrm>
            <a:off x="3643313" y="4643438"/>
            <a:ext cx="1785937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63493" name="6 Metin kutusu"/>
          <p:cNvSpPr txBox="1">
            <a:spLocks noChangeArrowheads="1"/>
          </p:cNvSpPr>
          <p:nvPr/>
        </p:nvSpPr>
        <p:spPr bwMode="auto">
          <a:xfrm>
            <a:off x="3643313" y="3857625"/>
            <a:ext cx="15001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000">
                <a:latin typeface="Times New Roman" charset="0"/>
              </a:rPr>
              <a:t>Süperoksit dismutaz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1 Metin kutusu"/>
          <p:cNvSpPr txBox="1">
            <a:spLocks noChangeArrowheads="1"/>
          </p:cNvSpPr>
          <p:nvPr/>
        </p:nvSpPr>
        <p:spPr bwMode="auto">
          <a:xfrm>
            <a:off x="1214438" y="1214438"/>
            <a:ext cx="6715125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>
                <a:latin typeface="Times New Roman" charset="0"/>
              </a:rPr>
              <a:t>4. İç mitokondri zarı parçaları solunum zinciri ve ATPaz enzimi ihtiva ettikleri ve 0</a:t>
            </a:r>
            <a:r>
              <a:rPr lang="tr-TR" baseline="-25000">
                <a:latin typeface="Times New Roman" charset="0"/>
              </a:rPr>
              <a:t>2</a:t>
            </a:r>
            <a:r>
              <a:rPr lang="tr-TR">
                <a:latin typeface="Times New Roman" charset="0"/>
              </a:rPr>
              <a:t> kullanabildikleri halde, ATP sentezleyememektedir. Bu da fosforilasyon için kapalı ve sağlam bir bölmenin gerekliliğini ortaya koymuştur.</a:t>
            </a:r>
          </a:p>
          <a:p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1 Metin kutusu"/>
          <p:cNvSpPr txBox="1">
            <a:spLocks noChangeArrowheads="1"/>
          </p:cNvSpPr>
          <p:nvPr/>
        </p:nvSpPr>
        <p:spPr bwMode="auto">
          <a:xfrm>
            <a:off x="1500188" y="2143125"/>
            <a:ext cx="6072187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>
                <a:latin typeface="Times New Roman" charset="0"/>
              </a:rPr>
              <a:t>5. İç mitokondri zarından protonları içeriye taşıyan bileşiklerin </a:t>
            </a:r>
            <a:r>
              <a:rPr lang="tr-TR" b="1">
                <a:latin typeface="Times New Roman" charset="0"/>
              </a:rPr>
              <a:t>(uncouplers) </a:t>
            </a:r>
            <a:r>
              <a:rPr lang="tr-TR">
                <a:latin typeface="Times New Roman" charset="0"/>
              </a:rPr>
              <a:t>fosforilasyonu inhibe ettikleri tesbit edilmiştir.</a:t>
            </a:r>
          </a:p>
          <a:p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1 Metin kutusu"/>
          <p:cNvSpPr txBox="1">
            <a:spLocks noChangeArrowheads="1"/>
          </p:cNvSpPr>
          <p:nvPr/>
        </p:nvSpPr>
        <p:spPr bwMode="auto">
          <a:xfrm>
            <a:off x="1071563" y="357188"/>
            <a:ext cx="7143750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Solunum zincirindeki bazı proteinlerin aktivitelerini inhibe eden antibiyotik ve inhibitörlerden faydalanılarak zincirin hangi noktalarında proton pompalandığı belirlenmiştir. </a:t>
            </a:r>
          </a:p>
          <a:p>
            <a:pPr algn="just">
              <a:lnSpc>
                <a:spcPct val="150000"/>
              </a:lnSpc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Bu noktalar üç tanedir ve solunum zinciri kompleksleridir: </a:t>
            </a:r>
          </a:p>
        </p:txBody>
      </p:sp>
      <p:sp>
        <p:nvSpPr>
          <p:cNvPr id="93187" name="2 Metin kutusu"/>
          <p:cNvSpPr txBox="1">
            <a:spLocks noChangeArrowheads="1"/>
          </p:cNvSpPr>
          <p:nvPr/>
        </p:nvSpPr>
        <p:spPr bwMode="auto">
          <a:xfrm>
            <a:off x="2143125" y="4429125"/>
            <a:ext cx="5072063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tr-TR" i="1">
                <a:latin typeface="Times New Roman" charset="0"/>
              </a:rPr>
              <a:t>NADH dehidrogenaz, 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tr-TR" i="1">
                <a:latin typeface="Times New Roman" charset="0"/>
              </a:rPr>
              <a:t>CoQ-sitokrom c oksidoredüktaz 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tr-TR" i="1">
                <a:latin typeface="Times New Roman" charset="0"/>
              </a:rPr>
              <a:t>sitokrom c oksidaz kompleksleri</a:t>
            </a:r>
            <a:endParaRPr lang="tr-TR">
              <a:latin typeface="Times New Roman" charset="0"/>
            </a:endParaRPr>
          </a:p>
          <a:p>
            <a:pPr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1 Metin kutusu"/>
          <p:cNvSpPr txBox="1">
            <a:spLocks noChangeArrowheads="1"/>
          </p:cNvSpPr>
          <p:nvPr/>
        </p:nvSpPr>
        <p:spPr bwMode="auto">
          <a:xfrm>
            <a:off x="928688" y="785813"/>
            <a:ext cx="7500937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>
                <a:latin typeface="Times New Roman" charset="0"/>
              </a:rPr>
              <a:t>Bu kompleksler 1 mol NADH başına, sırasıyla, 4, 4 ve 2, yani toplam 10 mol H</a:t>
            </a:r>
            <a:r>
              <a:rPr lang="tr-TR" baseline="30000">
                <a:latin typeface="Times New Roman" charset="0"/>
              </a:rPr>
              <a:t>+</a:t>
            </a:r>
            <a:r>
              <a:rPr lang="tr-TR">
                <a:latin typeface="Times New Roman" charset="0"/>
              </a:rPr>
              <a:t> pompalanmasını sağlar. </a:t>
            </a:r>
          </a:p>
          <a:p>
            <a:pPr algn="just"/>
            <a:endParaRPr lang="tr-TR">
              <a:latin typeface="Times New Roman" charset="0"/>
            </a:endParaRPr>
          </a:p>
          <a:p>
            <a:pPr algn="just"/>
            <a:endParaRPr lang="tr-TR">
              <a:latin typeface="Times New Roman" charset="0"/>
            </a:endParaRPr>
          </a:p>
          <a:p>
            <a:pPr algn="just"/>
            <a:r>
              <a:rPr lang="tr-TR">
                <a:latin typeface="Times New Roman" charset="0"/>
              </a:rPr>
              <a:t>3 H</a:t>
            </a:r>
            <a:r>
              <a:rPr lang="tr-TR" baseline="30000">
                <a:latin typeface="Times New Roman" charset="0"/>
              </a:rPr>
              <a:t>+</a:t>
            </a:r>
            <a:r>
              <a:rPr lang="tr-TR">
                <a:latin typeface="Times New Roman" charset="0"/>
              </a:rPr>
              <a:t>nın ATP sentezi için FoFıATPaz enzim kompleksi kanalından matrikse geçmesi ve ATP</a:t>
            </a:r>
            <a:r>
              <a:rPr lang="tr-TR" baseline="50000">
                <a:latin typeface="Times New Roman" charset="0"/>
              </a:rPr>
              <a:t>-</a:t>
            </a:r>
            <a:r>
              <a:rPr lang="tr-TR" baseline="30000">
                <a:latin typeface="Times New Roman" charset="0"/>
              </a:rPr>
              <a:t>4</a:t>
            </a:r>
            <a:r>
              <a:rPr lang="tr-TR">
                <a:latin typeface="Times New Roman" charset="0"/>
              </a:rPr>
              <a:t> ve ADP</a:t>
            </a:r>
            <a:r>
              <a:rPr lang="tr-TR" baseline="50000">
                <a:latin typeface="Times New Roman" charset="0"/>
              </a:rPr>
              <a:t>-</a:t>
            </a:r>
            <a:r>
              <a:rPr lang="tr-TR" baseline="30000">
                <a:latin typeface="Times New Roman" charset="0"/>
              </a:rPr>
              <a:t>3</a:t>
            </a:r>
            <a:r>
              <a:rPr lang="tr-TR">
                <a:latin typeface="Times New Roman" charset="0"/>
              </a:rPr>
              <a:t> değiş tokuşu ile de dışarıya bir (-) yük fazla çıkarılmasıyla herbir ATP'nin sentezinin maliyeti 4H</a:t>
            </a:r>
            <a:r>
              <a:rPr lang="tr-TR" baseline="30000">
                <a:latin typeface="Times New Roman" charset="0"/>
              </a:rPr>
              <a:t>+</a:t>
            </a:r>
            <a:r>
              <a:rPr lang="tr-TR">
                <a:latin typeface="Times New Roman" charset="0"/>
              </a:rPr>
              <a:t> olmaktadır. </a:t>
            </a:r>
          </a:p>
          <a:p>
            <a:pPr algn="just"/>
            <a:endParaRPr lang="tr-TR">
              <a:latin typeface="Times New Roman" charset="0"/>
            </a:endParaRPr>
          </a:p>
          <a:p>
            <a:pPr algn="just"/>
            <a:endParaRPr lang="tr-TR">
              <a:latin typeface="Times New Roman" charset="0"/>
            </a:endParaRPr>
          </a:p>
          <a:p>
            <a:pPr algn="just"/>
            <a:r>
              <a:rPr lang="tr-TR">
                <a:latin typeface="Times New Roman" charset="0"/>
              </a:rPr>
              <a:t>Dolayısıyla, 1 mol NADH başına 10/4 = 2,5ATP, </a:t>
            </a:r>
          </a:p>
          <a:p>
            <a:pPr algn="just"/>
            <a:r>
              <a:rPr lang="tr-TR">
                <a:latin typeface="Times New Roman" charset="0"/>
              </a:rPr>
              <a:t>FADH'den gelen elektronlar zincire ikinci kompleksten girdiği için, bir mol FADH</a:t>
            </a:r>
            <a:r>
              <a:rPr lang="tr-TR" baseline="-25000">
                <a:latin typeface="Times New Roman" charset="0"/>
              </a:rPr>
              <a:t>2</a:t>
            </a:r>
            <a:r>
              <a:rPr lang="tr-TR">
                <a:latin typeface="Times New Roman" charset="0"/>
              </a:rPr>
              <a:t> başına 6/4=1,5ATP sentezlenir.</a:t>
            </a:r>
          </a:p>
          <a:p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714375" y="285750"/>
            <a:ext cx="7358063" cy="635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 algn="just">
              <a:lnSpc>
                <a:spcPct val="149000"/>
              </a:lnSpc>
              <a:spcBef>
                <a:spcPts val="350"/>
              </a:spcBef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Süperoksit dismutazın biri sitoplazmada, diğeri mitokondrilerde olmak üzere iki izoenzimi bulunur. </a:t>
            </a:r>
          </a:p>
          <a:p>
            <a:pPr lvl="2" algn="just">
              <a:lnSpc>
                <a:spcPct val="149000"/>
              </a:lnSpc>
              <a:spcBef>
                <a:spcPts val="350"/>
              </a:spcBef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lvl="2" algn="just">
              <a:lnSpc>
                <a:spcPct val="149000"/>
              </a:lnSpc>
              <a:spcBef>
                <a:spcPts val="350"/>
              </a:spcBef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Ökaryotlardaki mitokondrial süperoksit dismutaz, Mn</a:t>
            </a:r>
            <a:r>
              <a:rPr lang="tr-TR" baseline="30000">
                <a:solidFill>
                  <a:srgbClr val="000000"/>
                </a:solidFill>
                <a:latin typeface="Times New Roman" charset="0"/>
              </a:rPr>
              <a:t>+2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kofaktörü ve amino asit dizilişi bakımından birçok bakterilerinkine benzer. </a:t>
            </a:r>
          </a:p>
          <a:p>
            <a:pPr lvl="2" algn="just">
              <a:lnSpc>
                <a:spcPct val="149000"/>
              </a:lnSpc>
              <a:spcBef>
                <a:spcPts val="350"/>
              </a:spcBef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lvl="2" algn="just">
              <a:lnSpc>
                <a:spcPct val="149000"/>
              </a:lnSpc>
              <a:spcBef>
                <a:spcPts val="350"/>
              </a:spcBef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Sitoplazmadaki ise, tamamen farklı yapıya sahiptir ve Cu</a:t>
            </a:r>
            <a:r>
              <a:rPr lang="tr-TR" baseline="30000">
                <a:solidFill>
                  <a:srgbClr val="000000"/>
                </a:solidFill>
                <a:latin typeface="Times New Roman" charset="0"/>
              </a:rPr>
              <a:t>+2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ile Zn</a:t>
            </a:r>
            <a:r>
              <a:rPr lang="tr-TR" baseline="30000">
                <a:solidFill>
                  <a:srgbClr val="000000"/>
                </a:solidFill>
                <a:latin typeface="Times New Roman" charset="0"/>
              </a:rPr>
              <a:t>+2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iyonları ihtiva eder. </a:t>
            </a:r>
            <a:endParaRPr lang="tr-TR">
              <a:latin typeface="Times New Roman" charset="0"/>
            </a:endParaRPr>
          </a:p>
          <a:p>
            <a:pPr>
              <a:spcBef>
                <a:spcPct val="50000"/>
              </a:spcBef>
            </a:pPr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Metin kutusu"/>
          <p:cNvSpPr txBox="1">
            <a:spLocks noChangeArrowheads="1"/>
          </p:cNvSpPr>
          <p:nvPr/>
        </p:nvSpPr>
        <p:spPr bwMode="auto">
          <a:xfrm>
            <a:off x="1214438" y="1428750"/>
            <a:ext cx="6929437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Bu enzimler yüksek konsantrasyonda ve oldukça aktif olarak bulunur, Çürnkü, mitokondrilerde kullanılan oksijenin % 1 ile 5'i arası süperoksite dönüşmekte ve ancak yüksek bir SOD tarafından bertaraf edilebilmektedir.</a:t>
            </a:r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714375" y="785813"/>
            <a:ext cx="7362825" cy="222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 algn="just">
              <a:lnSpc>
                <a:spcPct val="149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Süperoksit dismutaz ve flavine bağımlı oksidazlar vasıtasıyla oluşan hidrojen peroksit, hem grubu ihtiva eden bir enzim olan </a:t>
            </a:r>
            <a:r>
              <a:rPr lang="tr-TR" b="1">
                <a:solidFill>
                  <a:srgbClr val="000000"/>
                </a:solidFill>
                <a:latin typeface="Times New Roman" charset="0"/>
              </a:rPr>
              <a:t>katalaz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vasıtasıyla parcalanır</a:t>
            </a:r>
            <a:endParaRPr lang="tr-TR">
              <a:latin typeface="Times New Roman" charset="0"/>
            </a:endParaRPr>
          </a:p>
        </p:txBody>
      </p:sp>
      <p:sp>
        <p:nvSpPr>
          <p:cNvPr id="66563" name="2 Metin kutusu"/>
          <p:cNvSpPr txBox="1">
            <a:spLocks noChangeArrowheads="1"/>
          </p:cNvSpPr>
          <p:nvPr/>
        </p:nvSpPr>
        <p:spPr bwMode="auto">
          <a:xfrm>
            <a:off x="2786063" y="3214688"/>
            <a:ext cx="35004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2"/>
            <a:r>
              <a:rPr lang="tr-TR">
                <a:solidFill>
                  <a:srgbClr val="000000"/>
                </a:solidFill>
                <a:latin typeface="Times New Roman" charset="0"/>
              </a:rPr>
              <a:t>H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0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       H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0 +   </a:t>
            </a:r>
            <a:r>
              <a:rPr lang="tr-TR" baseline="30000">
                <a:solidFill>
                  <a:srgbClr val="000000"/>
                </a:solidFill>
                <a:latin typeface="Times New Roman" charset="0"/>
              </a:rPr>
              <a:t>1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/20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 </a:t>
            </a:r>
          </a:p>
          <a:p>
            <a:endParaRPr lang="tr-TR">
              <a:latin typeface="Times New Roman" charset="0"/>
            </a:endParaRPr>
          </a:p>
        </p:txBody>
      </p:sp>
      <p:cxnSp>
        <p:nvCxnSpPr>
          <p:cNvPr id="66564" name="4 Düz Ok Bağlayıcısı"/>
          <p:cNvCxnSpPr>
            <a:cxnSpLocks noChangeShapeType="1"/>
          </p:cNvCxnSpPr>
          <p:nvPr/>
        </p:nvCxnSpPr>
        <p:spPr bwMode="auto">
          <a:xfrm>
            <a:off x="3500438" y="3429000"/>
            <a:ext cx="500062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66565" name="5 Metin kutusu"/>
          <p:cNvSpPr txBox="1">
            <a:spLocks noChangeArrowheads="1"/>
          </p:cNvSpPr>
          <p:nvPr/>
        </p:nvSpPr>
        <p:spPr bwMode="auto">
          <a:xfrm>
            <a:off x="1643063" y="4357688"/>
            <a:ext cx="6500812" cy="168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2">
              <a:lnSpc>
                <a:spcPct val="15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Katalaz, hayvan hücrelerinin peroksizomlarında bol bulunur</a:t>
            </a:r>
            <a:endParaRPr lang="tr-TR">
              <a:latin typeface="Times New Roman" charset="0"/>
            </a:endParaRPr>
          </a:p>
          <a:p>
            <a:pPr>
              <a:lnSpc>
                <a:spcPct val="150000"/>
              </a:lnSpc>
            </a:pPr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642938" y="357188"/>
            <a:ext cx="709612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 algn="just">
              <a:lnSpc>
                <a:spcPct val="149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Süperoksit dismutaz ve katalaz enzimlerinin koruyucu fonksiyonu, askorbik asit, glutatyon, E ve K vitaminleri tarafından güçlendirilir.</a:t>
            </a:r>
            <a:endParaRPr lang="tr-TR">
              <a:latin typeface="Times New Roman" charset="0"/>
            </a:endParaRPr>
          </a:p>
        </p:txBody>
      </p:sp>
      <p:sp>
        <p:nvSpPr>
          <p:cNvPr id="4" name="3 Köşeleri Yuvarlanmış Dikdörtgen Belirtme Çizgisi"/>
          <p:cNvSpPr/>
          <p:nvPr/>
        </p:nvSpPr>
        <p:spPr bwMode="auto">
          <a:xfrm>
            <a:off x="2143125" y="3214688"/>
            <a:ext cx="5072063" cy="2857500"/>
          </a:xfrm>
          <a:prstGeom prst="wedgeRoundRectCallout">
            <a:avLst>
              <a:gd name="adj1" fmla="val 2861"/>
              <a:gd name="adj2" fmla="val -86732"/>
              <a:gd name="adj3" fmla="val 16667"/>
            </a:avLst>
          </a:prstGeom>
          <a:solidFill>
            <a:schemeClr val="tx2">
              <a:lumMod val="95000"/>
              <a:lumOff val="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tr-TR">
              <a:latin typeface="Times New Roman" pitchFamily="18" charset="-94"/>
            </a:endParaRPr>
          </a:p>
        </p:txBody>
      </p:sp>
      <p:sp>
        <p:nvSpPr>
          <p:cNvPr id="67588" name="4 Metin kutusu"/>
          <p:cNvSpPr txBox="1">
            <a:spLocks noChangeArrowheads="1"/>
          </p:cNvSpPr>
          <p:nvPr/>
        </p:nvSpPr>
        <p:spPr bwMode="auto">
          <a:xfrm>
            <a:off x="2571750" y="3214688"/>
            <a:ext cx="4429125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b="1">
                <a:solidFill>
                  <a:srgbClr val="F8F8F8"/>
                </a:solidFill>
                <a:latin typeface="Times New Roman" charset="0"/>
              </a:rPr>
              <a:t>Çünkü, bu bileşikler kolayca elektron alabilir ve serbest radikallerin ortadan kaldırılmasında yakalayıcı fonksiyon üstlenebilirler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</a:t>
            </a:r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1285875" y="2286000"/>
            <a:ext cx="6324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 algn="ctr">
              <a:lnSpc>
                <a:spcPct val="150000"/>
              </a:lnSpc>
              <a:spcBef>
                <a:spcPts val="2188"/>
              </a:spcBef>
              <a:defRPr/>
            </a:pPr>
            <a:r>
              <a:rPr lang="tr-TR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OksijenazIar</a:t>
            </a: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 Vasıtasıyla </a:t>
            </a:r>
            <a:r>
              <a:rPr lang="tr-TR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Okşijen</a:t>
            </a: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 Kullanımı</a:t>
            </a:r>
          </a:p>
          <a:p>
            <a:pPr>
              <a:spcBef>
                <a:spcPct val="50000"/>
              </a:spcBef>
              <a:defRPr/>
            </a:pPr>
            <a:endParaRPr lang="tr-TR" dirty="0">
              <a:latin typeface="Times New Roman" pitchFamily="18" charset="-9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071563" y="428625"/>
            <a:ext cx="7239000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Aerobik yaşayan hücrelerin kullandığı moleküler oksijenin yaklaşık % 95'i solunum zinçiri tarafından suya indirgenir. </a:t>
            </a:r>
          </a:p>
          <a:p>
            <a:pPr algn="just">
              <a:lnSpc>
                <a:spcPct val="150000"/>
              </a:lnSpc>
              <a:spcBef>
                <a:spcPct val="50000"/>
              </a:spcBef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Geri kalan kısım ise, ya </a:t>
            </a:r>
            <a:r>
              <a:rPr lang="tr-TR">
                <a:solidFill>
                  <a:srgbClr val="FF0000"/>
                </a:solidFill>
                <a:latin typeface="Times New Roman" charset="0"/>
              </a:rPr>
              <a:t>H</a:t>
            </a:r>
            <a:r>
              <a:rPr lang="tr-TR" baseline="-25000">
                <a:solidFill>
                  <a:srgbClr val="FF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FF0000"/>
                </a:solidFill>
                <a:latin typeface="Times New Roman" charset="0"/>
              </a:rPr>
              <a:t>0</a:t>
            </a:r>
            <a:r>
              <a:rPr lang="tr-TR" baseline="-25000">
                <a:solidFill>
                  <a:srgbClr val="FF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FF0000"/>
                </a:solidFill>
                <a:latin typeface="Times New Roman" charset="0"/>
              </a:rPr>
              <a:t> oluşturan</a:t>
            </a:r>
            <a:r>
              <a:rPr lang="tr-TR" baseline="-25000">
                <a:solidFill>
                  <a:srgbClr val="FF0000"/>
                </a:solidFill>
                <a:latin typeface="Times New Roman" charset="0"/>
              </a:rPr>
              <a:t>;</a:t>
            </a:r>
            <a:r>
              <a:rPr lang="tr-TR">
                <a:solidFill>
                  <a:srgbClr val="FF0000"/>
                </a:solidFill>
                <a:latin typeface="Times New Roman" charset="0"/>
              </a:rPr>
              <a:t>oksidazlar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(örn: D- ve L-amino asit oksidazlar, ksantin oksidaz), ya da oksijen molekülünün bir veya her iki atomunun hidroksil grubuna dönüşüp, doğrudan organik substrat moleküllerinin yapısına girdiği reaksiyonları katalizleyen </a:t>
            </a:r>
            <a:r>
              <a:rPr lang="tr-TR">
                <a:solidFill>
                  <a:srgbClr val="FF0000"/>
                </a:solidFill>
                <a:latin typeface="Times New Roman" charset="0"/>
              </a:rPr>
              <a:t>oksijenaz enzimleri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tarafından kullanılır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1161</Words>
  <Application>Microsoft Office PowerPoint</Application>
  <PresentationFormat>Ekran Gösterisi (4:3)</PresentationFormat>
  <Paragraphs>144</Paragraphs>
  <Slides>33</Slides>
  <Notes>33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34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  <vt:lpstr>Slayt 28</vt:lpstr>
      <vt:lpstr>Slayt 29</vt:lpstr>
      <vt:lpstr>Slayt 30</vt:lpstr>
      <vt:lpstr>Slayt 31</vt:lpstr>
      <vt:lpstr>Slayt 32</vt:lpstr>
      <vt:lpstr>Slayt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pinar</dc:creator>
  <cp:lastModifiedBy>pinar</cp:lastModifiedBy>
  <cp:revision>1</cp:revision>
  <dcterms:created xsi:type="dcterms:W3CDTF">2018-10-16T09:01:59Z</dcterms:created>
  <dcterms:modified xsi:type="dcterms:W3CDTF">2018-10-16T09:02:11Z</dcterms:modified>
</cp:coreProperties>
</file>