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8"/>
  </p:notesMasterIdLst>
  <p:sldIdLst>
    <p:sldId id="257" r:id="rId2"/>
    <p:sldId id="256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342" r:id="rId16"/>
    <p:sldId id="272" r:id="rId17"/>
    <p:sldId id="273" r:id="rId18"/>
    <p:sldId id="274" r:id="rId19"/>
    <p:sldId id="276" r:id="rId20"/>
    <p:sldId id="279" r:id="rId21"/>
    <p:sldId id="278" r:id="rId22"/>
    <p:sldId id="280" r:id="rId23"/>
    <p:sldId id="282" r:id="rId24"/>
    <p:sldId id="283" r:id="rId25"/>
    <p:sldId id="284" r:id="rId26"/>
    <p:sldId id="285" r:id="rId27"/>
    <p:sldId id="334" r:id="rId28"/>
    <p:sldId id="286" r:id="rId29"/>
    <p:sldId id="287" r:id="rId30"/>
    <p:sldId id="288" r:id="rId31"/>
    <p:sldId id="289" r:id="rId32"/>
    <p:sldId id="290" r:id="rId33"/>
    <p:sldId id="335" r:id="rId34"/>
    <p:sldId id="292" r:id="rId35"/>
    <p:sldId id="336" r:id="rId36"/>
    <p:sldId id="293" r:id="rId37"/>
    <p:sldId id="337" r:id="rId38"/>
    <p:sldId id="338" r:id="rId39"/>
    <p:sldId id="296" r:id="rId40"/>
    <p:sldId id="298" r:id="rId41"/>
    <p:sldId id="299" r:id="rId42"/>
    <p:sldId id="300" r:id="rId43"/>
    <p:sldId id="301" r:id="rId44"/>
    <p:sldId id="305" r:id="rId45"/>
    <p:sldId id="306" r:id="rId46"/>
    <p:sldId id="308" r:id="rId47"/>
    <p:sldId id="309" r:id="rId48"/>
    <p:sldId id="311" r:id="rId49"/>
    <p:sldId id="312" r:id="rId50"/>
    <p:sldId id="313" r:id="rId51"/>
    <p:sldId id="314" r:id="rId52"/>
    <p:sldId id="318" r:id="rId53"/>
    <p:sldId id="328" r:id="rId54"/>
    <p:sldId id="329" r:id="rId55"/>
    <p:sldId id="330" r:id="rId56"/>
    <p:sldId id="332" r:id="rId5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59" autoAdjust="0"/>
    <p:restoredTop sz="85381" autoAdjust="0"/>
  </p:normalViewPr>
  <p:slideViewPr>
    <p:cSldViewPr>
      <p:cViewPr varScale="1">
        <p:scale>
          <a:sx n="62" d="100"/>
          <a:sy n="62" d="100"/>
        </p:scale>
        <p:origin x="-13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41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5DC9B-4500-4155-9EE1-18D96514CA87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075EF-669C-4F13-A7B7-21382CCED29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51376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075EF-669C-4F13-A7B7-21382CCED293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075EF-669C-4F13-A7B7-21382CCED293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075EF-669C-4F13-A7B7-21382CCED293}" type="slidenum">
              <a:rPr lang="tr-TR" smtClean="0"/>
              <a:pPr/>
              <a:t>53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03.01.2018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Sistemik hastalıkların </a:t>
            </a:r>
            <a:r>
              <a:rPr lang="tr-TR" dirty="0" err="1" smtClean="0">
                <a:solidFill>
                  <a:srgbClr val="FF0000"/>
                </a:solidFill>
              </a:rPr>
              <a:t>periodonsiyum</a:t>
            </a:r>
            <a:r>
              <a:rPr lang="tr-TR" dirty="0" smtClean="0">
                <a:solidFill>
                  <a:srgbClr val="FF0000"/>
                </a:solidFill>
              </a:rPr>
              <a:t> üzerine etkisi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899592" y="1628800"/>
            <a:ext cx="70567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Tip 1 diyabetli çocuklarda 1. </a:t>
            </a:r>
            <a:r>
              <a:rPr lang="tr-TR" sz="3200" dirty="0" err="1" smtClean="0">
                <a:solidFill>
                  <a:srgbClr val="FF0000"/>
                </a:solidFill>
              </a:rPr>
              <a:t>molar</a:t>
            </a:r>
            <a:r>
              <a:rPr lang="tr-TR" sz="3200" dirty="0" smtClean="0">
                <a:solidFill>
                  <a:srgbClr val="FF0000"/>
                </a:solidFill>
              </a:rPr>
              <a:t> ve </a:t>
            </a:r>
            <a:r>
              <a:rPr lang="tr-TR" sz="3200" dirty="0" err="1" smtClean="0">
                <a:solidFill>
                  <a:srgbClr val="FF0000"/>
                </a:solidFill>
              </a:rPr>
              <a:t>insizörler</a:t>
            </a:r>
            <a:r>
              <a:rPr lang="tr-TR" sz="3200" dirty="0" smtClean="0">
                <a:solidFill>
                  <a:srgbClr val="FF0000"/>
                </a:solidFill>
              </a:rPr>
              <a:t> etrafında  diğer bölgelere göre daha fazla yıkım olur</a:t>
            </a:r>
          </a:p>
          <a:p>
            <a:r>
              <a:rPr lang="tr-TR" sz="3200" dirty="0" smtClean="0">
                <a:solidFill>
                  <a:srgbClr val="00B050"/>
                </a:solidFill>
              </a:rPr>
              <a:t>yaş </a:t>
            </a:r>
            <a:r>
              <a:rPr lang="tr-TR" sz="3200" dirty="0" err="1" smtClean="0">
                <a:solidFill>
                  <a:srgbClr val="00B050"/>
                </a:solidFill>
              </a:rPr>
              <a:t>ilerledikce</a:t>
            </a:r>
            <a:r>
              <a:rPr lang="tr-TR" sz="3200" dirty="0" smtClean="0">
                <a:solidFill>
                  <a:srgbClr val="00B050"/>
                </a:solidFill>
              </a:rPr>
              <a:t>  yıkım daha </a:t>
            </a:r>
            <a:r>
              <a:rPr lang="tr-TR" sz="3200" dirty="0" err="1" smtClean="0">
                <a:solidFill>
                  <a:srgbClr val="00B050"/>
                </a:solidFill>
              </a:rPr>
              <a:t>generalize</a:t>
            </a:r>
            <a:r>
              <a:rPr lang="tr-TR" sz="3200" dirty="0" smtClean="0">
                <a:solidFill>
                  <a:srgbClr val="00B050"/>
                </a:solidFill>
              </a:rPr>
              <a:t> hale gelir</a:t>
            </a:r>
            <a:endParaRPr lang="tr-TR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323528" y="1196752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Ba</a:t>
            </a:r>
            <a:r>
              <a:rPr lang="tr-TR" sz="3200" dirty="0" err="1" smtClean="0">
                <a:solidFill>
                  <a:srgbClr val="FF0000"/>
                </a:solidFill>
              </a:rPr>
              <a:t>kteriyel</a:t>
            </a:r>
            <a:r>
              <a:rPr lang="en-US" sz="3200" dirty="0" smtClean="0">
                <a:solidFill>
                  <a:srgbClr val="FF0000"/>
                </a:solidFill>
              </a:rPr>
              <a:t> Pat</a:t>
            </a:r>
            <a:r>
              <a:rPr lang="tr-TR" sz="3200" dirty="0" smtClean="0">
                <a:solidFill>
                  <a:srgbClr val="FF0000"/>
                </a:solidFill>
              </a:rPr>
              <a:t>ojenler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tr-TR" sz="3200" dirty="0" smtClean="0"/>
              <a:t>Diyabetik bireylerde GCF de ve kandaki glikoz seviyelerinin yüksek oluşu </a:t>
            </a:r>
            <a:r>
              <a:rPr lang="tr-TR" sz="3200" dirty="0" err="1" smtClean="0"/>
              <a:t>mikrobiyal</a:t>
            </a:r>
            <a:r>
              <a:rPr lang="tr-TR" sz="3200" dirty="0" smtClean="0"/>
              <a:t> çevreyi değiştirir ve kalitatif değişikliklere neden olur</a:t>
            </a:r>
          </a:p>
          <a:p>
            <a:endParaRPr lang="tr-TR" sz="3200" dirty="0" smtClean="0"/>
          </a:p>
          <a:p>
            <a:r>
              <a:rPr lang="tr-TR" sz="3200" dirty="0" smtClean="0"/>
              <a:t>Buda zayıf diyabetik kontrollü bireylerde </a:t>
            </a:r>
            <a:r>
              <a:rPr lang="tr-TR" sz="3200" dirty="0" err="1" smtClean="0"/>
              <a:t>periodontal</a:t>
            </a:r>
            <a:r>
              <a:rPr lang="tr-TR" sz="3200" dirty="0" smtClean="0"/>
              <a:t> hastalık şiddetini değiştirir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467544" y="1484784"/>
            <a:ext cx="867645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 </a:t>
            </a:r>
            <a:r>
              <a:rPr lang="tr-TR" sz="2800" dirty="0" err="1" smtClean="0"/>
              <a:t>type</a:t>
            </a:r>
            <a:r>
              <a:rPr lang="tr-TR" sz="2800" dirty="0" smtClean="0"/>
              <a:t> 1 </a:t>
            </a:r>
            <a:r>
              <a:rPr lang="tr-TR" sz="2800" dirty="0" err="1" smtClean="0"/>
              <a:t>diabetes</a:t>
            </a:r>
            <a:r>
              <a:rPr lang="tr-TR" sz="2800" dirty="0" smtClean="0"/>
              <a:t> </a:t>
            </a:r>
            <a:r>
              <a:rPr lang="tr-TR" sz="2800" dirty="0" err="1" smtClean="0"/>
              <a:t>mellituslu</a:t>
            </a:r>
            <a:r>
              <a:rPr lang="tr-TR" sz="2800" dirty="0" smtClean="0"/>
              <a:t> ve  </a:t>
            </a:r>
            <a:r>
              <a:rPr lang="tr-TR" sz="2800" dirty="0" err="1" smtClean="0"/>
              <a:t>periodontitisli</a:t>
            </a:r>
            <a:r>
              <a:rPr lang="tr-TR" sz="2800" dirty="0" smtClean="0"/>
              <a:t> bireylerde </a:t>
            </a:r>
            <a:r>
              <a:rPr lang="tr-TR" sz="2800" dirty="0" err="1" smtClean="0"/>
              <a:t>subgingival</a:t>
            </a:r>
            <a:r>
              <a:rPr lang="tr-TR" sz="2800" dirty="0" smtClean="0"/>
              <a:t> flora  çoğunlukla;</a:t>
            </a:r>
          </a:p>
          <a:p>
            <a:endParaRPr lang="tr-TR" sz="2800" dirty="0" smtClean="0"/>
          </a:p>
          <a:p>
            <a:r>
              <a:rPr lang="tr-TR" sz="2800" i="1" dirty="0" err="1" smtClean="0">
                <a:solidFill>
                  <a:srgbClr val="FF0000"/>
                </a:solidFill>
              </a:rPr>
              <a:t>Capnocytophaga</a:t>
            </a:r>
            <a:r>
              <a:rPr lang="tr-TR" sz="2800" dirty="0" smtClean="0">
                <a:solidFill>
                  <a:srgbClr val="FF0000"/>
                </a:solidFill>
              </a:rPr>
              <a:t>, </a:t>
            </a:r>
            <a:r>
              <a:rPr lang="tr-TR" sz="2800" dirty="0" err="1" smtClean="0">
                <a:solidFill>
                  <a:srgbClr val="FF0000"/>
                </a:solidFill>
              </a:rPr>
              <a:t>anaerobic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vibriolar</a:t>
            </a:r>
            <a:r>
              <a:rPr lang="tr-TR" sz="2800" dirty="0" smtClean="0">
                <a:solidFill>
                  <a:srgbClr val="FF0000"/>
                </a:solidFill>
              </a:rPr>
              <a:t>, ve </a:t>
            </a:r>
            <a:r>
              <a:rPr lang="tr-TR" sz="2800" i="1" dirty="0" err="1" smtClean="0">
                <a:solidFill>
                  <a:srgbClr val="FF0000"/>
                </a:solidFill>
              </a:rPr>
              <a:t>Actinomyces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türleri’</a:t>
            </a:r>
            <a:r>
              <a:rPr lang="tr-TR" sz="2800" dirty="0" err="1" smtClean="0"/>
              <a:t>nden</a:t>
            </a:r>
            <a:r>
              <a:rPr lang="tr-TR" sz="2800" dirty="0" smtClean="0"/>
              <a:t> oluşmuştur.</a:t>
            </a:r>
          </a:p>
          <a:p>
            <a:endParaRPr lang="tr-TR" sz="2800" dirty="0" smtClean="0"/>
          </a:p>
          <a:p>
            <a:r>
              <a:rPr lang="tr-TR" sz="2800" dirty="0" smtClean="0">
                <a:solidFill>
                  <a:srgbClr val="00B05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Porphyromonas</a:t>
            </a:r>
            <a:r>
              <a:rPr lang="tr-TR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gingivalis</a:t>
            </a:r>
            <a:r>
              <a:rPr lang="tr-TR" sz="2800" i="1" dirty="0" smtClean="0">
                <a:solidFill>
                  <a:srgbClr val="FF0000"/>
                </a:solidFill>
              </a:rPr>
              <a:t>, </a:t>
            </a:r>
            <a:r>
              <a:rPr lang="tr-TR" sz="2800" i="1" dirty="0" err="1" smtClean="0">
                <a:solidFill>
                  <a:srgbClr val="FF0000"/>
                </a:solidFill>
              </a:rPr>
              <a:t>Prevotella</a:t>
            </a:r>
            <a:r>
              <a:rPr lang="tr-TR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intermedia</a:t>
            </a:r>
            <a:r>
              <a:rPr lang="tr-TR" sz="2800" i="1" dirty="0" smtClean="0">
                <a:solidFill>
                  <a:srgbClr val="FF0000"/>
                </a:solidFill>
              </a:rPr>
              <a:t>,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and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Aggregatibacter</a:t>
            </a:r>
            <a:r>
              <a:rPr lang="tr-TR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actinomycetemcomitans</a:t>
            </a:r>
            <a:r>
              <a:rPr lang="tr-TR" sz="2800" dirty="0" smtClean="0">
                <a:solidFill>
                  <a:srgbClr val="FF0000"/>
                </a:solidFill>
              </a:rPr>
              <a:t>, </a:t>
            </a:r>
            <a:r>
              <a:rPr lang="tr-TR" sz="2800" dirty="0" smtClean="0"/>
              <a:t>diyabetik olmayan bireylerin  </a:t>
            </a:r>
            <a:r>
              <a:rPr lang="tr-TR" sz="2800" dirty="0" err="1" smtClean="0"/>
              <a:t>periodontal</a:t>
            </a:r>
            <a:r>
              <a:rPr lang="tr-TR" sz="2800" dirty="0" smtClean="0"/>
              <a:t> lezyonlarında sıklıkla bulunan bakteri türleri olduğu halde bu bireylerde düşük sayıda bulunurlar.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75282" cy="720080"/>
          </a:xfrm>
        </p:spPr>
        <p:txBody>
          <a:bodyPr>
            <a:normAutofit/>
          </a:bodyPr>
          <a:lstStyle/>
          <a:p>
            <a:r>
              <a:rPr lang="tr-TR" sz="3600" dirty="0" err="1" smtClean="0">
                <a:solidFill>
                  <a:srgbClr val="FF0000"/>
                </a:solidFill>
              </a:rPr>
              <a:t>Polimorfonükleer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lokosıt</a:t>
            </a:r>
            <a:r>
              <a:rPr lang="tr-TR" sz="3600" dirty="0" smtClean="0">
                <a:solidFill>
                  <a:srgbClr val="FF0000"/>
                </a:solidFill>
              </a:rPr>
              <a:t> fonksiyonları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539552" y="980728"/>
            <a:ext cx="8175852" cy="5827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tr-TR" sz="2800" dirty="0" smtClean="0"/>
              <a:t>Diyabetik bireylerde  enfeksiyona  yatkınlıktaki artış</a:t>
            </a:r>
            <a:r>
              <a:rPr lang="en-US" sz="2800" dirty="0" smtClean="0"/>
              <a:t> PMN</a:t>
            </a:r>
            <a:r>
              <a:rPr lang="tr-TR" sz="2800" dirty="0" smtClean="0"/>
              <a:t> lökosit fonksiyon bozukluklarına bağlanmaktadır: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r>
              <a:rPr lang="en-US" sz="2800" dirty="0" smtClean="0"/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Bozulmuş </a:t>
            </a:r>
            <a:r>
              <a:rPr lang="tr-TR" sz="2800" dirty="0" err="1" smtClean="0">
                <a:solidFill>
                  <a:srgbClr val="FF0000"/>
                </a:solidFill>
              </a:rPr>
              <a:t>kemotaksi</a:t>
            </a:r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Fagositozda </a:t>
            </a:r>
            <a:r>
              <a:rPr lang="tr-TR" sz="2800" dirty="0" err="1" smtClean="0">
                <a:solidFill>
                  <a:srgbClr val="FF0000"/>
                </a:solidFill>
              </a:rPr>
              <a:t>defekt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tr-TR" sz="2800" dirty="0" smtClean="0">
                <a:solidFill>
                  <a:srgbClr val="FF0000"/>
                </a:solidFill>
              </a:rPr>
              <a:t>veya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Lökosit yapışmasında bozukluk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olabilir</a:t>
            </a:r>
          </a:p>
          <a:p>
            <a:r>
              <a:rPr lang="tr-TR" sz="2800" dirty="0" smtClean="0"/>
              <a:t>Zayıf kontrollü diyabetiklerde </a:t>
            </a:r>
            <a:r>
              <a:rPr lang="en-US" sz="2800" dirty="0" smtClean="0"/>
              <a:t> PMNs</a:t>
            </a:r>
            <a:r>
              <a:rPr lang="tr-TR" sz="2800" dirty="0" smtClean="0"/>
              <a:t> ve </a:t>
            </a:r>
            <a:r>
              <a:rPr lang="en-US" sz="2800" dirty="0" smtClean="0"/>
              <a:t> </a:t>
            </a:r>
            <a:r>
              <a:rPr lang="en-US" sz="2800" dirty="0" err="1" smtClean="0"/>
              <a:t>monocytes</a:t>
            </a:r>
            <a:r>
              <a:rPr lang="en-US" sz="2800" dirty="0" smtClean="0"/>
              <a:t>/macrophages </a:t>
            </a:r>
            <a:r>
              <a:rPr lang="tr-TR" sz="2800" dirty="0" smtClean="0"/>
              <a:t> fonksiyonları bozulmuştur</a:t>
            </a:r>
          </a:p>
          <a:p>
            <a:endParaRPr lang="tr-TR" sz="2800" baseline="30000" dirty="0" smtClean="0"/>
          </a:p>
          <a:p>
            <a:r>
              <a:rPr lang="en-US" sz="2800" dirty="0" smtClean="0"/>
              <a:t> </a:t>
            </a:r>
            <a:r>
              <a:rPr lang="tr-TR" sz="2800" dirty="0" smtClean="0"/>
              <a:t>Diyabetik bireylerde</a:t>
            </a:r>
            <a:r>
              <a:rPr lang="en-US" sz="2800" dirty="0" smtClean="0"/>
              <a:t> immunoglobulin A (</a:t>
            </a:r>
            <a:r>
              <a:rPr lang="en-US" sz="2800" dirty="0" err="1" smtClean="0"/>
              <a:t>IgA</a:t>
            </a:r>
            <a:r>
              <a:rPr lang="en-US" sz="2800" dirty="0" smtClean="0"/>
              <a:t>), G (</a:t>
            </a:r>
            <a:r>
              <a:rPr lang="en-US" sz="2800" dirty="0" err="1" smtClean="0"/>
              <a:t>IgG</a:t>
            </a:r>
            <a:r>
              <a:rPr lang="en-US" sz="2800" dirty="0" smtClean="0"/>
              <a:t>), or M (</a:t>
            </a:r>
            <a:r>
              <a:rPr lang="en-US" sz="2800" dirty="0" err="1" smtClean="0"/>
              <a:t>IgM</a:t>
            </a:r>
            <a:r>
              <a:rPr lang="en-US" sz="2800" dirty="0" smtClean="0"/>
              <a:t>) </a:t>
            </a:r>
            <a:r>
              <a:rPr lang="tr-TR" sz="2800" dirty="0" smtClean="0"/>
              <a:t>düzeylerinde değişiklik bulunmamıştır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2800" dirty="0"/>
          </a:p>
        </p:txBody>
      </p:sp>
      <p:sp>
        <p:nvSpPr>
          <p:cNvPr id="3" name="2 Dikdörtgen"/>
          <p:cNvSpPr/>
          <p:nvPr/>
        </p:nvSpPr>
        <p:spPr>
          <a:xfrm>
            <a:off x="611560" y="476672"/>
            <a:ext cx="770485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AGE </a:t>
            </a:r>
            <a:r>
              <a:rPr lang="tr-TR" sz="2800" dirty="0" err="1" smtClean="0">
                <a:solidFill>
                  <a:srgbClr val="FF0000"/>
                </a:solidFill>
              </a:rPr>
              <a:t>ler</a:t>
            </a:r>
            <a:endParaRPr lang="tr-TR" sz="2800" dirty="0" smtClean="0">
              <a:solidFill>
                <a:srgbClr val="FF0000"/>
              </a:solidFill>
            </a:endParaRPr>
          </a:p>
          <a:p>
            <a:endParaRPr lang="tr-TR" sz="2400" dirty="0" smtClean="0"/>
          </a:p>
          <a:p>
            <a:r>
              <a:rPr lang="tr-TR" sz="2400" dirty="0" smtClean="0"/>
              <a:t>Diyabetin klasik komplikasyonlarında önemli rol oynar ve </a:t>
            </a:r>
            <a:r>
              <a:rPr lang="tr-TR" sz="2400" dirty="0" err="1" smtClean="0"/>
              <a:t>periodontal</a:t>
            </a:r>
            <a:r>
              <a:rPr lang="tr-TR" sz="2400" dirty="0" smtClean="0"/>
              <a:t> dokuların yıkıma </a:t>
            </a:r>
            <a:r>
              <a:rPr lang="tr-TR" sz="2400" dirty="0" err="1" smtClean="0"/>
              <a:t>yatkınlğını</a:t>
            </a:r>
            <a:r>
              <a:rPr lang="tr-TR" sz="2400" dirty="0" smtClean="0"/>
              <a:t> arttırır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 smtClean="0"/>
              <a:t> </a:t>
            </a:r>
            <a:r>
              <a:rPr lang="tr-TR" sz="2400" dirty="0" smtClean="0"/>
              <a:t>Zayıf</a:t>
            </a:r>
            <a:r>
              <a:rPr lang="en-US" sz="2400" dirty="0" smtClean="0"/>
              <a:t> </a:t>
            </a:r>
            <a:r>
              <a:rPr lang="en-US" sz="2400" dirty="0" err="1" smtClean="0"/>
              <a:t>glycemic</a:t>
            </a:r>
            <a:r>
              <a:rPr lang="en-US" sz="2400" dirty="0" smtClean="0"/>
              <a:t> control</a:t>
            </a:r>
            <a:r>
              <a:rPr lang="tr-TR" sz="2400" dirty="0" smtClean="0"/>
              <a:t> ile birlikte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 smtClean="0"/>
              <a:t> AGE</a:t>
            </a:r>
            <a:r>
              <a:rPr lang="tr-TR" sz="2400" dirty="0" smtClean="0"/>
              <a:t> </a:t>
            </a:r>
            <a:r>
              <a:rPr lang="tr-TR" sz="2400" dirty="0" err="1" smtClean="0"/>
              <a:t>lerdeki</a:t>
            </a:r>
            <a:r>
              <a:rPr lang="tr-TR" sz="2400" dirty="0" smtClean="0"/>
              <a:t> artış</a:t>
            </a:r>
            <a:r>
              <a:rPr lang="en-US" sz="2400" dirty="0" smtClean="0"/>
              <a:t>, </a:t>
            </a:r>
            <a:r>
              <a:rPr lang="tr-TR" sz="2400" dirty="0" err="1" smtClean="0"/>
              <a:t>periodontal</a:t>
            </a:r>
            <a:r>
              <a:rPr lang="tr-TR" sz="2400" dirty="0" smtClean="0"/>
              <a:t> dokuları yıkıma daha yatkın hale getirir.</a:t>
            </a:r>
          </a:p>
          <a:p>
            <a:endParaRPr lang="tr-TR" sz="2400" dirty="0" smtClean="0"/>
          </a:p>
          <a:p>
            <a:r>
              <a:rPr lang="tr-TR" sz="2400" dirty="0" smtClean="0"/>
              <a:t>*Lokal faktörlere </a:t>
            </a:r>
            <a:r>
              <a:rPr lang="tr-TR" sz="2400" dirty="0" err="1" smtClean="0"/>
              <a:t>cevapdaki</a:t>
            </a:r>
            <a:r>
              <a:rPr lang="tr-TR" sz="2400" dirty="0" smtClean="0"/>
              <a:t> değişiklik</a:t>
            </a:r>
          </a:p>
          <a:p>
            <a:r>
              <a:rPr lang="tr-TR" sz="2400" dirty="0" smtClean="0"/>
              <a:t>*Bozulmuş doku devamlılığı  ve</a:t>
            </a:r>
          </a:p>
          <a:p>
            <a:r>
              <a:rPr lang="tr-TR" sz="2400" dirty="0" smtClean="0"/>
              <a:t> *Değişmiş </a:t>
            </a:r>
            <a:r>
              <a:rPr lang="tr-TR" sz="2400" dirty="0" err="1" smtClean="0"/>
              <a:t>kollagen</a:t>
            </a:r>
            <a:r>
              <a:rPr lang="tr-TR" sz="2400" dirty="0" smtClean="0"/>
              <a:t> metabolizması</a:t>
            </a:r>
          </a:p>
          <a:p>
            <a:endParaRPr lang="tr-TR" sz="2400" dirty="0" smtClean="0"/>
          </a:p>
          <a:p>
            <a:r>
              <a:rPr lang="tr-TR" sz="2400" dirty="0" smtClean="0"/>
              <a:t>Bunların kümülatif etkisi diyabetik hastalarda enfeksiyona ve </a:t>
            </a:r>
            <a:r>
              <a:rPr lang="tr-TR" sz="2400" dirty="0" err="1" smtClean="0"/>
              <a:t>periodontal</a:t>
            </a:r>
            <a:r>
              <a:rPr lang="tr-TR" sz="2400" dirty="0" smtClean="0"/>
              <a:t> </a:t>
            </a:r>
            <a:r>
              <a:rPr lang="tr-TR" sz="2400" dirty="0" err="1" smtClean="0"/>
              <a:t>destrüksiyona</a:t>
            </a:r>
            <a:r>
              <a:rPr lang="tr-TR" sz="2400" dirty="0" smtClean="0"/>
              <a:t> yatkınlığı arttırır.</a:t>
            </a:r>
            <a:r>
              <a:rPr lang="en-US" sz="2400" dirty="0" smtClean="0"/>
              <a:t> 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2000"/>
          </a:p>
        </p:txBody>
      </p:sp>
      <p:sp>
        <p:nvSpPr>
          <p:cNvPr id="3" name="2 Dikdörtgen"/>
          <p:cNvSpPr/>
          <p:nvPr/>
        </p:nvSpPr>
        <p:spPr>
          <a:xfrm>
            <a:off x="467544" y="908720"/>
            <a:ext cx="799288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>
                <a:solidFill>
                  <a:srgbClr val="0070C0"/>
                </a:solidFill>
              </a:rPr>
              <a:t>kronik </a:t>
            </a:r>
            <a:r>
              <a:rPr lang="tr-TR" sz="2000" dirty="0" err="1" smtClean="0">
                <a:solidFill>
                  <a:srgbClr val="0070C0"/>
                </a:solidFill>
              </a:rPr>
              <a:t>hiperglisemi</a:t>
            </a:r>
            <a:r>
              <a:rPr lang="tr-TR" sz="2000" dirty="0" smtClean="0">
                <a:solidFill>
                  <a:srgbClr val="0070C0"/>
                </a:solidFill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</a:rPr>
              <a:t>kollagen</a:t>
            </a:r>
            <a:r>
              <a:rPr lang="tr-TR" sz="2000" dirty="0" smtClean="0">
                <a:solidFill>
                  <a:srgbClr val="0070C0"/>
                </a:solidFill>
              </a:rPr>
              <a:t> yapıyı ve fonksiyonunu  bozar,bu durum direkt olarak </a:t>
            </a:r>
            <a:r>
              <a:rPr lang="tr-TR" sz="2000" dirty="0" err="1" smtClean="0">
                <a:solidFill>
                  <a:srgbClr val="0070C0"/>
                </a:solidFill>
              </a:rPr>
              <a:t>periodonsiyumun</a:t>
            </a:r>
            <a:r>
              <a:rPr lang="tr-TR" sz="2000" dirty="0" smtClean="0">
                <a:solidFill>
                  <a:srgbClr val="0070C0"/>
                </a:solidFill>
              </a:rPr>
              <a:t> devamlılığı üzerine etkilidir.Azalmış </a:t>
            </a:r>
            <a:r>
              <a:rPr lang="tr-TR" sz="2000" dirty="0" err="1" smtClean="0">
                <a:solidFill>
                  <a:srgbClr val="0070C0"/>
                </a:solidFill>
              </a:rPr>
              <a:t>kollagen</a:t>
            </a:r>
            <a:r>
              <a:rPr lang="tr-TR" sz="2000" dirty="0" smtClean="0">
                <a:solidFill>
                  <a:srgbClr val="0070C0"/>
                </a:solidFill>
              </a:rPr>
              <a:t> sentezi,osteoporoz ve </a:t>
            </a:r>
            <a:r>
              <a:rPr lang="tr-TR" sz="2000" dirty="0" err="1" smtClean="0">
                <a:solidFill>
                  <a:srgbClr val="0070C0"/>
                </a:solidFill>
              </a:rPr>
              <a:t>alveoler</a:t>
            </a:r>
            <a:r>
              <a:rPr lang="tr-TR" sz="2000" dirty="0" smtClean="0">
                <a:solidFill>
                  <a:srgbClr val="0070C0"/>
                </a:solidFill>
              </a:rPr>
              <a:t> kemik yüksekliğinde azalma  olabilir.</a:t>
            </a:r>
          </a:p>
          <a:p>
            <a:r>
              <a:rPr lang="tr-TR" sz="2000" dirty="0" smtClean="0">
                <a:solidFill>
                  <a:srgbClr val="0070C0"/>
                </a:solidFill>
              </a:rPr>
              <a:t>Kronik </a:t>
            </a:r>
            <a:r>
              <a:rPr lang="tr-TR" sz="2000" dirty="0" err="1" smtClean="0">
                <a:solidFill>
                  <a:srgbClr val="0070C0"/>
                </a:solidFill>
              </a:rPr>
              <a:t>hiperglisemi</a:t>
            </a:r>
            <a:r>
              <a:rPr lang="tr-TR" sz="2000" dirty="0" smtClean="0">
                <a:solidFill>
                  <a:srgbClr val="0070C0"/>
                </a:solidFill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</a:rPr>
              <a:t>kollagen</a:t>
            </a:r>
            <a:r>
              <a:rPr lang="tr-TR" sz="2000" dirty="0" smtClean="0">
                <a:solidFill>
                  <a:srgbClr val="0070C0"/>
                </a:solidFill>
              </a:rPr>
              <a:t> ve </a:t>
            </a:r>
            <a:r>
              <a:rPr lang="tr-TR" sz="2000" dirty="0" err="1" smtClean="0">
                <a:solidFill>
                  <a:srgbClr val="0070C0"/>
                </a:solidFill>
              </a:rPr>
              <a:t>ekstraselüler</a:t>
            </a:r>
            <a:r>
              <a:rPr lang="tr-TR" sz="2000" dirty="0" smtClean="0">
                <a:solidFill>
                  <a:srgbClr val="0070C0"/>
                </a:solidFill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</a:rPr>
              <a:t>matriksin</a:t>
            </a:r>
            <a:r>
              <a:rPr lang="tr-TR" sz="2000" dirty="0" smtClean="0">
                <a:solidFill>
                  <a:srgbClr val="0070C0"/>
                </a:solidFill>
              </a:rPr>
              <a:t> sentezinde, </a:t>
            </a:r>
            <a:r>
              <a:rPr lang="tr-TR" sz="2000" dirty="0" err="1" smtClean="0">
                <a:solidFill>
                  <a:srgbClr val="0070C0"/>
                </a:solidFill>
              </a:rPr>
              <a:t>maturasyonunda</a:t>
            </a:r>
            <a:r>
              <a:rPr lang="tr-TR" sz="2000" dirty="0" smtClean="0">
                <a:solidFill>
                  <a:srgbClr val="0070C0"/>
                </a:solidFill>
              </a:rPr>
              <a:t>  ve devamlılığında  ters etki yapar</a:t>
            </a:r>
          </a:p>
          <a:p>
            <a:r>
              <a:rPr lang="tr-TR" sz="2000" dirty="0" err="1" smtClean="0">
                <a:solidFill>
                  <a:srgbClr val="0070C0"/>
                </a:solidFill>
              </a:rPr>
              <a:t>Hiperglisemik</a:t>
            </a:r>
            <a:r>
              <a:rPr lang="tr-TR" sz="2000" dirty="0" smtClean="0">
                <a:solidFill>
                  <a:srgbClr val="0070C0"/>
                </a:solidFill>
              </a:rPr>
              <a:t> durumda </a:t>
            </a:r>
            <a:r>
              <a:rPr lang="tr-TR" sz="2000" dirty="0" err="1" smtClean="0">
                <a:solidFill>
                  <a:srgbClr val="0070C0"/>
                </a:solidFill>
              </a:rPr>
              <a:t>pekçok</a:t>
            </a:r>
            <a:r>
              <a:rPr lang="tr-TR" sz="2000" dirty="0" smtClean="0">
                <a:solidFill>
                  <a:srgbClr val="0070C0"/>
                </a:solidFill>
              </a:rPr>
              <a:t> protein ve </a:t>
            </a:r>
            <a:r>
              <a:rPr lang="tr-TR" sz="2000" dirty="0" err="1" smtClean="0">
                <a:solidFill>
                  <a:srgbClr val="0070C0"/>
                </a:solidFill>
              </a:rPr>
              <a:t>matriks</a:t>
            </a:r>
            <a:r>
              <a:rPr lang="tr-TR" sz="2000" dirty="0" smtClean="0">
                <a:solidFill>
                  <a:srgbClr val="0070C0"/>
                </a:solidFill>
              </a:rPr>
              <a:t> moleküleri </a:t>
            </a:r>
            <a:r>
              <a:rPr lang="tr-TR" sz="2000" dirty="0" err="1" smtClean="0">
                <a:solidFill>
                  <a:srgbClr val="0070C0"/>
                </a:solidFill>
              </a:rPr>
              <a:t>nonenzimatik</a:t>
            </a:r>
            <a:r>
              <a:rPr lang="tr-TR" sz="2000" dirty="0" smtClean="0">
                <a:solidFill>
                  <a:srgbClr val="0070C0"/>
                </a:solidFill>
              </a:rPr>
              <a:t> </a:t>
            </a:r>
            <a:r>
              <a:rPr lang="tr-TR" sz="2000" dirty="0" err="1" smtClean="0">
                <a:solidFill>
                  <a:srgbClr val="0070C0"/>
                </a:solidFill>
              </a:rPr>
              <a:t>glikolizasyona</a:t>
            </a:r>
            <a:r>
              <a:rPr lang="tr-TR" sz="2000" dirty="0" smtClean="0">
                <a:solidFill>
                  <a:srgbClr val="0070C0"/>
                </a:solidFill>
              </a:rPr>
              <a:t>  uğrar,sonuç olarak </a:t>
            </a:r>
            <a:r>
              <a:rPr lang="tr-TR" sz="2000" dirty="0" err="1" smtClean="0">
                <a:solidFill>
                  <a:srgbClr val="0070C0"/>
                </a:solidFill>
              </a:rPr>
              <a:t>AGE’ler</a:t>
            </a:r>
            <a:r>
              <a:rPr lang="tr-TR" sz="2000" dirty="0" smtClean="0">
                <a:solidFill>
                  <a:srgbClr val="0070C0"/>
                </a:solidFill>
              </a:rPr>
              <a:t> oluşur(</a:t>
            </a:r>
            <a:r>
              <a:rPr lang="en-US" sz="2000" dirty="0" smtClean="0">
                <a:solidFill>
                  <a:srgbClr val="0070C0"/>
                </a:solidFill>
              </a:rPr>
              <a:t> accumulated </a:t>
            </a:r>
            <a:r>
              <a:rPr lang="en-US" sz="2000" dirty="0" err="1" smtClean="0">
                <a:solidFill>
                  <a:srgbClr val="0070C0"/>
                </a:solidFill>
              </a:rPr>
              <a:t>glycation</a:t>
            </a:r>
            <a:r>
              <a:rPr lang="en-US" sz="2000" dirty="0" smtClean="0">
                <a:solidFill>
                  <a:srgbClr val="0070C0"/>
                </a:solidFill>
              </a:rPr>
              <a:t> end-products</a:t>
            </a:r>
            <a:r>
              <a:rPr lang="tr-TR" sz="2000" dirty="0" smtClean="0">
                <a:solidFill>
                  <a:srgbClr val="0070C0"/>
                </a:solidFill>
              </a:rPr>
              <a:t>)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endParaRPr lang="tr-TR" sz="2000" dirty="0" smtClean="0">
              <a:solidFill>
                <a:srgbClr val="0070C0"/>
              </a:solidFill>
            </a:endParaRPr>
          </a:p>
          <a:p>
            <a:r>
              <a:rPr lang="tr-TR" sz="2000" dirty="0" smtClean="0">
                <a:solidFill>
                  <a:srgbClr val="0070C0"/>
                </a:solidFill>
              </a:rPr>
              <a:t>AGE formasyonu normal  glikoz seviyelerinde de oluşur,ancak </a:t>
            </a:r>
            <a:r>
              <a:rPr lang="tr-TR" sz="2000" dirty="0" err="1" smtClean="0">
                <a:solidFill>
                  <a:srgbClr val="0070C0"/>
                </a:solidFill>
              </a:rPr>
              <a:t>hiperglisemik</a:t>
            </a:r>
            <a:r>
              <a:rPr lang="tr-TR" sz="2000" dirty="0" smtClean="0">
                <a:solidFill>
                  <a:srgbClr val="0070C0"/>
                </a:solidFill>
              </a:rPr>
              <a:t> ortam da aşırı üretim olur.Protein,lipit,karbonhidrat gibi </a:t>
            </a:r>
            <a:r>
              <a:rPr lang="tr-TR" sz="2000" dirty="0" err="1" smtClean="0">
                <a:solidFill>
                  <a:srgbClr val="0070C0"/>
                </a:solidFill>
              </a:rPr>
              <a:t>pekçok</a:t>
            </a:r>
            <a:r>
              <a:rPr lang="tr-TR" sz="2000" dirty="0" smtClean="0">
                <a:solidFill>
                  <a:srgbClr val="0070C0"/>
                </a:solidFill>
              </a:rPr>
              <a:t> molekül bundan etkilenir.AGE formasyonu ile </a:t>
            </a:r>
            <a:r>
              <a:rPr lang="tr-TR" sz="2000" dirty="0" err="1" smtClean="0">
                <a:solidFill>
                  <a:srgbClr val="0070C0"/>
                </a:solidFill>
              </a:rPr>
              <a:t>kollagen</a:t>
            </a:r>
            <a:r>
              <a:rPr lang="tr-TR" sz="2000" dirty="0" smtClean="0">
                <a:solidFill>
                  <a:srgbClr val="0070C0"/>
                </a:solidFill>
              </a:rPr>
              <a:t> çapraz bağlanır ve bu durumda 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tr-TR" sz="2000" dirty="0" smtClean="0">
                <a:solidFill>
                  <a:srgbClr val="0070C0"/>
                </a:solidFill>
              </a:rPr>
              <a:t>k</a:t>
            </a:r>
            <a:r>
              <a:rPr lang="en-US" sz="2000" dirty="0" err="1" smtClean="0">
                <a:solidFill>
                  <a:srgbClr val="0070C0"/>
                </a:solidFill>
              </a:rPr>
              <a:t>ollagen</a:t>
            </a:r>
            <a:r>
              <a:rPr lang="tr-TR" sz="2000" dirty="0" smtClean="0">
                <a:solidFill>
                  <a:srgbClr val="0070C0"/>
                </a:solidFill>
              </a:rPr>
              <a:t> tamirde veya yeni </a:t>
            </a:r>
            <a:r>
              <a:rPr lang="tr-TR" sz="2000" dirty="0" err="1" smtClean="0">
                <a:solidFill>
                  <a:srgbClr val="0070C0"/>
                </a:solidFill>
              </a:rPr>
              <a:t>kollagenle</a:t>
            </a:r>
            <a:r>
              <a:rPr lang="tr-TR" sz="2000" dirty="0" smtClean="0">
                <a:solidFill>
                  <a:srgbClr val="0070C0"/>
                </a:solidFill>
              </a:rPr>
              <a:t> yer değiştirmede yetersiz kalır.Hasarlı </a:t>
            </a:r>
            <a:r>
              <a:rPr lang="tr-TR" sz="2000" dirty="0" err="1" smtClean="0">
                <a:solidFill>
                  <a:srgbClr val="0070C0"/>
                </a:solidFill>
              </a:rPr>
              <a:t>kollagen</a:t>
            </a:r>
            <a:r>
              <a:rPr lang="tr-TR" sz="2000" dirty="0" smtClean="0">
                <a:solidFill>
                  <a:srgbClr val="0070C0"/>
                </a:solidFill>
              </a:rPr>
              <a:t> dokuda uzun süre kalır ve patolojik yıkıma yatkın hale gelir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188640"/>
            <a:ext cx="7704856" cy="852704"/>
          </a:xfrm>
        </p:spPr>
        <p:txBody>
          <a:bodyPr/>
          <a:lstStyle/>
          <a:p>
            <a:r>
              <a:rPr lang="tr-TR" dirty="0" smtClean="0"/>
              <a:t>Kadın seks hormonları 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827584" y="1052736"/>
            <a:ext cx="7920880" cy="566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err="1" smtClean="0">
                <a:solidFill>
                  <a:srgbClr val="FF0000"/>
                </a:solidFill>
              </a:rPr>
              <a:t>Puberte</a:t>
            </a:r>
            <a:r>
              <a:rPr lang="tr-TR" sz="3200" dirty="0" smtClean="0">
                <a:solidFill>
                  <a:srgbClr val="FF0000"/>
                </a:solidFill>
              </a:rPr>
              <a:t>,hamilelik ve </a:t>
            </a:r>
            <a:r>
              <a:rPr lang="tr-TR" sz="3200" dirty="0" err="1" smtClean="0">
                <a:solidFill>
                  <a:srgbClr val="FF0000"/>
                </a:solidFill>
              </a:rPr>
              <a:t>menapozdaki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smtClean="0">
                <a:solidFill>
                  <a:srgbClr val="0070C0"/>
                </a:solidFill>
              </a:rPr>
              <a:t>fizyolojik </a:t>
            </a:r>
            <a:r>
              <a:rPr lang="tr-TR" sz="3200" dirty="0" err="1" smtClean="0">
                <a:solidFill>
                  <a:srgbClr val="0070C0"/>
                </a:solidFill>
              </a:rPr>
              <a:t>hormonal</a:t>
            </a:r>
            <a:r>
              <a:rPr lang="tr-TR" sz="3200" dirty="0" smtClean="0">
                <a:solidFill>
                  <a:srgbClr val="0070C0"/>
                </a:solidFill>
              </a:rPr>
              <a:t> değişiklikler </a:t>
            </a:r>
            <a:r>
              <a:rPr lang="tr-TR" sz="3200" dirty="0" err="1" smtClean="0">
                <a:solidFill>
                  <a:srgbClr val="0070C0"/>
                </a:solidFill>
              </a:rPr>
              <a:t>gingivada</a:t>
            </a:r>
            <a:r>
              <a:rPr lang="tr-TR" sz="3200" dirty="0" smtClean="0">
                <a:solidFill>
                  <a:srgbClr val="0070C0"/>
                </a:solidFill>
              </a:rPr>
              <a:t> değişikliklere neden olur.</a:t>
            </a:r>
          </a:p>
          <a:p>
            <a:r>
              <a:rPr lang="en-US" sz="3200" dirty="0" err="1" smtClean="0">
                <a:solidFill>
                  <a:srgbClr val="00B050"/>
                </a:solidFill>
              </a:rPr>
              <a:t>pubert</a:t>
            </a:r>
            <a:r>
              <a:rPr lang="tr-TR" sz="3200" dirty="0" smtClean="0">
                <a:solidFill>
                  <a:srgbClr val="00B050"/>
                </a:solidFill>
              </a:rPr>
              <a:t>e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tr-TR" sz="3200" dirty="0" smtClean="0">
                <a:solidFill>
                  <a:srgbClr val="00B050"/>
                </a:solidFill>
              </a:rPr>
              <a:t> ve </a:t>
            </a:r>
            <a:r>
              <a:rPr lang="tr-TR" sz="3200" dirty="0" err="1" smtClean="0">
                <a:solidFill>
                  <a:srgbClr val="00B050"/>
                </a:solidFill>
              </a:rPr>
              <a:t>hamilelikde</a:t>
            </a:r>
            <a:r>
              <a:rPr lang="en-US" sz="3200" dirty="0" smtClean="0">
                <a:solidFill>
                  <a:srgbClr val="00B050"/>
                </a:solidFill>
              </a:rPr>
              <a:t>,  </a:t>
            </a:r>
            <a:r>
              <a:rPr lang="tr-TR" sz="3200" dirty="0" err="1" smtClean="0"/>
              <a:t>vasküler</a:t>
            </a:r>
            <a:r>
              <a:rPr lang="tr-TR" sz="3200" dirty="0" smtClean="0"/>
              <a:t> </a:t>
            </a:r>
            <a:r>
              <a:rPr lang="tr-TR" sz="3200" dirty="0" err="1" smtClean="0"/>
              <a:t>komponentlerin</a:t>
            </a:r>
            <a:r>
              <a:rPr lang="tr-TR" sz="3200" dirty="0" smtClean="0"/>
              <a:t> baskın olduğu </a:t>
            </a:r>
            <a:r>
              <a:rPr lang="tr-TR" sz="3200" dirty="0" err="1" smtClean="0"/>
              <a:t>nonspesifik</a:t>
            </a:r>
            <a:r>
              <a:rPr lang="tr-TR" sz="3200" dirty="0" smtClean="0"/>
              <a:t> </a:t>
            </a:r>
            <a:r>
              <a:rPr lang="tr-TR" sz="3200" dirty="0" err="1" smtClean="0"/>
              <a:t>inflamatuar</a:t>
            </a:r>
            <a:r>
              <a:rPr lang="tr-TR" sz="3200" dirty="0" smtClean="0"/>
              <a:t> değişiklikler karakterizedir.Bu durum </a:t>
            </a:r>
            <a:r>
              <a:rPr lang="tr-TR" sz="3200" dirty="0" err="1" smtClean="0"/>
              <a:t>klınik</a:t>
            </a:r>
            <a:r>
              <a:rPr lang="tr-TR" sz="3200" dirty="0" smtClean="0"/>
              <a:t> olarak kanamaya yatkınlıkla sonuçlanır</a:t>
            </a:r>
          </a:p>
          <a:p>
            <a:r>
              <a:rPr lang="tr-TR" sz="3200" dirty="0" err="1" smtClean="0">
                <a:solidFill>
                  <a:srgbClr val="00B050"/>
                </a:solidFill>
              </a:rPr>
              <a:t>Menapozda</a:t>
            </a:r>
            <a:r>
              <a:rPr lang="tr-TR" sz="3200" dirty="0" smtClean="0">
                <a:solidFill>
                  <a:srgbClr val="00B050"/>
                </a:solidFill>
              </a:rPr>
              <a:t> </a:t>
            </a:r>
            <a:r>
              <a:rPr lang="tr-TR" sz="3200" dirty="0" smtClean="0"/>
              <a:t>ise oral mukozada incelme,dişeti çekilmesi,ağız kuruluğu mevcuttur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88640"/>
            <a:ext cx="8136904" cy="864096"/>
          </a:xfrm>
        </p:spPr>
        <p:txBody>
          <a:bodyPr/>
          <a:lstStyle/>
          <a:p>
            <a:r>
              <a:rPr lang="tr-TR" dirty="0" smtClean="0"/>
              <a:t> </a:t>
            </a:r>
            <a:r>
              <a:rPr lang="tr-TR" dirty="0" err="1" smtClean="0"/>
              <a:t>Puberte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611560" y="1196752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i="1" dirty="0" smtClean="0">
                <a:solidFill>
                  <a:srgbClr val="FF0000"/>
                </a:solidFill>
              </a:rPr>
              <a:t>Plağa abartılı cevap vardır</a:t>
            </a:r>
          </a:p>
          <a:p>
            <a:r>
              <a:rPr lang="tr-TR" sz="2800" i="1" dirty="0" smtClean="0">
                <a:solidFill>
                  <a:srgbClr val="00B050"/>
                </a:solidFill>
              </a:rPr>
              <a:t>Belirgin </a:t>
            </a:r>
            <a:r>
              <a:rPr lang="tr-TR" sz="2800" i="1" dirty="0" err="1" smtClean="0">
                <a:solidFill>
                  <a:srgbClr val="00B050"/>
                </a:solidFill>
              </a:rPr>
              <a:t>inflamasyon</a:t>
            </a:r>
            <a:r>
              <a:rPr lang="tr-TR" sz="2800" i="1" dirty="0" smtClean="0">
                <a:solidFill>
                  <a:srgbClr val="00B050"/>
                </a:solidFill>
              </a:rPr>
              <a:t>,ödem ve </a:t>
            </a:r>
            <a:r>
              <a:rPr lang="tr-TR" sz="2800" i="1" dirty="0" err="1" smtClean="0">
                <a:solidFill>
                  <a:srgbClr val="00B050"/>
                </a:solidFill>
              </a:rPr>
              <a:t>gingival</a:t>
            </a:r>
            <a:r>
              <a:rPr lang="tr-TR" sz="2800" i="1" dirty="0" smtClean="0">
                <a:solidFill>
                  <a:srgbClr val="00B050"/>
                </a:solidFill>
              </a:rPr>
              <a:t> büyüme  plak nedeniyle oluşur</a:t>
            </a:r>
          </a:p>
          <a:p>
            <a:r>
              <a:rPr lang="tr-TR" sz="2800" i="1" dirty="0" err="1" smtClean="0">
                <a:solidFill>
                  <a:srgbClr val="00B0F0"/>
                </a:solidFill>
              </a:rPr>
              <a:t>Puberte</a:t>
            </a:r>
            <a:r>
              <a:rPr lang="tr-TR" sz="2800" i="1" dirty="0" smtClean="0">
                <a:solidFill>
                  <a:srgbClr val="00B0F0"/>
                </a:solidFill>
              </a:rPr>
              <a:t> sonrası ise aynı plak varlığında  </a:t>
            </a:r>
            <a:r>
              <a:rPr lang="tr-TR" sz="2800" i="1" dirty="0" err="1" smtClean="0">
                <a:solidFill>
                  <a:srgbClr val="00B0F0"/>
                </a:solidFill>
              </a:rPr>
              <a:t>gingival</a:t>
            </a:r>
            <a:r>
              <a:rPr lang="tr-TR" sz="2800" i="1" dirty="0" smtClean="0">
                <a:solidFill>
                  <a:srgbClr val="00B0F0"/>
                </a:solidFill>
              </a:rPr>
              <a:t>  reaksiyonlar kaybolur.</a:t>
            </a:r>
          </a:p>
          <a:p>
            <a:endParaRPr lang="tr-TR" sz="2800" i="1" dirty="0" smtClean="0">
              <a:solidFill>
                <a:srgbClr val="00B0F0"/>
              </a:solidFill>
            </a:endParaRPr>
          </a:p>
          <a:p>
            <a:r>
              <a:rPr lang="tr-TR" sz="2800" i="1" dirty="0" smtClean="0"/>
              <a:t>Ancak tam sağlık lokal faktörlerin eliminasyonuyla gerçekleşir</a:t>
            </a:r>
            <a:r>
              <a:rPr lang="en-US" sz="2800" i="1" dirty="0" smtClean="0"/>
              <a:t> </a:t>
            </a:r>
            <a:endParaRPr lang="tr-TR" sz="2800" i="1" dirty="0" smtClean="0"/>
          </a:p>
          <a:p>
            <a:endParaRPr lang="tr-TR" sz="2800" i="1" dirty="0" smtClean="0"/>
          </a:p>
          <a:p>
            <a:r>
              <a:rPr lang="tr-TR" sz="2800" i="1" dirty="0" smtClean="0"/>
              <a:t> </a:t>
            </a:r>
            <a:r>
              <a:rPr lang="tr-TR" sz="2800" i="1" dirty="0" err="1" smtClean="0"/>
              <a:t>Pubertede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gingival</a:t>
            </a:r>
            <a:r>
              <a:rPr lang="tr-TR" sz="2800" i="1" dirty="0" smtClean="0"/>
              <a:t> hastalıkların sıklığı ve şiddeti artar,ancak tüm </a:t>
            </a:r>
            <a:r>
              <a:rPr lang="tr-TR" sz="2800" i="1" dirty="0" err="1" smtClean="0"/>
              <a:t>adolesanlarda</a:t>
            </a:r>
            <a:r>
              <a:rPr lang="tr-TR" sz="2800" i="1" dirty="0" smtClean="0"/>
              <a:t> bu durum oluşmaz.</a:t>
            </a:r>
            <a:r>
              <a:rPr lang="en-US" sz="2800" i="1" dirty="0" smtClean="0"/>
              <a:t> </a:t>
            </a:r>
            <a:endParaRPr lang="tr-TR" sz="2800" i="1" dirty="0" smtClean="0"/>
          </a:p>
          <a:p>
            <a:r>
              <a:rPr lang="tr-TR" sz="2800" i="1" dirty="0" smtClean="0"/>
              <a:t>İyi bir oral hijyen ile bu durum engellenebilir</a:t>
            </a:r>
            <a:r>
              <a:rPr lang="en-US" sz="2800" i="1" dirty="0" smtClean="0"/>
              <a:t>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6864" cy="864096"/>
          </a:xfrm>
        </p:spPr>
        <p:txBody>
          <a:bodyPr/>
          <a:lstStyle/>
          <a:p>
            <a:r>
              <a:rPr lang="tr-TR" dirty="0" err="1" smtClean="0"/>
              <a:t>Mensturasyon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323528" y="1305342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i="1" dirty="0" err="1" smtClean="0">
                <a:solidFill>
                  <a:srgbClr val="FF0000"/>
                </a:solidFill>
              </a:rPr>
              <a:t>Menstureal</a:t>
            </a:r>
            <a:r>
              <a:rPr lang="tr-TR" sz="2800" i="1" dirty="0" smtClean="0">
                <a:solidFill>
                  <a:srgbClr val="FF0000"/>
                </a:solidFill>
              </a:rPr>
              <a:t>  </a:t>
            </a:r>
            <a:r>
              <a:rPr lang="tr-TR" sz="2800" i="1" dirty="0" err="1" smtClean="0">
                <a:solidFill>
                  <a:srgbClr val="FF0000"/>
                </a:solidFill>
              </a:rPr>
              <a:t>periyotda</a:t>
            </a:r>
            <a:r>
              <a:rPr lang="tr-TR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gingivitis</a:t>
            </a:r>
            <a:r>
              <a:rPr lang="tr-TR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prevalansı</a:t>
            </a:r>
            <a:r>
              <a:rPr lang="tr-TR" sz="2800" i="1" dirty="0" smtClean="0">
                <a:solidFill>
                  <a:srgbClr val="FF0000"/>
                </a:solidFill>
              </a:rPr>
              <a:t> artar</a:t>
            </a:r>
          </a:p>
          <a:p>
            <a:endParaRPr lang="tr-TR" sz="2800" i="1" dirty="0" smtClean="0">
              <a:solidFill>
                <a:srgbClr val="FF0000"/>
              </a:solidFill>
            </a:endParaRPr>
          </a:p>
          <a:p>
            <a:r>
              <a:rPr lang="tr-TR" sz="2800" i="1" dirty="0" smtClean="0"/>
              <a:t>Bazı hastalar </a:t>
            </a:r>
            <a:r>
              <a:rPr lang="tr-TR" sz="2800" i="1" dirty="0" err="1" smtClean="0"/>
              <a:t>menstureal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periyotda</a:t>
            </a:r>
            <a:r>
              <a:rPr lang="tr-TR" sz="2800" i="1" dirty="0" smtClean="0"/>
              <a:t> dişetlerinde kanamadan şikayet ederler veya gerginlik hissinden bahsederler. </a:t>
            </a:r>
          </a:p>
          <a:p>
            <a:endParaRPr lang="tr-TR" sz="2800" i="1" dirty="0" smtClean="0"/>
          </a:p>
          <a:p>
            <a:r>
              <a:rPr lang="tr-TR" sz="2800" i="1" dirty="0" smtClean="0">
                <a:solidFill>
                  <a:srgbClr val="0070C0"/>
                </a:solidFill>
              </a:rPr>
              <a:t>Cep sıvısı akışında  artış olur;bu durum daha önceden var olan </a:t>
            </a:r>
            <a:r>
              <a:rPr lang="tr-TR" sz="2800" i="1" dirty="0" err="1" smtClean="0">
                <a:solidFill>
                  <a:srgbClr val="0070C0"/>
                </a:solidFill>
              </a:rPr>
              <a:t>gingivitisin</a:t>
            </a:r>
            <a:r>
              <a:rPr lang="tr-TR" sz="2800" i="1" dirty="0" smtClean="0">
                <a:solidFill>
                  <a:srgbClr val="0070C0"/>
                </a:solidFill>
              </a:rPr>
              <a:t> </a:t>
            </a:r>
            <a:r>
              <a:rPr lang="tr-TR" sz="2800" i="1" dirty="0" err="1" smtClean="0">
                <a:solidFill>
                  <a:srgbClr val="0070C0"/>
                </a:solidFill>
              </a:rPr>
              <a:t>agreve</a:t>
            </a:r>
            <a:r>
              <a:rPr lang="tr-TR" sz="2800" i="1" dirty="0" smtClean="0">
                <a:solidFill>
                  <a:srgbClr val="0070C0"/>
                </a:solidFill>
              </a:rPr>
              <a:t> olması sonucu oluşur.</a:t>
            </a:r>
          </a:p>
          <a:p>
            <a:endParaRPr lang="tr-TR" sz="2800" i="1" dirty="0" smtClean="0">
              <a:solidFill>
                <a:srgbClr val="0070C0"/>
              </a:solidFill>
            </a:endParaRPr>
          </a:p>
          <a:p>
            <a:r>
              <a:rPr lang="en-US" sz="2800" i="1" dirty="0" smtClean="0"/>
              <a:t> </a:t>
            </a:r>
            <a:r>
              <a:rPr lang="tr-TR" sz="2800" i="1" dirty="0" smtClean="0"/>
              <a:t>Diş </a:t>
            </a:r>
            <a:r>
              <a:rPr lang="tr-TR" sz="2800" i="1" dirty="0" err="1" smtClean="0"/>
              <a:t>mobilitesi</a:t>
            </a:r>
            <a:r>
              <a:rPr lang="tr-TR" sz="2800" i="1" dirty="0" smtClean="0"/>
              <a:t> değişmez</a:t>
            </a:r>
          </a:p>
          <a:p>
            <a:r>
              <a:rPr lang="tr-TR" sz="2800" i="1" dirty="0" err="1" smtClean="0">
                <a:solidFill>
                  <a:srgbClr val="00B050"/>
                </a:solidFill>
              </a:rPr>
              <a:t>Tükrükde</a:t>
            </a:r>
            <a:r>
              <a:rPr lang="tr-TR" sz="2800" i="1" dirty="0" smtClean="0">
                <a:solidFill>
                  <a:srgbClr val="00B050"/>
                </a:solidFill>
              </a:rPr>
              <a:t> bakteri sayısı artar</a:t>
            </a:r>
            <a:endParaRPr lang="tr-TR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576" y="188640"/>
            <a:ext cx="7848872" cy="936104"/>
          </a:xfrm>
        </p:spPr>
        <p:txBody>
          <a:bodyPr/>
          <a:lstStyle/>
          <a:p>
            <a:r>
              <a:rPr lang="tr-TR" dirty="0" smtClean="0"/>
              <a:t>Hamilelik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395536" y="1268760"/>
            <a:ext cx="81369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 </a:t>
            </a:r>
            <a:r>
              <a:rPr lang="tr-TR" sz="2800" i="1" dirty="0" smtClean="0">
                <a:solidFill>
                  <a:srgbClr val="FF0000"/>
                </a:solidFill>
              </a:rPr>
              <a:t>Hamilelik tek başına  </a:t>
            </a:r>
            <a:r>
              <a:rPr lang="tr-TR" sz="2800" i="1" dirty="0" err="1" smtClean="0">
                <a:solidFill>
                  <a:srgbClr val="FF0000"/>
                </a:solidFill>
              </a:rPr>
              <a:t>gingivitis</a:t>
            </a:r>
            <a:r>
              <a:rPr lang="tr-TR" sz="2800" i="1" dirty="0" smtClean="0">
                <a:solidFill>
                  <a:srgbClr val="FF0000"/>
                </a:solidFill>
              </a:rPr>
              <a:t> sebebi değildir</a:t>
            </a:r>
          </a:p>
          <a:p>
            <a:r>
              <a:rPr lang="tr-TR" sz="2800" i="1" dirty="0" err="1" smtClean="0"/>
              <a:t>Hamilelikdeki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gingivitis</a:t>
            </a:r>
            <a:r>
              <a:rPr lang="tr-TR" sz="2800" i="1" dirty="0" smtClean="0"/>
              <a:t> hamile olmayanlardaki gibi bakteri plağı nedeniyle olur</a:t>
            </a:r>
          </a:p>
          <a:p>
            <a:r>
              <a:rPr lang="tr-TR" sz="2800" i="1" dirty="0" err="1" smtClean="0">
                <a:solidFill>
                  <a:srgbClr val="FF0000"/>
                </a:solidFill>
              </a:rPr>
              <a:t>Hamilelikdeki</a:t>
            </a:r>
            <a:r>
              <a:rPr lang="tr-TR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hormonal</a:t>
            </a:r>
            <a:r>
              <a:rPr lang="tr-TR" sz="2800" i="1" dirty="0" smtClean="0">
                <a:solidFill>
                  <a:srgbClr val="FF0000"/>
                </a:solidFill>
              </a:rPr>
              <a:t> değişiklikler plağa karşı </a:t>
            </a:r>
            <a:r>
              <a:rPr lang="tr-TR" sz="2800" i="1" dirty="0" err="1" smtClean="0">
                <a:solidFill>
                  <a:srgbClr val="FF0000"/>
                </a:solidFill>
              </a:rPr>
              <a:t>gingival</a:t>
            </a:r>
            <a:r>
              <a:rPr lang="tr-TR" sz="2800" i="1" dirty="0" smtClean="0">
                <a:solidFill>
                  <a:srgbClr val="FF0000"/>
                </a:solidFill>
              </a:rPr>
              <a:t> cevabı değiştirir ve </a:t>
            </a:r>
            <a:r>
              <a:rPr lang="tr-TR" sz="2800" i="1" dirty="0" err="1" smtClean="0">
                <a:solidFill>
                  <a:srgbClr val="FF0000"/>
                </a:solidFill>
              </a:rPr>
              <a:t>klnik</a:t>
            </a:r>
            <a:r>
              <a:rPr lang="tr-TR" sz="2800" i="1" dirty="0" smtClean="0">
                <a:solidFill>
                  <a:srgbClr val="FF0000"/>
                </a:solidFill>
              </a:rPr>
              <a:t> görünümü </a:t>
            </a:r>
            <a:r>
              <a:rPr lang="tr-TR" sz="2800" i="1" dirty="0" err="1" smtClean="0">
                <a:solidFill>
                  <a:srgbClr val="FF0000"/>
                </a:solidFill>
              </a:rPr>
              <a:t>modifiye</a:t>
            </a:r>
            <a:r>
              <a:rPr lang="tr-TR" sz="2800" i="1" dirty="0" smtClean="0">
                <a:solidFill>
                  <a:srgbClr val="FF0000"/>
                </a:solidFill>
              </a:rPr>
              <a:t> eder</a:t>
            </a:r>
          </a:p>
          <a:p>
            <a:r>
              <a:rPr lang="en-US" sz="2800" i="1" dirty="0" smtClean="0"/>
              <a:t> </a:t>
            </a:r>
            <a:r>
              <a:rPr lang="tr-TR" sz="2800" i="1" dirty="0" smtClean="0"/>
              <a:t>Lokal faktörlerin yokluğunda </a:t>
            </a:r>
            <a:r>
              <a:rPr lang="tr-TR" sz="2800" i="1" dirty="0" err="1" smtClean="0"/>
              <a:t>belırgin</a:t>
            </a:r>
            <a:r>
              <a:rPr lang="tr-TR" sz="2800" i="1" dirty="0" smtClean="0"/>
              <a:t> bir </a:t>
            </a:r>
            <a:r>
              <a:rPr lang="tr-TR" sz="2800" i="1" dirty="0" err="1" smtClean="0"/>
              <a:t>gingival</a:t>
            </a:r>
            <a:r>
              <a:rPr lang="tr-TR" sz="2800" i="1" dirty="0" smtClean="0"/>
              <a:t> değişiklik olmaz.</a:t>
            </a:r>
            <a:r>
              <a:rPr lang="en-US" sz="2800" i="1" dirty="0" smtClean="0"/>
              <a:t>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600" dirty="0" smtClean="0"/>
              <a:t> </a:t>
            </a:r>
            <a:r>
              <a:rPr lang="tr-TR" sz="4000" dirty="0" smtClean="0">
                <a:solidFill>
                  <a:srgbClr val="00B050"/>
                </a:solidFill>
              </a:rPr>
              <a:t>Endokrin hastalıklar ve </a:t>
            </a:r>
            <a:r>
              <a:rPr lang="tr-TR" sz="4000" dirty="0" err="1" smtClean="0">
                <a:solidFill>
                  <a:srgbClr val="00B050"/>
                </a:solidFill>
              </a:rPr>
              <a:t>hormonal</a:t>
            </a:r>
            <a:r>
              <a:rPr lang="tr-TR" sz="4000" dirty="0" smtClean="0">
                <a:solidFill>
                  <a:srgbClr val="00B050"/>
                </a:solidFill>
              </a:rPr>
              <a:t>  değişiklikler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4294967295"/>
          </p:nvPr>
        </p:nvSpPr>
        <p:spPr>
          <a:xfrm>
            <a:off x="0" y="1484313"/>
            <a:ext cx="8497888" cy="41544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600" dirty="0" smtClean="0"/>
              <a:t>        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tr-TR" sz="3000" dirty="0" smtClean="0">
                <a:solidFill>
                  <a:srgbClr val="FF0000"/>
                </a:solidFill>
              </a:rPr>
              <a:t>Diyabet gibi endokrin hastalıklar </a:t>
            </a:r>
          </a:p>
          <a:p>
            <a:pPr>
              <a:buNone/>
            </a:pPr>
            <a:r>
              <a:rPr lang="tr-TR" sz="3000" dirty="0" smtClean="0">
                <a:solidFill>
                  <a:srgbClr val="FF0000"/>
                </a:solidFill>
              </a:rPr>
              <a:t>    </a:t>
            </a:r>
            <a:r>
              <a:rPr lang="tr-TR" sz="3000" dirty="0" err="1" smtClean="0">
                <a:solidFill>
                  <a:srgbClr val="FF0000"/>
                </a:solidFill>
              </a:rPr>
              <a:t>Puberte</a:t>
            </a:r>
            <a:r>
              <a:rPr lang="tr-TR" sz="3000" dirty="0" smtClean="0">
                <a:solidFill>
                  <a:srgbClr val="FF0000"/>
                </a:solidFill>
              </a:rPr>
              <a:t> ,hamilelik gibi </a:t>
            </a:r>
            <a:r>
              <a:rPr lang="tr-TR" sz="3000" dirty="0" err="1" smtClean="0">
                <a:solidFill>
                  <a:srgbClr val="FF0000"/>
                </a:solidFill>
              </a:rPr>
              <a:t>hormonal</a:t>
            </a:r>
            <a:r>
              <a:rPr lang="tr-TR" sz="3000" dirty="0" smtClean="0">
                <a:solidFill>
                  <a:srgbClr val="FF0000"/>
                </a:solidFill>
              </a:rPr>
              <a:t> değişiklikler </a:t>
            </a:r>
            <a:r>
              <a:rPr lang="tr-TR" sz="3000" dirty="0" err="1" smtClean="0"/>
              <a:t>periodontal</a:t>
            </a:r>
            <a:r>
              <a:rPr lang="tr-TR" sz="3000" dirty="0" smtClean="0"/>
              <a:t> durumu etkileyen sistemik durumlara iyi örneklerdendir</a:t>
            </a:r>
          </a:p>
          <a:p>
            <a:r>
              <a:rPr lang="tr-TR" sz="3000" dirty="0" smtClean="0"/>
              <a:t>Endokrin bozukluklar ve </a:t>
            </a:r>
            <a:r>
              <a:rPr lang="tr-TR" sz="3000" dirty="0" err="1" smtClean="0"/>
              <a:t>hormonal</a:t>
            </a:r>
            <a:r>
              <a:rPr lang="tr-TR" sz="3000" dirty="0" smtClean="0"/>
              <a:t> değişimler </a:t>
            </a:r>
            <a:r>
              <a:rPr lang="tr-TR" sz="3000" dirty="0" err="1" smtClean="0"/>
              <a:t>periodonsiyumu</a:t>
            </a:r>
            <a:r>
              <a:rPr lang="tr-TR" sz="3000" dirty="0" smtClean="0"/>
              <a:t> direkt olarak etkiler veya dokunun lokal faktörlere cevabını değiştirir.</a:t>
            </a:r>
            <a:r>
              <a:rPr lang="en-US" sz="3000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785786" y="889844"/>
            <a:ext cx="7643866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Hamilelikde</a:t>
            </a:r>
            <a:r>
              <a:rPr lang="tr-TR" sz="2400" dirty="0" smtClean="0"/>
              <a:t> </a:t>
            </a:r>
            <a:r>
              <a:rPr lang="tr-TR" sz="2400" dirty="0" err="1" smtClean="0"/>
              <a:t>gingivitis</a:t>
            </a:r>
            <a:r>
              <a:rPr lang="tr-TR" sz="2400" dirty="0" smtClean="0"/>
              <a:t> </a:t>
            </a:r>
            <a:r>
              <a:rPr lang="tr-TR" sz="2400" dirty="0" err="1" smtClean="0"/>
              <a:t>insidansı</a:t>
            </a:r>
            <a:r>
              <a:rPr lang="tr-TR" sz="2400" dirty="0" smtClean="0"/>
              <a:t> %50-%100 arasında değişik oranlarda bildirilmektedir</a:t>
            </a:r>
          </a:p>
          <a:p>
            <a:endParaRPr lang="tr-TR" sz="2400" dirty="0" smtClean="0"/>
          </a:p>
          <a:p>
            <a:r>
              <a:rPr lang="tr-TR" sz="2400" dirty="0" smtClean="0"/>
              <a:t> </a:t>
            </a:r>
            <a:r>
              <a:rPr lang="tr-TR" sz="2400" dirty="0" smtClean="0">
                <a:solidFill>
                  <a:srgbClr val="FF0000"/>
                </a:solidFill>
              </a:rPr>
              <a:t>Hamilelik mevcut </a:t>
            </a:r>
            <a:r>
              <a:rPr lang="tr-TR" sz="2400" dirty="0" err="1" smtClean="0">
                <a:solidFill>
                  <a:srgbClr val="FF0000"/>
                </a:solidFill>
              </a:rPr>
              <a:t>inflamasyon</a:t>
            </a:r>
            <a:r>
              <a:rPr lang="tr-TR" sz="2400" dirty="0" smtClean="0">
                <a:solidFill>
                  <a:srgbClr val="FF0000"/>
                </a:solidFill>
              </a:rPr>
              <a:t> üzerine etki eder,sağlıklı dokuda değişiklik yapmaz</a:t>
            </a:r>
          </a:p>
          <a:p>
            <a:endParaRPr lang="tr-TR" sz="2400" dirty="0" smtClean="0"/>
          </a:p>
          <a:p>
            <a:r>
              <a:rPr lang="tr-TR" sz="2400" dirty="0" err="1" smtClean="0">
                <a:solidFill>
                  <a:srgbClr val="00B050"/>
                </a:solidFill>
              </a:rPr>
              <a:t>İnflamasyon</a:t>
            </a:r>
            <a:r>
              <a:rPr lang="tr-TR" sz="2400" dirty="0" smtClean="0">
                <a:solidFill>
                  <a:srgbClr val="00B050"/>
                </a:solidFill>
              </a:rPr>
              <a:t> sıklığındaki artış daha önce </a:t>
            </a:r>
            <a:r>
              <a:rPr lang="tr-TR" sz="2400" dirty="0" err="1" smtClean="0">
                <a:solidFill>
                  <a:srgbClr val="00B050"/>
                </a:solidFill>
              </a:rPr>
              <a:t>enflame</a:t>
            </a:r>
            <a:r>
              <a:rPr lang="tr-TR" sz="2400" dirty="0" smtClean="0">
                <a:solidFill>
                  <a:srgbClr val="00B050"/>
                </a:solidFill>
              </a:rPr>
              <a:t> olan ancak </a:t>
            </a:r>
            <a:r>
              <a:rPr lang="tr-TR" sz="2400" dirty="0" err="1" smtClean="0">
                <a:solidFill>
                  <a:srgbClr val="00B050"/>
                </a:solidFill>
              </a:rPr>
              <a:t>farkedilmeyen</a:t>
            </a:r>
            <a:r>
              <a:rPr lang="tr-TR" sz="2400" dirty="0" smtClean="0">
                <a:solidFill>
                  <a:srgbClr val="00B050"/>
                </a:solidFill>
              </a:rPr>
              <a:t>   bölgelerdeki  </a:t>
            </a:r>
            <a:r>
              <a:rPr lang="tr-TR" sz="2400" dirty="0" err="1" smtClean="0">
                <a:solidFill>
                  <a:srgbClr val="00B050"/>
                </a:solidFill>
              </a:rPr>
              <a:t>inflamasyonun</a:t>
            </a:r>
            <a:r>
              <a:rPr lang="tr-TR" sz="2400" dirty="0" smtClean="0">
                <a:solidFill>
                  <a:srgbClr val="00B050"/>
                </a:solidFill>
              </a:rPr>
              <a:t> </a:t>
            </a:r>
            <a:r>
              <a:rPr lang="tr-TR" sz="2400" dirty="0" err="1" smtClean="0">
                <a:solidFill>
                  <a:srgbClr val="00B050"/>
                </a:solidFill>
              </a:rPr>
              <a:t>şidetlenmesi</a:t>
            </a:r>
            <a:r>
              <a:rPr lang="tr-TR" sz="2400" dirty="0" smtClean="0">
                <a:solidFill>
                  <a:srgbClr val="00B050"/>
                </a:solidFill>
              </a:rPr>
              <a:t> ile açıklanabilir</a:t>
            </a:r>
          </a:p>
          <a:p>
            <a:endParaRPr lang="tr-TR" sz="2400" dirty="0" smtClean="0"/>
          </a:p>
          <a:p>
            <a:r>
              <a:rPr lang="tr-TR" sz="2400" dirty="0" smtClean="0">
                <a:solidFill>
                  <a:srgbClr val="C00000"/>
                </a:solidFill>
              </a:rPr>
              <a:t>Diş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mobilit</a:t>
            </a:r>
            <a:r>
              <a:rPr lang="tr-TR" sz="2400" dirty="0" smtClean="0">
                <a:solidFill>
                  <a:srgbClr val="C00000"/>
                </a:solidFill>
              </a:rPr>
              <a:t>esi</a:t>
            </a:r>
          </a:p>
          <a:p>
            <a:r>
              <a:rPr lang="tr-TR" sz="2400" dirty="0" smtClean="0">
                <a:solidFill>
                  <a:srgbClr val="C00000"/>
                </a:solidFill>
              </a:rPr>
              <a:t>Cep derinliği</a:t>
            </a:r>
          </a:p>
          <a:p>
            <a:r>
              <a:rPr lang="tr-TR" sz="2400" dirty="0" err="1" smtClean="0">
                <a:solidFill>
                  <a:srgbClr val="C00000"/>
                </a:solidFill>
              </a:rPr>
              <a:t>Gingival</a:t>
            </a:r>
            <a:r>
              <a:rPr lang="tr-TR" sz="2400" dirty="0" smtClean="0">
                <a:solidFill>
                  <a:srgbClr val="C00000"/>
                </a:solidFill>
              </a:rPr>
              <a:t> sıvı hamilelik sürecinde artar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tr-TR" sz="2400" dirty="0" smtClean="0">
                <a:solidFill>
                  <a:srgbClr val="C00000"/>
                </a:solidFill>
              </a:rPr>
              <a:t>2. veya 3. ayda </a:t>
            </a:r>
            <a:r>
              <a:rPr lang="tr-TR" sz="2400" dirty="0" err="1" smtClean="0">
                <a:solidFill>
                  <a:srgbClr val="C00000"/>
                </a:solidFill>
              </a:rPr>
              <a:t>gingivitiş</a:t>
            </a:r>
            <a:r>
              <a:rPr lang="tr-TR" sz="2400" dirty="0" smtClean="0">
                <a:solidFill>
                  <a:srgbClr val="C00000"/>
                </a:solidFill>
              </a:rPr>
              <a:t> </a:t>
            </a:r>
            <a:r>
              <a:rPr lang="tr-TR" sz="2400" dirty="0" err="1" smtClean="0">
                <a:solidFill>
                  <a:srgbClr val="C00000"/>
                </a:solidFill>
              </a:rPr>
              <a:t>şiddetilenmeye</a:t>
            </a:r>
            <a:r>
              <a:rPr lang="tr-TR" sz="2400" dirty="0" smtClean="0">
                <a:solidFill>
                  <a:srgbClr val="C00000"/>
                </a:solidFill>
              </a:rPr>
              <a:t> başlar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 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611560" y="980728"/>
            <a:ext cx="79928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>
                <a:solidFill>
                  <a:srgbClr val="C00000"/>
                </a:solidFill>
              </a:rPr>
              <a:t>Hamilelik </a:t>
            </a:r>
            <a:r>
              <a:rPr lang="tr-TR" sz="3200" dirty="0" err="1" smtClean="0">
                <a:solidFill>
                  <a:srgbClr val="C00000"/>
                </a:solidFill>
              </a:rPr>
              <a:t>gingivitisi</a:t>
            </a:r>
            <a:r>
              <a:rPr lang="tr-TR" sz="3200" dirty="0" smtClean="0">
                <a:solidFill>
                  <a:srgbClr val="C00000"/>
                </a:solidFill>
              </a:rPr>
              <a:t> 8. ayda en şiddetli hale gelir ve 9. ayda şiddeti azalmaya başlar</a:t>
            </a:r>
          </a:p>
          <a:p>
            <a:endParaRPr lang="tr-TR" sz="3200" dirty="0" smtClean="0">
              <a:solidFill>
                <a:srgbClr val="C00000"/>
              </a:solidFill>
            </a:endParaRPr>
          </a:p>
          <a:p>
            <a:r>
              <a:rPr lang="en-US" sz="3200" dirty="0" smtClean="0"/>
              <a:t> </a:t>
            </a:r>
            <a:r>
              <a:rPr lang="tr-TR" sz="3200" dirty="0" smtClean="0">
                <a:solidFill>
                  <a:srgbClr val="00B050"/>
                </a:solidFill>
              </a:rPr>
              <a:t>Aynı plak </a:t>
            </a:r>
            <a:r>
              <a:rPr lang="tr-TR" sz="3200" dirty="0" err="1" smtClean="0">
                <a:solidFill>
                  <a:srgbClr val="00B050"/>
                </a:solidFill>
              </a:rPr>
              <a:t>akümülasyonu</a:t>
            </a:r>
            <a:r>
              <a:rPr lang="tr-TR" sz="3200" dirty="0" smtClean="0">
                <a:solidFill>
                  <a:srgbClr val="00B050"/>
                </a:solidFill>
              </a:rPr>
              <a:t> devam ettiği halde </a:t>
            </a:r>
            <a:r>
              <a:rPr lang="tr-TR" sz="3200" dirty="0" err="1" smtClean="0">
                <a:solidFill>
                  <a:srgbClr val="00B050"/>
                </a:solidFill>
              </a:rPr>
              <a:t>gingivitisin</a:t>
            </a:r>
            <a:r>
              <a:rPr lang="tr-TR" sz="3200" dirty="0" smtClean="0">
                <a:solidFill>
                  <a:srgbClr val="00B050"/>
                </a:solidFill>
              </a:rPr>
              <a:t> şiddeti artar</a:t>
            </a:r>
          </a:p>
          <a:p>
            <a:endParaRPr lang="tr-TR" sz="3200" dirty="0" smtClean="0">
              <a:solidFill>
                <a:srgbClr val="FF0000"/>
              </a:solidFill>
            </a:endParaRPr>
          </a:p>
          <a:p>
            <a:r>
              <a:rPr lang="tr-TR" sz="3200" dirty="0" smtClean="0">
                <a:solidFill>
                  <a:srgbClr val="FF0000"/>
                </a:solidFill>
              </a:rPr>
              <a:t>Hamileliğin 2. ve 3 </a:t>
            </a:r>
            <a:r>
              <a:rPr lang="tr-TR" sz="3200" dirty="0" err="1" smtClean="0">
                <a:solidFill>
                  <a:srgbClr val="FF0000"/>
                </a:solidFill>
              </a:rPr>
              <a:t>trimester</a:t>
            </a:r>
            <a:r>
              <a:rPr lang="tr-TR" sz="3200" dirty="0" smtClean="0">
                <a:solidFill>
                  <a:srgbClr val="FF0000"/>
                </a:solidFill>
              </a:rPr>
              <a:t> arasındaki dönem </a:t>
            </a:r>
            <a:r>
              <a:rPr lang="tr-TR" sz="3200" dirty="0" err="1" smtClean="0">
                <a:solidFill>
                  <a:srgbClr val="FF0000"/>
                </a:solidFill>
              </a:rPr>
              <a:t>gingival</a:t>
            </a:r>
            <a:r>
              <a:rPr lang="tr-TR" sz="3200" dirty="0" smtClean="0">
                <a:solidFill>
                  <a:srgbClr val="FF0000"/>
                </a:solidFill>
              </a:rPr>
              <a:t> hastalığın en şiddetli olduğu dönemdir.</a:t>
            </a:r>
            <a:endParaRPr lang="tr-TR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611560" y="2060848"/>
            <a:ext cx="7488832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i="1" dirty="0" smtClean="0"/>
          </a:p>
          <a:p>
            <a:r>
              <a:rPr lang="tr-TR" sz="3200" i="1" dirty="0" smtClean="0">
                <a:solidFill>
                  <a:srgbClr val="FF0000"/>
                </a:solidFill>
              </a:rPr>
              <a:t>Bazı vakalarda </a:t>
            </a:r>
            <a:r>
              <a:rPr lang="tr-TR" sz="3200" i="1" dirty="0" err="1" smtClean="0">
                <a:solidFill>
                  <a:srgbClr val="FF0000"/>
                </a:solidFill>
              </a:rPr>
              <a:t>İnflame</a:t>
            </a:r>
            <a:r>
              <a:rPr lang="tr-TR" sz="3200" i="1" dirty="0" smtClean="0">
                <a:solidFill>
                  <a:srgbClr val="FF0000"/>
                </a:solidFill>
              </a:rPr>
              <a:t> </a:t>
            </a:r>
            <a:r>
              <a:rPr lang="tr-TR" sz="3200" i="1" dirty="0" err="1" smtClean="0">
                <a:solidFill>
                  <a:srgbClr val="FF0000"/>
                </a:solidFill>
              </a:rPr>
              <a:t>gingiva</a:t>
            </a:r>
            <a:r>
              <a:rPr lang="tr-TR" sz="3200" i="1" dirty="0" smtClean="0">
                <a:solidFill>
                  <a:srgbClr val="FF0000"/>
                </a:solidFill>
              </a:rPr>
              <a:t> tümör benzeri yapıda olur ve buna hamilelik tümörü denir.</a:t>
            </a:r>
          </a:p>
          <a:p>
            <a:r>
              <a:rPr lang="tr-TR" sz="3200" i="1" dirty="0" smtClean="0">
                <a:solidFill>
                  <a:srgbClr val="92D050"/>
                </a:solidFill>
              </a:rPr>
              <a:t>Mikroskobik olarak </a:t>
            </a:r>
            <a:r>
              <a:rPr lang="tr-TR" sz="3200" i="1" dirty="0" err="1" smtClean="0">
                <a:solidFill>
                  <a:srgbClr val="92D050"/>
                </a:solidFill>
              </a:rPr>
              <a:t>nonspesifik</a:t>
            </a:r>
            <a:r>
              <a:rPr lang="tr-TR" sz="3200" i="1" dirty="0" smtClean="0">
                <a:solidFill>
                  <a:srgbClr val="92D050"/>
                </a:solidFill>
              </a:rPr>
              <a:t> ,</a:t>
            </a:r>
            <a:r>
              <a:rPr lang="tr-TR" sz="3200" i="1" dirty="0" err="1" smtClean="0">
                <a:solidFill>
                  <a:srgbClr val="92D050"/>
                </a:solidFill>
              </a:rPr>
              <a:t>vaskülarize</a:t>
            </a:r>
            <a:r>
              <a:rPr lang="tr-TR" sz="3200" i="1" dirty="0" smtClean="0">
                <a:solidFill>
                  <a:srgbClr val="92D050"/>
                </a:solidFill>
              </a:rPr>
              <a:t> ve </a:t>
            </a:r>
            <a:r>
              <a:rPr lang="tr-TR" sz="3200" i="1" dirty="0" err="1" smtClean="0">
                <a:solidFill>
                  <a:srgbClr val="92D050"/>
                </a:solidFill>
              </a:rPr>
              <a:t>proliferatif</a:t>
            </a:r>
            <a:r>
              <a:rPr lang="tr-TR" sz="3200" i="1" dirty="0" smtClean="0">
                <a:solidFill>
                  <a:srgbClr val="92D050"/>
                </a:solidFill>
              </a:rPr>
              <a:t> bir </a:t>
            </a:r>
            <a:r>
              <a:rPr lang="tr-TR" sz="3200" i="1" dirty="0" err="1" smtClean="0">
                <a:solidFill>
                  <a:srgbClr val="92D050"/>
                </a:solidFill>
              </a:rPr>
              <a:t>inflamasyondur</a:t>
            </a:r>
            <a:endParaRPr lang="tr-TR" sz="32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683568" y="1844824"/>
            <a:ext cx="74888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Doğumdan 2 ay sonra </a:t>
            </a:r>
            <a:r>
              <a:rPr lang="tr-TR" sz="2800" dirty="0" err="1" smtClean="0"/>
              <a:t>gingivitis</a:t>
            </a:r>
            <a:r>
              <a:rPr lang="tr-TR" sz="2800" dirty="0" smtClean="0"/>
              <a:t> şiddeti kısmen azalır,</a:t>
            </a:r>
            <a:r>
              <a:rPr lang="en-US" sz="2800" dirty="0" smtClean="0"/>
              <a:t> </a:t>
            </a:r>
            <a:r>
              <a:rPr lang="tr-TR" sz="2800" dirty="0" smtClean="0"/>
              <a:t>bir sene sonra ise hamilelik öncesi duruma gelir.</a:t>
            </a:r>
          </a:p>
          <a:p>
            <a:r>
              <a:rPr lang="tr-TR" sz="2800" dirty="0" smtClean="0">
                <a:solidFill>
                  <a:srgbClr val="00B050"/>
                </a:solidFill>
              </a:rPr>
              <a:t>Diş </a:t>
            </a:r>
            <a:r>
              <a:rPr lang="tr-TR" sz="2800" dirty="0" err="1" smtClean="0">
                <a:solidFill>
                  <a:srgbClr val="00B050"/>
                </a:solidFill>
              </a:rPr>
              <a:t>mobilitesi</a:t>
            </a:r>
            <a:endParaRPr lang="tr-TR" sz="2800" dirty="0" smtClean="0">
              <a:solidFill>
                <a:srgbClr val="00B050"/>
              </a:solidFill>
            </a:endParaRPr>
          </a:p>
          <a:p>
            <a:r>
              <a:rPr lang="tr-TR" sz="2800" dirty="0" smtClean="0">
                <a:solidFill>
                  <a:srgbClr val="00B050"/>
                </a:solidFill>
              </a:rPr>
              <a:t>Cep derinliği</a:t>
            </a:r>
          </a:p>
          <a:p>
            <a:r>
              <a:rPr lang="tr-TR" sz="2800" dirty="0" err="1" smtClean="0">
                <a:solidFill>
                  <a:srgbClr val="00B050"/>
                </a:solidFill>
              </a:rPr>
              <a:t>Gingival</a:t>
            </a:r>
            <a:r>
              <a:rPr lang="tr-TR" sz="2800" dirty="0" smtClean="0">
                <a:solidFill>
                  <a:srgbClr val="00B050"/>
                </a:solidFill>
              </a:rPr>
              <a:t> </a:t>
            </a:r>
            <a:r>
              <a:rPr lang="tr-TR" sz="2800" dirty="0" err="1" smtClean="0">
                <a:solidFill>
                  <a:srgbClr val="00B050"/>
                </a:solidFill>
              </a:rPr>
              <a:t>sıvıısı</a:t>
            </a:r>
            <a:r>
              <a:rPr lang="tr-TR" sz="2800" dirty="0" smtClean="0">
                <a:solidFill>
                  <a:srgbClr val="00B050"/>
                </a:solidFill>
              </a:rPr>
              <a:t> miktarı </a:t>
            </a:r>
            <a:r>
              <a:rPr lang="tr-TR" sz="2800" dirty="0" smtClean="0">
                <a:solidFill>
                  <a:srgbClr val="FFC000"/>
                </a:solidFill>
              </a:rPr>
              <a:t>doğum sonrası azalır</a:t>
            </a:r>
            <a:r>
              <a:rPr lang="en-US" sz="2800" dirty="0" smtClean="0">
                <a:solidFill>
                  <a:srgbClr val="FFC000"/>
                </a:solidFill>
              </a:rPr>
              <a:t> </a:t>
            </a:r>
            <a:r>
              <a:rPr lang="tr-TR" sz="2800" dirty="0" smtClean="0">
                <a:solidFill>
                  <a:srgbClr val="FFC000"/>
                </a:solidFill>
              </a:rPr>
              <a:t>Belirgin </a:t>
            </a:r>
            <a:r>
              <a:rPr lang="tr-TR" sz="2800" dirty="0" err="1" smtClean="0">
                <a:solidFill>
                  <a:srgbClr val="FFC000"/>
                </a:solidFill>
              </a:rPr>
              <a:t>ataçman</a:t>
            </a:r>
            <a:r>
              <a:rPr lang="tr-TR" sz="2800" dirty="0" smtClean="0">
                <a:solidFill>
                  <a:srgbClr val="FFC000"/>
                </a:solidFill>
              </a:rPr>
              <a:t> kaybı gözlenmez</a:t>
            </a:r>
            <a:endParaRPr lang="tr-TR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323528" y="2136338"/>
            <a:ext cx="83529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 </a:t>
            </a:r>
            <a:endParaRPr lang="tr-TR" sz="2800" dirty="0" smtClean="0"/>
          </a:p>
          <a:p>
            <a:r>
              <a:rPr lang="tr-TR" sz="2800" dirty="0" smtClean="0"/>
              <a:t>B</a:t>
            </a:r>
            <a:r>
              <a:rPr lang="en-US" sz="2800" dirty="0" smtClean="0"/>
              <a:t>a</a:t>
            </a:r>
            <a:r>
              <a:rPr lang="tr-TR" sz="2800" dirty="0" err="1" smtClean="0"/>
              <a:t>kteri</a:t>
            </a:r>
            <a:r>
              <a:rPr lang="en-US" sz="2800" dirty="0" smtClean="0"/>
              <a:t>–</a:t>
            </a:r>
            <a:r>
              <a:rPr lang="en-US" sz="2800" dirty="0" err="1" smtClean="0"/>
              <a:t>hormon</a:t>
            </a:r>
            <a:r>
              <a:rPr lang="en-US" sz="2800" dirty="0" smtClean="0"/>
              <a:t> </a:t>
            </a:r>
            <a:r>
              <a:rPr lang="tr-TR" sz="2800" dirty="0" smtClean="0"/>
              <a:t>ilişkisinin plak kompozisyonunu değiştirdiği ve bunun da </a:t>
            </a:r>
            <a:r>
              <a:rPr lang="tr-TR" sz="2800" dirty="0" err="1" smtClean="0"/>
              <a:t>gingival</a:t>
            </a:r>
            <a:r>
              <a:rPr lang="tr-TR" sz="2800" dirty="0" smtClean="0"/>
              <a:t> </a:t>
            </a:r>
            <a:r>
              <a:rPr lang="tr-TR" sz="2800" dirty="0" err="1" smtClean="0"/>
              <a:t>inflamasyona</a:t>
            </a:r>
            <a:r>
              <a:rPr lang="tr-TR" sz="2800" dirty="0" smtClean="0"/>
              <a:t> neden olduğu konusu tam olarak açıklığa kavuşmamıştır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err="1" smtClean="0">
                <a:solidFill>
                  <a:srgbClr val="FF0000"/>
                </a:solidFill>
              </a:rPr>
              <a:t>Subgingival</a:t>
            </a:r>
            <a:r>
              <a:rPr lang="tr-TR" sz="2800" dirty="0" smtClean="0">
                <a:solidFill>
                  <a:srgbClr val="FF0000"/>
                </a:solidFill>
              </a:rPr>
              <a:t> floranın hamilelik sırasında daha </a:t>
            </a:r>
            <a:r>
              <a:rPr lang="tr-TR" sz="2800" dirty="0" err="1" smtClean="0">
                <a:solidFill>
                  <a:srgbClr val="FF0000"/>
                </a:solidFill>
              </a:rPr>
              <a:t>anaerob</a:t>
            </a:r>
            <a:r>
              <a:rPr lang="tr-TR" sz="2800" dirty="0" smtClean="0">
                <a:solidFill>
                  <a:srgbClr val="FF0000"/>
                </a:solidFill>
              </a:rPr>
              <a:t> olduğu bildirilmiştir</a:t>
            </a:r>
          </a:p>
          <a:p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</a:rPr>
              <a:t>P. </a:t>
            </a:r>
            <a:r>
              <a:rPr lang="en-US" sz="2800" i="1" dirty="0" err="1" smtClean="0">
                <a:solidFill>
                  <a:srgbClr val="FF0000"/>
                </a:solidFill>
              </a:rPr>
              <a:t>intermedia</a:t>
            </a:r>
            <a:r>
              <a:rPr lang="en-US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hamilelikde</a:t>
            </a:r>
            <a:r>
              <a:rPr lang="tr-TR" sz="2800" i="1" dirty="0" smtClean="0">
                <a:solidFill>
                  <a:srgbClr val="FF0000"/>
                </a:solidFill>
              </a:rPr>
              <a:t> belirgin olarak artan tek mikroorganizmadır</a:t>
            </a:r>
            <a:r>
              <a:rPr lang="en-US" sz="2800" i="1" dirty="0" smtClean="0">
                <a:solidFill>
                  <a:srgbClr val="FF0000"/>
                </a:solidFill>
              </a:rPr>
              <a:t> 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395536" y="1124744"/>
            <a:ext cx="82089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>
                <a:solidFill>
                  <a:srgbClr val="00B050"/>
                </a:solidFill>
              </a:rPr>
              <a:t>Bu artış sistemik olarak </a:t>
            </a:r>
            <a:r>
              <a:rPr lang="tr-TR" sz="3200" dirty="0" err="1" smtClean="0">
                <a:solidFill>
                  <a:srgbClr val="00B050"/>
                </a:solidFill>
              </a:rPr>
              <a:t>estradiol</a:t>
            </a:r>
            <a:r>
              <a:rPr lang="tr-TR" sz="3200" dirty="0" smtClean="0">
                <a:solidFill>
                  <a:srgbClr val="00B050"/>
                </a:solidFill>
              </a:rPr>
              <a:t> ve </a:t>
            </a:r>
            <a:r>
              <a:rPr lang="tr-TR" sz="3200" dirty="0" err="1" smtClean="0">
                <a:solidFill>
                  <a:srgbClr val="00B050"/>
                </a:solidFill>
              </a:rPr>
              <a:t>progesteron</a:t>
            </a:r>
            <a:r>
              <a:rPr lang="tr-TR" sz="3200" dirty="0" smtClean="0">
                <a:solidFill>
                  <a:srgbClr val="00B050"/>
                </a:solidFill>
              </a:rPr>
              <a:t> seviyesinin artması ile ilişkili olabilir ve bu esnada </a:t>
            </a:r>
            <a:r>
              <a:rPr lang="tr-TR" sz="3200" dirty="0" err="1" smtClean="0">
                <a:solidFill>
                  <a:srgbClr val="00B050"/>
                </a:solidFill>
              </a:rPr>
              <a:t>gingival</a:t>
            </a:r>
            <a:r>
              <a:rPr lang="tr-TR" sz="3200" dirty="0" smtClean="0">
                <a:solidFill>
                  <a:srgbClr val="00B050"/>
                </a:solidFill>
              </a:rPr>
              <a:t> kanamanın pik yapması şeklinde açıklanabilir.</a:t>
            </a:r>
          </a:p>
          <a:p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tr-TR" sz="3200" dirty="0" smtClean="0">
                <a:solidFill>
                  <a:srgbClr val="FF0000"/>
                </a:solidFill>
              </a:rPr>
              <a:t>Diğer </a:t>
            </a:r>
            <a:r>
              <a:rPr lang="tr-TR" sz="3200" dirty="0" err="1" smtClean="0">
                <a:solidFill>
                  <a:srgbClr val="FF0000"/>
                </a:solidFill>
              </a:rPr>
              <a:t>tarafdan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</a:rPr>
              <a:t>maternal</a:t>
            </a:r>
            <a:r>
              <a:rPr lang="tr-TR" sz="3200" dirty="0" smtClean="0">
                <a:solidFill>
                  <a:srgbClr val="FF0000"/>
                </a:solidFill>
              </a:rPr>
              <a:t> T lenfosit cevabının </a:t>
            </a:r>
            <a:r>
              <a:rPr lang="tr-TR" sz="3200" dirty="0" err="1" smtClean="0">
                <a:solidFill>
                  <a:srgbClr val="FF0000"/>
                </a:solidFill>
              </a:rPr>
              <a:t>deprese</a:t>
            </a:r>
            <a:r>
              <a:rPr lang="tr-TR" sz="3200" dirty="0" smtClean="0">
                <a:solidFill>
                  <a:srgbClr val="FF0000"/>
                </a:solidFill>
              </a:rPr>
              <a:t> olması,dokunun plağa cevabını değiştiren faktör olabilir.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tr-TR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1043608" y="1305342"/>
            <a:ext cx="712879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Hamilelik esnasındaki </a:t>
            </a:r>
            <a:r>
              <a:rPr lang="tr-TR" sz="2800" dirty="0" err="1" smtClean="0"/>
              <a:t>gingvitis</a:t>
            </a:r>
            <a:r>
              <a:rPr lang="tr-TR" sz="2800" dirty="0" smtClean="0"/>
              <a:t> şiddetindeki artış şöyle de açıklanabilir:</a:t>
            </a:r>
          </a:p>
          <a:p>
            <a:r>
              <a:rPr lang="tr-TR" sz="2800" dirty="0" err="1" smtClean="0">
                <a:solidFill>
                  <a:schemeClr val="accent6">
                    <a:lumMod val="75000"/>
                  </a:schemeClr>
                </a:solidFill>
              </a:rPr>
              <a:t>Progesteron</a:t>
            </a:r>
            <a:r>
              <a:rPr lang="tr-TR" sz="2800" dirty="0" smtClean="0">
                <a:solidFill>
                  <a:schemeClr val="accent6">
                    <a:lumMod val="75000"/>
                  </a:schemeClr>
                </a:solidFill>
              </a:rPr>
              <a:t> seviyesindeki artış </a:t>
            </a:r>
            <a:r>
              <a:rPr lang="tr-TR" sz="2800" dirty="0" err="1" smtClean="0">
                <a:solidFill>
                  <a:schemeClr val="accent6">
                    <a:lumMod val="75000"/>
                  </a:schemeClr>
                </a:solidFill>
              </a:rPr>
              <a:t>gingival</a:t>
            </a:r>
            <a:r>
              <a:rPr lang="tr-TR" sz="2800" dirty="0" smtClean="0">
                <a:solidFill>
                  <a:schemeClr val="accent6">
                    <a:lumMod val="75000"/>
                  </a:schemeClr>
                </a:solidFill>
              </a:rPr>
              <a:t> damarlarda </a:t>
            </a:r>
            <a:r>
              <a:rPr lang="tr-TR" sz="2800" dirty="0" err="1" smtClean="0">
                <a:solidFill>
                  <a:schemeClr val="accent6">
                    <a:lumMod val="75000"/>
                  </a:schemeClr>
                </a:solidFill>
              </a:rPr>
              <a:t>dilatasyona</a:t>
            </a:r>
            <a:r>
              <a:rPr lang="tr-TR" sz="2800" dirty="0" smtClean="0">
                <a:solidFill>
                  <a:schemeClr val="accent6">
                    <a:lumMod val="75000"/>
                  </a:schemeClr>
                </a:solidFill>
              </a:rPr>
              <a:t> ve </a:t>
            </a:r>
            <a:r>
              <a:rPr lang="tr-TR" sz="2800" dirty="0" err="1" smtClean="0">
                <a:solidFill>
                  <a:schemeClr val="accent6">
                    <a:lumMod val="75000"/>
                  </a:schemeClr>
                </a:solidFill>
              </a:rPr>
              <a:t>tortuosity</a:t>
            </a:r>
            <a:r>
              <a:rPr lang="tr-TR" sz="2800" dirty="0" smtClean="0">
                <a:solidFill>
                  <a:schemeClr val="accent6">
                    <a:lumMod val="75000"/>
                  </a:schemeClr>
                </a:solidFill>
              </a:rPr>
              <a:t> e neden olur ,sirküler </a:t>
            </a:r>
            <a:r>
              <a:rPr lang="tr-TR" sz="2800" dirty="0" err="1" smtClean="0">
                <a:solidFill>
                  <a:schemeClr val="accent6">
                    <a:lumMod val="75000"/>
                  </a:schemeClr>
                </a:solidFill>
              </a:rPr>
              <a:t>staz</a:t>
            </a:r>
            <a:r>
              <a:rPr lang="tr-TR" sz="2800" dirty="0" smtClean="0">
                <a:solidFill>
                  <a:schemeClr val="accent6">
                    <a:lumMod val="75000"/>
                  </a:schemeClr>
                </a:solidFill>
              </a:rPr>
              <a:t> oluşur,mekanik </a:t>
            </a:r>
            <a:r>
              <a:rPr lang="tr-TR" sz="2800" dirty="0" err="1" smtClean="0">
                <a:solidFill>
                  <a:schemeClr val="accent6">
                    <a:lumMod val="75000"/>
                  </a:schemeClr>
                </a:solidFill>
              </a:rPr>
              <a:t>irritasyona</a:t>
            </a:r>
            <a:r>
              <a:rPr lang="tr-TR" sz="2800" dirty="0" smtClean="0">
                <a:solidFill>
                  <a:schemeClr val="accent6">
                    <a:lumMod val="75000"/>
                  </a:schemeClr>
                </a:solidFill>
              </a:rPr>
              <a:t> yatkınlık artar,bunun sonucu </a:t>
            </a:r>
            <a:r>
              <a:rPr lang="tr-TR" sz="2800" dirty="0" err="1" smtClean="0">
                <a:solidFill>
                  <a:schemeClr val="accent6">
                    <a:lumMod val="75000"/>
                  </a:schemeClr>
                </a:solidFill>
              </a:rPr>
              <a:t>perivasküler</a:t>
            </a:r>
            <a:r>
              <a:rPr lang="tr-TR" sz="2800" dirty="0" smtClean="0">
                <a:solidFill>
                  <a:schemeClr val="accent6">
                    <a:lumMod val="75000"/>
                  </a:schemeClr>
                </a:solidFill>
              </a:rPr>
              <a:t> alana sıvı çıkışı olur</a:t>
            </a:r>
          </a:p>
          <a:p>
            <a:endParaRPr lang="tr-TR" sz="28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539552" y="1340768"/>
            <a:ext cx="748883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err="1" smtClean="0">
                <a:solidFill>
                  <a:srgbClr val="00B050"/>
                </a:solidFill>
              </a:rPr>
              <a:t>Hamilelikde</a:t>
            </a:r>
            <a:r>
              <a:rPr lang="tr-TR" sz="3200" dirty="0" smtClean="0">
                <a:solidFill>
                  <a:srgbClr val="00B050"/>
                </a:solidFill>
              </a:rPr>
              <a:t> östrojen ve </a:t>
            </a:r>
            <a:r>
              <a:rPr lang="tr-TR" sz="3200" dirty="0" err="1" smtClean="0">
                <a:solidFill>
                  <a:srgbClr val="00B050"/>
                </a:solidFill>
              </a:rPr>
              <a:t>progesteron</a:t>
            </a:r>
            <a:r>
              <a:rPr lang="tr-TR" sz="3200" dirty="0" smtClean="0">
                <a:solidFill>
                  <a:srgbClr val="00B050"/>
                </a:solidFill>
              </a:rPr>
              <a:t>  seviyesi belirgin olarak artar,doğum sonrası azalır.</a:t>
            </a:r>
          </a:p>
          <a:p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tr-TR" sz="3200" dirty="0" err="1" smtClean="0">
                <a:solidFill>
                  <a:srgbClr val="FF0000"/>
                </a:solidFill>
              </a:rPr>
              <a:t>Gingiva</a:t>
            </a:r>
            <a:r>
              <a:rPr lang="tr-TR" sz="3200" dirty="0" smtClean="0">
                <a:solidFill>
                  <a:srgbClr val="FF0000"/>
                </a:solidFill>
              </a:rPr>
              <a:t> kadın seks hormonları için </a:t>
            </a:r>
            <a:r>
              <a:rPr lang="tr-TR" sz="3200" dirty="0" err="1" smtClean="0">
                <a:solidFill>
                  <a:srgbClr val="FF0000"/>
                </a:solidFill>
              </a:rPr>
              <a:t>hedefdir</a:t>
            </a:r>
            <a:endParaRPr lang="tr-TR" sz="3200" dirty="0" smtClean="0">
              <a:solidFill>
                <a:srgbClr val="FF0000"/>
              </a:solidFill>
            </a:endParaRPr>
          </a:p>
          <a:p>
            <a:endParaRPr lang="tr-TR" sz="3200" dirty="0" smtClean="0">
              <a:solidFill>
                <a:srgbClr val="FF0000"/>
              </a:solidFill>
            </a:endParaRPr>
          </a:p>
          <a:p>
            <a:r>
              <a:rPr lang="tr-TR" sz="3200" dirty="0" err="1" smtClean="0"/>
              <a:t>Hamilelikde</a:t>
            </a:r>
            <a:r>
              <a:rPr lang="tr-TR" sz="3200" dirty="0" smtClean="0"/>
              <a:t> </a:t>
            </a:r>
            <a:r>
              <a:rPr lang="tr-TR" sz="3200" dirty="0" err="1" smtClean="0"/>
              <a:t>hormonal</a:t>
            </a:r>
            <a:r>
              <a:rPr lang="tr-TR" sz="3200" dirty="0" smtClean="0"/>
              <a:t> seviye ile ilişkili olarak </a:t>
            </a:r>
            <a:r>
              <a:rPr lang="tr-TR" sz="3200" dirty="0" err="1" smtClean="0"/>
              <a:t>gingivitisin</a:t>
            </a:r>
            <a:r>
              <a:rPr lang="tr-TR" sz="3200" dirty="0" smtClean="0"/>
              <a:t> şiddeti değişir.</a:t>
            </a:r>
            <a:endParaRPr lang="tr-TR" sz="3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576" y="704088"/>
            <a:ext cx="7776864" cy="708688"/>
          </a:xfrm>
        </p:spPr>
        <p:txBody>
          <a:bodyPr>
            <a:normAutofit/>
          </a:bodyPr>
          <a:lstStyle/>
          <a:p>
            <a:r>
              <a:rPr lang="tr-TR" sz="2800" dirty="0" smtClean="0"/>
              <a:t>Diğer </a:t>
            </a:r>
            <a:r>
              <a:rPr lang="tr-TR" sz="2800" dirty="0" err="1" smtClean="0"/>
              <a:t>tarafdan</a:t>
            </a:r>
            <a:r>
              <a:rPr lang="tr-TR" sz="2800" dirty="0" smtClean="0"/>
              <a:t>;</a:t>
            </a:r>
          </a:p>
        </p:txBody>
      </p:sp>
      <p:sp>
        <p:nvSpPr>
          <p:cNvPr id="3" name="2 Dikdörtgen"/>
          <p:cNvSpPr/>
          <p:nvPr/>
        </p:nvSpPr>
        <p:spPr>
          <a:xfrm>
            <a:off x="611560" y="1052736"/>
            <a:ext cx="77768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 smtClean="0"/>
          </a:p>
          <a:p>
            <a:r>
              <a:rPr lang="tr-TR" sz="2800" dirty="0" err="1" smtClean="0"/>
              <a:t>Hamilelikde</a:t>
            </a:r>
            <a:r>
              <a:rPr lang="tr-TR" sz="2800" dirty="0" smtClean="0"/>
              <a:t> </a:t>
            </a:r>
            <a:r>
              <a:rPr lang="tr-TR" sz="2800" dirty="0" err="1" smtClean="0"/>
              <a:t>gingivitis</a:t>
            </a:r>
            <a:r>
              <a:rPr lang="tr-TR" sz="2800" dirty="0" smtClean="0"/>
              <a:t> iki dönemde pik yapar:</a:t>
            </a:r>
          </a:p>
          <a:p>
            <a:r>
              <a:rPr lang="tr-TR" sz="2800" dirty="0" smtClean="0"/>
              <a:t> I.</a:t>
            </a:r>
            <a:r>
              <a:rPr lang="tr-TR" sz="2800" dirty="0" err="1" smtClean="0"/>
              <a:t>Trimesterde</a:t>
            </a:r>
            <a:r>
              <a:rPr lang="tr-TR" sz="2800" dirty="0" smtClean="0"/>
              <a:t> </a:t>
            </a:r>
            <a:r>
              <a:rPr lang="tr-TR" sz="2800" dirty="0" err="1" smtClean="0"/>
              <a:t>gonodotropinler</a:t>
            </a:r>
            <a:r>
              <a:rPr lang="tr-TR" sz="2800" dirty="0" smtClean="0"/>
              <a:t> en yüksek seviyede salınır</a:t>
            </a:r>
          </a:p>
          <a:p>
            <a:r>
              <a:rPr lang="tr-TR" sz="2800" dirty="0" smtClean="0"/>
              <a:t>III. </a:t>
            </a:r>
            <a:r>
              <a:rPr lang="tr-TR" sz="2800" dirty="0" err="1" smtClean="0"/>
              <a:t>Trimesterde</a:t>
            </a:r>
            <a:r>
              <a:rPr lang="tr-TR" sz="2800" dirty="0" smtClean="0"/>
              <a:t> östrojen ve </a:t>
            </a:r>
            <a:r>
              <a:rPr lang="tr-TR" sz="2800" dirty="0" err="1" smtClean="0"/>
              <a:t>progesteron</a:t>
            </a:r>
            <a:r>
              <a:rPr lang="tr-TR" sz="2800" dirty="0" smtClean="0"/>
              <a:t> en üst seviyede salınır</a:t>
            </a:r>
          </a:p>
          <a:p>
            <a:endParaRPr lang="tr-TR" sz="2800" dirty="0" smtClean="0"/>
          </a:p>
          <a:p>
            <a:r>
              <a:rPr lang="tr-TR" sz="2800" dirty="0" smtClean="0">
                <a:solidFill>
                  <a:srgbClr val="FF0000"/>
                </a:solidFill>
              </a:rPr>
              <a:t>Seks hormonlarının artışı ile birlikte </a:t>
            </a:r>
            <a:r>
              <a:rPr lang="tr-TR" sz="2800" dirty="0" err="1" smtClean="0">
                <a:solidFill>
                  <a:srgbClr val="FF0000"/>
                </a:solidFill>
              </a:rPr>
              <a:t>mast</a:t>
            </a:r>
            <a:r>
              <a:rPr lang="tr-TR" sz="2800" dirty="0" smtClean="0">
                <a:solidFill>
                  <a:srgbClr val="FF0000"/>
                </a:solidFill>
              </a:rPr>
              <a:t> hücreleri </a:t>
            </a:r>
            <a:r>
              <a:rPr lang="tr-TR" sz="2800" dirty="0" err="1" smtClean="0">
                <a:solidFill>
                  <a:srgbClr val="FF0000"/>
                </a:solidFill>
              </a:rPr>
              <a:t>destrükte</a:t>
            </a:r>
            <a:r>
              <a:rPr lang="tr-TR" sz="2800" dirty="0" smtClean="0">
                <a:solidFill>
                  <a:srgbClr val="FF0000"/>
                </a:solidFill>
              </a:rPr>
              <a:t> olur ve </a:t>
            </a:r>
            <a:r>
              <a:rPr lang="tr-TR" sz="2800" dirty="0" err="1" smtClean="0">
                <a:solidFill>
                  <a:srgbClr val="FF0000"/>
                </a:solidFill>
              </a:rPr>
              <a:t>histamin</a:t>
            </a:r>
            <a:r>
              <a:rPr lang="tr-TR" sz="2800" dirty="0" smtClean="0">
                <a:solidFill>
                  <a:srgbClr val="FF0000"/>
                </a:solidFill>
              </a:rPr>
              <a:t> ve </a:t>
            </a:r>
            <a:r>
              <a:rPr lang="tr-TR" sz="2800" dirty="0" err="1" smtClean="0">
                <a:solidFill>
                  <a:srgbClr val="FF0000"/>
                </a:solidFill>
              </a:rPr>
              <a:t>proteolitik</a:t>
            </a:r>
            <a:r>
              <a:rPr lang="tr-TR" sz="2800" dirty="0" smtClean="0">
                <a:solidFill>
                  <a:srgbClr val="FF0000"/>
                </a:solidFill>
              </a:rPr>
              <a:t> enzimler salınır,bunun sonucunda lokal faktörlere abartılı </a:t>
            </a:r>
            <a:r>
              <a:rPr lang="tr-TR" sz="2800" dirty="0" err="1" smtClean="0">
                <a:solidFill>
                  <a:srgbClr val="FF0000"/>
                </a:solidFill>
              </a:rPr>
              <a:t>inflamatuar</a:t>
            </a:r>
            <a:r>
              <a:rPr lang="tr-TR" sz="2800" dirty="0" smtClean="0">
                <a:solidFill>
                  <a:srgbClr val="FF0000"/>
                </a:solidFill>
              </a:rPr>
              <a:t> cevap ortaya çıkar 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075240" cy="1008112"/>
          </a:xfrm>
        </p:spPr>
        <p:txBody>
          <a:bodyPr/>
          <a:lstStyle/>
          <a:p>
            <a:r>
              <a:rPr lang="tr-TR" dirty="0" err="1" smtClean="0"/>
              <a:t>Hormonal</a:t>
            </a:r>
            <a:r>
              <a:rPr lang="tr-TR" dirty="0" smtClean="0"/>
              <a:t> </a:t>
            </a:r>
            <a:r>
              <a:rPr lang="tr-TR" dirty="0" err="1" smtClean="0"/>
              <a:t>kontraseptivler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166255" y="1628800"/>
            <a:ext cx="86542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i="1" dirty="0" err="1" smtClean="0">
                <a:solidFill>
                  <a:srgbClr val="FF0000"/>
                </a:solidFill>
              </a:rPr>
              <a:t>Kontraseptivler</a:t>
            </a:r>
            <a:r>
              <a:rPr lang="tr-TR" sz="3200" i="1" dirty="0" smtClean="0">
                <a:solidFill>
                  <a:srgbClr val="FF0000"/>
                </a:solidFill>
              </a:rPr>
              <a:t> </a:t>
            </a:r>
            <a:r>
              <a:rPr lang="tr-TR" sz="3200" i="1" dirty="0" err="1" smtClean="0">
                <a:solidFill>
                  <a:srgbClr val="FF0000"/>
                </a:solidFill>
              </a:rPr>
              <a:t>hamilelikdekine</a:t>
            </a:r>
            <a:r>
              <a:rPr lang="tr-TR" sz="3200" i="1" dirty="0" smtClean="0">
                <a:solidFill>
                  <a:srgbClr val="FF0000"/>
                </a:solidFill>
              </a:rPr>
              <a:t> benzer olarak </a:t>
            </a:r>
          </a:p>
          <a:p>
            <a:r>
              <a:rPr lang="tr-TR" sz="3200" i="1" dirty="0" smtClean="0">
                <a:solidFill>
                  <a:srgbClr val="FF0000"/>
                </a:solidFill>
              </a:rPr>
              <a:t>lokal faktörlere </a:t>
            </a:r>
            <a:r>
              <a:rPr lang="tr-TR" sz="3200" i="1" dirty="0" err="1" smtClean="0">
                <a:solidFill>
                  <a:srgbClr val="FF0000"/>
                </a:solidFill>
              </a:rPr>
              <a:t>gingival</a:t>
            </a:r>
            <a:r>
              <a:rPr lang="tr-TR" sz="3200" i="1" dirty="0" smtClean="0">
                <a:solidFill>
                  <a:srgbClr val="FF0000"/>
                </a:solidFill>
              </a:rPr>
              <a:t> cevabı şiddetlendirir</a:t>
            </a:r>
          </a:p>
          <a:p>
            <a:endParaRPr lang="tr-TR" sz="3200" i="1" dirty="0" smtClean="0"/>
          </a:p>
          <a:p>
            <a:r>
              <a:rPr lang="tr-TR" sz="3200" i="1" dirty="0" smtClean="0">
                <a:solidFill>
                  <a:srgbClr val="00B0F0"/>
                </a:solidFill>
              </a:rPr>
              <a:t>1,5 yıldan fazla süre alındıklarında </a:t>
            </a:r>
            <a:r>
              <a:rPr lang="tr-TR" sz="3200" i="1" dirty="0" err="1" smtClean="0">
                <a:solidFill>
                  <a:srgbClr val="00B0F0"/>
                </a:solidFill>
              </a:rPr>
              <a:t>periodontal</a:t>
            </a:r>
            <a:r>
              <a:rPr lang="tr-TR" sz="3200" i="1" dirty="0" smtClean="0">
                <a:solidFill>
                  <a:srgbClr val="00B0F0"/>
                </a:solidFill>
              </a:rPr>
              <a:t> </a:t>
            </a:r>
            <a:r>
              <a:rPr lang="tr-TR" sz="3200" i="1" dirty="0" err="1" smtClean="0">
                <a:solidFill>
                  <a:srgbClr val="00B0F0"/>
                </a:solidFill>
              </a:rPr>
              <a:t>destrüksiyonda</a:t>
            </a:r>
            <a:r>
              <a:rPr lang="tr-TR" sz="3200" i="1" dirty="0" smtClean="0">
                <a:solidFill>
                  <a:srgbClr val="00B0F0"/>
                </a:solidFill>
              </a:rPr>
              <a:t> artışa neden olabildikleri bildirilmektedir</a:t>
            </a:r>
            <a:r>
              <a:rPr lang="en-US" sz="3200" i="1" dirty="0" smtClean="0">
                <a:solidFill>
                  <a:srgbClr val="00B0F0"/>
                </a:solidFill>
              </a:rPr>
              <a:t> </a:t>
            </a:r>
            <a:endParaRPr lang="tr-TR" sz="32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DİYABET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539552" y="1412776"/>
            <a:ext cx="792088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 smtClean="0"/>
          </a:p>
          <a:p>
            <a:r>
              <a:rPr lang="en-US" sz="2800" dirty="0" smtClean="0"/>
              <a:t> </a:t>
            </a:r>
            <a:r>
              <a:rPr lang="tr-TR" sz="2800" dirty="0" smtClean="0"/>
              <a:t>K</a:t>
            </a:r>
            <a:r>
              <a:rPr lang="en-US" sz="2800" dirty="0" err="1" smtClean="0"/>
              <a:t>roni</a:t>
            </a:r>
            <a:r>
              <a:rPr lang="tr-TR" sz="2800" dirty="0" smtClean="0"/>
              <a:t>k </a:t>
            </a:r>
            <a:r>
              <a:rPr lang="tr-TR" sz="2800" dirty="0" err="1" smtClean="0"/>
              <a:t>hiperglisemi</a:t>
            </a:r>
            <a:r>
              <a:rPr lang="tr-TR" sz="2800" dirty="0" smtClean="0"/>
              <a:t> ile karakterize kompleks </a:t>
            </a:r>
            <a:r>
              <a:rPr lang="tr-TR" sz="2800" dirty="0" err="1" smtClean="0"/>
              <a:t>metabolik</a:t>
            </a:r>
            <a:r>
              <a:rPr lang="tr-TR" sz="2800" dirty="0" smtClean="0"/>
              <a:t> hastalıktır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r>
              <a:rPr lang="en-US" sz="2800" dirty="0" smtClean="0"/>
              <a:t> </a:t>
            </a:r>
            <a:r>
              <a:rPr lang="tr-TR" sz="2800" dirty="0" err="1" smtClean="0"/>
              <a:t>Azalmıs</a:t>
            </a:r>
            <a:r>
              <a:rPr lang="tr-TR" sz="2800" dirty="0" smtClean="0"/>
              <a:t> </a:t>
            </a:r>
            <a:r>
              <a:rPr lang="en-US" sz="2800" dirty="0" smtClean="0"/>
              <a:t>insulin </a:t>
            </a:r>
            <a:r>
              <a:rPr lang="tr-TR" sz="2800" dirty="0" smtClean="0"/>
              <a:t>üretimi</a:t>
            </a:r>
            <a:r>
              <a:rPr lang="en-US" sz="2800" dirty="0" smtClean="0"/>
              <a:t>, </a:t>
            </a:r>
            <a:r>
              <a:rPr lang="tr-TR" sz="2800" dirty="0" smtClean="0"/>
              <a:t>bozulmuş</a:t>
            </a:r>
            <a:r>
              <a:rPr lang="en-US" sz="2800" dirty="0" smtClean="0"/>
              <a:t> insulin </a:t>
            </a:r>
            <a:r>
              <a:rPr lang="tr-TR" sz="2800" dirty="0" smtClean="0"/>
              <a:t>hareketi</a:t>
            </a:r>
            <a:r>
              <a:rPr lang="en-US" sz="2800" dirty="0" smtClean="0"/>
              <a:t>, </a:t>
            </a:r>
            <a:r>
              <a:rPr lang="tr-TR" sz="2800" dirty="0" smtClean="0"/>
              <a:t>veya ikisinin kombinasyonundan oluşan bir durumdur Glikozun damardan dokuya geçişinde yetersizlik    vardır;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r>
              <a:rPr lang="tr-TR" sz="2800" dirty="0" smtClean="0"/>
              <a:t>bunun sonucu olarak </a:t>
            </a:r>
            <a:r>
              <a:rPr lang="tr-TR" sz="2800" dirty="0" err="1" smtClean="0"/>
              <a:t>yuksek</a:t>
            </a:r>
            <a:r>
              <a:rPr lang="tr-TR" sz="2800" dirty="0" smtClean="0"/>
              <a:t> kan glikoz seviyesi ve idrarda şeker çıkışı mevcuttur.</a:t>
            </a:r>
          </a:p>
          <a:p>
            <a:r>
              <a:rPr lang="en-US" sz="2800" dirty="0" smtClean="0"/>
              <a:t>Lip</a:t>
            </a:r>
            <a:r>
              <a:rPr lang="tr-TR" sz="2800" dirty="0" smtClean="0"/>
              <a:t>it ve </a:t>
            </a:r>
            <a:r>
              <a:rPr lang="en-US" sz="2800" dirty="0" smtClean="0"/>
              <a:t> protein </a:t>
            </a:r>
            <a:r>
              <a:rPr lang="en-US" sz="2800" dirty="0" err="1" smtClean="0"/>
              <a:t>metaboli</a:t>
            </a:r>
            <a:r>
              <a:rPr lang="tr-TR" sz="2800" dirty="0" err="1" smtClean="0"/>
              <a:t>zması</a:t>
            </a:r>
            <a:r>
              <a:rPr lang="tr-TR" sz="2800" dirty="0" smtClean="0"/>
              <a:t> </a:t>
            </a:r>
            <a:r>
              <a:rPr lang="en-US" sz="2800" dirty="0" smtClean="0"/>
              <a:t> </a:t>
            </a:r>
            <a:r>
              <a:rPr lang="tr-TR" sz="2800" dirty="0" smtClean="0"/>
              <a:t>değişmiştir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r>
              <a:rPr lang="en-US" dirty="0" smtClean="0"/>
              <a:t> 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</a:t>
            </a:r>
            <a:r>
              <a:rPr lang="tr-TR" dirty="0" err="1" smtClean="0"/>
              <a:t>Menapoz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683568" y="1844824"/>
            <a:ext cx="734481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Menapoz</a:t>
            </a:r>
            <a:r>
              <a:rPr lang="tr-TR" sz="2800" i="1" dirty="0" smtClean="0">
                <a:solidFill>
                  <a:srgbClr val="FF0000"/>
                </a:solidFill>
              </a:rPr>
              <a:t> döneminde olağan ritmik </a:t>
            </a:r>
            <a:r>
              <a:rPr lang="tr-TR" sz="2800" i="1" dirty="0" err="1" smtClean="0">
                <a:solidFill>
                  <a:srgbClr val="FF0000"/>
                </a:solidFill>
              </a:rPr>
              <a:t>hormonal</a:t>
            </a:r>
            <a:r>
              <a:rPr lang="tr-TR" sz="2800" i="1" dirty="0" smtClean="0">
                <a:solidFill>
                  <a:srgbClr val="FF0000"/>
                </a:solidFill>
              </a:rPr>
              <a:t> değişimler sona erer ve bunun  sonucunda </a:t>
            </a:r>
            <a:r>
              <a:rPr lang="tr-TR" sz="2800" i="1" dirty="0" err="1" smtClean="0">
                <a:solidFill>
                  <a:srgbClr val="FF0000"/>
                </a:solidFill>
              </a:rPr>
              <a:t>gingivostomatitis</a:t>
            </a:r>
            <a:r>
              <a:rPr lang="tr-TR" sz="2800" i="1" dirty="0" smtClean="0">
                <a:solidFill>
                  <a:srgbClr val="FF0000"/>
                </a:solidFill>
              </a:rPr>
              <a:t> meydana gelebilir</a:t>
            </a:r>
          </a:p>
          <a:p>
            <a:endParaRPr lang="tr-TR" sz="2800" i="1" dirty="0" smtClean="0"/>
          </a:p>
          <a:p>
            <a:r>
              <a:rPr lang="tr-TR" sz="2800" i="1" dirty="0" err="1" smtClean="0"/>
              <a:t>Menapoz</a:t>
            </a:r>
            <a:r>
              <a:rPr lang="tr-TR" sz="2800" i="1" dirty="0" smtClean="0"/>
              <a:t> veya </a:t>
            </a:r>
            <a:r>
              <a:rPr lang="tr-TR" sz="2800" i="1" dirty="0" err="1" smtClean="0"/>
              <a:t>postmenapoz</a:t>
            </a:r>
            <a:r>
              <a:rPr lang="tr-TR" sz="2800" i="1" dirty="0" smtClean="0"/>
              <a:t> dönemde bu durum oluşur</a:t>
            </a:r>
          </a:p>
          <a:p>
            <a:r>
              <a:rPr lang="tr-TR" sz="2800" i="1" dirty="0" err="1" smtClean="0"/>
              <a:t>Menapozun</a:t>
            </a:r>
            <a:r>
              <a:rPr lang="tr-TR" sz="2800" i="1" dirty="0" smtClean="0"/>
              <a:t> erken belirtilerindendir,</a:t>
            </a:r>
          </a:p>
          <a:p>
            <a:r>
              <a:rPr lang="tr-TR" sz="2800" i="1" dirty="0" smtClean="0"/>
              <a:t>ancak</a:t>
            </a:r>
          </a:p>
          <a:p>
            <a:r>
              <a:rPr lang="tr-TR" sz="2800" i="1" dirty="0" err="1" smtClean="0">
                <a:solidFill>
                  <a:srgbClr val="FF0000"/>
                </a:solidFill>
              </a:rPr>
              <a:t>Menapozal</a:t>
            </a:r>
            <a:r>
              <a:rPr lang="tr-TR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gingivostomatitis</a:t>
            </a:r>
            <a:r>
              <a:rPr lang="tr-TR" sz="2800" i="1" dirty="0" smtClean="0">
                <a:solidFill>
                  <a:srgbClr val="FF0000"/>
                </a:solidFill>
              </a:rPr>
              <a:t>  genel bir durum değildir</a:t>
            </a:r>
          </a:p>
          <a:p>
            <a:r>
              <a:rPr lang="en-US" i="1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043608" y="692696"/>
            <a:ext cx="705678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tr-TR" sz="3200" dirty="0" err="1" smtClean="0">
                <a:solidFill>
                  <a:srgbClr val="00B050"/>
                </a:solidFill>
              </a:rPr>
              <a:t>Menapozda</a:t>
            </a:r>
            <a:r>
              <a:rPr lang="tr-TR" sz="3200" dirty="0" smtClean="0">
                <a:solidFill>
                  <a:srgbClr val="00B050"/>
                </a:solidFill>
              </a:rPr>
              <a:t> mukozadaki değişiklikler</a:t>
            </a:r>
          </a:p>
          <a:p>
            <a:endParaRPr lang="tr-TR" sz="2800" dirty="0" smtClean="0">
              <a:solidFill>
                <a:srgbClr val="C00000"/>
              </a:solidFill>
            </a:endParaRPr>
          </a:p>
          <a:p>
            <a:r>
              <a:rPr lang="tr-TR" sz="2800" dirty="0" err="1" smtClean="0">
                <a:solidFill>
                  <a:srgbClr val="C00000"/>
                </a:solidFill>
              </a:rPr>
              <a:t>Gingiva</a:t>
            </a:r>
            <a:r>
              <a:rPr lang="tr-TR" sz="2800" dirty="0" smtClean="0">
                <a:solidFill>
                  <a:srgbClr val="C00000"/>
                </a:solidFill>
              </a:rPr>
              <a:t> ve oral mukoza kuru ve </a:t>
            </a:r>
            <a:r>
              <a:rPr lang="tr-TR" sz="2800" dirty="0" err="1" smtClean="0">
                <a:solidFill>
                  <a:srgbClr val="C00000"/>
                </a:solidFill>
              </a:rPr>
              <a:t>parlakdır</a:t>
            </a:r>
            <a:endParaRPr lang="tr-TR" sz="2800" dirty="0" smtClean="0">
              <a:solidFill>
                <a:srgbClr val="C00000"/>
              </a:solidFill>
            </a:endParaRPr>
          </a:p>
          <a:p>
            <a:endParaRPr lang="tr-TR" sz="2800" dirty="0" smtClean="0">
              <a:solidFill>
                <a:srgbClr val="C00000"/>
              </a:solidFill>
            </a:endParaRPr>
          </a:p>
          <a:p>
            <a:r>
              <a:rPr lang="tr-TR" sz="2800" dirty="0" smtClean="0">
                <a:solidFill>
                  <a:srgbClr val="C00000"/>
                </a:solidFill>
              </a:rPr>
              <a:t>Soluk </a:t>
            </a:r>
            <a:r>
              <a:rPr lang="tr-TR" sz="2800" dirty="0" err="1" smtClean="0">
                <a:solidFill>
                  <a:srgbClr val="C00000"/>
                </a:solidFill>
              </a:rPr>
              <a:t>renkden</a:t>
            </a:r>
            <a:r>
              <a:rPr lang="tr-TR" sz="2800" dirty="0" smtClean="0">
                <a:solidFill>
                  <a:srgbClr val="C00000"/>
                </a:solidFill>
              </a:rPr>
              <a:t> koyu renge değişen renk </a:t>
            </a:r>
          </a:p>
          <a:p>
            <a:r>
              <a:rPr lang="tr-TR" sz="2800" dirty="0" smtClean="0">
                <a:solidFill>
                  <a:srgbClr val="C00000"/>
                </a:solidFill>
              </a:rPr>
              <a:t>değişiklikleri mevcuttur</a:t>
            </a:r>
          </a:p>
          <a:p>
            <a:endParaRPr lang="tr-TR" sz="2800" dirty="0" smtClean="0">
              <a:solidFill>
                <a:srgbClr val="C00000"/>
              </a:solidFill>
            </a:endParaRPr>
          </a:p>
          <a:p>
            <a:r>
              <a:rPr lang="tr-TR" sz="2800" dirty="0" smtClean="0">
                <a:solidFill>
                  <a:srgbClr val="C00000"/>
                </a:solidFill>
              </a:rPr>
              <a:t>Kanamaya yatkınlık vardır</a:t>
            </a:r>
          </a:p>
          <a:p>
            <a:endParaRPr lang="tr-TR" sz="2800" dirty="0" smtClean="0">
              <a:solidFill>
                <a:srgbClr val="C00000"/>
              </a:solidFill>
            </a:endParaRPr>
          </a:p>
          <a:p>
            <a:r>
              <a:rPr lang="tr-TR" sz="2800" dirty="0" smtClean="0">
                <a:solidFill>
                  <a:srgbClr val="C00000"/>
                </a:solidFill>
              </a:rPr>
              <a:t>Bazı kadınlarda </a:t>
            </a:r>
            <a:r>
              <a:rPr lang="tr-TR" sz="2800" dirty="0" err="1" smtClean="0">
                <a:solidFill>
                  <a:srgbClr val="C00000"/>
                </a:solidFill>
              </a:rPr>
              <a:t>mukobukkal</a:t>
            </a:r>
            <a:r>
              <a:rPr lang="tr-TR" sz="2800" dirty="0" smtClean="0">
                <a:solidFill>
                  <a:srgbClr val="C00000"/>
                </a:solidFill>
              </a:rPr>
              <a:t> </a:t>
            </a:r>
            <a:r>
              <a:rPr lang="tr-TR" sz="2800" dirty="0" err="1" smtClean="0">
                <a:solidFill>
                  <a:srgbClr val="C00000"/>
                </a:solidFill>
              </a:rPr>
              <a:t>fissurlar</a:t>
            </a:r>
            <a:r>
              <a:rPr lang="tr-TR" sz="2800" dirty="0" smtClean="0">
                <a:solidFill>
                  <a:srgbClr val="C00000"/>
                </a:solidFill>
              </a:rPr>
              <a:t> oluşur</a:t>
            </a:r>
          </a:p>
          <a:p>
            <a:endParaRPr lang="tr-TR" sz="2800" dirty="0" smtClean="0">
              <a:solidFill>
                <a:srgbClr val="C00000"/>
              </a:solidFill>
            </a:endParaRPr>
          </a:p>
          <a:p>
            <a:r>
              <a:rPr lang="tr-TR" sz="2800" dirty="0" smtClean="0">
                <a:solidFill>
                  <a:srgbClr val="C00000"/>
                </a:solidFill>
              </a:rPr>
              <a:t>Benzer değişiklikler </a:t>
            </a:r>
            <a:r>
              <a:rPr lang="tr-TR" sz="2800" dirty="0" err="1" smtClean="0">
                <a:solidFill>
                  <a:srgbClr val="C00000"/>
                </a:solidFill>
              </a:rPr>
              <a:t>vajinal</a:t>
            </a:r>
            <a:r>
              <a:rPr lang="tr-TR" sz="2800" dirty="0" smtClean="0">
                <a:solidFill>
                  <a:srgbClr val="C00000"/>
                </a:solidFill>
              </a:rPr>
              <a:t> mukoza da da oluşabilir</a:t>
            </a:r>
            <a:endParaRPr lang="tr-TR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827584" y="1340768"/>
            <a:ext cx="727280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>
              <a:solidFill>
                <a:srgbClr val="00B0F0"/>
              </a:solidFill>
            </a:endParaRPr>
          </a:p>
          <a:p>
            <a:r>
              <a:rPr lang="tr-TR" sz="2800" dirty="0" smtClean="0">
                <a:solidFill>
                  <a:srgbClr val="00B0F0"/>
                </a:solidFill>
              </a:rPr>
              <a:t>Mikroskobik olarak </a:t>
            </a:r>
            <a:r>
              <a:rPr lang="tr-TR" sz="2800" dirty="0" err="1" smtClean="0">
                <a:solidFill>
                  <a:srgbClr val="00B0F0"/>
                </a:solidFill>
              </a:rPr>
              <a:t>gingivada</a:t>
            </a:r>
            <a:r>
              <a:rPr lang="tr-TR" sz="2800" dirty="0" smtClean="0">
                <a:solidFill>
                  <a:srgbClr val="00B0F0"/>
                </a:solidFill>
              </a:rPr>
              <a:t> </a:t>
            </a:r>
            <a:r>
              <a:rPr lang="tr-TR" sz="2800" dirty="0" err="1" smtClean="0">
                <a:solidFill>
                  <a:srgbClr val="00B0F0"/>
                </a:solidFill>
              </a:rPr>
              <a:t>atrofi</a:t>
            </a:r>
            <a:r>
              <a:rPr lang="tr-TR" sz="2800" dirty="0" smtClean="0">
                <a:solidFill>
                  <a:srgbClr val="00B0F0"/>
                </a:solidFill>
              </a:rPr>
              <a:t> vardır</a:t>
            </a:r>
          </a:p>
          <a:p>
            <a:r>
              <a:rPr lang="tr-TR" sz="2800" dirty="0" smtClean="0">
                <a:solidFill>
                  <a:srgbClr val="00B0F0"/>
                </a:solidFill>
              </a:rPr>
              <a:t>Bazal ve </a:t>
            </a:r>
            <a:r>
              <a:rPr lang="tr-TR" sz="2800" dirty="0" err="1" smtClean="0">
                <a:solidFill>
                  <a:srgbClr val="00B0F0"/>
                </a:solidFill>
              </a:rPr>
              <a:t>spinoz</a:t>
            </a:r>
            <a:r>
              <a:rPr lang="tr-TR" sz="2800" dirty="0" smtClean="0">
                <a:solidFill>
                  <a:srgbClr val="00B0F0"/>
                </a:solidFill>
              </a:rPr>
              <a:t> tabakada </a:t>
            </a:r>
            <a:r>
              <a:rPr lang="tr-TR" sz="2800" dirty="0" err="1" smtClean="0">
                <a:solidFill>
                  <a:srgbClr val="00B0F0"/>
                </a:solidFill>
              </a:rPr>
              <a:t>atrofi</a:t>
            </a:r>
            <a:r>
              <a:rPr lang="tr-TR" sz="2800" dirty="0" smtClean="0">
                <a:solidFill>
                  <a:srgbClr val="00B0F0"/>
                </a:solidFill>
              </a:rPr>
              <a:t> vardır</a:t>
            </a:r>
          </a:p>
          <a:p>
            <a:r>
              <a:rPr lang="tr-TR" sz="2800" dirty="0" smtClean="0">
                <a:solidFill>
                  <a:srgbClr val="00B0F0"/>
                </a:solidFill>
              </a:rPr>
              <a:t>Bazen    ülserler oluşur</a:t>
            </a:r>
          </a:p>
          <a:p>
            <a:r>
              <a:rPr lang="tr-TR" sz="2800" dirty="0" smtClean="0">
                <a:solidFill>
                  <a:srgbClr val="00B0F0"/>
                </a:solidFill>
              </a:rPr>
              <a:t>Ağızda kuruluk ve yanma hissi</a:t>
            </a:r>
          </a:p>
          <a:p>
            <a:r>
              <a:rPr lang="tr-TR" sz="2800" dirty="0" smtClean="0">
                <a:solidFill>
                  <a:srgbClr val="00B0F0"/>
                </a:solidFill>
              </a:rPr>
              <a:t>Termal değişikliklere aşırı hassasiyet</a:t>
            </a:r>
          </a:p>
          <a:p>
            <a:r>
              <a:rPr lang="tr-TR" sz="2800" dirty="0" smtClean="0">
                <a:solidFill>
                  <a:srgbClr val="00B0F0"/>
                </a:solidFill>
              </a:rPr>
              <a:t>Anormal tat duyusu</a:t>
            </a:r>
          </a:p>
          <a:p>
            <a:r>
              <a:rPr lang="tr-TR" sz="2800" dirty="0" smtClean="0">
                <a:solidFill>
                  <a:srgbClr val="00B0F0"/>
                </a:solidFill>
              </a:rPr>
              <a:t>Hareketli protez kullanımında zorluk </a:t>
            </a:r>
            <a:endParaRPr lang="tr-TR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988840"/>
            <a:ext cx="8147248" cy="1656184"/>
          </a:xfrm>
        </p:spPr>
        <p:txBody>
          <a:bodyPr>
            <a:normAutofit/>
          </a:bodyPr>
          <a:lstStyle/>
          <a:p>
            <a:r>
              <a:rPr lang="tr-TR" sz="2800" dirty="0" err="1" smtClean="0"/>
              <a:t>Menapozal</a:t>
            </a:r>
            <a:r>
              <a:rPr lang="tr-TR" sz="2800" dirty="0" smtClean="0"/>
              <a:t> </a:t>
            </a:r>
            <a:r>
              <a:rPr lang="tr-TR" sz="2800" dirty="0" err="1" smtClean="0"/>
              <a:t>gingivostomatitisin</a:t>
            </a:r>
            <a:r>
              <a:rPr lang="tr-TR" sz="2800" dirty="0" smtClean="0"/>
              <a:t> semptomları</a:t>
            </a:r>
            <a:br>
              <a:rPr lang="tr-TR" sz="2800" dirty="0" smtClean="0"/>
            </a:br>
            <a:r>
              <a:rPr lang="tr-TR" sz="2800" dirty="0" smtClean="0"/>
              <a:t>Kronik </a:t>
            </a:r>
            <a:r>
              <a:rPr lang="tr-TR" sz="2800" dirty="0" err="1" smtClean="0"/>
              <a:t>Deskuamatif</a:t>
            </a:r>
            <a:r>
              <a:rPr lang="tr-TR" sz="2800" dirty="0" smtClean="0"/>
              <a:t> </a:t>
            </a:r>
            <a:r>
              <a:rPr lang="tr-TR" sz="2800" dirty="0" err="1" smtClean="0"/>
              <a:t>Gingivitisle</a:t>
            </a:r>
            <a:r>
              <a:rPr lang="tr-TR" sz="2800" dirty="0" smtClean="0"/>
              <a:t> benzerdir</a:t>
            </a:r>
            <a:endParaRPr lang="tr-TR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70609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Hiperparatiroidizm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467544" y="908720"/>
            <a:ext cx="792088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sz="2800" dirty="0" err="1" smtClean="0">
                <a:solidFill>
                  <a:srgbClr val="FF0000"/>
                </a:solidFill>
              </a:rPr>
              <a:t>Parat</a:t>
            </a:r>
            <a:r>
              <a:rPr lang="tr-TR" sz="2800" dirty="0" err="1" smtClean="0">
                <a:solidFill>
                  <a:srgbClr val="FF0000"/>
                </a:solidFill>
              </a:rPr>
              <a:t>iroid</a:t>
            </a:r>
            <a:r>
              <a:rPr lang="en-US" sz="2800" dirty="0" smtClean="0">
                <a:solidFill>
                  <a:srgbClr val="FF0000"/>
                </a:solidFill>
              </a:rPr>
              <a:t> h</a:t>
            </a:r>
            <a:r>
              <a:rPr lang="tr-TR" sz="2800" dirty="0" err="1" smtClean="0">
                <a:solidFill>
                  <a:srgbClr val="FF0000"/>
                </a:solidFill>
              </a:rPr>
              <a:t>ipersekresyonu</a:t>
            </a:r>
            <a:r>
              <a:rPr lang="en-US" sz="2800" dirty="0" smtClean="0">
                <a:solidFill>
                  <a:srgbClr val="FF0000"/>
                </a:solidFill>
              </a:rPr>
              <a:t>  generalize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deminerali</a:t>
            </a:r>
            <a:r>
              <a:rPr lang="tr-TR" sz="2800" dirty="0" err="1" smtClean="0">
                <a:solidFill>
                  <a:srgbClr val="FF0000"/>
                </a:solidFill>
              </a:rPr>
              <a:t>zasyona</a:t>
            </a:r>
            <a:r>
              <a:rPr lang="tr-TR" sz="2800" dirty="0" smtClean="0">
                <a:solidFill>
                  <a:srgbClr val="FF0000"/>
                </a:solidFill>
              </a:rPr>
              <a:t> neden olur</a:t>
            </a:r>
          </a:p>
          <a:p>
            <a:endParaRPr lang="en-US" sz="2800" dirty="0"/>
          </a:p>
          <a:p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tr-TR" sz="2800" dirty="0" err="1" smtClean="0">
                <a:solidFill>
                  <a:srgbClr val="0070C0"/>
                </a:solidFill>
              </a:rPr>
              <a:t>Osteoklasis</a:t>
            </a:r>
            <a:r>
              <a:rPr lang="tr-TR" sz="2800" dirty="0" smtClean="0">
                <a:solidFill>
                  <a:srgbClr val="0070C0"/>
                </a:solidFill>
              </a:rPr>
              <a:t> sonucu genişlemiş kemik iliği alanlarında </a:t>
            </a:r>
            <a:r>
              <a:rPr lang="tr-TR" sz="2800" dirty="0" err="1" smtClean="0">
                <a:solidFill>
                  <a:srgbClr val="0070C0"/>
                </a:solidFill>
              </a:rPr>
              <a:t>konnektif</a:t>
            </a:r>
            <a:r>
              <a:rPr lang="tr-TR" sz="2800" dirty="0" smtClean="0">
                <a:solidFill>
                  <a:srgbClr val="0070C0"/>
                </a:solidFill>
              </a:rPr>
              <a:t> doku </a:t>
            </a:r>
            <a:r>
              <a:rPr lang="tr-TR" sz="2800" dirty="0" err="1" smtClean="0">
                <a:solidFill>
                  <a:srgbClr val="0070C0"/>
                </a:solidFill>
              </a:rPr>
              <a:t>proliferasyonu</a:t>
            </a:r>
            <a:r>
              <a:rPr lang="tr-TR" sz="2800" dirty="0" smtClean="0">
                <a:solidFill>
                  <a:srgbClr val="0070C0"/>
                </a:solidFill>
              </a:rPr>
              <a:t> oluşur ve bunun sonucunda kemik kistleri ve dev hücreli tümörler meydana gelir</a:t>
            </a:r>
          </a:p>
          <a:p>
            <a:r>
              <a:rPr lang="tr-TR" sz="2800" dirty="0" smtClean="0"/>
              <a:t>Bu durum,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osteitis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fibrosa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cystica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veya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von Recklinghausen’s </a:t>
            </a:r>
            <a:r>
              <a:rPr lang="tr-TR" sz="2800" dirty="0" smtClean="0">
                <a:solidFill>
                  <a:srgbClr val="FF0000"/>
                </a:solidFill>
              </a:rPr>
              <a:t> hastalığı </a:t>
            </a:r>
            <a:r>
              <a:rPr lang="tr-TR" sz="2800" dirty="0" smtClean="0"/>
              <a:t>olarak adlandırılır</a:t>
            </a:r>
          </a:p>
        </p:txBody>
      </p:sp>
    </p:spTree>
    <p:extLst>
      <p:ext uri="{BB962C8B-B14F-4D97-AF65-F5344CB8AC3E}">
        <p14:creationId xmlns="" xmlns:p14="http://schemas.microsoft.com/office/powerpoint/2010/main" val="9888691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1331640" y="2204865"/>
            <a:ext cx="64087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 smtClean="0">
                <a:solidFill>
                  <a:srgbClr val="FF0000"/>
                </a:solidFill>
              </a:rPr>
              <a:t>Lamina</a:t>
            </a:r>
            <a:r>
              <a:rPr lang="tr-TR" sz="2800" dirty="0" smtClean="0">
                <a:solidFill>
                  <a:srgbClr val="FF0000"/>
                </a:solidFill>
              </a:rPr>
              <a:t> dura kaybı ,dev hücreli tümörler geç belirtilerdir</a:t>
            </a:r>
            <a:r>
              <a:rPr lang="en-US" sz="2800" dirty="0" smtClean="0">
                <a:solidFill>
                  <a:srgbClr val="FF0000"/>
                </a:solidFill>
              </a:rPr>
              <a:t>. </a:t>
            </a:r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 </a:t>
            </a:r>
            <a:r>
              <a:rPr lang="tr-TR" sz="2800" dirty="0" smtClean="0"/>
              <a:t>L</a:t>
            </a:r>
            <a:r>
              <a:rPr lang="en-US" sz="2800" dirty="0" err="1" smtClean="0"/>
              <a:t>amina</a:t>
            </a:r>
            <a:r>
              <a:rPr lang="en-US" sz="2800" dirty="0" smtClean="0"/>
              <a:t> </a:t>
            </a:r>
            <a:r>
              <a:rPr lang="en-US" sz="2800" dirty="0" err="1" smtClean="0"/>
              <a:t>dura</a:t>
            </a:r>
            <a:r>
              <a:rPr lang="tr-TR" sz="2800" dirty="0" err="1" smtClean="0"/>
              <a:t>nın</a:t>
            </a:r>
            <a:r>
              <a:rPr lang="tr-TR" sz="2800" dirty="0" smtClean="0"/>
              <a:t> tamamen kaybı çok sık olmaz</a:t>
            </a:r>
          </a:p>
          <a:p>
            <a:r>
              <a:rPr lang="tr-TR" sz="2800" dirty="0" smtClean="0">
                <a:solidFill>
                  <a:srgbClr val="FF0000"/>
                </a:solidFill>
              </a:rPr>
              <a:t>Bu durum </a:t>
            </a:r>
            <a:r>
              <a:rPr lang="tr-TR" sz="2800" dirty="0" err="1" smtClean="0">
                <a:solidFill>
                  <a:srgbClr val="FF0000"/>
                </a:solidFill>
              </a:rPr>
              <a:t>diyagnostik</a:t>
            </a:r>
            <a:r>
              <a:rPr lang="tr-TR" sz="2800" dirty="0" smtClean="0">
                <a:solidFill>
                  <a:srgbClr val="FF0000"/>
                </a:solidFill>
              </a:rPr>
              <a:t> olarak önemlidir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Paget’s </a:t>
            </a:r>
            <a:r>
              <a:rPr lang="tr-TR" sz="2800" dirty="0" smtClean="0">
                <a:solidFill>
                  <a:srgbClr val="FF0000"/>
                </a:solidFill>
              </a:rPr>
              <a:t> hastalığı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fibr</a:t>
            </a:r>
            <a:r>
              <a:rPr lang="tr-TR" sz="2800" dirty="0" smtClean="0">
                <a:solidFill>
                  <a:srgbClr val="FF0000"/>
                </a:solidFill>
              </a:rPr>
              <a:t>öz </a:t>
            </a:r>
            <a:r>
              <a:rPr lang="tr-TR" sz="2800" dirty="0" err="1" smtClean="0">
                <a:solidFill>
                  <a:srgbClr val="FF0000"/>
                </a:solidFill>
              </a:rPr>
              <a:t>displazi</a:t>
            </a:r>
            <a:r>
              <a:rPr lang="en-US" sz="2800" dirty="0" smtClean="0">
                <a:solidFill>
                  <a:srgbClr val="FF0000"/>
                </a:solidFill>
              </a:rPr>
              <a:t>,</a:t>
            </a:r>
            <a:r>
              <a:rPr lang="tr-TR" sz="2800" dirty="0" smtClean="0">
                <a:solidFill>
                  <a:srgbClr val="FF0000"/>
                </a:solidFill>
              </a:rPr>
              <a:t> ve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tr-TR" sz="2800" dirty="0" err="1" smtClean="0">
                <a:solidFill>
                  <a:srgbClr val="FF0000"/>
                </a:solidFill>
              </a:rPr>
              <a:t>osteomalazide</a:t>
            </a:r>
            <a:r>
              <a:rPr lang="tr-TR" sz="2800" dirty="0" smtClean="0">
                <a:solidFill>
                  <a:srgbClr val="FF0000"/>
                </a:solidFill>
              </a:rPr>
              <a:t> de </a:t>
            </a:r>
            <a:r>
              <a:rPr lang="tr-TR" sz="2800" dirty="0" err="1" smtClean="0">
                <a:solidFill>
                  <a:srgbClr val="FF0000"/>
                </a:solidFill>
              </a:rPr>
              <a:t>lamina</a:t>
            </a:r>
            <a:r>
              <a:rPr lang="tr-TR" sz="2800" dirty="0" smtClean="0">
                <a:solidFill>
                  <a:srgbClr val="FF0000"/>
                </a:solidFill>
              </a:rPr>
              <a:t> dura kaybı izlenir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19256" cy="1080120"/>
          </a:xfrm>
        </p:spPr>
        <p:txBody>
          <a:bodyPr>
            <a:normAutofit fontScale="90000"/>
          </a:bodyPr>
          <a:lstStyle/>
          <a:p>
            <a:r>
              <a:rPr lang="tr-TR" sz="3600" dirty="0" err="1" smtClean="0"/>
              <a:t>Agızdakı</a:t>
            </a:r>
            <a:r>
              <a:rPr lang="tr-TR" sz="3600" dirty="0" smtClean="0"/>
              <a:t> </a:t>
            </a:r>
            <a:r>
              <a:rPr lang="tr-TR" sz="3600" dirty="0" err="1" smtClean="0"/>
              <a:t>degısıklıkler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115616" y="1196752"/>
            <a:ext cx="66967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 </a:t>
            </a:r>
            <a:r>
              <a:rPr lang="tr-TR" dirty="0" smtClean="0"/>
              <a:t>*</a:t>
            </a:r>
            <a:r>
              <a:rPr lang="tr-TR" dirty="0" err="1" smtClean="0"/>
              <a:t>Maloklüzyon</a:t>
            </a:r>
            <a:r>
              <a:rPr lang="en-US" dirty="0" smtClean="0"/>
              <a:t> </a:t>
            </a:r>
            <a:r>
              <a:rPr lang="tr-TR" dirty="0" smtClean="0"/>
              <a:t>ve diş </a:t>
            </a:r>
            <a:r>
              <a:rPr lang="tr-TR" dirty="0" err="1" smtClean="0"/>
              <a:t>mobilitesi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*R</a:t>
            </a:r>
            <a:r>
              <a:rPr lang="en-US" dirty="0" err="1" smtClean="0"/>
              <a:t>adiogra</a:t>
            </a:r>
            <a:r>
              <a:rPr lang="tr-TR" dirty="0" err="1" smtClean="0"/>
              <a:t>fik</a:t>
            </a:r>
            <a:r>
              <a:rPr lang="tr-TR" dirty="0" smtClean="0"/>
              <a:t>  olarak ;</a:t>
            </a:r>
          </a:p>
          <a:p>
            <a:r>
              <a:rPr lang="tr-TR" dirty="0" smtClean="0"/>
              <a:t>  </a:t>
            </a:r>
            <a:r>
              <a:rPr lang="tr-TR" dirty="0" err="1" smtClean="0"/>
              <a:t>Alveoler</a:t>
            </a:r>
            <a:r>
              <a:rPr lang="tr-TR" dirty="0" smtClean="0"/>
              <a:t> </a:t>
            </a:r>
            <a:r>
              <a:rPr lang="tr-TR" dirty="0" err="1" smtClean="0"/>
              <a:t>osteoporozis</a:t>
            </a:r>
            <a:endParaRPr lang="tr-TR" dirty="0" smtClean="0"/>
          </a:p>
          <a:p>
            <a:r>
              <a:rPr lang="tr-TR" dirty="0" smtClean="0"/>
              <a:t>  P</a:t>
            </a:r>
            <a:r>
              <a:rPr lang="en-US" dirty="0" err="1" smtClean="0"/>
              <a:t>eriodontal</a:t>
            </a:r>
            <a:r>
              <a:rPr lang="en-US" dirty="0" smtClean="0"/>
              <a:t> </a:t>
            </a:r>
            <a:r>
              <a:rPr lang="en-US" dirty="0"/>
              <a:t>ligament </a:t>
            </a:r>
            <a:r>
              <a:rPr lang="tr-TR" dirty="0" smtClean="0"/>
              <a:t>alanında genişleme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  L</a:t>
            </a:r>
            <a:r>
              <a:rPr lang="en-US" dirty="0" err="1" smtClean="0"/>
              <a:t>amina</a:t>
            </a:r>
            <a:r>
              <a:rPr lang="en-US" dirty="0" smtClean="0"/>
              <a:t> </a:t>
            </a:r>
            <a:r>
              <a:rPr lang="en-US" dirty="0" err="1" smtClean="0"/>
              <a:t>dura</a:t>
            </a:r>
            <a:r>
              <a:rPr lang="tr-TR" dirty="0" smtClean="0"/>
              <a:t> kaybı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tr-TR" dirty="0" smtClean="0"/>
              <a:t>R</a:t>
            </a:r>
            <a:r>
              <a:rPr lang="en-US" dirty="0" err="1" smtClean="0"/>
              <a:t>adiolu</a:t>
            </a:r>
            <a:r>
              <a:rPr lang="tr-TR" dirty="0" err="1" smtClean="0"/>
              <a:t>se</a:t>
            </a:r>
            <a:r>
              <a:rPr lang="tr-TR" dirty="0" smtClean="0"/>
              <a:t> </a:t>
            </a:r>
            <a:r>
              <a:rPr lang="en-US" dirty="0" smtClean="0"/>
              <a:t> </a:t>
            </a:r>
            <a:r>
              <a:rPr lang="tr-TR" dirty="0" smtClean="0"/>
              <a:t>kist benzeri alanlar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2863229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16824" cy="79208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Anemi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827584" y="1340768"/>
            <a:ext cx="74168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Anemi eritrosit ve hemoglobin miktarındaki azalma ile karakterize,kanın kalitatif ve kantitatif yetmezliğidir </a:t>
            </a:r>
            <a:endParaRPr lang="tr-TR"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683568" y="1988840"/>
            <a:ext cx="792088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Both"/>
            </a:pPr>
            <a:r>
              <a:rPr lang="tr-TR" sz="2400" dirty="0" err="1" smtClean="0">
                <a:solidFill>
                  <a:srgbClr val="FF0000"/>
                </a:solidFill>
              </a:rPr>
              <a:t>macrocytic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hyperchromic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anemia</a:t>
            </a:r>
            <a:r>
              <a:rPr lang="tr-TR" sz="2400" dirty="0" smtClean="0">
                <a:solidFill>
                  <a:srgbClr val="FF0000"/>
                </a:solidFill>
              </a:rPr>
              <a:t> (</a:t>
            </a:r>
            <a:r>
              <a:rPr lang="tr-TR" sz="2400" dirty="0" err="1" smtClean="0">
                <a:solidFill>
                  <a:srgbClr val="FF0000"/>
                </a:solidFill>
              </a:rPr>
              <a:t>pernicious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anemia</a:t>
            </a:r>
            <a:r>
              <a:rPr lang="tr-TR" sz="2400" dirty="0" smtClean="0">
                <a:solidFill>
                  <a:srgbClr val="FF0000"/>
                </a:solidFill>
              </a:rPr>
              <a:t>):Dilde düzleşme parlaklık ve </a:t>
            </a:r>
            <a:r>
              <a:rPr lang="tr-TR" sz="2400" dirty="0" err="1" smtClean="0">
                <a:solidFill>
                  <a:srgbClr val="FF0000"/>
                </a:solidFill>
              </a:rPr>
              <a:t>papiller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atrofi</a:t>
            </a:r>
            <a:r>
              <a:rPr lang="tr-TR" sz="2400" dirty="0" smtClean="0">
                <a:solidFill>
                  <a:srgbClr val="FF0000"/>
                </a:solidFill>
              </a:rPr>
              <a:t>,</a:t>
            </a:r>
            <a:r>
              <a:rPr lang="tr-TR" sz="2400" dirty="0" err="1" smtClean="0">
                <a:solidFill>
                  <a:srgbClr val="FF0000"/>
                </a:solidFill>
              </a:rPr>
              <a:t>gingivada</a:t>
            </a:r>
            <a:r>
              <a:rPr lang="tr-TR" sz="2400" dirty="0" smtClean="0">
                <a:solidFill>
                  <a:srgbClr val="FF0000"/>
                </a:solidFill>
              </a:rPr>
              <a:t> belirgin </a:t>
            </a:r>
            <a:r>
              <a:rPr lang="tr-TR" sz="2400" dirty="0" err="1" smtClean="0">
                <a:solidFill>
                  <a:srgbClr val="FF0000"/>
                </a:solidFill>
              </a:rPr>
              <a:t>pallor</a:t>
            </a:r>
            <a:endParaRPr lang="tr-TR" sz="2400" dirty="0" smtClean="0">
              <a:solidFill>
                <a:srgbClr val="FF0000"/>
              </a:solidFill>
            </a:endParaRPr>
          </a:p>
          <a:p>
            <a:pPr marL="342900" indent="-342900">
              <a:buAutoNum type="arabicParenBoth"/>
            </a:pPr>
            <a:r>
              <a:rPr lang="tr-TR" sz="2400" dirty="0" smtClean="0"/>
              <a:t> </a:t>
            </a:r>
            <a:r>
              <a:rPr lang="tr-TR" sz="2400" dirty="0" err="1" smtClean="0">
                <a:solidFill>
                  <a:srgbClr val="00B0F0"/>
                </a:solidFill>
              </a:rPr>
              <a:t>microcytic</a:t>
            </a:r>
            <a:r>
              <a:rPr lang="tr-TR" sz="2400" dirty="0" smtClean="0">
                <a:solidFill>
                  <a:srgbClr val="00B0F0"/>
                </a:solidFill>
              </a:rPr>
              <a:t> </a:t>
            </a:r>
            <a:r>
              <a:rPr lang="tr-TR" sz="2400" dirty="0" err="1" smtClean="0">
                <a:solidFill>
                  <a:srgbClr val="00B0F0"/>
                </a:solidFill>
              </a:rPr>
              <a:t>hypochromic</a:t>
            </a:r>
            <a:r>
              <a:rPr lang="tr-TR" sz="2400" dirty="0" smtClean="0">
                <a:solidFill>
                  <a:srgbClr val="00B0F0"/>
                </a:solidFill>
              </a:rPr>
              <a:t> </a:t>
            </a:r>
            <a:r>
              <a:rPr lang="tr-TR" sz="2400" dirty="0" err="1" smtClean="0">
                <a:solidFill>
                  <a:srgbClr val="00B0F0"/>
                </a:solidFill>
              </a:rPr>
              <a:t>anemia</a:t>
            </a:r>
            <a:r>
              <a:rPr lang="tr-TR" sz="2400" dirty="0" smtClean="0">
                <a:solidFill>
                  <a:srgbClr val="00B0F0"/>
                </a:solidFill>
              </a:rPr>
              <a:t> (</a:t>
            </a:r>
            <a:r>
              <a:rPr lang="tr-TR" sz="2400" dirty="0" err="1" smtClean="0">
                <a:solidFill>
                  <a:srgbClr val="00B0F0"/>
                </a:solidFill>
              </a:rPr>
              <a:t>iron</a:t>
            </a:r>
            <a:r>
              <a:rPr lang="tr-TR" sz="2400" dirty="0" smtClean="0">
                <a:solidFill>
                  <a:srgbClr val="00B0F0"/>
                </a:solidFill>
              </a:rPr>
              <a:t> </a:t>
            </a:r>
            <a:r>
              <a:rPr lang="tr-TR" sz="2400" dirty="0" err="1" smtClean="0">
                <a:solidFill>
                  <a:srgbClr val="00B0F0"/>
                </a:solidFill>
              </a:rPr>
              <a:t>deficiency</a:t>
            </a:r>
            <a:r>
              <a:rPr lang="tr-TR" sz="2400" dirty="0" smtClean="0">
                <a:solidFill>
                  <a:srgbClr val="00B0F0"/>
                </a:solidFill>
              </a:rPr>
              <a:t> </a:t>
            </a:r>
            <a:r>
              <a:rPr lang="tr-TR" sz="2400" dirty="0" err="1" smtClean="0">
                <a:solidFill>
                  <a:srgbClr val="00B0F0"/>
                </a:solidFill>
              </a:rPr>
              <a:t>anemia</a:t>
            </a:r>
            <a:r>
              <a:rPr lang="tr-TR" sz="2400" dirty="0" smtClean="0">
                <a:solidFill>
                  <a:srgbClr val="00B0F0"/>
                </a:solidFill>
              </a:rPr>
              <a:t>):Benzer bulgularla birlikte </a:t>
            </a:r>
            <a:r>
              <a:rPr lang="tr-TR" sz="2400" dirty="0" err="1" smtClean="0">
                <a:solidFill>
                  <a:srgbClr val="00B0F0"/>
                </a:solidFill>
              </a:rPr>
              <a:t>glossitis</a:t>
            </a:r>
            <a:r>
              <a:rPr lang="tr-TR" sz="2400" dirty="0" smtClean="0">
                <a:solidFill>
                  <a:srgbClr val="00B0F0"/>
                </a:solidFill>
              </a:rPr>
              <a:t> ve oral ve </a:t>
            </a:r>
            <a:r>
              <a:rPr lang="tr-TR" sz="2400" dirty="0" err="1" smtClean="0">
                <a:solidFill>
                  <a:srgbClr val="00B0F0"/>
                </a:solidFill>
              </a:rPr>
              <a:t>orofarengial</a:t>
            </a:r>
            <a:r>
              <a:rPr lang="tr-TR" sz="2400" dirty="0" smtClean="0">
                <a:solidFill>
                  <a:srgbClr val="00B0F0"/>
                </a:solidFill>
              </a:rPr>
              <a:t> mukozada </a:t>
            </a:r>
            <a:r>
              <a:rPr lang="tr-TR" sz="2400" dirty="0" err="1" smtClean="0">
                <a:solidFill>
                  <a:srgbClr val="00B0F0"/>
                </a:solidFill>
              </a:rPr>
              <a:t>ülserasyonlar</a:t>
            </a:r>
            <a:endParaRPr lang="tr-TR" sz="2400" dirty="0" smtClean="0">
              <a:solidFill>
                <a:srgbClr val="00B0F0"/>
              </a:solidFill>
            </a:endParaRPr>
          </a:p>
          <a:p>
            <a:pPr marL="342900" indent="-342900">
              <a:buAutoNum type="arabicParenBoth"/>
            </a:pPr>
            <a:r>
              <a:rPr lang="tr-TR" sz="2400" dirty="0" smtClean="0"/>
              <a:t> </a:t>
            </a:r>
            <a:r>
              <a:rPr lang="tr-TR" sz="2400" dirty="0" err="1" smtClean="0">
                <a:solidFill>
                  <a:srgbClr val="7030A0"/>
                </a:solidFill>
              </a:rPr>
              <a:t>sickle</a:t>
            </a:r>
            <a:r>
              <a:rPr lang="tr-TR" sz="2400" dirty="0" smtClean="0">
                <a:solidFill>
                  <a:srgbClr val="7030A0"/>
                </a:solidFill>
              </a:rPr>
              <a:t> </a:t>
            </a:r>
            <a:r>
              <a:rPr lang="tr-TR" sz="2400" dirty="0" err="1" smtClean="0">
                <a:solidFill>
                  <a:srgbClr val="7030A0"/>
                </a:solidFill>
              </a:rPr>
              <a:t>cell</a:t>
            </a:r>
            <a:r>
              <a:rPr lang="tr-TR" sz="2400" dirty="0" smtClean="0">
                <a:solidFill>
                  <a:srgbClr val="7030A0"/>
                </a:solidFill>
              </a:rPr>
              <a:t> </a:t>
            </a:r>
            <a:r>
              <a:rPr lang="tr-TR" sz="2400" dirty="0" err="1" smtClean="0">
                <a:solidFill>
                  <a:srgbClr val="7030A0"/>
                </a:solidFill>
              </a:rPr>
              <a:t>anemia</a:t>
            </a:r>
            <a:r>
              <a:rPr lang="tr-TR" sz="2400" dirty="0" smtClean="0">
                <a:solidFill>
                  <a:srgbClr val="7030A0"/>
                </a:solidFill>
              </a:rPr>
              <a:t>:</a:t>
            </a:r>
            <a:r>
              <a:rPr lang="tr-TR" sz="2400" dirty="0" err="1" smtClean="0">
                <a:solidFill>
                  <a:srgbClr val="7030A0"/>
                </a:solidFill>
              </a:rPr>
              <a:t>herediter</a:t>
            </a:r>
            <a:r>
              <a:rPr lang="tr-TR" sz="2400" dirty="0" smtClean="0">
                <a:solidFill>
                  <a:srgbClr val="7030A0"/>
                </a:solidFill>
              </a:rPr>
              <a:t> kronik anemi</a:t>
            </a:r>
          </a:p>
          <a:p>
            <a:pPr marL="342900" indent="-342900"/>
            <a:r>
              <a:rPr lang="tr-TR" sz="2400" dirty="0" smtClean="0">
                <a:solidFill>
                  <a:srgbClr val="7030A0"/>
                </a:solidFill>
              </a:rPr>
              <a:t>       </a:t>
            </a:r>
            <a:r>
              <a:rPr lang="tr-TR" sz="2400" dirty="0" err="1" smtClean="0">
                <a:solidFill>
                  <a:srgbClr val="7030A0"/>
                </a:solidFill>
              </a:rPr>
              <a:t>Generalize</a:t>
            </a:r>
            <a:r>
              <a:rPr lang="tr-TR" sz="2400" dirty="0" smtClean="0">
                <a:solidFill>
                  <a:srgbClr val="7030A0"/>
                </a:solidFill>
              </a:rPr>
              <a:t> </a:t>
            </a:r>
            <a:r>
              <a:rPr lang="tr-TR" sz="2400" dirty="0" err="1" smtClean="0">
                <a:solidFill>
                  <a:srgbClr val="7030A0"/>
                </a:solidFill>
              </a:rPr>
              <a:t>osteoporozis</a:t>
            </a:r>
            <a:r>
              <a:rPr lang="tr-TR" sz="2400" dirty="0" smtClean="0">
                <a:solidFill>
                  <a:srgbClr val="7030A0"/>
                </a:solidFill>
              </a:rPr>
              <a:t>.oral mukozada sarımsı renk</a:t>
            </a:r>
          </a:p>
          <a:p>
            <a:pPr marL="342900" indent="-342900"/>
            <a:r>
              <a:rPr lang="tr-TR" sz="2400" dirty="0" smtClean="0"/>
              <a:t>(4) </a:t>
            </a:r>
            <a:r>
              <a:rPr lang="tr-TR" sz="2400" dirty="0" err="1" smtClean="0">
                <a:solidFill>
                  <a:srgbClr val="00B050"/>
                </a:solidFill>
              </a:rPr>
              <a:t>normocytic</a:t>
            </a:r>
            <a:r>
              <a:rPr lang="tr-TR" sz="2400" dirty="0" smtClean="0">
                <a:solidFill>
                  <a:srgbClr val="00B050"/>
                </a:solidFill>
              </a:rPr>
              <a:t>–</a:t>
            </a:r>
            <a:r>
              <a:rPr lang="tr-TR" sz="2400" dirty="0" err="1" smtClean="0">
                <a:solidFill>
                  <a:srgbClr val="00B050"/>
                </a:solidFill>
              </a:rPr>
              <a:t>normochromic</a:t>
            </a:r>
            <a:r>
              <a:rPr lang="tr-TR" sz="2400" dirty="0" smtClean="0">
                <a:solidFill>
                  <a:srgbClr val="00B050"/>
                </a:solidFill>
              </a:rPr>
              <a:t> </a:t>
            </a:r>
            <a:r>
              <a:rPr lang="tr-TR" sz="2400" dirty="0" err="1" smtClean="0">
                <a:solidFill>
                  <a:srgbClr val="00B050"/>
                </a:solidFill>
              </a:rPr>
              <a:t>anemia</a:t>
            </a:r>
            <a:r>
              <a:rPr lang="tr-TR" sz="2400" dirty="0" smtClean="0">
                <a:solidFill>
                  <a:srgbClr val="00B050"/>
                </a:solidFill>
              </a:rPr>
              <a:t> (</a:t>
            </a:r>
            <a:r>
              <a:rPr lang="tr-TR" sz="2400" dirty="0" err="1" smtClean="0">
                <a:solidFill>
                  <a:srgbClr val="00B050"/>
                </a:solidFill>
              </a:rPr>
              <a:t>hemolytic</a:t>
            </a:r>
            <a:r>
              <a:rPr lang="tr-TR" sz="2400" dirty="0" smtClean="0">
                <a:solidFill>
                  <a:srgbClr val="00B050"/>
                </a:solidFill>
              </a:rPr>
              <a:t> </a:t>
            </a:r>
            <a:r>
              <a:rPr lang="tr-TR" sz="2400" dirty="0" err="1" smtClean="0">
                <a:solidFill>
                  <a:srgbClr val="00B050"/>
                </a:solidFill>
              </a:rPr>
              <a:t>or</a:t>
            </a:r>
            <a:r>
              <a:rPr lang="tr-TR" sz="2400" dirty="0" smtClean="0">
                <a:solidFill>
                  <a:srgbClr val="00B050"/>
                </a:solidFill>
              </a:rPr>
              <a:t> </a:t>
            </a:r>
            <a:r>
              <a:rPr lang="tr-TR" sz="2400" dirty="0" err="1" smtClean="0">
                <a:solidFill>
                  <a:srgbClr val="00B050"/>
                </a:solidFill>
              </a:rPr>
              <a:t>aplastic</a:t>
            </a:r>
            <a:r>
              <a:rPr lang="tr-TR" sz="2400" dirty="0" smtClean="0">
                <a:solidFill>
                  <a:srgbClr val="00B050"/>
                </a:solidFill>
              </a:rPr>
              <a:t> </a:t>
            </a:r>
            <a:r>
              <a:rPr lang="tr-TR" sz="2400" dirty="0" err="1" smtClean="0">
                <a:solidFill>
                  <a:srgbClr val="00B050"/>
                </a:solidFill>
              </a:rPr>
              <a:t>anemia</a:t>
            </a:r>
            <a:r>
              <a:rPr lang="tr-TR" sz="2400" dirty="0" smtClean="0">
                <a:solidFill>
                  <a:srgbClr val="00B050"/>
                </a:solidFill>
              </a:rPr>
              <a:t>): </a:t>
            </a:r>
            <a:r>
              <a:rPr lang="tr-TR" sz="2400" dirty="0" err="1" smtClean="0">
                <a:solidFill>
                  <a:srgbClr val="00B050"/>
                </a:solidFill>
              </a:rPr>
              <a:t>Nötropeni</a:t>
            </a:r>
            <a:r>
              <a:rPr lang="tr-TR" sz="2400" dirty="0" smtClean="0">
                <a:solidFill>
                  <a:srgbClr val="00B050"/>
                </a:solidFill>
              </a:rPr>
              <a:t> nedeniyle enfeksiyona yatkınlık</a:t>
            </a:r>
          </a:p>
          <a:p>
            <a:r>
              <a:rPr lang="tr-TR" i="1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38138"/>
          </a:xfrm>
        </p:spPr>
        <p:txBody>
          <a:bodyPr>
            <a:normAutofit/>
          </a:bodyPr>
          <a:lstStyle/>
          <a:p>
            <a:r>
              <a:rPr lang="tr-TR" dirty="0" smtClean="0"/>
              <a:t>            </a:t>
            </a:r>
            <a:r>
              <a:rPr lang="tr-TR" dirty="0" err="1" smtClean="0"/>
              <a:t>Trombositopeni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611560" y="1196752"/>
            <a:ext cx="79208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  <a:p>
            <a:r>
              <a:rPr lang="en-US" sz="2400" dirty="0" smtClean="0">
                <a:solidFill>
                  <a:srgbClr val="0070C0"/>
                </a:solidFill>
              </a:rPr>
              <a:t>T</a:t>
            </a:r>
            <a:r>
              <a:rPr lang="tr-TR" sz="2400" dirty="0" err="1" smtClean="0">
                <a:solidFill>
                  <a:srgbClr val="0070C0"/>
                </a:solidFill>
              </a:rPr>
              <a:t>rombosi</a:t>
            </a:r>
            <a:r>
              <a:rPr lang="en-US" sz="2400" dirty="0" err="1" smtClean="0">
                <a:solidFill>
                  <a:srgbClr val="0070C0"/>
                </a:solidFill>
              </a:rPr>
              <a:t>topeni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platelet</a:t>
            </a:r>
            <a:r>
              <a:rPr lang="tr-TR" sz="2400" dirty="0" smtClean="0">
                <a:solidFill>
                  <a:srgbClr val="0070C0"/>
                </a:solidFill>
              </a:rPr>
              <a:t> sayısında azalmayı ifade eder</a:t>
            </a:r>
          </a:p>
          <a:p>
            <a:r>
              <a:rPr lang="tr-TR" sz="2400" dirty="0" err="1" smtClean="0">
                <a:solidFill>
                  <a:srgbClr val="0070C0"/>
                </a:solidFill>
              </a:rPr>
              <a:t>Platelet</a:t>
            </a:r>
            <a:r>
              <a:rPr lang="tr-TR" sz="2400" dirty="0" smtClean="0">
                <a:solidFill>
                  <a:srgbClr val="0070C0"/>
                </a:solidFill>
              </a:rPr>
              <a:t> üretiminde azalma veya</a:t>
            </a:r>
          </a:p>
          <a:p>
            <a:r>
              <a:rPr lang="tr-TR" sz="2400" dirty="0" err="1" smtClean="0">
                <a:solidFill>
                  <a:srgbClr val="0070C0"/>
                </a:solidFill>
              </a:rPr>
              <a:t>Platelet</a:t>
            </a:r>
            <a:r>
              <a:rPr lang="tr-TR" sz="2400" dirty="0" smtClean="0">
                <a:solidFill>
                  <a:srgbClr val="0070C0"/>
                </a:solidFill>
              </a:rPr>
              <a:t> kaybında </a:t>
            </a:r>
            <a:r>
              <a:rPr lang="tr-TR" sz="2400" dirty="0" err="1" smtClean="0">
                <a:solidFill>
                  <a:srgbClr val="0070C0"/>
                </a:solidFill>
              </a:rPr>
              <a:t>artışdan</a:t>
            </a:r>
            <a:r>
              <a:rPr lang="tr-TR" sz="2400" dirty="0" smtClean="0">
                <a:solidFill>
                  <a:srgbClr val="0070C0"/>
                </a:solidFill>
              </a:rPr>
              <a:t> kaynaklanır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tr-TR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 </a:t>
            </a:r>
            <a:endParaRPr lang="tr-TR" sz="2400" dirty="0" smtClean="0">
              <a:solidFill>
                <a:srgbClr val="0070C0"/>
              </a:solidFill>
            </a:endParaRPr>
          </a:p>
          <a:p>
            <a:r>
              <a:rPr lang="tr-TR" sz="2400" dirty="0" smtClean="0">
                <a:solidFill>
                  <a:srgbClr val="7030A0"/>
                </a:solidFill>
              </a:rPr>
              <a:t>Deride veya mukozada morluklar oluşur</a:t>
            </a:r>
          </a:p>
          <a:p>
            <a:endParaRPr lang="tr-TR" sz="2400" dirty="0" smtClean="0">
              <a:solidFill>
                <a:srgbClr val="7030A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Thrombocytopenic</a:t>
            </a:r>
            <a:r>
              <a:rPr lang="tr-TR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purpura</a:t>
            </a:r>
            <a:r>
              <a:rPr lang="tr-TR" sz="2400" dirty="0" smtClean="0">
                <a:solidFill>
                  <a:srgbClr val="00B050"/>
                </a:solidFill>
              </a:rPr>
              <a:t> olarak da adlandırılır</a:t>
            </a:r>
          </a:p>
          <a:p>
            <a:r>
              <a:rPr lang="tr-TR" sz="2400" dirty="0" smtClean="0">
                <a:solidFill>
                  <a:srgbClr val="00B050"/>
                </a:solidFill>
              </a:rPr>
              <a:t>İ</a:t>
            </a:r>
            <a:r>
              <a:rPr lang="en-US" sz="2400" dirty="0" err="1" smtClean="0">
                <a:solidFill>
                  <a:srgbClr val="00B050"/>
                </a:solidFill>
              </a:rPr>
              <a:t>diopat</a:t>
            </a:r>
            <a:r>
              <a:rPr lang="tr-TR" sz="2400" dirty="0" err="1" smtClean="0">
                <a:solidFill>
                  <a:srgbClr val="00B050"/>
                </a:solidFill>
              </a:rPr>
              <a:t>ik</a:t>
            </a:r>
            <a:r>
              <a:rPr lang="tr-TR" sz="2400" dirty="0" smtClean="0">
                <a:solidFill>
                  <a:srgbClr val="00B050"/>
                </a:solidFill>
              </a:rPr>
              <a:t> olabilir veya</a:t>
            </a:r>
          </a:p>
          <a:p>
            <a:r>
              <a:rPr lang="tr-TR" sz="2400" dirty="0" smtClean="0">
                <a:solidFill>
                  <a:srgbClr val="00B050"/>
                </a:solidFill>
              </a:rPr>
              <a:t>Bilinen bir </a:t>
            </a:r>
            <a:r>
              <a:rPr lang="tr-TR" sz="2400" dirty="0" err="1" smtClean="0">
                <a:solidFill>
                  <a:srgbClr val="00B050"/>
                </a:solidFill>
              </a:rPr>
              <a:t>etyolojik</a:t>
            </a:r>
            <a:r>
              <a:rPr lang="tr-TR" sz="2400" dirty="0" smtClean="0">
                <a:solidFill>
                  <a:srgbClr val="00B050"/>
                </a:solidFill>
              </a:rPr>
              <a:t> faktör sebebi ile </a:t>
            </a:r>
            <a:r>
              <a:rPr lang="tr-TR" sz="2400" dirty="0" err="1" smtClean="0">
                <a:solidFill>
                  <a:srgbClr val="00B050"/>
                </a:solidFill>
              </a:rPr>
              <a:t>segonder</a:t>
            </a:r>
            <a:r>
              <a:rPr lang="tr-TR" sz="2400" dirty="0" smtClean="0">
                <a:solidFill>
                  <a:srgbClr val="00B050"/>
                </a:solidFill>
              </a:rPr>
              <a:t> gelişebilir</a:t>
            </a:r>
          </a:p>
          <a:p>
            <a:endParaRPr lang="tr-TR" sz="2400" dirty="0" smtClean="0">
              <a:solidFill>
                <a:srgbClr val="00B050"/>
              </a:solidFill>
            </a:endParaRPr>
          </a:p>
          <a:p>
            <a:r>
              <a:rPr lang="tr-TR" sz="2400" dirty="0" err="1" smtClean="0">
                <a:solidFill>
                  <a:srgbClr val="FF0000"/>
                </a:solidFill>
              </a:rPr>
              <a:t>Etyolojik</a:t>
            </a:r>
            <a:r>
              <a:rPr lang="tr-TR" sz="2400" dirty="0" smtClean="0">
                <a:solidFill>
                  <a:srgbClr val="FF0000"/>
                </a:solidFill>
              </a:rPr>
              <a:t> faktör fonksiyonel kemik iliğini azaltır ve sirkülasyondaki </a:t>
            </a:r>
            <a:r>
              <a:rPr lang="tr-TR" sz="2400" dirty="0" err="1" smtClean="0">
                <a:solidFill>
                  <a:srgbClr val="FF0000"/>
                </a:solidFill>
              </a:rPr>
              <a:t>platelet</a:t>
            </a:r>
            <a:r>
              <a:rPr lang="tr-TR" sz="2400" dirty="0" smtClean="0">
                <a:solidFill>
                  <a:srgbClr val="FF0000"/>
                </a:solidFill>
              </a:rPr>
              <a:t> sayısı azalır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746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467544" y="1340768"/>
            <a:ext cx="763284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Kontrolsüz </a:t>
            </a:r>
            <a:r>
              <a:rPr lang="tr-TR" sz="2800" dirty="0" err="1" smtClean="0"/>
              <a:t>diabet</a:t>
            </a:r>
            <a:r>
              <a:rPr lang="tr-TR" sz="2800" dirty="0" smtClean="0"/>
              <a:t> varlığında</a:t>
            </a:r>
            <a:r>
              <a:rPr lang="en-US" sz="2800" dirty="0" smtClean="0"/>
              <a:t> </a:t>
            </a:r>
            <a:r>
              <a:rPr lang="tr-TR" sz="2800" dirty="0" smtClean="0"/>
              <a:t>;</a:t>
            </a:r>
          </a:p>
          <a:p>
            <a:r>
              <a:rPr lang="en-US" sz="2800" dirty="0" err="1" smtClean="0"/>
              <a:t>microvascular</a:t>
            </a:r>
            <a:r>
              <a:rPr lang="en-US" sz="2800" dirty="0" smtClean="0"/>
              <a:t> </a:t>
            </a:r>
            <a:r>
              <a:rPr lang="tr-TR" sz="2800" dirty="0" smtClean="0"/>
              <a:t>hastalıklar</a:t>
            </a:r>
            <a:r>
              <a:rPr lang="en-US" sz="2800" dirty="0" smtClean="0"/>
              <a:t> (retinopathy, </a:t>
            </a:r>
            <a:r>
              <a:rPr lang="tr-TR" sz="2800" dirty="0" smtClean="0"/>
              <a:t>    </a:t>
            </a:r>
            <a:r>
              <a:rPr lang="en-US" sz="2800" dirty="0" smtClean="0"/>
              <a:t>nephropathy, or neuropathy),</a:t>
            </a:r>
            <a:endParaRPr lang="tr-TR" sz="2800" dirty="0" smtClean="0"/>
          </a:p>
          <a:p>
            <a:r>
              <a:rPr lang="en-US" sz="2800" dirty="0" err="1" smtClean="0"/>
              <a:t>macr</a:t>
            </a:r>
            <a:r>
              <a:rPr lang="tr-TR" sz="2800" dirty="0" smtClean="0"/>
              <a:t>ov</a:t>
            </a:r>
            <a:r>
              <a:rPr lang="en-US" sz="2800" dirty="0" err="1" smtClean="0"/>
              <a:t>ascular</a:t>
            </a:r>
            <a:r>
              <a:rPr lang="en-US" sz="2800" dirty="0" smtClean="0"/>
              <a:t> </a:t>
            </a:r>
            <a:r>
              <a:rPr lang="tr-TR" sz="2800" dirty="0" smtClean="0"/>
              <a:t>hastalıklar</a:t>
            </a:r>
            <a:r>
              <a:rPr lang="en-US" sz="2800" dirty="0" smtClean="0"/>
              <a:t> (cardiovascular, </a:t>
            </a:r>
            <a:r>
              <a:rPr lang="en-US" sz="2800" dirty="0" err="1" smtClean="0"/>
              <a:t>cerebrovascular</a:t>
            </a:r>
            <a:r>
              <a:rPr lang="en-US" sz="2800" dirty="0" smtClean="0"/>
              <a:t>), </a:t>
            </a:r>
            <a:endParaRPr lang="tr-TR" sz="2800" dirty="0" smtClean="0"/>
          </a:p>
          <a:p>
            <a:r>
              <a:rPr lang="en-US" sz="2800" dirty="0" smtClean="0"/>
              <a:t>infection</a:t>
            </a:r>
            <a:r>
              <a:rPr lang="tr-TR" sz="2800" dirty="0" err="1" smtClean="0"/>
              <a:t>lara</a:t>
            </a:r>
            <a:r>
              <a:rPr lang="tr-TR" sz="2800" dirty="0" smtClean="0"/>
              <a:t> yatkınlıkta artış ve</a:t>
            </a:r>
          </a:p>
          <a:p>
            <a:r>
              <a:rPr lang="tr-TR" sz="2800" dirty="0" smtClean="0"/>
              <a:t>yara iyileşmesinde gecikme meydana gelir.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259632" y="2276872"/>
            <a:ext cx="640871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Thrombocytopenic </a:t>
            </a:r>
            <a:r>
              <a:rPr lang="en-US" sz="2800" dirty="0" err="1" smtClean="0">
                <a:solidFill>
                  <a:srgbClr val="FF0000"/>
                </a:solidFill>
              </a:rPr>
              <a:t>purpura</a:t>
            </a:r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 </a:t>
            </a:r>
            <a:r>
              <a:rPr lang="tr-TR" sz="2800" dirty="0" smtClean="0"/>
              <a:t>Düşük</a:t>
            </a:r>
            <a:r>
              <a:rPr lang="en-US" sz="2800" dirty="0" smtClean="0"/>
              <a:t> platelet</a:t>
            </a:r>
            <a:r>
              <a:rPr lang="tr-TR" sz="2800" dirty="0" smtClean="0"/>
              <a:t> sayısı,</a:t>
            </a:r>
          </a:p>
          <a:p>
            <a:r>
              <a:rPr lang="tr-TR" sz="2800" dirty="0" smtClean="0"/>
              <a:t> Pıhtı oluşumunda ve kanama zamanında uzama ile karakterizedir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778654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827584" y="1859340"/>
            <a:ext cx="77768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*Oral </a:t>
            </a:r>
            <a:r>
              <a:rPr lang="tr-TR" sz="2800" dirty="0" err="1" smtClean="0"/>
              <a:t>kavitede</a:t>
            </a:r>
            <a:r>
              <a:rPr lang="tr-TR" sz="2800" dirty="0" smtClean="0"/>
              <a:t>,özellikle sert damak,</a:t>
            </a:r>
            <a:r>
              <a:rPr lang="tr-TR" sz="2800" dirty="0" err="1" smtClean="0"/>
              <a:t>tonsiller</a:t>
            </a:r>
            <a:r>
              <a:rPr lang="tr-TR" sz="2800" dirty="0" smtClean="0"/>
              <a:t>,</a:t>
            </a:r>
            <a:r>
              <a:rPr lang="tr-TR" sz="2800" dirty="0" err="1" smtClean="0"/>
              <a:t>bukkal</a:t>
            </a:r>
            <a:r>
              <a:rPr lang="tr-TR" sz="2800" dirty="0" smtClean="0"/>
              <a:t> mukozada </a:t>
            </a:r>
            <a:r>
              <a:rPr lang="tr-TR" sz="2800" dirty="0" err="1" smtClean="0"/>
              <a:t>peteşi</a:t>
            </a:r>
            <a:r>
              <a:rPr lang="tr-TR" sz="2800" dirty="0" smtClean="0"/>
              <a:t>,</a:t>
            </a:r>
            <a:r>
              <a:rPr lang="tr-TR" sz="2800" dirty="0" err="1" smtClean="0"/>
              <a:t>hemaroji</a:t>
            </a:r>
            <a:r>
              <a:rPr lang="tr-TR" sz="2800" dirty="0" smtClean="0"/>
              <a:t> ve vezikül oluşabilir</a:t>
            </a:r>
          </a:p>
          <a:p>
            <a:endParaRPr lang="tr-TR" sz="2800" dirty="0" smtClean="0"/>
          </a:p>
          <a:p>
            <a:r>
              <a:rPr lang="tr-TR" sz="2800" dirty="0" smtClean="0"/>
              <a:t>*Dişeti şiş,yumuşak ve </a:t>
            </a:r>
            <a:r>
              <a:rPr lang="tr-TR" sz="2800" dirty="0" err="1" smtClean="0"/>
              <a:t>frajildir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*</a:t>
            </a:r>
            <a:r>
              <a:rPr lang="tr-TR" sz="2800" dirty="0" err="1" smtClean="0"/>
              <a:t>Spontan</a:t>
            </a:r>
            <a:r>
              <a:rPr lang="tr-TR" sz="2800" dirty="0" smtClean="0"/>
              <a:t> kanama veya kolay kanama oluşabilir ve   kontrolü zordur</a:t>
            </a:r>
          </a:p>
          <a:p>
            <a:r>
              <a:rPr lang="tr-TR" sz="2800" dirty="0" smtClean="0"/>
              <a:t> </a:t>
            </a:r>
          </a:p>
          <a:p>
            <a:r>
              <a:rPr lang="tr-TR" sz="2800" dirty="0" smtClean="0"/>
              <a:t>*Dişetinde lokal </a:t>
            </a:r>
            <a:r>
              <a:rPr lang="tr-TR" sz="2800" dirty="0" err="1" smtClean="0"/>
              <a:t>irritanlara</a:t>
            </a:r>
            <a:r>
              <a:rPr lang="tr-TR" sz="2800" dirty="0" smtClean="0"/>
              <a:t> anormal cevap vardır.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1980411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Antibadi</a:t>
            </a:r>
            <a:r>
              <a:rPr lang="tr-TR" dirty="0" smtClean="0"/>
              <a:t> yetmezliği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971600" y="1988840"/>
            <a:ext cx="6696744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/>
          </a:p>
          <a:p>
            <a:r>
              <a:rPr lang="tr-TR" sz="2800" dirty="0" err="1">
                <a:solidFill>
                  <a:srgbClr val="FF0000"/>
                </a:solidFill>
              </a:rPr>
              <a:t>Agammaglobulinemia</a:t>
            </a:r>
            <a:r>
              <a:rPr lang="tr-TR" sz="2800" dirty="0">
                <a:solidFill>
                  <a:srgbClr val="FF0000"/>
                </a:solidFill>
              </a:rPr>
              <a:t>, </a:t>
            </a:r>
            <a:r>
              <a:rPr lang="tr-TR" sz="2800" dirty="0" smtClean="0"/>
              <a:t>veya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>
                <a:solidFill>
                  <a:srgbClr val="FF0000"/>
                </a:solidFill>
              </a:rPr>
              <a:t>hypogammaglobulinemia</a:t>
            </a:r>
            <a:r>
              <a:rPr lang="tr-TR" sz="2800" dirty="0"/>
              <a:t>, </a:t>
            </a:r>
            <a:r>
              <a:rPr lang="tr-TR" sz="2800" dirty="0" smtClean="0">
                <a:solidFill>
                  <a:srgbClr val="7030A0"/>
                </a:solidFill>
              </a:rPr>
              <a:t>B hücrelerindeki </a:t>
            </a:r>
            <a:r>
              <a:rPr lang="tr-TR" sz="2800" dirty="0" smtClean="0"/>
              <a:t>yetmezlik nedeniyle  </a:t>
            </a:r>
            <a:r>
              <a:rPr lang="tr-TR" sz="2800" dirty="0" err="1" smtClean="0"/>
              <a:t>antibadi</a:t>
            </a:r>
            <a:r>
              <a:rPr lang="tr-TR" sz="2800" dirty="0" smtClean="0"/>
              <a:t> üretimindeki yetersizlik sonucu oluşan bir </a:t>
            </a:r>
            <a:r>
              <a:rPr lang="tr-TR" sz="2800" dirty="0" err="1" smtClean="0"/>
              <a:t>immünyetmezlik</a:t>
            </a:r>
            <a:r>
              <a:rPr lang="tr-TR" sz="2800" dirty="0" smtClean="0"/>
              <a:t> durumudur .</a:t>
            </a:r>
          </a:p>
          <a:p>
            <a:r>
              <a:rPr lang="tr-TR" sz="2800" dirty="0" err="1" smtClean="0">
                <a:solidFill>
                  <a:srgbClr val="0070C0"/>
                </a:solidFill>
              </a:rPr>
              <a:t>Konjenital</a:t>
            </a:r>
            <a:r>
              <a:rPr lang="tr-TR" sz="2800" dirty="0" smtClean="0">
                <a:solidFill>
                  <a:srgbClr val="0070C0"/>
                </a:solidFill>
              </a:rPr>
              <a:t> veya sonradan edinilme olabilir </a:t>
            </a:r>
            <a:endParaRPr lang="tr-T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75264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611560" y="1859340"/>
            <a:ext cx="77048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/>
              <a:t>Agammaglobulinemia</a:t>
            </a:r>
            <a:r>
              <a:rPr lang="tr-TR" sz="2800" dirty="0" smtClean="0"/>
              <a:t> da T hücre fonksiyonları normaldir</a:t>
            </a:r>
            <a:endParaRPr lang="en-US" sz="2800" dirty="0"/>
          </a:p>
          <a:p>
            <a:r>
              <a:rPr lang="en-US" sz="2800" dirty="0" smtClean="0"/>
              <a:t> </a:t>
            </a:r>
            <a:r>
              <a:rPr lang="tr-TR" sz="2800" dirty="0" smtClean="0"/>
              <a:t>R</a:t>
            </a:r>
            <a:r>
              <a:rPr lang="en-US" sz="2800" dirty="0" err="1" smtClean="0"/>
              <a:t>ecurrent</a:t>
            </a:r>
            <a:r>
              <a:rPr lang="en-US" sz="2800" dirty="0" smtClean="0"/>
              <a:t> </a:t>
            </a:r>
            <a:r>
              <a:rPr lang="en-US" sz="2800" dirty="0"/>
              <a:t>bacterial </a:t>
            </a:r>
            <a:r>
              <a:rPr lang="tr-TR" sz="2800" dirty="0" smtClean="0"/>
              <a:t>enfeksiyonlar</a:t>
            </a:r>
            <a:r>
              <a:rPr lang="en-US" sz="2800" dirty="0" smtClean="0"/>
              <a:t>, </a:t>
            </a:r>
            <a:r>
              <a:rPr lang="tr-TR" sz="2800" dirty="0" smtClean="0"/>
              <a:t>özellikle</a:t>
            </a:r>
            <a:r>
              <a:rPr lang="en-US" sz="2800" dirty="0" smtClean="0"/>
              <a:t> </a:t>
            </a:r>
            <a:r>
              <a:rPr lang="tr-TR" sz="2800" dirty="0" smtClean="0"/>
              <a:t>kulak,sinüs,akciğer enfeksiyonları</a:t>
            </a:r>
            <a:r>
              <a:rPr lang="en-US" sz="2800" dirty="0" smtClean="0"/>
              <a:t> </a:t>
            </a:r>
            <a:r>
              <a:rPr lang="tr-TR" sz="2800" dirty="0" smtClean="0"/>
              <a:t> mevcuttur</a:t>
            </a:r>
          </a:p>
          <a:p>
            <a:r>
              <a:rPr lang="tr-TR" sz="2800" dirty="0" smtClean="0"/>
              <a:t>Hastalar </a:t>
            </a:r>
            <a:r>
              <a:rPr lang="en-US" sz="2800" dirty="0" smtClean="0"/>
              <a:t>periodontal </a:t>
            </a:r>
            <a:r>
              <a:rPr lang="en-US" sz="2800" dirty="0" err="1" smtClean="0"/>
              <a:t>infe</a:t>
            </a:r>
            <a:r>
              <a:rPr lang="tr-TR" sz="2800" dirty="0" err="1" smtClean="0"/>
              <a:t>ksiyonlarada</a:t>
            </a:r>
            <a:r>
              <a:rPr lang="tr-TR" sz="2800" dirty="0" smtClean="0"/>
              <a:t> yatkındırlar</a:t>
            </a:r>
            <a:endParaRPr lang="en-US" sz="2800" dirty="0"/>
          </a:p>
          <a:p>
            <a:r>
              <a:rPr lang="en-US" sz="2800" dirty="0"/>
              <a:t>Aggressive </a:t>
            </a:r>
            <a:r>
              <a:rPr lang="en-US" sz="2800" dirty="0" err="1" smtClean="0"/>
              <a:t>periodontitis</a:t>
            </a:r>
            <a:r>
              <a:rPr lang="tr-TR" sz="2800" dirty="0" smtClean="0"/>
              <a:t> çocuklarda yaygın bulgudur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7313000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511156"/>
          </a:xfrm>
        </p:spPr>
        <p:txBody>
          <a:bodyPr>
            <a:no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   Hematolojik hastalıklar ve </a:t>
            </a:r>
            <a:r>
              <a:rPr lang="tr-TR" sz="3200" dirty="0" err="1" smtClean="0">
                <a:solidFill>
                  <a:srgbClr val="FF0000"/>
                </a:solidFill>
              </a:rPr>
              <a:t>immünyetmezlik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683568" y="1000108"/>
            <a:ext cx="748883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Sağlıklı </a:t>
            </a:r>
            <a:r>
              <a:rPr lang="tr-TR" sz="2800" dirty="0" err="1" smtClean="0"/>
              <a:t>periodonsiyumun</a:t>
            </a:r>
            <a:r>
              <a:rPr lang="tr-TR" sz="2800" dirty="0" smtClean="0"/>
              <a:t> devamlılığında tüm kan hücreleri esas roldedir.</a:t>
            </a:r>
          </a:p>
          <a:p>
            <a:r>
              <a:rPr lang="tr-TR" sz="2800" dirty="0" smtClean="0"/>
              <a:t>Beyaz kan hücreleri </a:t>
            </a:r>
            <a:r>
              <a:rPr lang="tr-TR" sz="2800" dirty="0" err="1" smtClean="0"/>
              <a:t>inflamatuar</a:t>
            </a:r>
            <a:r>
              <a:rPr lang="tr-TR" sz="2800" dirty="0" smtClean="0"/>
              <a:t> reaksiyonlarda defans  görevindedir ve </a:t>
            </a:r>
            <a:r>
              <a:rPr lang="tr-TR" sz="2800" dirty="0" err="1" smtClean="0"/>
              <a:t>proinflammatuar</a:t>
            </a:r>
            <a:r>
              <a:rPr lang="tr-TR" sz="2800" dirty="0" smtClean="0"/>
              <a:t> </a:t>
            </a:r>
            <a:r>
              <a:rPr lang="tr-TR" sz="2800" dirty="0" err="1" smtClean="0"/>
              <a:t>sitokin</a:t>
            </a:r>
            <a:r>
              <a:rPr lang="tr-TR" sz="2800" dirty="0" smtClean="0"/>
              <a:t> </a:t>
            </a:r>
            <a:r>
              <a:rPr lang="tr-TR" sz="2800" dirty="0" err="1" smtClean="0"/>
              <a:t>salınımı</a:t>
            </a:r>
            <a:r>
              <a:rPr lang="tr-TR" sz="2800" dirty="0" smtClean="0"/>
              <a:t> yaparlar</a:t>
            </a:r>
          </a:p>
          <a:p>
            <a:r>
              <a:rPr lang="en-US" sz="2800" dirty="0" smtClean="0"/>
              <a:t> </a:t>
            </a:r>
            <a:r>
              <a:rPr lang="tr-TR" sz="2800" dirty="0" smtClean="0"/>
              <a:t>Kırmızı kan hücreleri</a:t>
            </a:r>
            <a:r>
              <a:rPr lang="en-US" sz="2800" dirty="0" smtClean="0"/>
              <a:t>(RBCs)</a:t>
            </a:r>
            <a:r>
              <a:rPr lang="tr-TR" sz="2800" dirty="0" err="1" smtClean="0"/>
              <a:t>gas</a:t>
            </a:r>
            <a:r>
              <a:rPr lang="tr-TR" sz="2800" dirty="0" smtClean="0"/>
              <a:t> alışverişinden sorumludur ve </a:t>
            </a:r>
            <a:r>
              <a:rPr lang="tr-TR" sz="2800" dirty="0" err="1" smtClean="0"/>
              <a:t>periodontal</a:t>
            </a:r>
            <a:r>
              <a:rPr lang="tr-TR" sz="2800" dirty="0" smtClean="0"/>
              <a:t> dokulara besin transferi yapar ve normal </a:t>
            </a:r>
            <a:r>
              <a:rPr lang="tr-TR" sz="2800" dirty="0" err="1" smtClean="0"/>
              <a:t>hemostasis</a:t>
            </a:r>
            <a:r>
              <a:rPr lang="tr-TR" sz="2800" dirty="0" smtClean="0"/>
              <a:t> için gereklidir</a:t>
            </a:r>
          </a:p>
          <a:p>
            <a:r>
              <a:rPr lang="en-US" sz="2800" dirty="0" smtClean="0"/>
              <a:t> </a:t>
            </a:r>
            <a:r>
              <a:rPr lang="tr-TR" sz="2800" dirty="0" smtClean="0"/>
              <a:t>Sonuç olarak </a:t>
            </a:r>
            <a:r>
              <a:rPr lang="tr-TR" sz="2800" dirty="0" err="1" smtClean="0"/>
              <a:t>herhangibir</a:t>
            </a:r>
            <a:r>
              <a:rPr lang="tr-TR" sz="2800" dirty="0" smtClean="0"/>
              <a:t> kan hücresindeki bozukluk </a:t>
            </a:r>
            <a:r>
              <a:rPr lang="tr-TR" sz="2800" dirty="0" err="1" smtClean="0"/>
              <a:t>periodonsiyumda</a:t>
            </a:r>
            <a:r>
              <a:rPr lang="tr-TR" sz="2800" dirty="0" smtClean="0"/>
              <a:t> derin etki yapar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989458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755576" y="1859340"/>
            <a:ext cx="74888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tr-TR" sz="2800" dirty="0" smtClean="0"/>
              <a:t>N</a:t>
            </a:r>
            <a:r>
              <a:rPr lang="en-US" sz="2800" dirty="0" err="1" smtClean="0"/>
              <a:t>ormal</a:t>
            </a:r>
            <a:r>
              <a:rPr lang="en-US" sz="2800" dirty="0" smtClean="0"/>
              <a:t> </a:t>
            </a:r>
            <a:r>
              <a:rPr lang="en-US" sz="2800" dirty="0" err="1" smtClean="0"/>
              <a:t>hemostatic</a:t>
            </a:r>
            <a:r>
              <a:rPr lang="en-US" sz="2800" dirty="0" smtClean="0"/>
              <a:t> me</a:t>
            </a:r>
            <a:r>
              <a:rPr lang="tr-TR" sz="2800" dirty="0" err="1" smtClean="0"/>
              <a:t>kanizmalar</a:t>
            </a:r>
            <a:r>
              <a:rPr lang="tr-TR" sz="2800" dirty="0" smtClean="0"/>
              <a:t> bozulduğunda kanamaya yatkınlık olur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r>
              <a:rPr lang="tr-TR" sz="2800" dirty="0" err="1" smtClean="0"/>
              <a:t>Gingiva</a:t>
            </a:r>
            <a:r>
              <a:rPr lang="tr-TR" sz="2800" dirty="0" smtClean="0"/>
              <a:t> veya diğer </a:t>
            </a:r>
            <a:r>
              <a:rPr lang="tr-TR" sz="2800" dirty="0" err="1" smtClean="0"/>
              <a:t>mukozal</a:t>
            </a:r>
            <a:r>
              <a:rPr lang="tr-TR" sz="2800" dirty="0" smtClean="0"/>
              <a:t> alanlardaki kontrol edilemeyen kanamalar hematolojik hastalıklar nedeni ile olabilir</a:t>
            </a:r>
          </a:p>
          <a:p>
            <a:r>
              <a:rPr lang="tr-TR" sz="2800" dirty="0" smtClean="0"/>
              <a:t>Yumuşak </a:t>
            </a:r>
            <a:r>
              <a:rPr lang="tr-TR" sz="2800" dirty="0" err="1" smtClean="0"/>
              <a:t>damakdaki</a:t>
            </a:r>
            <a:r>
              <a:rPr lang="tr-TR" sz="2800" dirty="0" smtClean="0"/>
              <a:t> </a:t>
            </a:r>
            <a:r>
              <a:rPr lang="tr-TR" sz="2800" dirty="0" err="1" smtClean="0"/>
              <a:t>peteşiler</a:t>
            </a:r>
            <a:r>
              <a:rPr lang="tr-TR" sz="2800" dirty="0" smtClean="0"/>
              <a:t> ve </a:t>
            </a:r>
            <a:r>
              <a:rPr lang="tr-TR" sz="2800" dirty="0" err="1" smtClean="0"/>
              <a:t>ekimozlar</a:t>
            </a:r>
            <a:r>
              <a:rPr lang="tr-TR" sz="2800" dirty="0" smtClean="0"/>
              <a:t> hastalık belirtisi olabilir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7466896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71600" y="704088"/>
            <a:ext cx="7791400" cy="924712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Lökosit hastalıkları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443841"/>
            <a:ext cx="669674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tr-TR" sz="2800" dirty="0" smtClean="0"/>
              <a:t>Hastalık nedeniyle oluşan; </a:t>
            </a:r>
          </a:p>
          <a:p>
            <a:r>
              <a:rPr lang="tr-TR" sz="2800" dirty="0" smtClean="0">
                <a:solidFill>
                  <a:srgbClr val="0070C0"/>
                </a:solidFill>
              </a:rPr>
              <a:t> lökosit yapımında veya fonksiyonlarındaki bozukluk şiddetli </a:t>
            </a:r>
            <a:r>
              <a:rPr lang="tr-TR" sz="2800" dirty="0" err="1" smtClean="0">
                <a:solidFill>
                  <a:srgbClr val="0070C0"/>
                </a:solidFill>
              </a:rPr>
              <a:t>periodontal</a:t>
            </a:r>
            <a:r>
              <a:rPr lang="tr-TR" sz="2800" dirty="0" smtClean="0">
                <a:solidFill>
                  <a:srgbClr val="0070C0"/>
                </a:solidFill>
              </a:rPr>
              <a:t> yıkıma neden olur</a:t>
            </a:r>
          </a:p>
          <a:p>
            <a:endParaRPr lang="tr-TR" sz="2800" dirty="0" smtClean="0">
              <a:solidFill>
                <a:srgbClr val="00B050"/>
              </a:solidFill>
            </a:endParaRPr>
          </a:p>
          <a:p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tr-TR" sz="2800" dirty="0" err="1" smtClean="0">
                <a:solidFill>
                  <a:srgbClr val="00B050"/>
                </a:solidFill>
              </a:rPr>
              <a:t>Nö</a:t>
            </a:r>
            <a:r>
              <a:rPr lang="en-US" sz="2800" dirty="0" err="1" smtClean="0">
                <a:solidFill>
                  <a:srgbClr val="00B050"/>
                </a:solidFill>
              </a:rPr>
              <a:t>tropeni</a:t>
            </a:r>
            <a:r>
              <a:rPr lang="en-US" sz="2800" dirty="0" smtClean="0">
                <a:solidFill>
                  <a:srgbClr val="00B050"/>
                </a:solidFill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</a:rPr>
              <a:t>agranulo</a:t>
            </a:r>
            <a:r>
              <a:rPr lang="tr-TR" sz="2800" dirty="0" smtClean="0">
                <a:solidFill>
                  <a:srgbClr val="00B050"/>
                </a:solidFill>
              </a:rPr>
              <a:t>si</a:t>
            </a:r>
            <a:r>
              <a:rPr lang="en-US" sz="2800" dirty="0" err="1" smtClean="0">
                <a:solidFill>
                  <a:srgbClr val="00B050"/>
                </a:solidFill>
              </a:rPr>
              <a:t>tosis</a:t>
            </a:r>
            <a:r>
              <a:rPr lang="tr-TR" sz="2800" dirty="0" smtClean="0">
                <a:solidFill>
                  <a:srgbClr val="00B050"/>
                </a:solidFill>
              </a:rPr>
              <a:t> tipik olarak </a:t>
            </a:r>
            <a:r>
              <a:rPr lang="tr-TR" sz="2800" dirty="0" err="1" smtClean="0">
                <a:solidFill>
                  <a:srgbClr val="00B050"/>
                </a:solidFill>
              </a:rPr>
              <a:t>generalize</a:t>
            </a:r>
            <a:r>
              <a:rPr lang="tr-TR" sz="2800" dirty="0" smtClean="0">
                <a:solidFill>
                  <a:srgbClr val="00B050"/>
                </a:solidFill>
              </a:rPr>
              <a:t> </a:t>
            </a:r>
            <a:r>
              <a:rPr lang="tr-TR" sz="2800" dirty="0" err="1" smtClean="0">
                <a:solidFill>
                  <a:srgbClr val="00B050"/>
                </a:solidFill>
              </a:rPr>
              <a:t>periodontal</a:t>
            </a:r>
            <a:r>
              <a:rPr lang="tr-TR" sz="2800" dirty="0" smtClean="0">
                <a:solidFill>
                  <a:srgbClr val="00B050"/>
                </a:solidFill>
              </a:rPr>
              <a:t> </a:t>
            </a:r>
            <a:r>
              <a:rPr lang="tr-TR" sz="2800" dirty="0" err="1" smtClean="0">
                <a:solidFill>
                  <a:srgbClr val="00B050"/>
                </a:solidFill>
              </a:rPr>
              <a:t>destrüksiyonla</a:t>
            </a:r>
            <a:r>
              <a:rPr lang="tr-TR" sz="2800" dirty="0" smtClean="0">
                <a:solidFill>
                  <a:srgbClr val="00B050"/>
                </a:solidFill>
              </a:rPr>
              <a:t> ilişkilidir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4506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   </a:t>
            </a:r>
            <a:r>
              <a:rPr lang="en-US" sz="3600" dirty="0" smtClean="0">
                <a:solidFill>
                  <a:srgbClr val="FF0000"/>
                </a:solidFill>
              </a:rPr>
              <a:t>N</a:t>
            </a:r>
            <a:r>
              <a:rPr lang="tr-TR" sz="3600" dirty="0" smtClean="0">
                <a:solidFill>
                  <a:srgbClr val="FF0000"/>
                </a:solidFill>
              </a:rPr>
              <a:t>ö</a:t>
            </a:r>
            <a:r>
              <a:rPr lang="en-US" sz="3600" dirty="0" err="1" smtClean="0">
                <a:solidFill>
                  <a:srgbClr val="FF0000"/>
                </a:solidFill>
              </a:rPr>
              <a:t>tropeni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755576" y="2136339"/>
            <a:ext cx="74888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 </a:t>
            </a:r>
            <a:r>
              <a:rPr lang="tr-TR" sz="2800" dirty="0" smtClean="0"/>
              <a:t>Sirkülasyondaki  </a:t>
            </a:r>
            <a:r>
              <a:rPr lang="tr-TR" sz="2800" dirty="0" err="1" smtClean="0"/>
              <a:t>nötrofil</a:t>
            </a:r>
            <a:r>
              <a:rPr lang="tr-TR" sz="2800" dirty="0" smtClean="0"/>
              <a:t> düzeyindeki düşüş nedeniyle oluşan bir kan hastalığıdır.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r>
              <a:rPr lang="tr-TR" sz="2800" dirty="0" smtClean="0">
                <a:solidFill>
                  <a:srgbClr val="FF0000"/>
                </a:solidFill>
              </a:rPr>
              <a:t>Hastalıklar,</a:t>
            </a:r>
          </a:p>
          <a:p>
            <a:r>
              <a:rPr lang="tr-TR" sz="2800" dirty="0" smtClean="0">
                <a:solidFill>
                  <a:srgbClr val="FF0000"/>
                </a:solidFill>
              </a:rPr>
              <a:t>İlaç uygulamaları,</a:t>
            </a:r>
          </a:p>
          <a:p>
            <a:r>
              <a:rPr lang="tr-TR" sz="2800" dirty="0" smtClean="0">
                <a:solidFill>
                  <a:srgbClr val="FF0000"/>
                </a:solidFill>
              </a:rPr>
              <a:t>kimyasallar,</a:t>
            </a:r>
          </a:p>
          <a:p>
            <a:r>
              <a:rPr lang="tr-TR" sz="2800" dirty="0" smtClean="0">
                <a:solidFill>
                  <a:srgbClr val="FF0000"/>
                </a:solidFill>
              </a:rPr>
              <a:t>enfeksiyonlar,</a:t>
            </a:r>
          </a:p>
          <a:p>
            <a:r>
              <a:rPr lang="tr-TR" sz="2800" dirty="0" err="1" smtClean="0">
                <a:solidFill>
                  <a:srgbClr val="FF0000"/>
                </a:solidFill>
              </a:rPr>
              <a:t>idyopatik</a:t>
            </a:r>
            <a:r>
              <a:rPr lang="tr-TR" sz="2800" dirty="0" smtClean="0">
                <a:solidFill>
                  <a:srgbClr val="FF0000"/>
                </a:solidFill>
              </a:rPr>
              <a:t> durumlar </a:t>
            </a:r>
            <a:r>
              <a:rPr lang="tr-TR" sz="2800" dirty="0" smtClean="0"/>
              <a:t>nedeniyle oluşan veya </a:t>
            </a:r>
            <a:r>
              <a:rPr lang="tr-TR" sz="2800" dirty="0" err="1" smtClean="0">
                <a:solidFill>
                  <a:srgbClr val="00B050"/>
                </a:solidFill>
              </a:rPr>
              <a:t>herediter</a:t>
            </a:r>
            <a:r>
              <a:rPr lang="tr-TR" sz="2800" dirty="0" smtClean="0">
                <a:solidFill>
                  <a:srgbClr val="00B050"/>
                </a:solidFill>
              </a:rPr>
              <a:t> olan </a:t>
            </a:r>
            <a:r>
              <a:rPr lang="tr-TR" sz="2800" dirty="0" smtClean="0"/>
              <a:t>ciddi bir durumdur</a:t>
            </a:r>
          </a:p>
          <a:p>
            <a:r>
              <a:rPr lang="tr-TR" sz="2800" dirty="0" smtClean="0"/>
              <a:t>Kronik, veya </a:t>
            </a:r>
            <a:r>
              <a:rPr lang="tr-TR" sz="2800" dirty="0" err="1" smtClean="0"/>
              <a:t>cyclic</a:t>
            </a:r>
            <a:r>
              <a:rPr lang="tr-TR" sz="2800" dirty="0" smtClean="0"/>
              <a:t> olabilir</a:t>
            </a:r>
          </a:p>
          <a:p>
            <a:r>
              <a:rPr lang="tr-TR" sz="2800" dirty="0" smtClean="0"/>
              <a:t>Şiddetli veya </a:t>
            </a:r>
            <a:r>
              <a:rPr lang="tr-TR" sz="2800" dirty="0" err="1" smtClean="0"/>
              <a:t>bening</a:t>
            </a:r>
            <a:r>
              <a:rPr lang="tr-TR" sz="2800" dirty="0" smtClean="0"/>
              <a:t> olabilir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5096045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704856" cy="648072"/>
          </a:xfrm>
        </p:spPr>
        <p:txBody>
          <a:bodyPr>
            <a:normAutofit/>
          </a:bodyPr>
          <a:lstStyle/>
          <a:p>
            <a:r>
              <a:rPr lang="tr-TR" sz="3200" dirty="0" err="1" smtClean="0">
                <a:solidFill>
                  <a:srgbClr val="FF0000"/>
                </a:solidFill>
              </a:rPr>
              <a:t>Agranulositosis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683568" y="1305342"/>
            <a:ext cx="7200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Sadece  </a:t>
            </a:r>
            <a:r>
              <a:rPr lang="tr-TR" sz="2800" dirty="0" err="1" smtClean="0">
                <a:solidFill>
                  <a:srgbClr val="FF0000"/>
                </a:solidFill>
              </a:rPr>
              <a:t>nötrofilleri</a:t>
            </a:r>
            <a:r>
              <a:rPr lang="tr-TR" sz="2800" dirty="0" smtClean="0">
                <a:solidFill>
                  <a:srgbClr val="FF0000"/>
                </a:solidFill>
              </a:rPr>
              <a:t> değil aynı zamanda bazofil ve </a:t>
            </a:r>
            <a:r>
              <a:rPr lang="tr-TR" sz="2800" dirty="0" err="1" smtClean="0">
                <a:solidFill>
                  <a:srgbClr val="FF0000"/>
                </a:solidFill>
              </a:rPr>
              <a:t>eozinofilleri</a:t>
            </a:r>
            <a:r>
              <a:rPr lang="tr-TR" sz="2800" dirty="0" smtClean="0">
                <a:solidFill>
                  <a:srgbClr val="FF0000"/>
                </a:solidFill>
              </a:rPr>
              <a:t> de etkileyen çok şiddetli bir durumdur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 100 cells/</a:t>
            </a:r>
            <a:r>
              <a:rPr lang="en-US" sz="2800" dirty="0" err="1" smtClean="0"/>
              <a:t>μL</a:t>
            </a:r>
            <a:r>
              <a:rPr lang="en-US" sz="2800" dirty="0" smtClean="0"/>
              <a:t>. </a:t>
            </a:r>
            <a:r>
              <a:rPr lang="tr-TR" sz="2800" dirty="0" smtClean="0"/>
              <a:t>den az olması durumudur</a:t>
            </a:r>
            <a:endParaRPr lang="en-US" sz="2800" dirty="0" smtClean="0"/>
          </a:p>
          <a:p>
            <a:r>
              <a:rPr lang="tr-TR" sz="2800" dirty="0" smtClean="0"/>
              <a:t>Sirkülasyondaki </a:t>
            </a:r>
            <a:r>
              <a:rPr lang="tr-TR" sz="2800" dirty="0" err="1" smtClean="0"/>
              <a:t>granülosit</a:t>
            </a:r>
            <a:r>
              <a:rPr lang="tr-TR" sz="2800" dirty="0" smtClean="0"/>
              <a:t> sayısının azlığı ile karakterizedir</a:t>
            </a:r>
            <a:endParaRPr lang="en-US" sz="2800" dirty="0"/>
          </a:p>
          <a:p>
            <a:r>
              <a:rPr lang="tr-TR" sz="2800" dirty="0" smtClean="0">
                <a:solidFill>
                  <a:srgbClr val="00B050"/>
                </a:solidFill>
              </a:rPr>
              <a:t>Oral mukozada ,deride,</a:t>
            </a:r>
            <a:r>
              <a:rPr lang="tr-TR" sz="2800" dirty="0" err="1" smtClean="0">
                <a:solidFill>
                  <a:srgbClr val="00B050"/>
                </a:solidFill>
              </a:rPr>
              <a:t>gastrointestinal</a:t>
            </a:r>
            <a:r>
              <a:rPr lang="tr-TR" sz="2800" dirty="0" smtClean="0">
                <a:solidFill>
                  <a:srgbClr val="00B050"/>
                </a:solidFill>
              </a:rPr>
              <a:t>  kanalda ve </a:t>
            </a:r>
            <a:r>
              <a:rPr lang="tr-TR" sz="2800" dirty="0" err="1" smtClean="0">
                <a:solidFill>
                  <a:srgbClr val="00B050"/>
                </a:solidFill>
              </a:rPr>
              <a:t>genitoüriner</a:t>
            </a:r>
            <a:r>
              <a:rPr lang="tr-TR" sz="2800" dirty="0" smtClean="0">
                <a:solidFill>
                  <a:srgbClr val="00B050"/>
                </a:solidFill>
              </a:rPr>
              <a:t>  kanalda</a:t>
            </a:r>
            <a:r>
              <a:rPr lang="tr-TR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800" dirty="0" err="1" smtClean="0">
                <a:solidFill>
                  <a:schemeClr val="accent6">
                    <a:lumMod val="75000"/>
                  </a:schemeClr>
                </a:solidFill>
              </a:rPr>
              <a:t>ülseratif</a:t>
            </a:r>
            <a:r>
              <a:rPr lang="tr-TR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800" dirty="0" err="1" smtClean="0">
                <a:solidFill>
                  <a:schemeClr val="accent6">
                    <a:lumMod val="75000"/>
                  </a:schemeClr>
                </a:solidFill>
              </a:rPr>
              <a:t>nekrotizan</a:t>
            </a:r>
            <a:r>
              <a:rPr lang="tr-TR" sz="2800" dirty="0" smtClean="0">
                <a:solidFill>
                  <a:schemeClr val="accent6">
                    <a:lumMod val="75000"/>
                  </a:schemeClr>
                </a:solidFill>
              </a:rPr>
              <a:t> lezyonlar </a:t>
            </a:r>
            <a:r>
              <a:rPr lang="tr-TR" sz="2800" dirty="0" smtClean="0">
                <a:solidFill>
                  <a:srgbClr val="00B050"/>
                </a:solidFill>
              </a:rPr>
              <a:t>gibi şiddetli enfeksiyonlara neden olur</a:t>
            </a:r>
          </a:p>
          <a:p>
            <a:r>
              <a:rPr lang="tr-TR" sz="2800" dirty="0" smtClean="0"/>
              <a:t>Daha az şiddetli formu</a:t>
            </a:r>
            <a:r>
              <a:rPr lang="en-US" sz="2800" dirty="0" smtClean="0"/>
              <a:t> </a:t>
            </a:r>
            <a:endParaRPr lang="en-US" sz="2800" dirty="0"/>
          </a:p>
          <a:p>
            <a:r>
              <a:rPr lang="en-US" sz="2800" dirty="0" err="1"/>
              <a:t>neutropenia</a:t>
            </a:r>
            <a:r>
              <a:rPr lang="en-US" sz="2800" dirty="0"/>
              <a:t> </a:t>
            </a:r>
            <a:r>
              <a:rPr lang="tr-TR" sz="2800" dirty="0" smtClean="0"/>
              <a:t> veya</a:t>
            </a:r>
            <a:r>
              <a:rPr lang="en-US" sz="2800" dirty="0" smtClean="0"/>
              <a:t> </a:t>
            </a:r>
            <a:r>
              <a:rPr lang="en-US" sz="2800" dirty="0" err="1" smtClean="0"/>
              <a:t>granulocytopenia</a:t>
            </a:r>
            <a:r>
              <a:rPr lang="tr-TR" sz="2800" dirty="0" smtClean="0"/>
              <a:t> olarak </a:t>
            </a:r>
            <a:r>
              <a:rPr lang="tr-TR" sz="2800" dirty="0" err="1" smtClean="0"/>
              <a:t>adlandılır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293121072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899592" y="2274838"/>
            <a:ext cx="684076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 smtClean="0"/>
              <a:t>Gingival</a:t>
            </a:r>
            <a:r>
              <a:rPr lang="tr-TR" sz="2800" dirty="0" smtClean="0"/>
              <a:t> </a:t>
            </a:r>
            <a:r>
              <a:rPr lang="tr-TR" sz="2800" dirty="0" err="1" smtClean="0"/>
              <a:t>marjin</a:t>
            </a:r>
            <a:r>
              <a:rPr lang="tr-TR" sz="2800" dirty="0" smtClean="0"/>
              <a:t> her zaman etkilenmeyebilir</a:t>
            </a:r>
          </a:p>
          <a:p>
            <a:r>
              <a:rPr lang="en-US" sz="2800" dirty="0" smtClean="0"/>
              <a:t> Gingival</a:t>
            </a:r>
            <a:r>
              <a:rPr lang="tr-TR" sz="2800" dirty="0" smtClean="0"/>
              <a:t> kanama,nekroz,</a:t>
            </a:r>
            <a:r>
              <a:rPr lang="tr-TR" sz="2800" dirty="0" err="1" smtClean="0"/>
              <a:t>salivada</a:t>
            </a:r>
            <a:r>
              <a:rPr lang="tr-TR" sz="2800" dirty="0" smtClean="0"/>
              <a:t> artış,ve kötü koku klinik görünüme eşlik eder</a:t>
            </a:r>
          </a:p>
          <a:p>
            <a:r>
              <a:rPr lang="tr-TR" sz="2800" dirty="0" smtClean="0"/>
              <a:t>C</a:t>
            </a:r>
            <a:r>
              <a:rPr lang="en-US" sz="2800" dirty="0" err="1" smtClean="0"/>
              <a:t>yclic</a:t>
            </a:r>
            <a:r>
              <a:rPr lang="en-US" sz="2800" dirty="0" smtClean="0"/>
              <a:t> </a:t>
            </a:r>
            <a:r>
              <a:rPr lang="en-US" sz="2800" dirty="0" err="1" smtClean="0"/>
              <a:t>neutropenia</a:t>
            </a:r>
            <a:r>
              <a:rPr lang="tr-TR" sz="2800" dirty="0" smtClean="0"/>
              <a:t> da hastalığın tekrarları ile </a:t>
            </a:r>
            <a:r>
              <a:rPr lang="tr-TR" sz="2800" dirty="0" err="1" smtClean="0"/>
              <a:t>gingival</a:t>
            </a:r>
            <a:r>
              <a:rPr lang="tr-TR" sz="2800" dirty="0" smtClean="0"/>
              <a:t> değişikliklerde tekrarlar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88650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1115616" y="692696"/>
            <a:ext cx="7272808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3200" dirty="0" smtClean="0">
                <a:solidFill>
                  <a:srgbClr val="FF0000"/>
                </a:solidFill>
              </a:rPr>
              <a:t>I-Tip 1 </a:t>
            </a:r>
            <a:r>
              <a:rPr lang="tr-TR" sz="3200" dirty="0" err="1" smtClean="0">
                <a:solidFill>
                  <a:srgbClr val="FF0000"/>
                </a:solidFill>
              </a:rPr>
              <a:t>diyabetes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</a:rPr>
              <a:t>mellitus</a:t>
            </a:r>
            <a:r>
              <a:rPr lang="tr-TR" sz="3200" dirty="0" smtClean="0"/>
              <a:t>(IDD</a:t>
            </a:r>
            <a:r>
              <a:rPr lang="tr-TR" sz="3200" b="1" dirty="0" smtClean="0"/>
              <a:t>M</a:t>
            </a:r>
            <a:r>
              <a:rPr lang="tr-TR" sz="3200" dirty="0" smtClean="0"/>
              <a:t>) :</a:t>
            </a:r>
          </a:p>
          <a:p>
            <a:r>
              <a:rPr lang="tr-TR" sz="3200" dirty="0" err="1" smtClean="0"/>
              <a:t>insüline</a:t>
            </a:r>
            <a:r>
              <a:rPr lang="tr-TR" sz="3200" dirty="0" smtClean="0"/>
              <a:t> bağımlı</a:t>
            </a:r>
          </a:p>
          <a:p>
            <a:r>
              <a:rPr lang="tr-TR" sz="3200" dirty="0" smtClean="0"/>
              <a:t>Pankreasın </a:t>
            </a:r>
            <a:r>
              <a:rPr lang="tr-TR" sz="3200" dirty="0" err="1" smtClean="0"/>
              <a:t>langerhans</a:t>
            </a:r>
            <a:r>
              <a:rPr lang="tr-TR" sz="3200" dirty="0" smtClean="0"/>
              <a:t> adacıklarında </a:t>
            </a:r>
            <a:r>
              <a:rPr lang="tr-TR" sz="3200" dirty="0" err="1" smtClean="0"/>
              <a:t>insülin</a:t>
            </a:r>
            <a:r>
              <a:rPr lang="tr-TR" sz="3200" dirty="0" smtClean="0"/>
              <a:t> üreten beta hücrelerinin </a:t>
            </a:r>
            <a:r>
              <a:rPr lang="tr-TR" sz="3200" dirty="0" err="1" smtClean="0"/>
              <a:t>otoimmün</a:t>
            </a:r>
            <a:r>
              <a:rPr lang="tr-TR" sz="3200" dirty="0" smtClean="0"/>
              <a:t> </a:t>
            </a:r>
            <a:r>
              <a:rPr lang="tr-TR" sz="3200" dirty="0" err="1" smtClean="0"/>
              <a:t>destrüksiyonu</a:t>
            </a:r>
            <a:r>
              <a:rPr lang="tr-TR" sz="3200" dirty="0" smtClean="0"/>
              <a:t> sonucu oluşur ve sonuç olarak </a:t>
            </a:r>
            <a:r>
              <a:rPr lang="tr-TR" sz="3200" dirty="0" err="1" smtClean="0"/>
              <a:t>insülin</a:t>
            </a:r>
            <a:r>
              <a:rPr lang="tr-TR" sz="3200" dirty="0" smtClean="0"/>
              <a:t> yetmezliği görülür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1560" y="704088"/>
            <a:ext cx="8151440" cy="708688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Lösemi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467544" y="1412776"/>
            <a:ext cx="777686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tr-TR" sz="2800" dirty="0" smtClean="0"/>
              <a:t>Lösemi ciddi bir hastalık olması ve </a:t>
            </a:r>
            <a:r>
              <a:rPr lang="tr-TR" sz="2800" dirty="0" err="1" smtClean="0"/>
              <a:t>periodontal</a:t>
            </a:r>
            <a:r>
              <a:rPr lang="tr-TR" sz="2800" dirty="0" smtClean="0"/>
              <a:t> bulguları nedeniyle çok önemli bir hastalıktır</a:t>
            </a:r>
          </a:p>
          <a:p>
            <a:r>
              <a:rPr lang="tr-TR" sz="2800" dirty="0" smtClean="0">
                <a:solidFill>
                  <a:srgbClr val="FF0000"/>
                </a:solidFill>
              </a:rPr>
              <a:t>Lösemi WBC </a:t>
            </a:r>
            <a:r>
              <a:rPr lang="tr-TR" sz="2800" dirty="0" err="1" smtClean="0">
                <a:solidFill>
                  <a:srgbClr val="FF0000"/>
                </a:solidFill>
              </a:rPr>
              <a:t>prekürsörlerinin</a:t>
            </a:r>
            <a:r>
              <a:rPr lang="tr-TR" sz="2800" dirty="0" smtClean="0">
                <a:solidFill>
                  <a:srgbClr val="FF0000"/>
                </a:solidFill>
              </a:rPr>
              <a:t>  </a:t>
            </a:r>
            <a:r>
              <a:rPr lang="tr-TR" sz="2800" dirty="0" err="1" smtClean="0">
                <a:solidFill>
                  <a:srgbClr val="FF0000"/>
                </a:solidFill>
              </a:rPr>
              <a:t>maling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neoplazmıdır</a:t>
            </a:r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tr-TR" sz="2800" dirty="0" smtClean="0"/>
              <a:t>Karakteristikleri:</a:t>
            </a:r>
          </a:p>
          <a:p>
            <a:r>
              <a:rPr lang="en-US" sz="2800" dirty="0" smtClean="0"/>
              <a:t> </a:t>
            </a:r>
            <a:r>
              <a:rPr lang="en-US" sz="2800" dirty="0"/>
              <a:t>(1) </a:t>
            </a:r>
            <a:r>
              <a:rPr lang="tr-TR" sz="2800" dirty="0" smtClean="0"/>
              <a:t>Kemik iliğinin </a:t>
            </a:r>
            <a:r>
              <a:rPr lang="tr-TR" sz="2800" dirty="0" err="1" smtClean="0"/>
              <a:t>proliferatif</a:t>
            </a:r>
            <a:r>
              <a:rPr lang="tr-TR" sz="2800" dirty="0" smtClean="0"/>
              <a:t> </a:t>
            </a:r>
            <a:r>
              <a:rPr lang="tr-TR" sz="2800" dirty="0" err="1" smtClean="0"/>
              <a:t>lösemik</a:t>
            </a:r>
            <a:r>
              <a:rPr lang="tr-TR" sz="2800" dirty="0" smtClean="0"/>
              <a:t> hücrelerle yer değiştirmesi</a:t>
            </a:r>
            <a:r>
              <a:rPr lang="en-US" sz="2800" dirty="0" smtClean="0"/>
              <a:t>;</a:t>
            </a:r>
            <a:endParaRPr lang="tr-TR" sz="2800" dirty="0" smtClean="0"/>
          </a:p>
          <a:p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smtClean="0"/>
              <a:t>2)</a:t>
            </a:r>
            <a:r>
              <a:rPr lang="tr-TR" sz="2800" dirty="0" smtClean="0"/>
              <a:t>Sirkülasyondaki anormal sayıda ve formda</a:t>
            </a:r>
            <a:r>
              <a:rPr lang="en-US" sz="2800" dirty="0" smtClean="0"/>
              <a:t> </a:t>
            </a:r>
            <a:r>
              <a:rPr lang="tr-TR" sz="2800" dirty="0" err="1" smtClean="0"/>
              <a:t>immatür</a:t>
            </a:r>
            <a:r>
              <a:rPr lang="tr-TR" sz="2800" dirty="0" smtClean="0"/>
              <a:t> WBC </a:t>
            </a:r>
            <a:r>
              <a:rPr lang="tr-TR" sz="2800" dirty="0" err="1" smtClean="0"/>
              <a:t>ler</a:t>
            </a:r>
            <a:r>
              <a:rPr lang="tr-TR" sz="2800" dirty="0" smtClean="0"/>
              <a:t> bulunması</a:t>
            </a:r>
          </a:p>
          <a:p>
            <a:r>
              <a:rPr lang="en-US" sz="2800" dirty="0" smtClean="0"/>
              <a:t>(3)</a:t>
            </a:r>
            <a:r>
              <a:rPr lang="tr-TR" sz="2800" dirty="0" smtClean="0"/>
              <a:t>Karaciğer,dalak,lenf </a:t>
            </a:r>
            <a:r>
              <a:rPr lang="tr-TR" sz="2800" dirty="0" err="1" smtClean="0"/>
              <a:t>nodları</a:t>
            </a:r>
            <a:r>
              <a:rPr lang="tr-TR" sz="2800" dirty="0" smtClean="0"/>
              <a:t> ve diğer vücut bölgelerinde  geniş yayılımlı </a:t>
            </a:r>
            <a:r>
              <a:rPr lang="tr-TR" sz="2800" dirty="0" err="1" smtClean="0"/>
              <a:t>infiltrasyonlar</a:t>
            </a:r>
            <a:endParaRPr lang="tr-TR" sz="2800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147619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95536" y="2136339"/>
            <a:ext cx="79928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>
                <a:solidFill>
                  <a:srgbClr val="C00000"/>
                </a:solidFill>
              </a:rPr>
              <a:t>Lösemide normal RBC,WBC ve </a:t>
            </a:r>
            <a:r>
              <a:rPr lang="tr-TR" sz="3200" dirty="0" err="1" smtClean="0">
                <a:solidFill>
                  <a:srgbClr val="C00000"/>
                </a:solidFill>
              </a:rPr>
              <a:t>platelet</a:t>
            </a:r>
            <a:r>
              <a:rPr lang="tr-TR" sz="3200" dirty="0" smtClean="0">
                <a:solidFill>
                  <a:srgbClr val="C00000"/>
                </a:solidFill>
              </a:rPr>
              <a:t> üretiminde azalma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tr-TR" sz="3200" dirty="0" smtClean="0">
                <a:solidFill>
                  <a:srgbClr val="C00000"/>
                </a:solidFill>
              </a:rPr>
              <a:t>mevcuttur</a:t>
            </a:r>
          </a:p>
          <a:p>
            <a:r>
              <a:rPr lang="tr-TR" sz="3200" dirty="0" smtClean="0">
                <a:solidFill>
                  <a:srgbClr val="C00000"/>
                </a:solidFill>
              </a:rPr>
              <a:t>Bunun sonucunda anemi,</a:t>
            </a:r>
            <a:r>
              <a:rPr lang="tr-TR" sz="3200" dirty="0" err="1" smtClean="0">
                <a:solidFill>
                  <a:srgbClr val="C00000"/>
                </a:solidFill>
              </a:rPr>
              <a:t>lökopeni</a:t>
            </a:r>
            <a:r>
              <a:rPr lang="tr-TR" sz="3200" dirty="0" smtClean="0">
                <a:solidFill>
                  <a:srgbClr val="C00000"/>
                </a:solidFill>
              </a:rPr>
              <a:t> ve </a:t>
            </a:r>
            <a:r>
              <a:rPr lang="tr-TR" sz="3200" dirty="0" err="1" smtClean="0">
                <a:solidFill>
                  <a:srgbClr val="C00000"/>
                </a:solidFill>
              </a:rPr>
              <a:t>trombositopeni</a:t>
            </a:r>
            <a:r>
              <a:rPr lang="tr-TR" sz="3200" dirty="0" smtClean="0">
                <a:solidFill>
                  <a:srgbClr val="C00000"/>
                </a:solidFill>
              </a:rPr>
              <a:t> oluşur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36311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683568" y="1443841"/>
            <a:ext cx="73448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r>
              <a:rPr lang="tr-TR" sz="2400" dirty="0" smtClean="0"/>
              <a:t>Löseminin  </a:t>
            </a:r>
            <a:r>
              <a:rPr lang="tr-TR" sz="2400" dirty="0" err="1" smtClean="0"/>
              <a:t>periodontal</a:t>
            </a:r>
            <a:r>
              <a:rPr lang="tr-TR" sz="2400" dirty="0" smtClean="0"/>
              <a:t> bulguları:</a:t>
            </a:r>
          </a:p>
          <a:p>
            <a:r>
              <a:rPr lang="tr-TR" sz="2400" dirty="0" err="1" smtClean="0">
                <a:solidFill>
                  <a:srgbClr val="FF0000"/>
                </a:solidFill>
              </a:rPr>
              <a:t>Lösemik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infiltrasyon</a:t>
            </a:r>
            <a:endParaRPr lang="tr-TR" sz="2400" dirty="0" smtClean="0">
              <a:solidFill>
                <a:srgbClr val="FF0000"/>
              </a:solidFill>
            </a:endParaRPr>
          </a:p>
          <a:p>
            <a:r>
              <a:rPr lang="tr-TR" sz="2400" dirty="0" smtClean="0">
                <a:solidFill>
                  <a:srgbClr val="FF0000"/>
                </a:solidFill>
              </a:rPr>
              <a:t>Kanama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Oral ülserler</a:t>
            </a:r>
          </a:p>
          <a:p>
            <a:r>
              <a:rPr lang="tr-TR" sz="2400" smtClean="0">
                <a:solidFill>
                  <a:srgbClr val="FF0000"/>
                </a:solidFill>
              </a:rPr>
              <a:t>Oral enfeksiyonlar</a:t>
            </a:r>
            <a:endParaRPr lang="tr-TR" sz="2400" dirty="0" smtClean="0">
              <a:solidFill>
                <a:srgbClr val="FF0000"/>
              </a:solidFill>
            </a:endParaRPr>
          </a:p>
          <a:p>
            <a:endParaRPr lang="tr-TR" sz="2400" dirty="0" smtClean="0"/>
          </a:p>
          <a:p>
            <a:r>
              <a:rPr lang="tr-TR" sz="2400" dirty="0" smtClean="0">
                <a:solidFill>
                  <a:srgbClr val="00B050"/>
                </a:solidFill>
              </a:rPr>
              <a:t>Bu bulgular daha çok akut ve </a:t>
            </a:r>
            <a:r>
              <a:rPr lang="tr-TR" sz="2400" dirty="0" err="1" smtClean="0">
                <a:solidFill>
                  <a:srgbClr val="00B050"/>
                </a:solidFill>
              </a:rPr>
              <a:t>subakut</a:t>
            </a:r>
            <a:r>
              <a:rPr lang="tr-TR" sz="2400" dirty="0" smtClean="0">
                <a:solidFill>
                  <a:srgbClr val="00B050"/>
                </a:solidFill>
              </a:rPr>
              <a:t> form lösemide görülür,kronik lösemide çok görülmez</a:t>
            </a:r>
          </a:p>
          <a:p>
            <a:r>
              <a:rPr lang="tr-TR" sz="2400" dirty="0" err="1" smtClean="0"/>
              <a:t>Leukemic</a:t>
            </a:r>
            <a:r>
              <a:rPr lang="tr-TR" sz="2400" dirty="0" smtClean="0"/>
              <a:t> </a:t>
            </a:r>
            <a:r>
              <a:rPr lang="tr-TR" sz="2400" dirty="0" err="1" smtClean="0"/>
              <a:t>Infiltration</a:t>
            </a:r>
            <a:r>
              <a:rPr lang="tr-TR" sz="2400" dirty="0" smtClean="0"/>
              <a:t>:</a:t>
            </a:r>
          </a:p>
          <a:p>
            <a:r>
              <a:rPr lang="tr-TR" sz="2400" dirty="0" err="1" smtClean="0">
                <a:solidFill>
                  <a:srgbClr val="0070C0"/>
                </a:solidFill>
              </a:rPr>
              <a:t>Lösemik</a:t>
            </a:r>
            <a:r>
              <a:rPr lang="tr-TR" sz="2400" dirty="0" smtClean="0">
                <a:solidFill>
                  <a:srgbClr val="0070C0"/>
                </a:solidFill>
              </a:rPr>
              <a:t> hücreler </a:t>
            </a:r>
            <a:r>
              <a:rPr lang="tr-TR" sz="2400" dirty="0" err="1" smtClean="0">
                <a:solidFill>
                  <a:srgbClr val="0070C0"/>
                </a:solidFill>
              </a:rPr>
              <a:t>gingivaya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infiltre</a:t>
            </a:r>
            <a:r>
              <a:rPr lang="tr-TR" sz="2400" dirty="0" smtClean="0">
                <a:solidFill>
                  <a:srgbClr val="0070C0"/>
                </a:solidFill>
              </a:rPr>
              <a:t> olabilir,daha az olarak </a:t>
            </a:r>
            <a:r>
              <a:rPr lang="tr-TR" sz="2400" dirty="0" err="1" smtClean="0">
                <a:solidFill>
                  <a:srgbClr val="0070C0"/>
                </a:solidFill>
              </a:rPr>
              <a:t>alveoler</a:t>
            </a:r>
            <a:r>
              <a:rPr lang="tr-TR" sz="2400" dirty="0" smtClean="0">
                <a:solidFill>
                  <a:srgbClr val="0070C0"/>
                </a:solidFill>
              </a:rPr>
              <a:t> kemiğe de </a:t>
            </a:r>
            <a:r>
              <a:rPr lang="tr-TR" sz="2400" dirty="0" err="1" smtClean="0">
                <a:solidFill>
                  <a:srgbClr val="0070C0"/>
                </a:solidFill>
              </a:rPr>
              <a:t>infilre</a:t>
            </a:r>
            <a:r>
              <a:rPr lang="tr-TR" sz="2400" dirty="0" smtClean="0">
                <a:solidFill>
                  <a:srgbClr val="0070C0"/>
                </a:solidFill>
              </a:rPr>
              <a:t> olabilir</a:t>
            </a:r>
          </a:p>
          <a:p>
            <a:r>
              <a:rPr lang="tr-TR" sz="2400" dirty="0" err="1" smtClean="0">
                <a:solidFill>
                  <a:srgbClr val="0070C0"/>
                </a:solidFill>
              </a:rPr>
              <a:t>Lösemik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infiltrasyon</a:t>
            </a:r>
            <a:r>
              <a:rPr lang="tr-TR" sz="2400" dirty="0" smtClean="0">
                <a:solidFill>
                  <a:srgbClr val="0070C0"/>
                </a:solidFill>
              </a:rPr>
              <a:t> sıklıkla </a:t>
            </a:r>
            <a:r>
              <a:rPr lang="tr-TR" sz="2400" dirty="0" err="1" smtClean="0">
                <a:solidFill>
                  <a:srgbClr val="0070C0"/>
                </a:solidFill>
              </a:rPr>
              <a:t>lösemik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gingival</a:t>
            </a:r>
            <a:r>
              <a:rPr lang="tr-TR" sz="2400" dirty="0" smtClean="0">
                <a:solidFill>
                  <a:srgbClr val="0070C0"/>
                </a:solidFill>
              </a:rPr>
              <a:t> büyüme  ile </a:t>
            </a:r>
            <a:r>
              <a:rPr lang="tr-TR" sz="2400" dirty="0" err="1" smtClean="0">
                <a:solidFill>
                  <a:srgbClr val="0070C0"/>
                </a:solidFill>
              </a:rPr>
              <a:t>sonçlanır</a:t>
            </a:r>
            <a:r>
              <a:rPr lang="tr-TR" sz="2400" dirty="0" smtClean="0">
                <a:solidFill>
                  <a:srgbClr val="0070C0"/>
                </a:solidFill>
              </a:rPr>
              <a:t>.</a:t>
            </a:r>
            <a:endParaRPr lang="tr-TR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343096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3608" y="704088"/>
            <a:ext cx="7719392" cy="780696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Stres ve psikosomatik hastalıklar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772816"/>
            <a:ext cx="734481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Psikolojik durumlar,özellikle psikolojik stres </a:t>
            </a:r>
            <a:r>
              <a:rPr lang="tr-TR" sz="2800" dirty="0" err="1" smtClean="0"/>
              <a:t>periodontal</a:t>
            </a:r>
            <a:r>
              <a:rPr lang="tr-TR" sz="2800" dirty="0" smtClean="0"/>
              <a:t> hastalık için risk faktörü olarak bildirilmektedir</a:t>
            </a:r>
          </a:p>
          <a:p>
            <a:r>
              <a:rPr lang="tr-TR" sz="2800" dirty="0" smtClean="0">
                <a:solidFill>
                  <a:srgbClr val="FF0000"/>
                </a:solidFill>
              </a:rPr>
              <a:t>ANUG  ve stres ilişkisi en bilinen durumdur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597080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755576" y="2828836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Agresif </a:t>
            </a:r>
            <a:r>
              <a:rPr lang="tr-TR" sz="2800" dirty="0" err="1" smtClean="0"/>
              <a:t>periodontitis</a:t>
            </a:r>
            <a:r>
              <a:rPr lang="tr-TR" sz="2800" dirty="0" smtClean="0"/>
              <a:t> grubunda depresyon ve sigaranın ilişkili olduğunu bildirmişlerdir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16095677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331640" y="1443840"/>
            <a:ext cx="65527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Psikolojik stres </a:t>
            </a:r>
            <a:r>
              <a:rPr lang="tr-TR" sz="2800" dirty="0" err="1" smtClean="0"/>
              <a:t>immün</a:t>
            </a:r>
            <a:r>
              <a:rPr lang="tr-TR" sz="2800" dirty="0" smtClean="0"/>
              <a:t> sistem ve sistemik sağlık üzerinde etkilidir.</a:t>
            </a:r>
          </a:p>
          <a:p>
            <a:r>
              <a:rPr lang="tr-TR" sz="2800" dirty="0" err="1" smtClean="0"/>
              <a:t>İmmün</a:t>
            </a:r>
            <a:r>
              <a:rPr lang="tr-TR" sz="2800" dirty="0" smtClean="0"/>
              <a:t> sistemdeki bu değişiklik </a:t>
            </a:r>
            <a:r>
              <a:rPr lang="tr-TR" sz="2800" dirty="0" err="1" smtClean="0"/>
              <a:t>periodontal</a:t>
            </a:r>
            <a:r>
              <a:rPr lang="tr-TR" sz="2800" dirty="0" smtClean="0"/>
              <a:t> hastalık </a:t>
            </a:r>
            <a:r>
              <a:rPr lang="tr-TR" sz="2800" dirty="0" err="1" smtClean="0"/>
              <a:t>patogenezinde</a:t>
            </a:r>
            <a:r>
              <a:rPr lang="tr-TR" sz="2800" dirty="0" smtClean="0"/>
              <a:t>  etkili olabilir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320268259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899592" y="1443840"/>
            <a:ext cx="73448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Stres </a:t>
            </a:r>
            <a:r>
              <a:rPr lang="tr-TR" sz="2800" dirty="0" err="1" smtClean="0">
                <a:solidFill>
                  <a:srgbClr val="FF0000"/>
                </a:solidFill>
              </a:rPr>
              <a:t>kortizol</a:t>
            </a:r>
            <a:r>
              <a:rPr lang="tr-TR" sz="2800" dirty="0" smtClean="0">
                <a:solidFill>
                  <a:srgbClr val="FF0000"/>
                </a:solidFill>
              </a:rPr>
              <a:t> üretimini arttırır</a:t>
            </a:r>
          </a:p>
          <a:p>
            <a:r>
              <a:rPr lang="tr-TR" sz="2800" dirty="0" err="1" smtClean="0">
                <a:solidFill>
                  <a:srgbClr val="FF0000"/>
                </a:solidFill>
              </a:rPr>
              <a:t>İmmün</a:t>
            </a:r>
            <a:r>
              <a:rPr lang="tr-TR" sz="2800" dirty="0" smtClean="0">
                <a:solidFill>
                  <a:srgbClr val="FF0000"/>
                </a:solidFill>
              </a:rPr>
              <a:t> cevap </a:t>
            </a:r>
            <a:r>
              <a:rPr lang="tr-TR" sz="2800" dirty="0" err="1" smtClean="0">
                <a:solidFill>
                  <a:srgbClr val="FF0000"/>
                </a:solidFill>
              </a:rPr>
              <a:t>süprese</a:t>
            </a:r>
            <a:r>
              <a:rPr lang="tr-TR" sz="2800" dirty="0" smtClean="0">
                <a:solidFill>
                  <a:srgbClr val="FF0000"/>
                </a:solidFill>
              </a:rPr>
              <a:t> olur</a:t>
            </a:r>
          </a:p>
          <a:p>
            <a:r>
              <a:rPr lang="tr-TR" sz="2800" dirty="0" err="1" smtClean="0">
                <a:solidFill>
                  <a:srgbClr val="FF0000"/>
                </a:solidFill>
              </a:rPr>
              <a:t>Nötrofil</a:t>
            </a:r>
            <a:r>
              <a:rPr lang="tr-TR" sz="2800" dirty="0" smtClean="0">
                <a:solidFill>
                  <a:srgbClr val="FF0000"/>
                </a:solidFill>
              </a:rPr>
              <a:t> aktivitesi </a:t>
            </a:r>
            <a:r>
              <a:rPr lang="tr-TR" sz="2800" dirty="0" err="1" smtClean="0">
                <a:solidFill>
                  <a:srgbClr val="FF0000"/>
                </a:solidFill>
              </a:rPr>
              <a:t>süprese</a:t>
            </a:r>
            <a:r>
              <a:rPr lang="tr-TR" sz="2800" dirty="0" smtClean="0">
                <a:solidFill>
                  <a:srgbClr val="FF0000"/>
                </a:solidFill>
              </a:rPr>
              <a:t> olur </a:t>
            </a:r>
          </a:p>
          <a:p>
            <a:r>
              <a:rPr lang="tr-TR" sz="2800" dirty="0" err="1" smtClean="0">
                <a:solidFill>
                  <a:srgbClr val="FF0000"/>
                </a:solidFill>
              </a:rPr>
              <a:t>İmmünglobulın</a:t>
            </a:r>
            <a:r>
              <a:rPr lang="tr-TR" sz="2800" dirty="0" smtClean="0">
                <a:solidFill>
                  <a:srgbClr val="FF0000"/>
                </a:solidFill>
              </a:rPr>
              <a:t> üretimi </a:t>
            </a:r>
            <a:r>
              <a:rPr lang="tr-TR" sz="2800" dirty="0" err="1" smtClean="0">
                <a:solidFill>
                  <a:srgbClr val="FF0000"/>
                </a:solidFill>
              </a:rPr>
              <a:t>süprese</a:t>
            </a:r>
            <a:r>
              <a:rPr lang="tr-TR" sz="2800" dirty="0" smtClean="0">
                <a:solidFill>
                  <a:srgbClr val="FF0000"/>
                </a:solidFill>
              </a:rPr>
              <a:t> olur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tr-TR" sz="2800" dirty="0" smtClean="0">
                <a:solidFill>
                  <a:srgbClr val="0070C0"/>
                </a:solidFill>
              </a:rPr>
              <a:t>Tüm bunlar </a:t>
            </a:r>
            <a:r>
              <a:rPr lang="tr-TR" sz="2800" dirty="0" err="1" smtClean="0">
                <a:solidFill>
                  <a:srgbClr val="0070C0"/>
                </a:solidFill>
              </a:rPr>
              <a:t>periodontal</a:t>
            </a:r>
            <a:r>
              <a:rPr lang="tr-TR" sz="2800" dirty="0" smtClean="0">
                <a:solidFill>
                  <a:srgbClr val="0070C0"/>
                </a:solidFill>
              </a:rPr>
              <a:t> patojenlere cevabı değiştirir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1493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827584" y="1268760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i="1" dirty="0" smtClean="0">
                <a:solidFill>
                  <a:srgbClr val="FF0000"/>
                </a:solidFill>
              </a:rPr>
              <a:t>II-Tip 2</a:t>
            </a:r>
            <a:r>
              <a:rPr lang="en-US" sz="3200" dirty="0" smtClean="0">
                <a:solidFill>
                  <a:srgbClr val="FF0000"/>
                </a:solidFill>
              </a:rPr>
              <a:t> diabetes mellitus</a:t>
            </a:r>
            <a:r>
              <a:rPr lang="tr-TR" sz="3200" dirty="0" smtClean="0">
                <a:solidFill>
                  <a:srgbClr val="FF0000"/>
                </a:solidFill>
              </a:rPr>
              <a:t>: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/>
              <a:t>(NIDDM)</a:t>
            </a:r>
            <a:endParaRPr lang="tr-TR" sz="3200" dirty="0" smtClean="0">
              <a:solidFill>
                <a:srgbClr val="FF0000"/>
              </a:solidFill>
            </a:endParaRPr>
          </a:p>
          <a:p>
            <a:r>
              <a:rPr lang="tr-TR" sz="3200" dirty="0" err="1" smtClean="0"/>
              <a:t>İnsüline</a:t>
            </a:r>
            <a:r>
              <a:rPr lang="tr-TR" sz="3200" dirty="0" smtClean="0"/>
              <a:t> bağımlı olmayan diyabete</a:t>
            </a:r>
            <a:r>
              <a:rPr lang="en-US" sz="3200" dirty="0" smtClean="0"/>
              <a:t> </a:t>
            </a:r>
            <a:r>
              <a:rPr lang="en-US" sz="3200" dirty="0" err="1" smtClean="0"/>
              <a:t>mellit</a:t>
            </a:r>
            <a:r>
              <a:rPr lang="tr-TR" sz="3200" dirty="0" smtClean="0"/>
              <a:t>us</a:t>
            </a:r>
          </a:p>
          <a:p>
            <a:r>
              <a:rPr lang="tr-TR" sz="3200" dirty="0" err="1" smtClean="0"/>
              <a:t>İnsüline</a:t>
            </a:r>
            <a:r>
              <a:rPr lang="tr-TR" sz="3200" dirty="0" smtClean="0"/>
              <a:t> </a:t>
            </a:r>
            <a:r>
              <a:rPr lang="tr-TR" sz="3200" dirty="0" err="1" smtClean="0"/>
              <a:t>periferal</a:t>
            </a:r>
            <a:r>
              <a:rPr lang="tr-TR" sz="3200" dirty="0" smtClean="0"/>
              <a:t> rezistans</a:t>
            </a:r>
            <a:r>
              <a:rPr lang="en-US" sz="3200" dirty="0" smtClean="0"/>
              <a:t>, </a:t>
            </a:r>
            <a:r>
              <a:rPr lang="tr-TR" sz="3200" dirty="0" smtClean="0"/>
              <a:t>bozulmuş </a:t>
            </a:r>
            <a:r>
              <a:rPr lang="en-US" sz="3200" dirty="0" smtClean="0"/>
              <a:t>insulin se</a:t>
            </a:r>
            <a:r>
              <a:rPr lang="tr-TR" sz="3200" dirty="0" err="1" smtClean="0"/>
              <a:t>kresyonu</a:t>
            </a:r>
            <a:r>
              <a:rPr lang="en-US" sz="3200" dirty="0" smtClean="0"/>
              <a:t>, </a:t>
            </a:r>
            <a:r>
              <a:rPr lang="tr-TR" sz="3200" dirty="0" smtClean="0"/>
              <a:t>ve karaciğerde artmış</a:t>
            </a:r>
            <a:r>
              <a:rPr lang="en-US" sz="3200" dirty="0" smtClean="0"/>
              <a:t> glucose </a:t>
            </a:r>
            <a:r>
              <a:rPr lang="tr-TR" sz="3200" dirty="0" smtClean="0"/>
              <a:t>üretimi sonucu oluşur</a:t>
            </a:r>
          </a:p>
          <a:p>
            <a:r>
              <a:rPr lang="tr-TR" sz="3200" dirty="0" smtClean="0">
                <a:solidFill>
                  <a:schemeClr val="accent2"/>
                </a:solidFill>
              </a:rPr>
              <a:t>B</a:t>
            </a:r>
            <a:r>
              <a:rPr lang="en-US" sz="3200" dirty="0" smtClean="0">
                <a:solidFill>
                  <a:schemeClr val="accent2"/>
                </a:solidFill>
              </a:rPr>
              <a:t>eta </a:t>
            </a:r>
            <a:r>
              <a:rPr lang="tr-TR" sz="3200" dirty="0" smtClean="0">
                <a:solidFill>
                  <a:schemeClr val="accent2"/>
                </a:solidFill>
              </a:rPr>
              <a:t>hücrelerinde </a:t>
            </a:r>
            <a:r>
              <a:rPr lang="tr-TR" sz="3200" dirty="0" err="1" smtClean="0">
                <a:solidFill>
                  <a:schemeClr val="accent2"/>
                </a:solidFill>
              </a:rPr>
              <a:t>otoimmün</a:t>
            </a:r>
            <a:r>
              <a:rPr lang="tr-TR" sz="3200" dirty="0" smtClean="0">
                <a:solidFill>
                  <a:schemeClr val="accent2"/>
                </a:solidFill>
              </a:rPr>
              <a:t> </a:t>
            </a:r>
            <a:r>
              <a:rPr lang="tr-TR" sz="3200" dirty="0" err="1" smtClean="0">
                <a:solidFill>
                  <a:schemeClr val="accent2"/>
                </a:solidFill>
              </a:rPr>
              <a:t>destrüksiyon</a:t>
            </a:r>
            <a:r>
              <a:rPr lang="tr-TR" sz="3200" dirty="0" smtClean="0">
                <a:solidFill>
                  <a:schemeClr val="accent2"/>
                </a:solidFill>
              </a:rPr>
              <a:t> yoktur</a:t>
            </a:r>
            <a:endParaRPr lang="tr-TR" sz="3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528" y="2060848"/>
            <a:ext cx="88204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Se</a:t>
            </a:r>
            <a:r>
              <a:rPr lang="tr-TR" sz="3600" dirty="0" smtClean="0">
                <a:solidFill>
                  <a:srgbClr val="FF0000"/>
                </a:solidFill>
              </a:rPr>
              <a:t>k</a:t>
            </a:r>
            <a:r>
              <a:rPr lang="en-US" sz="3600" dirty="0" err="1" smtClean="0">
                <a:solidFill>
                  <a:srgbClr val="FF0000"/>
                </a:solidFill>
              </a:rPr>
              <a:t>ond</a:t>
            </a:r>
            <a:r>
              <a:rPr lang="tr-TR" sz="3600" dirty="0" smtClean="0">
                <a:solidFill>
                  <a:srgbClr val="FF0000"/>
                </a:solidFill>
              </a:rPr>
              <a:t>er diyabet: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endParaRPr lang="tr-TR" sz="3600" dirty="0" smtClean="0">
              <a:solidFill>
                <a:srgbClr val="FF0000"/>
              </a:solidFill>
            </a:endParaRPr>
          </a:p>
          <a:p>
            <a:r>
              <a:rPr lang="tr-TR" sz="3600" dirty="0" smtClean="0"/>
              <a:t>Diğer hastalık veya durumların sonucu oluşur.</a:t>
            </a:r>
          </a:p>
          <a:p>
            <a:r>
              <a:rPr lang="tr-TR" sz="3600" dirty="0" smtClean="0"/>
              <a:t>Başlıca örnek </a:t>
            </a:r>
            <a:r>
              <a:rPr lang="en-US" sz="3600" dirty="0" smtClean="0"/>
              <a:t> </a:t>
            </a:r>
            <a:r>
              <a:rPr lang="tr-TR" sz="3600" dirty="0" smtClean="0"/>
              <a:t>hamilelikle ilişkili </a:t>
            </a:r>
            <a:r>
              <a:rPr lang="en-US" sz="3600" dirty="0" smtClean="0"/>
              <a:t>gestational </a:t>
            </a:r>
            <a:r>
              <a:rPr lang="en-US" sz="3600" dirty="0" err="1" smtClean="0"/>
              <a:t>diabet</a:t>
            </a:r>
            <a:r>
              <a:rPr lang="tr-TR" sz="3600" dirty="0" smtClean="0"/>
              <a:t>’</a:t>
            </a:r>
            <a:r>
              <a:rPr lang="tr-TR" sz="3600" dirty="0" err="1" smtClean="0"/>
              <a:t>dir</a:t>
            </a:r>
            <a:r>
              <a:rPr lang="en-US" sz="3600" dirty="0" smtClean="0"/>
              <a:t>. 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3528" y="548680"/>
            <a:ext cx="7776864" cy="5673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srgbClr val="C00000"/>
                </a:solidFill>
              </a:rPr>
              <a:t>Diyabetli bireylerde çok sayıda ağız bulgusu mevcuttur:</a:t>
            </a:r>
          </a:p>
          <a:p>
            <a:r>
              <a:rPr lang="tr-TR" sz="2400" dirty="0" err="1" smtClean="0">
                <a:solidFill>
                  <a:schemeClr val="tx2">
                    <a:lumMod val="75000"/>
                  </a:schemeClr>
                </a:solidFill>
              </a:rPr>
              <a:t>C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heilosis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endParaRPr lang="tr-T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Mu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kozada kuruluk ve çatlama</a:t>
            </a:r>
          </a:p>
          <a:p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Ağız ve dilde yanma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endParaRPr lang="tr-T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2400" dirty="0" err="1" smtClean="0">
                <a:solidFill>
                  <a:schemeClr val="tx2">
                    <a:lumMod val="75000"/>
                  </a:schemeClr>
                </a:solidFill>
              </a:rPr>
              <a:t>Tükrük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 akışında azalma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ve</a:t>
            </a:r>
          </a:p>
          <a:p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Çürük </a:t>
            </a:r>
            <a:r>
              <a:rPr lang="tr-TR" sz="2400" dirty="0" err="1" smtClean="0">
                <a:solidFill>
                  <a:schemeClr val="tx2">
                    <a:lumMod val="75000"/>
                  </a:schemeClr>
                </a:solidFill>
              </a:rPr>
              <a:t>insidansında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 artış</a:t>
            </a:r>
          </a:p>
          <a:p>
            <a:endParaRPr lang="tr-T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2400" dirty="0" smtClean="0">
                <a:solidFill>
                  <a:srgbClr val="00B050"/>
                </a:solidFill>
              </a:rPr>
              <a:t>Oral florada değişiklikler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Candida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albicans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hemol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ti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k streptokok ve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sta</a:t>
            </a:r>
            <a:r>
              <a:rPr lang="tr-TR" sz="2400" dirty="0" err="1" smtClean="0">
                <a:solidFill>
                  <a:schemeClr val="tx2">
                    <a:lumMod val="75000"/>
                  </a:schemeClr>
                </a:solidFill>
              </a:rPr>
              <a:t>filocoklarda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 artış</a:t>
            </a:r>
          </a:p>
          <a:p>
            <a:endParaRPr lang="tr-TR" sz="2800" baseline="30000" dirty="0" smtClean="0"/>
          </a:p>
          <a:p>
            <a:r>
              <a:rPr lang="tr-TR" sz="2400" dirty="0" smtClean="0">
                <a:solidFill>
                  <a:srgbClr val="FF0000"/>
                </a:solidFill>
              </a:rPr>
              <a:t>Bu değişiklikler her zaman olmaz ve </a:t>
            </a:r>
            <a:r>
              <a:rPr lang="tr-TR" sz="2400" u="sng" dirty="0" err="1" smtClean="0">
                <a:solidFill>
                  <a:srgbClr val="FF0000"/>
                </a:solidFill>
              </a:rPr>
              <a:t>patognomonik</a:t>
            </a:r>
            <a:r>
              <a:rPr lang="tr-TR" sz="2400" dirty="0" smtClean="0">
                <a:solidFill>
                  <a:srgbClr val="FF0000"/>
                </a:solidFill>
              </a:rPr>
              <a:t> değildir.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İyi kontrollü diyabetiklerde  nadiren görülür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704088"/>
            <a:ext cx="8295456" cy="132624"/>
          </a:xfrm>
        </p:spPr>
        <p:txBody>
          <a:bodyPr>
            <a:normAutofit fontScale="90000"/>
          </a:bodyPr>
          <a:lstStyle/>
          <a:p>
            <a:endParaRPr lang="tr-TR"/>
          </a:p>
        </p:txBody>
      </p:sp>
      <p:sp>
        <p:nvSpPr>
          <p:cNvPr id="3" name="2 Dikdörtgen"/>
          <p:cNvSpPr/>
          <p:nvPr/>
        </p:nvSpPr>
        <p:spPr>
          <a:xfrm>
            <a:off x="395536" y="692696"/>
            <a:ext cx="828092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Diyabette  </a:t>
            </a:r>
            <a:r>
              <a:rPr lang="tr-TR" sz="2800" dirty="0" err="1" smtClean="0">
                <a:solidFill>
                  <a:srgbClr val="FF0000"/>
                </a:solidFill>
              </a:rPr>
              <a:t>periodonsiyumda</a:t>
            </a:r>
            <a:r>
              <a:rPr lang="tr-TR" sz="2800" dirty="0" smtClean="0">
                <a:solidFill>
                  <a:srgbClr val="FF0000"/>
                </a:solidFill>
              </a:rPr>
              <a:t> çeşitli değişiklikler bildirilmiştir</a:t>
            </a:r>
            <a:r>
              <a:rPr lang="tr-TR" sz="2800" dirty="0" smtClean="0"/>
              <a:t>: </a:t>
            </a:r>
          </a:p>
          <a:p>
            <a:r>
              <a:rPr lang="en-US" sz="2800" dirty="0" smtClean="0"/>
              <a:t> </a:t>
            </a:r>
            <a:r>
              <a:rPr lang="tr-TR" sz="2800" dirty="0" smtClean="0"/>
              <a:t>Saplı veya sapsız dişeti büyümeleri</a:t>
            </a:r>
            <a:r>
              <a:rPr lang="en-US" sz="2800" dirty="0" smtClean="0"/>
              <a:t>,</a:t>
            </a:r>
            <a:endParaRPr lang="tr-TR" sz="2800" dirty="0" smtClean="0"/>
          </a:p>
          <a:p>
            <a:r>
              <a:rPr lang="en-US" sz="2800" dirty="0" smtClean="0"/>
              <a:t> </a:t>
            </a:r>
            <a:r>
              <a:rPr lang="tr-TR" sz="2800" dirty="0" err="1" smtClean="0"/>
              <a:t>Ap</a:t>
            </a:r>
            <a:r>
              <a:rPr lang="en-US" sz="2800" dirty="0" smtClean="0"/>
              <a:t>s</a:t>
            </a:r>
            <a:r>
              <a:rPr lang="tr-TR" sz="2800" dirty="0" smtClean="0"/>
              <a:t>e formasyonu</a:t>
            </a:r>
          </a:p>
          <a:p>
            <a:r>
              <a:rPr lang="tr-TR" sz="2800" dirty="0" smtClean="0"/>
              <a:t> P</a:t>
            </a:r>
            <a:r>
              <a:rPr lang="en-US" sz="2800" dirty="0" err="1" smtClean="0"/>
              <a:t>eriodontitis</a:t>
            </a:r>
            <a:r>
              <a:rPr lang="tr-TR" sz="2800" dirty="0" smtClean="0"/>
              <a:t> ve </a:t>
            </a:r>
          </a:p>
          <a:p>
            <a:r>
              <a:rPr lang="en-US" sz="2800" dirty="0" smtClean="0"/>
              <a:t> </a:t>
            </a:r>
            <a:r>
              <a:rPr lang="tr-TR" sz="2800" dirty="0" smtClean="0"/>
              <a:t>Dişlerde kayıp</a:t>
            </a:r>
          </a:p>
          <a:p>
            <a:endParaRPr lang="tr-TR" sz="2800" dirty="0" smtClean="0"/>
          </a:p>
          <a:p>
            <a:r>
              <a:rPr lang="tr-TR" sz="2800" dirty="0" smtClean="0"/>
              <a:t>Kontrolsüz diyabetiklerde defans mekanizmasındaki düşüşe bağlı olarak enfeksiyona yatkınlık ve buna bağlı </a:t>
            </a:r>
            <a:r>
              <a:rPr lang="tr-TR" sz="2800" dirty="0" err="1" smtClean="0"/>
              <a:t>destrüktif</a:t>
            </a:r>
            <a:r>
              <a:rPr lang="tr-TR" sz="2800" dirty="0" smtClean="0"/>
              <a:t> </a:t>
            </a:r>
            <a:r>
              <a:rPr lang="tr-TR" sz="2800" dirty="0" err="1" smtClean="0"/>
              <a:t>periodontal</a:t>
            </a:r>
            <a:r>
              <a:rPr lang="tr-TR" sz="2800" dirty="0" smtClean="0"/>
              <a:t> hastalık oluşması riski vardır</a:t>
            </a:r>
          </a:p>
          <a:p>
            <a:r>
              <a:rPr lang="tr-TR" sz="2800" dirty="0" err="1" smtClean="0">
                <a:solidFill>
                  <a:srgbClr val="FF0000"/>
                </a:solidFill>
              </a:rPr>
              <a:t>Periodontal</a:t>
            </a:r>
            <a:r>
              <a:rPr lang="tr-TR" sz="2800" dirty="0" smtClean="0">
                <a:solidFill>
                  <a:srgbClr val="FF0000"/>
                </a:solidFill>
              </a:rPr>
              <a:t> hastalık diyabetin 6. komplikasyonu olarak kabul edilmektedir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1711</TotalTime>
  <Words>2076</Words>
  <Application>Microsoft Office PowerPoint</Application>
  <PresentationFormat>Ekran Gösterisi (4:3)</PresentationFormat>
  <Paragraphs>326</Paragraphs>
  <Slides>56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57" baseType="lpstr">
      <vt:lpstr>Akış</vt:lpstr>
      <vt:lpstr>Sistemik hastalıkların periodonsiyum üzerine etkisi</vt:lpstr>
      <vt:lpstr> Endokrin hastalıklar ve hormonal  değişiklikler</vt:lpstr>
      <vt:lpstr>DİYABET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Polimorfonükleer lokosıt fonksiyonları</vt:lpstr>
      <vt:lpstr>Slayt 14</vt:lpstr>
      <vt:lpstr>Slayt 15</vt:lpstr>
      <vt:lpstr>Kadın seks hormonları </vt:lpstr>
      <vt:lpstr> Puberte</vt:lpstr>
      <vt:lpstr>Mensturasyon</vt:lpstr>
      <vt:lpstr>Hamilelik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Diğer tarafdan;</vt:lpstr>
      <vt:lpstr>Hormonal kontraseptivler</vt:lpstr>
      <vt:lpstr>   Menapoz</vt:lpstr>
      <vt:lpstr>Slayt 31</vt:lpstr>
      <vt:lpstr>Slayt 32</vt:lpstr>
      <vt:lpstr>Menapozal gingivostomatitisin semptomları Kronik Deskuamatif Gingivitisle benzerdir</vt:lpstr>
      <vt:lpstr>Hiperparatiroidizm</vt:lpstr>
      <vt:lpstr>Slayt 35</vt:lpstr>
      <vt:lpstr>Agızdakı degısıklıkler </vt:lpstr>
      <vt:lpstr>Anemi</vt:lpstr>
      <vt:lpstr>Slayt 38</vt:lpstr>
      <vt:lpstr>            Trombositopeni</vt:lpstr>
      <vt:lpstr>Slayt 40</vt:lpstr>
      <vt:lpstr>Slayt 41</vt:lpstr>
      <vt:lpstr>Antibadi yetmezliği</vt:lpstr>
      <vt:lpstr>Slayt 43</vt:lpstr>
      <vt:lpstr>   Hematolojik hastalıklar ve immünyetmezlik</vt:lpstr>
      <vt:lpstr>Slayt 45</vt:lpstr>
      <vt:lpstr>Lökosit hastalıkları</vt:lpstr>
      <vt:lpstr>   Nötropeni</vt:lpstr>
      <vt:lpstr>Agranulositosis </vt:lpstr>
      <vt:lpstr>Slayt 49</vt:lpstr>
      <vt:lpstr>Lösemi</vt:lpstr>
      <vt:lpstr>Slayt 51</vt:lpstr>
      <vt:lpstr>Slayt 52</vt:lpstr>
      <vt:lpstr>Stres ve psikosomatik hastalıklar</vt:lpstr>
      <vt:lpstr>Slayt 54</vt:lpstr>
      <vt:lpstr>Slayt 55</vt:lpstr>
      <vt:lpstr>Slayt 56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Sistemik hastalıkların periodonsiyum üzerine etkisi</dc:title>
  <dc:creator>meral</dc:creator>
  <cp:lastModifiedBy>Asus</cp:lastModifiedBy>
  <cp:revision>295</cp:revision>
  <dcterms:created xsi:type="dcterms:W3CDTF">2015-02-24T13:48:23Z</dcterms:created>
  <dcterms:modified xsi:type="dcterms:W3CDTF">2018-01-03T08:33:16Z</dcterms:modified>
</cp:coreProperties>
</file>