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100"/>
  </p:notesMasterIdLst>
  <p:sldIdLst>
    <p:sldId id="256" r:id="rId2"/>
    <p:sldId id="472" r:id="rId3"/>
    <p:sldId id="475" r:id="rId4"/>
    <p:sldId id="329" r:id="rId5"/>
    <p:sldId id="473" r:id="rId6"/>
    <p:sldId id="384" r:id="rId7"/>
    <p:sldId id="385" r:id="rId8"/>
    <p:sldId id="476" r:id="rId9"/>
    <p:sldId id="386" r:id="rId10"/>
    <p:sldId id="477" r:id="rId11"/>
    <p:sldId id="388" r:id="rId12"/>
    <p:sldId id="474" r:id="rId13"/>
    <p:sldId id="387" r:id="rId14"/>
    <p:sldId id="398" r:id="rId15"/>
    <p:sldId id="481" r:id="rId16"/>
    <p:sldId id="492" r:id="rId17"/>
    <p:sldId id="480" r:id="rId18"/>
    <p:sldId id="488" r:id="rId19"/>
    <p:sldId id="489" r:id="rId20"/>
    <p:sldId id="482" r:id="rId21"/>
    <p:sldId id="483" r:id="rId22"/>
    <p:sldId id="484" r:id="rId23"/>
    <p:sldId id="490" r:id="rId24"/>
    <p:sldId id="485" r:id="rId25"/>
    <p:sldId id="338" r:id="rId26"/>
    <p:sldId id="347" r:id="rId27"/>
    <p:sldId id="348" r:id="rId28"/>
    <p:sldId id="355" r:id="rId29"/>
    <p:sldId id="356" r:id="rId30"/>
    <p:sldId id="357" r:id="rId31"/>
    <p:sldId id="361" r:id="rId32"/>
    <p:sldId id="369" r:id="rId33"/>
    <p:sldId id="370" r:id="rId34"/>
    <p:sldId id="371" r:id="rId35"/>
    <p:sldId id="372" r:id="rId36"/>
    <p:sldId id="373" r:id="rId37"/>
    <p:sldId id="374" r:id="rId38"/>
    <p:sldId id="375" r:id="rId39"/>
    <p:sldId id="376" r:id="rId40"/>
    <p:sldId id="377" r:id="rId41"/>
    <p:sldId id="378" r:id="rId42"/>
    <p:sldId id="379" r:id="rId43"/>
    <p:sldId id="380" r:id="rId44"/>
    <p:sldId id="381" r:id="rId45"/>
    <p:sldId id="314" r:id="rId46"/>
    <p:sldId id="401" r:id="rId47"/>
    <p:sldId id="402" r:id="rId48"/>
    <p:sldId id="403" r:id="rId49"/>
    <p:sldId id="460" r:id="rId50"/>
    <p:sldId id="405" r:id="rId51"/>
    <p:sldId id="406" r:id="rId52"/>
    <p:sldId id="407" r:id="rId53"/>
    <p:sldId id="408" r:id="rId54"/>
    <p:sldId id="409" r:id="rId55"/>
    <p:sldId id="410" r:id="rId56"/>
    <p:sldId id="411" r:id="rId57"/>
    <p:sldId id="412" r:id="rId58"/>
    <p:sldId id="413" r:id="rId59"/>
    <p:sldId id="415" r:id="rId60"/>
    <p:sldId id="416" r:id="rId61"/>
    <p:sldId id="417" r:id="rId62"/>
    <p:sldId id="418" r:id="rId63"/>
    <p:sldId id="419" r:id="rId64"/>
    <p:sldId id="420" r:id="rId65"/>
    <p:sldId id="421" r:id="rId66"/>
    <p:sldId id="422" r:id="rId67"/>
    <p:sldId id="423" r:id="rId68"/>
    <p:sldId id="424" r:id="rId69"/>
    <p:sldId id="425" r:id="rId70"/>
    <p:sldId id="426" r:id="rId71"/>
    <p:sldId id="427" r:id="rId72"/>
    <p:sldId id="428" r:id="rId73"/>
    <p:sldId id="429" r:id="rId74"/>
    <p:sldId id="430" r:id="rId75"/>
    <p:sldId id="431" r:id="rId76"/>
    <p:sldId id="432" r:id="rId77"/>
    <p:sldId id="433" r:id="rId78"/>
    <p:sldId id="434" r:id="rId79"/>
    <p:sldId id="435" r:id="rId80"/>
    <p:sldId id="436" r:id="rId81"/>
    <p:sldId id="437" r:id="rId82"/>
    <p:sldId id="438" r:id="rId83"/>
    <p:sldId id="439" r:id="rId84"/>
    <p:sldId id="440" r:id="rId85"/>
    <p:sldId id="441" r:id="rId86"/>
    <p:sldId id="442" r:id="rId87"/>
    <p:sldId id="448" r:id="rId88"/>
    <p:sldId id="449" r:id="rId89"/>
    <p:sldId id="450" r:id="rId90"/>
    <p:sldId id="451" r:id="rId91"/>
    <p:sldId id="452" r:id="rId92"/>
    <p:sldId id="453" r:id="rId93"/>
    <p:sldId id="454" r:id="rId94"/>
    <p:sldId id="455" r:id="rId95"/>
    <p:sldId id="456" r:id="rId96"/>
    <p:sldId id="457" r:id="rId97"/>
    <p:sldId id="458" r:id="rId98"/>
    <p:sldId id="491" r:id="rId9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082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241" autoAdjust="0"/>
    <p:restoredTop sz="94660"/>
  </p:normalViewPr>
  <p:slideViewPr>
    <p:cSldViewPr snapToGrid="0" snapToObjects="1">
      <p:cViewPr varScale="1">
        <p:scale>
          <a:sx n="86" d="100"/>
          <a:sy n="86" d="100"/>
        </p:scale>
        <p:origin x="-156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53D60F47-D0F4-4884-B1CD-A90C0F28D1D7}" type="datetimeFigureOut">
              <a:rPr lang="en-US"/>
              <a:pPr>
                <a:defRPr/>
              </a:pPr>
              <a:t>3/13/2018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noProof="0" smtClean="0"/>
              <a:t>Click to edit Master text styles</a:t>
            </a:r>
          </a:p>
          <a:p>
            <a:pPr lvl="1"/>
            <a:r>
              <a:rPr lang="tr-TR" noProof="0" smtClean="0"/>
              <a:t>Second level</a:t>
            </a:r>
          </a:p>
          <a:p>
            <a:pPr lvl="2"/>
            <a:r>
              <a:rPr lang="tr-TR" noProof="0" smtClean="0"/>
              <a:t>Third level</a:t>
            </a:r>
          </a:p>
          <a:p>
            <a:pPr lvl="3"/>
            <a:r>
              <a:rPr lang="tr-TR" noProof="0" smtClean="0"/>
              <a:t>Fourth level</a:t>
            </a:r>
          </a:p>
          <a:p>
            <a:pPr lvl="4"/>
            <a:r>
              <a:rPr lang="tr-TR"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C2F6D22A-CE01-48B9-8883-2D792D69348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ln>
            <a:miter lim="800000"/>
            <a:headEnd/>
            <a:tailEnd/>
          </a:ln>
        </p:spPr>
        <p:txBody>
          <a:bodyPr/>
          <a:lstStyle/>
          <a:p>
            <a:fld id="{F639AF82-C839-4D49-9D2F-24DCD488FC30}" type="slidenum">
              <a:rPr lang="en-US" smtClean="0"/>
              <a:pPr/>
              <a:t>6</a:t>
            </a:fld>
            <a:endParaRPr lang="en-US" smtClean="0"/>
          </a:p>
        </p:txBody>
      </p:sp>
      <p:sp>
        <p:nvSpPr>
          <p:cNvPr id="108547" name="Rectangle 2"/>
          <p:cNvSpPr>
            <a:spLocks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600" smtClean="0">
                <a:ea typeface="ＭＳ Ｐゴシック" pitchFamily="34" charset="-128"/>
              </a:rPr>
              <a:t>Monocyte: </a:t>
            </a:r>
            <a:r>
              <a:rPr lang="en-US" sz="600" smtClean="0">
                <a:solidFill>
                  <a:srgbClr val="000000"/>
                </a:solidFill>
                <a:latin typeface="Arial" pitchFamily="34" charset="0"/>
                <a:ea typeface="ＭＳ Ｐゴシック" pitchFamily="34" charset="-128"/>
              </a:rPr>
              <a:t>Monocytes help other white blood cells to remove dead or damaged tissues, destroy cancer cells, and regulate immunity against foreign substances. Monocytes are produced in the bone marrow and then enter the bloodstream, where they account for about 1 to 10% of the circulating leukocytes (200 to 600 monocytes per microliter of blood). After a few hours in the bloodstream, they migrate to tissues (such as spleen, liver, lung, and bone marrow tissue), where they mature into macrophages, the main scavenger cells of the immune system. </a:t>
            </a:r>
          </a:p>
          <a:p>
            <a:r>
              <a:rPr lang="en-US" sz="600" smtClean="0">
                <a:solidFill>
                  <a:srgbClr val="000000"/>
                </a:solidFill>
                <a:latin typeface="Arial" pitchFamily="34" charset="0"/>
                <a:ea typeface="ＭＳ Ｐゴシック" pitchFamily="34" charset="-128"/>
              </a:rPr>
              <a:t>An increased number of monocytes in the blood (monocytosis) occurs in response to chronic infections, in autoimmune disorders, in blood disorders, and in cancers.</a:t>
            </a:r>
          </a:p>
          <a:p>
            <a:r>
              <a:rPr lang="en-US" sz="600" smtClean="0">
                <a:solidFill>
                  <a:srgbClr val="000000"/>
                </a:solidFill>
                <a:latin typeface="Arial" pitchFamily="34" charset="0"/>
                <a:ea typeface="ＭＳ Ｐゴシック" pitchFamily="34" charset="-128"/>
              </a:rPr>
              <a:t>A low number of monocytes in the blood (monocytopenia) can occur in response to the release of toxins into the blood by certain types of bacteria (endotoxemia), as well as in people receiving chemotherapy or corticosteroids.</a:t>
            </a:r>
          </a:p>
          <a:p>
            <a:endParaRPr lang="en-US" sz="600" smtClean="0">
              <a:ea typeface="ＭＳ Ｐゴシック" pitchFamily="34" charset="-128"/>
            </a:endParaRPr>
          </a:p>
          <a:p>
            <a:r>
              <a:rPr lang="en-US" sz="600" b="1" smtClean="0">
                <a:ea typeface="ＭＳ Ｐゴシック" pitchFamily="34" charset="-128"/>
              </a:rPr>
              <a:t>granulocyte</a:t>
            </a:r>
            <a:r>
              <a:rPr lang="en-US" sz="600" smtClean="0">
                <a:ea typeface="ＭＳ Ｐゴシック" pitchFamily="34" charset="-128"/>
              </a:rPr>
              <a:t> - Any of a group of white blood cells having many large granules in their cytoplasm and distinctive lobular (polymorphic) nuclei; three subgroups are recognized based on the staining properties of the granules:  neutrophils, eosinophils, and basophils.</a:t>
            </a:r>
          </a:p>
          <a:p>
            <a:endParaRPr lang="en-US" sz="600" smtClean="0">
              <a:ea typeface="ＭＳ Ｐゴシック" pitchFamily="34" charset="-128"/>
            </a:endParaRPr>
          </a:p>
          <a:p>
            <a:r>
              <a:rPr lang="en-US" sz="600" smtClean="0">
                <a:ea typeface="ＭＳ Ｐゴシック" pitchFamily="34" charset="-128"/>
              </a:rPr>
              <a:t>Neutophil: Most numerous type of leukocyte:  </a:t>
            </a:r>
            <a:r>
              <a:rPr lang="en-US" sz="600" smtClean="0">
                <a:solidFill>
                  <a:srgbClr val="000000"/>
                </a:solidFill>
                <a:latin typeface="Arial" pitchFamily="34" charset="0"/>
                <a:ea typeface="ＭＳ Ｐゴシック" pitchFamily="34" charset="-128"/>
              </a:rPr>
              <a:t>Neutrophils help the body to fight infections and to heal injuries. Neutrophils may increase in response to a number of conditions or diseases. In many instances, the increased number of neutrophils is a necessary reaction by the body, as it tries to heal or to ward off an invading microorganism or foreign substance. Infections by bacteria, viruses, fungi, and parasites may all increase the number of neutrophils in the blood. The number may rise in a person who has an injury, such as a hip fracture or burn. Inflammatory disorders, including autoimmune diseases such as rheumatoid arthritis, can cause an increase in the number and activity of neutrophils. Some drugs, such as corticosteroids, also lead to an increased number of neutrophils in the blood.</a:t>
            </a:r>
          </a:p>
          <a:p>
            <a:endParaRPr lang="en-US" sz="600" smtClean="0">
              <a:ea typeface="ＭＳ Ｐゴシック" pitchFamily="34" charset="-128"/>
            </a:endParaRPr>
          </a:p>
          <a:p>
            <a:r>
              <a:rPr lang="en-US" sz="600" smtClean="0">
                <a:solidFill>
                  <a:srgbClr val="000000"/>
                </a:solidFill>
                <a:latin typeface="Arial" pitchFamily="34" charset="0"/>
                <a:ea typeface="ＭＳ Ｐゴシック" pitchFamily="34" charset="-128"/>
              </a:rPr>
              <a:t>Eosinophil:Eosinophils usually account for less than 7% of the circulating leukocytes (100 to 500 eosinophils per microliter of blood). These cells have a role in the protective immunity against certain parasites but also contribute to the inflammation that occurs in allergic disorders.</a:t>
            </a:r>
          </a:p>
          <a:p>
            <a:r>
              <a:rPr lang="en-US" sz="600" smtClean="0">
                <a:solidFill>
                  <a:srgbClr val="000000"/>
                </a:solidFill>
                <a:latin typeface="Arial" pitchFamily="34" charset="0"/>
                <a:ea typeface="ＭＳ Ｐゴシック" pitchFamily="34" charset="-128"/>
              </a:rPr>
              <a:t>An increased number of eosinophils in the blood (eosinophilia) usually indicates the response of the body to abnormal cells, parasites, or substances that cause an allergic reaction (allergens). A low number of eosinophils in the blood (eosinopenia) can occur with Cushing's syndrome and stress reactions but does not usually cause problems because other parts of the immune system compensate adequately.</a:t>
            </a:r>
          </a:p>
          <a:p>
            <a:endParaRPr lang="en-US" sz="600" smtClean="0">
              <a:solidFill>
                <a:srgbClr val="000000"/>
              </a:solidFill>
              <a:latin typeface="Arial" pitchFamily="34" charset="0"/>
              <a:ea typeface="ＭＳ Ｐゴシック" pitchFamily="34" charset="-128"/>
            </a:endParaRPr>
          </a:p>
          <a:p>
            <a:r>
              <a:rPr lang="en-US" sz="600" smtClean="0">
                <a:solidFill>
                  <a:srgbClr val="000000"/>
                </a:solidFill>
                <a:latin typeface="Arial" pitchFamily="34" charset="0"/>
                <a:ea typeface="ＭＳ Ｐゴシック" pitchFamily="34" charset="-128"/>
              </a:rPr>
              <a:t>Basophil:Basophils account for less than 3% of the circulating leukocytes (0 to 300 basophils per microliter of blood). These cells have some role in immune surveillance and wound repair. Basophils can release histamine and other mediators and play a role in the initiation of allergic reactions. A decrease in the number of basophils (basopenia) can occur as a response to thyrotoxicosis, acute hypersensitivity reactions, and infections. An increase in the number of basophils (basophilia) can be seen in people with hypothyroidism.</a:t>
            </a:r>
          </a:p>
          <a:p>
            <a:endParaRPr lang="en-US" sz="600" smtClean="0">
              <a:solidFill>
                <a:srgbClr val="000000"/>
              </a:solidFill>
              <a:latin typeface="Arial" pitchFamily="34" charset="0"/>
              <a:ea typeface="ＭＳ Ｐゴシック" pitchFamily="34" charset="-128"/>
            </a:endParaRPr>
          </a:p>
          <a:p>
            <a:r>
              <a:rPr lang="en-US" sz="600" smtClean="0">
                <a:solidFill>
                  <a:srgbClr val="000000"/>
                </a:solidFill>
                <a:latin typeface="Arial" pitchFamily="34" charset="0"/>
                <a:ea typeface="ＭＳ Ｐゴシック" pitchFamily="34" charset="-128"/>
              </a:rPr>
              <a:t>Macrophage:  A large cell that is derived from a white blood cell called a monocyte, that ingests bacteria and other foreign cells, and that helps white blood cells identify microorganisms and other foreign substances.  </a:t>
            </a:r>
          </a:p>
          <a:p>
            <a:endParaRPr lang="en-US" sz="600" smtClean="0">
              <a:solidFill>
                <a:srgbClr val="000000"/>
              </a:solidFill>
              <a:latin typeface="Arial" pitchFamily="34" charset="0"/>
              <a:ea typeface="ＭＳ Ｐゴシック" pitchFamily="34" charset="-128"/>
            </a:endParaRPr>
          </a:p>
          <a:p>
            <a:r>
              <a:rPr lang="en-US" sz="600" smtClean="0">
                <a:solidFill>
                  <a:srgbClr val="000000"/>
                </a:solidFill>
                <a:latin typeface="Arial" pitchFamily="34" charset="0"/>
                <a:ea typeface="ＭＳ Ｐゴシック" pitchFamily="34" charset="-128"/>
              </a:rPr>
              <a:t>Erthrocyte:  Red blood cell: </a:t>
            </a:r>
            <a:r>
              <a:rPr lang="en-US" sz="600" smtClean="0">
                <a:solidFill>
                  <a:srgbClr val="333333"/>
                </a:solidFill>
                <a:latin typeface="Arial" pitchFamily="34" charset="0"/>
                <a:ea typeface="ＭＳ Ｐゴシック" pitchFamily="34" charset="-128"/>
              </a:rPr>
              <a:t>a mature blood cell that contains hemoglobin to carry oxygen to the bodily tissues; a biconcave disc that has no nucleus </a:t>
            </a:r>
            <a:endParaRPr lang="en-US" sz="600" smtClean="0">
              <a:solidFill>
                <a:srgbClr val="000000"/>
              </a:solidFill>
              <a:latin typeface="Arial" pitchFamily="34" charset="0"/>
              <a:ea typeface="ＭＳ Ｐゴシック" pitchFamily="34" charset="-128"/>
            </a:endParaRPr>
          </a:p>
          <a:p>
            <a:endParaRPr lang="en-US" sz="600" smtClean="0">
              <a:latin typeface="Arial" pitchFamily="34" charset="0"/>
              <a:ea typeface="ＭＳ Ｐゴシック" pitchFamily="34" charset="-128"/>
            </a:endParaRPr>
          </a:p>
          <a:p>
            <a:r>
              <a:rPr lang="en-US" sz="600" smtClean="0">
                <a:solidFill>
                  <a:srgbClr val="000000"/>
                </a:solidFill>
                <a:latin typeface="Arial" pitchFamily="34" charset="0"/>
                <a:ea typeface="ＭＳ Ｐゴシック" pitchFamily="34" charset="-128"/>
              </a:rPr>
              <a:t>2 different types of Lymphocytes:  T lymphocytes:  natural killer cells – help protect against viral infections &amp; detect/destroy some cancer cells.</a:t>
            </a:r>
          </a:p>
          <a:p>
            <a:r>
              <a:rPr lang="en-US" sz="600" smtClean="0">
                <a:solidFill>
                  <a:srgbClr val="000000"/>
                </a:solidFill>
                <a:latin typeface="Arial" pitchFamily="34" charset="0"/>
                <a:ea typeface="ＭＳ Ｐゴシック" pitchFamily="34" charset="-128"/>
              </a:rPr>
              <a:t>B lymphocytes: develop into cells that produce antibodies. Lymphocytes are found in circulating blood, the thymus, spleen, lymph nodes and other lymph organs</a:t>
            </a:r>
          </a:p>
          <a:p>
            <a:endParaRPr lang="en-US" sz="600" smtClean="0">
              <a:ea typeface="ＭＳ Ｐゴシック" pitchFamily="34" charset="-128"/>
            </a:endParaRPr>
          </a:p>
          <a:p>
            <a:r>
              <a:rPr lang="en-US" sz="600" smtClean="0">
                <a:ea typeface="ＭＳ Ｐゴシック" pitchFamily="34" charset="-128"/>
              </a:rPr>
              <a:t>Types of T cells:  </a:t>
            </a:r>
          </a:p>
          <a:p>
            <a:pPr>
              <a:buFontTx/>
              <a:buChar char="•"/>
            </a:pPr>
            <a:r>
              <a:rPr lang="en-US" sz="600" smtClean="0">
                <a:ea typeface="ＭＳ Ｐゴシック" pitchFamily="34" charset="-128"/>
              </a:rPr>
              <a:t>Cytotoxic or killer T cells - kill foreign, virus infected and tumor cells based on prior experience. Produce proteins called perforans that induce cell death by putting holes in the cell membrane. </a:t>
            </a:r>
          </a:p>
          <a:p>
            <a:pPr>
              <a:buFontTx/>
              <a:buChar char="•"/>
            </a:pPr>
            <a:r>
              <a:rPr lang="en-US" sz="600" smtClean="0">
                <a:ea typeface="ＭＳ Ｐゴシック" pitchFamily="34" charset="-128"/>
              </a:rPr>
              <a:t>Helper T cells - most numerous type of T cell, stimulate the activity of other T cells </a:t>
            </a:r>
          </a:p>
          <a:p>
            <a:pPr>
              <a:buFontTx/>
              <a:buChar char="•"/>
            </a:pPr>
            <a:r>
              <a:rPr lang="en-US" sz="600" smtClean="0">
                <a:ea typeface="ＭＳ Ｐゴシック" pitchFamily="34" charset="-128"/>
              </a:rPr>
              <a:t>Suppressor T cells - inhibit the activity of other T cells </a:t>
            </a:r>
          </a:p>
          <a:p>
            <a:pPr>
              <a:buFontTx/>
              <a:buChar char="•"/>
            </a:pPr>
            <a:r>
              <a:rPr lang="en-US" sz="600" smtClean="0">
                <a:ea typeface="ＭＳ Ｐゴシック" pitchFamily="34" charset="-128"/>
              </a:rPr>
              <a:t>Memory T cells - respond quickly to the presentation of the same antigen at a later date. Have a long life span. </a:t>
            </a:r>
          </a:p>
          <a:p>
            <a:pPr>
              <a:buFontTx/>
              <a:buChar char="•"/>
            </a:pPr>
            <a:r>
              <a:rPr lang="en-US" sz="600" smtClean="0">
                <a:ea typeface="ＭＳ Ｐゴシック" pitchFamily="34" charset="-128"/>
              </a:rPr>
              <a:t>Natural Killer cells - kill cells infected with viruses and tumor cells without prior sensitization. </a:t>
            </a:r>
          </a:p>
          <a:p>
            <a:endParaRPr lang="en-US" sz="600" smtClean="0">
              <a:ea typeface="ＭＳ Ｐゴシック" pitchFamily="34" charset="-128"/>
            </a:endParaRPr>
          </a:p>
          <a:p>
            <a:endParaRPr lang="en-US" sz="600"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10957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ea typeface="ＭＳ Ｐゴシック" pitchFamily="34" charset="-128"/>
              </a:rPr>
              <a:t>Acanthocytes</a:t>
            </a:r>
            <a:r>
              <a:rPr lang="en-US" smtClean="0">
                <a:ea typeface="ＭＳ Ｐゴシック" pitchFamily="34" charset="-128"/>
              </a:rPr>
              <a:t> have only a few spicules of varying size that project from the cell surface at irregular intervals. They appear contracted and dense on stained peripheral blood smears. Spur cells appear to be the extreme form of acanthocytes and are seen in patients with severe liver disease . Spur cells are felt to be acanthocytes remodeled by the spleen, whereby the spicules become more blunt and the associated membrane loss makes the cell more spherocytic (spheroacanthocyte).</a:t>
            </a:r>
            <a:br>
              <a:rPr lang="en-US" smtClean="0">
                <a:ea typeface="ＭＳ Ｐゴシック" pitchFamily="34" charset="-128"/>
              </a:rPr>
            </a:br>
            <a:r>
              <a:rPr lang="en-US" smtClean="0">
                <a:ea typeface="ＭＳ Ｐゴシック" pitchFamily="34" charset="-128"/>
              </a:rPr>
              <a:t/>
            </a:r>
            <a:br>
              <a:rPr lang="en-US" smtClean="0">
                <a:ea typeface="ＭＳ Ｐゴシック" pitchFamily="34" charset="-128"/>
              </a:rPr>
            </a:br>
            <a:endParaRPr lang="en-US" smtClean="0">
              <a:ea typeface="ＭＳ Ｐゴシック" pitchFamily="34" charset="-128"/>
            </a:endParaRPr>
          </a:p>
          <a:p>
            <a:pPr eaLnBrk="1" hangingPunct="1"/>
            <a:endParaRPr lang="ar-SA" smtClean="0">
              <a:ea typeface="ＭＳ Ｐゴシック" pitchFamily="34" charset="-128"/>
            </a:endParaRPr>
          </a:p>
        </p:txBody>
      </p:sp>
      <p:sp>
        <p:nvSpPr>
          <p:cNvPr id="109572" name="عنصر نائب لرقم الشريحة 3"/>
          <p:cNvSpPr>
            <a:spLocks noGrp="1"/>
          </p:cNvSpPr>
          <p:nvPr>
            <p:ph type="sldNum" sz="quarter" idx="5"/>
          </p:nvPr>
        </p:nvSpPr>
        <p:spPr bwMode="auto">
          <a:noFill/>
          <a:ln>
            <a:miter lim="800000"/>
            <a:headEnd/>
            <a:tailEnd/>
          </a:ln>
        </p:spPr>
        <p:txBody>
          <a:bodyPr/>
          <a:lstStyle/>
          <a:p>
            <a:fld id="{89543B6D-7071-443B-B257-9B529424FED3}" type="slidenum">
              <a:rPr lang="en-US" smtClean="0">
                <a:latin typeface="Arial" pitchFamily="34" charset="0"/>
                <a:cs typeface="Arial" pitchFamily="34" charset="0"/>
              </a:rPr>
              <a:pPr/>
              <a:t>73</a:t>
            </a:fld>
            <a:endParaRPr lang="en-US"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110595"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r>
              <a:rPr lang="en-US" b="1" smtClean="0">
                <a:ea typeface="ＭＳ Ｐゴシック" pitchFamily="34" charset="-128"/>
              </a:rPr>
              <a:t>Hereditary pyropoikilocytosis</a:t>
            </a:r>
            <a:r>
              <a:rPr lang="en-US" smtClean="0">
                <a:ea typeface="ＭＳ Ｐゴシック" pitchFamily="34" charset="-128"/>
              </a:rPr>
              <a:t> (HPP) is an autosomal recessive form of hemolytic anemia characterized by an abnormal sensitivity of red blood cells to heat and erythrocyte morphology similar to that seen in thermal burns. Patients with HPP tend to experience severe haemolysis and anaemia in infancy that gradually improves, evolving toward typical elliptocytosis later in life. However, the hemolysis can lead to rapid sequestration and destruction of red cells. Splenectomy is curative when this occurs.</a:t>
            </a:r>
          </a:p>
          <a:p>
            <a:r>
              <a:rPr lang="en-US" smtClean="0">
                <a:ea typeface="ＭＳ Ｐゴシック" pitchFamily="34" charset="-128"/>
              </a:rPr>
              <a:t>HPP has been associated with a defect of the erythrocyte membrane protein spectrin and with spectrin deficiency</a:t>
            </a:r>
            <a:endParaRPr lang="ar-SA" smtClean="0">
              <a:ea typeface="ＭＳ Ｐゴシック" pitchFamily="34" charset="-128"/>
            </a:endParaRPr>
          </a:p>
          <a:p>
            <a:endParaRPr lang="ar-SA" smtClean="0">
              <a:ea typeface="ＭＳ Ｐゴシック" pitchFamily="34" charset="-128"/>
            </a:endParaRPr>
          </a:p>
        </p:txBody>
      </p:sp>
      <p:sp>
        <p:nvSpPr>
          <p:cNvPr id="110596" name="عنصر نائب لرقم الشريحة 3"/>
          <p:cNvSpPr>
            <a:spLocks noGrp="1"/>
          </p:cNvSpPr>
          <p:nvPr>
            <p:ph type="sldNum" sz="quarter" idx="5"/>
          </p:nvPr>
        </p:nvSpPr>
        <p:spPr bwMode="auto">
          <a:noFill/>
          <a:ln>
            <a:miter lim="800000"/>
            <a:headEnd/>
            <a:tailEnd/>
          </a:ln>
        </p:spPr>
        <p:txBody>
          <a:bodyPr/>
          <a:lstStyle/>
          <a:p>
            <a:fld id="{CB117F36-5FAB-42A5-A171-6260F3079FEA}" type="slidenum">
              <a:rPr lang="en-US" smtClean="0"/>
              <a:pPr/>
              <a:t>90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111619"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r>
              <a:rPr lang="en-US" b="1" smtClean="0">
                <a:ea typeface="ＭＳ Ｐゴシック" pitchFamily="34" charset="-128"/>
              </a:rPr>
              <a:t>microangiopathic hemolytic anemia</a:t>
            </a:r>
            <a:r>
              <a:rPr lang="en-US" smtClean="0">
                <a:ea typeface="ＭＳ Ｐゴシック" pitchFamily="34" charset="-128"/>
              </a:rPr>
              <a:t> (MAHA) is a microangiopathic subgroup of hemolytic anemia (loss of red blood cells through destruction) caused by factors in the small blood vessels. It is identified by the finding of anemia and schistocytes on microscopy of the blood film.</a:t>
            </a:r>
          </a:p>
          <a:p>
            <a:endParaRPr lang="en-US" smtClean="0">
              <a:ea typeface="ＭＳ Ｐゴシック" pitchFamily="34" charset="-128"/>
            </a:endParaRPr>
          </a:p>
          <a:p>
            <a:endParaRPr lang="en-US" smtClean="0">
              <a:ea typeface="ＭＳ Ｐゴシック" pitchFamily="34" charset="-128"/>
            </a:endParaRPr>
          </a:p>
          <a:p>
            <a:endParaRPr lang="en-US" smtClean="0">
              <a:ea typeface="ＭＳ Ｐゴシック" pitchFamily="34" charset="-128"/>
            </a:endParaRPr>
          </a:p>
        </p:txBody>
      </p:sp>
      <p:sp>
        <p:nvSpPr>
          <p:cNvPr id="111620" name="عنصر نائب لرقم الشريحة 3"/>
          <p:cNvSpPr>
            <a:spLocks noGrp="1"/>
          </p:cNvSpPr>
          <p:nvPr>
            <p:ph type="sldNum" sz="quarter" idx="5"/>
          </p:nvPr>
        </p:nvSpPr>
        <p:spPr bwMode="auto">
          <a:noFill/>
          <a:ln>
            <a:miter lim="800000"/>
            <a:headEnd/>
            <a:tailEnd/>
          </a:ln>
        </p:spPr>
        <p:txBody>
          <a:bodyPr/>
          <a:lstStyle/>
          <a:p>
            <a:fld id="{F6AF79EB-8700-4761-8794-33C5E014AF5E}" type="slidenum">
              <a:rPr lang="en-US" smtClean="0"/>
              <a:pPr/>
              <a:t>91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112643"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r>
              <a:rPr lang="en-US" b="1" smtClean="0">
                <a:ea typeface="ＭＳ Ｐゴシック" pitchFamily="34" charset="-128"/>
              </a:rPr>
              <a:t>Myelofibrosis</a:t>
            </a:r>
            <a:r>
              <a:rPr lang="en-US" smtClean="0">
                <a:ea typeface="ＭＳ Ｐゴシック" pitchFamily="34" charset="-128"/>
              </a:rPr>
              <a:t>, also known as </a:t>
            </a:r>
            <a:r>
              <a:rPr lang="en-US" b="1" smtClean="0">
                <a:ea typeface="ＭＳ Ｐゴシック" pitchFamily="34" charset="-128"/>
              </a:rPr>
              <a:t>myeloid metaplasia</a:t>
            </a:r>
            <a:r>
              <a:rPr lang="en-US" smtClean="0">
                <a:ea typeface="ＭＳ Ｐゴシック" pitchFamily="34" charset="-128"/>
              </a:rPr>
              <a:t>, </a:t>
            </a:r>
            <a:r>
              <a:rPr lang="en-US" b="1" smtClean="0">
                <a:ea typeface="ＭＳ Ｐゴシック" pitchFamily="34" charset="-128"/>
              </a:rPr>
              <a:t>chronic idiopathic myelofibrosis</a:t>
            </a:r>
            <a:r>
              <a:rPr lang="en-US" smtClean="0">
                <a:ea typeface="ＭＳ Ｐゴシック" pitchFamily="34" charset="-128"/>
              </a:rPr>
              <a:t>, </a:t>
            </a:r>
            <a:r>
              <a:rPr lang="en-US" b="1" smtClean="0">
                <a:ea typeface="ＭＳ Ｐゴシック" pitchFamily="34" charset="-128"/>
              </a:rPr>
              <a:t>osteomyelofibrosis</a:t>
            </a:r>
            <a:r>
              <a:rPr lang="en-US" smtClean="0">
                <a:ea typeface="ＭＳ Ｐゴシック" pitchFamily="34" charset="-128"/>
              </a:rPr>
              <a:t> and </a:t>
            </a:r>
            <a:r>
              <a:rPr lang="en-US" b="1" smtClean="0">
                <a:ea typeface="ＭＳ Ｐゴシック" pitchFamily="34" charset="-128"/>
              </a:rPr>
              <a:t>primary myelofibrosis</a:t>
            </a:r>
            <a:r>
              <a:rPr lang="en-US" smtClean="0">
                <a:ea typeface="ＭＳ Ｐゴシック" pitchFamily="34" charset="-128"/>
              </a:rPr>
              <a:t> is a disorder of the bone marrow. It is currently classified as a myeloproliferative disease in which the proliferation of an abnormal type of bone marrow stem cell results in fibrosis, or the replacement of the marrow with collagenous connective tissue fibers.</a:t>
            </a:r>
          </a:p>
          <a:p>
            <a:endParaRPr lang="ar-SA" smtClean="0">
              <a:ea typeface="ＭＳ Ｐゴシック" pitchFamily="34" charset="-128"/>
            </a:endParaRPr>
          </a:p>
          <a:p>
            <a:endParaRPr lang="ar-SA" smtClean="0">
              <a:ea typeface="ＭＳ Ｐゴシック" pitchFamily="34" charset="-128"/>
            </a:endParaRPr>
          </a:p>
        </p:txBody>
      </p:sp>
      <p:sp>
        <p:nvSpPr>
          <p:cNvPr id="112644" name="عنصر نائب لرقم الشريحة 3"/>
          <p:cNvSpPr>
            <a:spLocks noGrp="1"/>
          </p:cNvSpPr>
          <p:nvPr>
            <p:ph type="sldNum" sz="quarter" idx="5"/>
          </p:nvPr>
        </p:nvSpPr>
        <p:spPr bwMode="auto">
          <a:noFill/>
          <a:ln>
            <a:miter lim="800000"/>
            <a:headEnd/>
            <a:tailEnd/>
          </a:ln>
        </p:spPr>
        <p:txBody>
          <a:bodyPr/>
          <a:lstStyle/>
          <a:p>
            <a:fld id="{4DF73624-A2D5-4F7B-B7C1-4938A1AFB22F}" type="slidenum">
              <a:rPr lang="en-US" smtClean="0"/>
              <a:pPr/>
              <a:t>93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8"/>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tr-TR"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2599E32A-A8B2-4D47-BD76-FE9822415409}" type="datetime2">
              <a:rPr lang="en-US"/>
              <a:pPr>
                <a:defRPr/>
              </a:pPr>
              <a:t>Tuesday, March 13, 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97562D-143A-4ABC-80C1-465F5EE559D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1B5D9B-5AC4-4203-926F-5205745DC21A}" type="datetime2">
              <a:rPr lang="en-US"/>
              <a:pPr>
                <a:defRPr/>
              </a:pPr>
              <a:t>Tuesday, March 13, 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7DFE7C-37D4-40A3-A9FB-83F5A3B13B3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tr-TR"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CC286CC-8ED0-4D16-A36F-3DCDAD4BF022}" type="datetime2">
              <a:rPr lang="en-US"/>
              <a:pPr>
                <a:defRPr/>
              </a:pPr>
              <a:t>Tuesday, March 13, 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911341-284B-4EEE-8743-69242BE6C25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Başlık, Küçük Resim ve Metin">
    <p:spTree>
      <p:nvGrpSpPr>
        <p:cNvPr id="1" name=""/>
        <p:cNvGrpSpPr/>
        <p:nvPr/>
      </p:nvGrpSpPr>
      <p:grpSpPr>
        <a:xfrm>
          <a:off x="0" y="0"/>
          <a:ext cx="0" cy="0"/>
          <a:chOff x="0" y="0"/>
          <a:chExt cx="0" cy="0"/>
        </a:xfrm>
      </p:grpSpPr>
      <p:sp>
        <p:nvSpPr>
          <p:cNvPr id="2" name="1 Başlık"/>
          <p:cNvSpPr>
            <a:spLocks noGrp="1"/>
          </p:cNvSpPr>
          <p:nvPr>
            <p:ph type="title"/>
          </p:nvPr>
        </p:nvSpPr>
        <p:spPr>
          <a:xfrm>
            <a:off x="533400" y="609600"/>
            <a:ext cx="7772400" cy="1143000"/>
          </a:xfrm>
        </p:spPr>
        <p:txBody>
          <a:bodyPr/>
          <a:lstStyle/>
          <a:p>
            <a:r>
              <a:rPr lang="tr-TR" smtClean="0"/>
              <a:t>Asıl başlık stili için tıklatın</a:t>
            </a:r>
            <a:endParaRPr lang="tr-TR"/>
          </a:p>
        </p:txBody>
      </p:sp>
      <p:sp>
        <p:nvSpPr>
          <p:cNvPr id="3" name="2 Küçük Resim Yer Tutucusu"/>
          <p:cNvSpPr>
            <a:spLocks noGrp="1"/>
          </p:cNvSpPr>
          <p:nvPr>
            <p:ph type="clipArt" sz="half" idx="1"/>
          </p:nvPr>
        </p:nvSpPr>
        <p:spPr>
          <a:xfrm>
            <a:off x="533400" y="2133600"/>
            <a:ext cx="3810000" cy="4114800"/>
          </a:xfrm>
        </p:spPr>
        <p:txBody>
          <a:bodyPr/>
          <a:lstStyle/>
          <a:p>
            <a:pPr lvl="0"/>
            <a:endParaRPr lang="tr-TR" noProof="0"/>
          </a:p>
        </p:txBody>
      </p:sp>
      <p:sp>
        <p:nvSpPr>
          <p:cNvPr id="4" name="3 Metin Yer Tutucusu"/>
          <p:cNvSpPr>
            <a:spLocks noGrp="1"/>
          </p:cNvSpPr>
          <p:nvPr>
            <p:ph type="body" sz="half" idx="2"/>
          </p:nvPr>
        </p:nvSpPr>
        <p:spPr>
          <a:xfrm>
            <a:off x="4495800" y="2133600"/>
            <a:ext cx="38100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a:xfrm>
            <a:off x="533400" y="6324600"/>
            <a:ext cx="1905000" cy="457200"/>
          </a:xfrm>
        </p:spPr>
        <p:txBody>
          <a:bodyPr/>
          <a:lstStyle>
            <a:lvl1pPr>
              <a:defRPr/>
            </a:lvl1pPr>
          </a:lstStyle>
          <a:p>
            <a:pPr>
              <a:defRPr/>
            </a:pPr>
            <a:endParaRPr lang="en-US"/>
          </a:p>
        </p:txBody>
      </p:sp>
      <p:sp>
        <p:nvSpPr>
          <p:cNvPr id="6" name="5 Altbilgi Yer Tutucusu"/>
          <p:cNvSpPr>
            <a:spLocks noGrp="1"/>
          </p:cNvSpPr>
          <p:nvPr>
            <p:ph type="ftr" sz="quarter" idx="11"/>
          </p:nvPr>
        </p:nvSpPr>
        <p:spPr>
          <a:xfrm>
            <a:off x="2971800" y="6324600"/>
            <a:ext cx="2895600" cy="457200"/>
          </a:xfrm>
        </p:spPr>
        <p:txBody>
          <a:bodyPr/>
          <a:lstStyle>
            <a:lvl1pPr>
              <a:defRPr/>
            </a:lvl1pPr>
          </a:lstStyle>
          <a:p>
            <a:pPr>
              <a:defRPr/>
            </a:pPr>
            <a:endParaRPr lang="en-US"/>
          </a:p>
        </p:txBody>
      </p:sp>
      <p:sp>
        <p:nvSpPr>
          <p:cNvPr id="7" name="6 Slayt Numarası Yer Tutucusu"/>
          <p:cNvSpPr>
            <a:spLocks noGrp="1"/>
          </p:cNvSpPr>
          <p:nvPr>
            <p:ph type="sldNum" sz="quarter" idx="12"/>
          </p:nvPr>
        </p:nvSpPr>
        <p:spPr>
          <a:xfrm>
            <a:off x="6400800" y="6324600"/>
            <a:ext cx="1905000" cy="457200"/>
          </a:xfrm>
        </p:spPr>
        <p:txBody>
          <a:bodyPr/>
          <a:lstStyle>
            <a:lvl1pPr>
              <a:defRPr/>
            </a:lvl1pPr>
          </a:lstStyle>
          <a:p>
            <a:pPr>
              <a:defRPr/>
            </a:pPr>
            <a:fld id="{4DAB2F57-06FC-4A4A-A667-B2DA95A785D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6C0FEB4-0358-443D-B189-3A77DD9C795D}" type="datetime2">
              <a:rPr lang="en-US"/>
              <a:pPr>
                <a:defRPr/>
              </a:pPr>
              <a:t>Tuesday, March 13, 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635D41-249F-4635-B8E7-0B3A5A81D46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8"/>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tr-TR"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465B1F-CC6A-4884-8C2D-49A39F5E8504}" type="datetime2">
              <a:rPr lang="en-US"/>
              <a:pPr>
                <a:defRPr/>
              </a:pPr>
              <a:t>Tuesday, March 13, 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BE0388-2F5E-42BD-A7DF-917D391AFBF9}"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853A625-1090-4B5D-8CD7-3373CE93D09E}" type="datetime2">
              <a:rPr lang="en-US"/>
              <a:pPr>
                <a:defRPr/>
              </a:pPr>
              <a:t>Tuesday, March 13, 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378353-84D8-4A9D-9869-E5981E7D8BE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8"/>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tr-TR"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A2D3BECE-51C4-47C6-B907-6035F98C2F32}" type="datetime2">
              <a:rPr lang="en-US"/>
              <a:pPr>
                <a:defRPr/>
              </a:pPr>
              <a:t>Tuesday, March 13, 2018</a:t>
            </a:fld>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70D5E176-F3E3-4BDC-985D-C3F4A6CD268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BC58F77-96A2-4674-BC4A-FAA0499D2A77}" type="datetime2">
              <a:rPr lang="en-US"/>
              <a:pPr>
                <a:defRPr/>
              </a:pPr>
              <a:t>Tuesday, March 13, 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11F1F03-8F86-49D8-9F01-344B601A570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20FBC6C-1246-4290-9934-4DDE0D60A9F6}" type="datetime2">
              <a:rPr lang="en-US"/>
              <a:pPr>
                <a:defRPr/>
              </a:pPr>
              <a:t>Tuesday, March 13, 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0EE051F-BC1C-4619-A612-B87A6E47FCF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tr-TR"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0C7EF121-342E-48C4-98A8-990E2DE08EB9}" type="datetime2">
              <a:rPr lang="en-US"/>
              <a:pPr>
                <a:defRPr/>
              </a:pPr>
              <a:t>Tuesday, March 13, 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BB06AC60-56E2-49FA-90FA-5AA0AAB6109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tr-TR"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Drag picture to placeholder or click icon to add</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A8C21B-63A6-4C6C-B7F4-2B70DF445B76}" type="datetime2">
              <a:rPr lang="en-US"/>
              <a:pPr>
                <a:defRPr/>
              </a:pPr>
              <a:t>Tuesday, March 13, 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DAB1CD-C89C-40E5-852F-5C677EB4066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tr-TR" smtClean="0"/>
              <a:t>Click to edit Master title style</a:t>
            </a:r>
            <a:endParaRPr lang="en-US" dirty="0"/>
          </a:p>
        </p:txBody>
      </p:sp>
      <p:sp>
        <p:nvSpPr>
          <p:cNvPr id="7172" name="Text Placeholder 2"/>
          <p:cNvSpPr>
            <a:spLocks noGrp="1"/>
          </p:cNvSpPr>
          <p:nvPr>
            <p:ph type="body" idx="1"/>
          </p:nvPr>
        </p:nvSpPr>
        <p:spPr bwMode="auto">
          <a:xfrm>
            <a:off x="457200" y="16002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smtClean="0"/>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Date Placeholder 3"/>
          <p:cNvSpPr>
            <a:spLocks noGrp="1"/>
          </p:cNvSpPr>
          <p:nvPr>
            <p:ph type="dt" sz="half" idx="2"/>
          </p:nvPr>
        </p:nvSpPr>
        <p:spPr>
          <a:xfrm>
            <a:off x="457200" y="19050"/>
            <a:ext cx="2895600" cy="3286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pPr>
              <a:defRPr/>
            </a:pPr>
            <a:fld id="{8B9638FE-2253-496A-B437-7ADDB2FD41EE}" type="datetime2">
              <a:rPr lang="en-US"/>
              <a:pPr>
                <a:defRPr/>
              </a:pPr>
              <a:t>Tuesday, March 13, 2018</a:t>
            </a:fld>
            <a:endParaRPr lang="en-US"/>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r" fontAlgn="auto">
              <a:spcBef>
                <a:spcPts val="0"/>
              </a:spcBef>
              <a:spcAft>
                <a:spcPts val="0"/>
              </a:spcAft>
              <a:defRPr sz="1200">
                <a:solidFill>
                  <a:srgbClr val="FFFFFF"/>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defRPr>
            </a:lvl1pPr>
          </a:lstStyle>
          <a:p>
            <a:pPr>
              <a:defRPr/>
            </a:pPr>
            <a:fld id="{26789CE6-2CE5-4E10-9EE6-096316DC46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7" r:id="rId1"/>
    <p:sldLayoutId id="2147484080" r:id="rId2"/>
    <p:sldLayoutId id="2147484088" r:id="rId3"/>
    <p:sldLayoutId id="2147484081" r:id="rId4"/>
    <p:sldLayoutId id="2147484089" r:id="rId5"/>
    <p:sldLayoutId id="2147484082" r:id="rId6"/>
    <p:sldLayoutId id="2147484083" r:id="rId7"/>
    <p:sldLayoutId id="2147484090" r:id="rId8"/>
    <p:sldLayoutId id="2147484084" r:id="rId9"/>
    <p:sldLayoutId id="2147484085" r:id="rId10"/>
    <p:sldLayoutId id="2147484086" r:id="rId11"/>
    <p:sldLayoutId id="2147484091" r:id="rId12"/>
  </p:sldLayoutIdLst>
  <p:hf sldNum="0" hdr="0" ftr="0" dt="0"/>
  <p:txStyles>
    <p:titleStyle>
      <a:lvl1pPr algn="l" rtl="0" eaLnBrk="0" fontAlgn="base" hangingPunct="0">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sz="2400" kern="1200">
          <a:solidFill>
            <a:schemeClr val="tx1"/>
          </a:solidFill>
          <a:latin typeface="+mn-lt"/>
          <a:ea typeface="ＭＳ Ｐゴシック" charset="0"/>
          <a:cs typeface="ＭＳ Ｐゴシック" charset="0"/>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sz="2000" kern="1200">
          <a:solidFill>
            <a:schemeClr val="tx1"/>
          </a:solidFill>
          <a:latin typeface="+mn-lt"/>
          <a:ea typeface="ＭＳ Ｐゴシック" charset="0"/>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sz="2400" kern="1200">
          <a:solidFill>
            <a:schemeClr val="tx1"/>
          </a:solidFill>
          <a:latin typeface="+mn-lt"/>
          <a:ea typeface="ＭＳ Ｐゴシック" charset="0"/>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sz="1600" kern="1200">
          <a:solidFill>
            <a:schemeClr val="tx1"/>
          </a:solidFill>
          <a:latin typeface="+mn-lt"/>
          <a:ea typeface="ＭＳ Ｐゴシック" charset="0"/>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2.v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3.v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4.v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5.v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6.v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hematologica.pl/Atlas3/Angielska/Erythropoiesis/fpAnimswapImgFP2"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upload.wikimedia.org/wikipedia/commons/e/e5/Acanthocytosis.jpg"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54275"/>
            <a:ext cx="7848600" cy="1927225"/>
          </a:xfrm>
        </p:spPr>
        <p:txBody>
          <a:bodyPr wrap="square" numCol="1" anchorCtr="0" compatLnSpc="1">
            <a:prstTxWarp prst="textNoShape">
              <a:avLst/>
            </a:prstTxWarp>
          </a:bodyPr>
          <a:lstStyle/>
          <a:p>
            <a:pPr eaLnBrk="1" hangingPunct="1">
              <a:defRPr/>
            </a:pPr>
            <a:r>
              <a:rPr lang="tr-TR" cap="none" dirty="0" smtClean="0">
                <a:ea typeface="ＭＳ Ｐゴシック" pitchFamily="34" charset="-128"/>
              </a:rPr>
              <a:t>ANEMİYE LABORATUVAR VE MORFOLOJİK YAKLAŞIM</a:t>
            </a:r>
            <a:endParaRPr lang="en-US" cap="none" dirty="0" smtClean="0">
              <a:ea typeface="ＭＳ Ｐゴシック" pitchFamily="34" charset="-128"/>
            </a:endParaRPr>
          </a:p>
        </p:txBody>
      </p:sp>
      <p:sp>
        <p:nvSpPr>
          <p:cNvPr id="13315" name="Subtitle 2"/>
          <p:cNvSpPr>
            <a:spLocks noGrp="1"/>
          </p:cNvSpPr>
          <p:nvPr>
            <p:ph type="subTitle" idx="1"/>
          </p:nvPr>
        </p:nvSpPr>
        <p:spPr>
          <a:xfrm>
            <a:off x="385763" y="4381500"/>
            <a:ext cx="8439150" cy="1752600"/>
          </a:xfrm>
        </p:spPr>
        <p:txBody>
          <a:bodyPr/>
          <a:lstStyle/>
          <a:p>
            <a:pPr algn="ctr" eaLnBrk="1" hangingPunct="1"/>
            <a:r>
              <a:rPr lang="tr-TR" sz="2000" b="1" smtClean="0">
                <a:solidFill>
                  <a:srgbClr val="57576E"/>
                </a:solidFill>
                <a:ea typeface="ＭＳ Ｐゴシック" pitchFamily="34" charset="-128"/>
              </a:rPr>
              <a:t>PROF</a:t>
            </a:r>
            <a:r>
              <a:rPr lang="en-US" sz="2000" b="1" smtClean="0">
                <a:solidFill>
                  <a:srgbClr val="57576E"/>
                </a:solidFill>
                <a:ea typeface="ＭＳ Ｐゴシック" pitchFamily="34" charset="-128"/>
              </a:rPr>
              <a:t>. DR. MELTEM KURT YÜKSEL</a:t>
            </a:r>
          </a:p>
          <a:p>
            <a:pPr algn="ctr" eaLnBrk="1" hangingPunct="1"/>
            <a:r>
              <a:rPr lang="tr-TR" sz="2000" b="1" smtClean="0">
                <a:solidFill>
                  <a:srgbClr val="57576E"/>
                </a:solidFill>
                <a:ea typeface="ＭＳ Ｐゴシック" pitchFamily="34" charset="-128"/>
              </a:rPr>
              <a:t>AÜTF İÇ HASTALIKLARI </a:t>
            </a:r>
          </a:p>
          <a:p>
            <a:pPr algn="ctr" eaLnBrk="1" hangingPunct="1"/>
            <a:r>
              <a:rPr lang="en-US" sz="2000" b="1" smtClean="0">
                <a:solidFill>
                  <a:srgbClr val="57576E"/>
                </a:solidFill>
                <a:ea typeface="ＭＳ Ｐゴシック" pitchFamily="34" charset="-128"/>
              </a:rPr>
              <a:t>HEMATOLOJİ BİLİM DALI</a:t>
            </a:r>
            <a:endParaRPr lang="tr-TR" sz="2000" b="1" smtClean="0">
              <a:solidFill>
                <a:srgbClr val="57576E"/>
              </a:solidFill>
              <a:ea typeface="ＭＳ Ｐゴシック" pitchFamily="34" charset="-128"/>
            </a:endParaRPr>
          </a:p>
          <a:p>
            <a:pPr algn="ctr" eaLnBrk="1" hangingPunct="1"/>
            <a:r>
              <a:rPr lang="tr-TR" sz="2000" b="1" smtClean="0">
                <a:solidFill>
                  <a:srgbClr val="57576E"/>
                </a:solidFill>
                <a:ea typeface="ＭＳ Ｐゴシック" pitchFamily="34" charset="-128"/>
              </a:rPr>
              <a:t>01.02.2018 DÖNEM III </a:t>
            </a:r>
            <a:endParaRPr lang="en-US" sz="2000" b="1" smtClean="0">
              <a:solidFill>
                <a:srgbClr val="57576E"/>
              </a:solidFill>
              <a:ea typeface="ＭＳ Ｐゴシック"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idx="4294967295"/>
          </p:nvPr>
        </p:nvSpPr>
        <p:spPr/>
        <p:txBody>
          <a:bodyPr/>
          <a:lstStyle/>
          <a:p>
            <a:pPr>
              <a:defRPr/>
            </a:pPr>
            <a:endParaRPr lang="tr-TR" smtClean="0"/>
          </a:p>
        </p:txBody>
      </p:sp>
      <p:pic>
        <p:nvPicPr>
          <p:cNvPr id="22531" name="Picture 6" descr="1832312"/>
          <p:cNvPicPr>
            <a:picLocks noChangeAspect="1" noChangeArrowheads="1"/>
          </p:cNvPicPr>
          <p:nvPr/>
        </p:nvPicPr>
        <p:blipFill>
          <a:blip r:embed="rId2"/>
          <a:srcRect/>
          <a:stretch>
            <a:fillRect/>
          </a:stretch>
        </p:blipFill>
        <p:spPr bwMode="auto">
          <a:xfrm>
            <a:off x="611188" y="1628775"/>
            <a:ext cx="2482850" cy="1649413"/>
          </a:xfrm>
          <a:prstGeom prst="rect">
            <a:avLst/>
          </a:prstGeom>
          <a:noFill/>
          <a:ln w="9525">
            <a:noFill/>
            <a:miter lim="800000"/>
            <a:headEnd/>
            <a:tailEnd/>
          </a:ln>
        </p:spPr>
      </p:pic>
      <p:pic>
        <p:nvPicPr>
          <p:cNvPr id="22532" name="Picture 8" descr="1832313"/>
          <p:cNvPicPr>
            <a:picLocks noChangeAspect="1" noChangeArrowheads="1"/>
          </p:cNvPicPr>
          <p:nvPr/>
        </p:nvPicPr>
        <p:blipFill>
          <a:blip r:embed="rId3"/>
          <a:srcRect/>
          <a:stretch>
            <a:fillRect/>
          </a:stretch>
        </p:blipFill>
        <p:spPr bwMode="auto">
          <a:xfrm>
            <a:off x="3203575" y="1628775"/>
            <a:ext cx="2411413" cy="1603375"/>
          </a:xfrm>
          <a:prstGeom prst="rect">
            <a:avLst/>
          </a:prstGeom>
          <a:noFill/>
          <a:ln w="9525">
            <a:noFill/>
            <a:miter lim="800000"/>
            <a:headEnd/>
            <a:tailEnd/>
          </a:ln>
        </p:spPr>
      </p:pic>
      <p:pic>
        <p:nvPicPr>
          <p:cNvPr id="22533" name="Picture 10" descr="1832314"/>
          <p:cNvPicPr>
            <a:picLocks noChangeAspect="1" noChangeArrowheads="1"/>
          </p:cNvPicPr>
          <p:nvPr/>
        </p:nvPicPr>
        <p:blipFill>
          <a:blip r:embed="rId4"/>
          <a:srcRect/>
          <a:stretch>
            <a:fillRect/>
          </a:stretch>
        </p:blipFill>
        <p:spPr bwMode="auto">
          <a:xfrm>
            <a:off x="5724525" y="1533525"/>
            <a:ext cx="2590800" cy="1722438"/>
          </a:xfrm>
          <a:prstGeom prst="rect">
            <a:avLst/>
          </a:prstGeom>
          <a:noFill/>
          <a:ln w="9525">
            <a:noFill/>
            <a:miter lim="800000"/>
            <a:headEnd/>
            <a:tailEnd/>
          </a:ln>
        </p:spPr>
      </p:pic>
      <p:pic>
        <p:nvPicPr>
          <p:cNvPr id="22534" name="Picture 11" descr="CA106005"/>
          <p:cNvPicPr>
            <a:picLocks noChangeAspect="1" noChangeArrowheads="1"/>
          </p:cNvPicPr>
          <p:nvPr/>
        </p:nvPicPr>
        <p:blipFill>
          <a:blip r:embed="rId5"/>
          <a:srcRect/>
          <a:stretch>
            <a:fillRect/>
          </a:stretch>
        </p:blipFill>
        <p:spPr bwMode="auto">
          <a:xfrm>
            <a:off x="3924300" y="3500438"/>
            <a:ext cx="1571625" cy="1619250"/>
          </a:xfrm>
          <a:prstGeom prst="rect">
            <a:avLst/>
          </a:prstGeom>
          <a:noFill/>
          <a:ln w="9525">
            <a:noFill/>
            <a:miter lim="800000"/>
            <a:headEnd/>
            <a:tailEnd/>
          </a:ln>
        </p:spPr>
      </p:pic>
      <p:pic>
        <p:nvPicPr>
          <p:cNvPr id="22535" name="Picture 12" descr="SA101013"/>
          <p:cNvPicPr>
            <a:picLocks noChangeAspect="1" noChangeArrowheads="1"/>
          </p:cNvPicPr>
          <p:nvPr/>
        </p:nvPicPr>
        <p:blipFill>
          <a:blip r:embed="rId6"/>
          <a:srcRect/>
          <a:stretch>
            <a:fillRect/>
          </a:stretch>
        </p:blipFill>
        <p:spPr bwMode="auto">
          <a:xfrm>
            <a:off x="6300788" y="3716338"/>
            <a:ext cx="1552575" cy="1619250"/>
          </a:xfrm>
          <a:prstGeom prst="rect">
            <a:avLst/>
          </a:prstGeom>
          <a:noFill/>
          <a:ln w="9525">
            <a:noFill/>
            <a:miter lim="800000"/>
            <a:headEnd/>
            <a:tailEnd/>
          </a:ln>
        </p:spPr>
      </p:pic>
      <p:pic>
        <p:nvPicPr>
          <p:cNvPr id="22536" name="Picture 13"/>
          <p:cNvPicPr>
            <a:picLocks noChangeAspect="1" noChangeArrowheads="1"/>
          </p:cNvPicPr>
          <p:nvPr/>
        </p:nvPicPr>
        <p:blipFill>
          <a:blip r:embed="rId7"/>
          <a:srcRect l="12790" t="12791" r="12790" b="37669"/>
          <a:stretch>
            <a:fillRect/>
          </a:stretch>
        </p:blipFill>
        <p:spPr bwMode="auto">
          <a:xfrm>
            <a:off x="684213" y="3500438"/>
            <a:ext cx="3095625" cy="2049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peryayma"/>
          <p:cNvPicPr>
            <a:picLocks noGrp="1" noChangeAspect="1" noChangeArrowheads="1"/>
          </p:cNvPicPr>
          <p:nvPr>
            <p:ph idx="1"/>
          </p:nvPr>
        </p:nvPicPr>
        <p:blipFill>
          <a:blip r:embed="rId2"/>
          <a:srcRect/>
          <a:stretch>
            <a:fillRect/>
          </a:stretch>
        </p:blipFill>
        <p:spPr>
          <a:xfrm>
            <a:off x="1116013" y="1773238"/>
            <a:ext cx="6697662" cy="4476750"/>
          </a:xfrm>
        </p:spPr>
      </p:pic>
      <p:sp>
        <p:nvSpPr>
          <p:cNvPr id="23555" name="Line 7"/>
          <p:cNvSpPr>
            <a:spLocks noChangeShapeType="1"/>
          </p:cNvSpPr>
          <p:nvPr/>
        </p:nvSpPr>
        <p:spPr bwMode="auto">
          <a:xfrm>
            <a:off x="4427538" y="3860800"/>
            <a:ext cx="0" cy="790575"/>
          </a:xfrm>
          <a:prstGeom prst="line">
            <a:avLst/>
          </a:prstGeom>
          <a:noFill/>
          <a:ln w="9525">
            <a:solidFill>
              <a:schemeClr val="tx1"/>
            </a:solidFill>
            <a:round/>
            <a:headEnd/>
            <a:tailEnd type="triangle" w="med" len="med"/>
          </a:ln>
        </p:spPr>
        <p:txBody>
          <a:bodyPr/>
          <a:lstStyle/>
          <a:p>
            <a:endParaRPr lang="tr-TR"/>
          </a:p>
        </p:txBody>
      </p:sp>
      <p:sp>
        <p:nvSpPr>
          <p:cNvPr id="23556" name="Line 8"/>
          <p:cNvSpPr>
            <a:spLocks noChangeShapeType="1"/>
          </p:cNvSpPr>
          <p:nvPr/>
        </p:nvSpPr>
        <p:spPr bwMode="auto">
          <a:xfrm>
            <a:off x="4427538" y="4652963"/>
            <a:ext cx="217487" cy="0"/>
          </a:xfrm>
          <a:prstGeom prst="line">
            <a:avLst/>
          </a:prstGeom>
          <a:noFill/>
          <a:ln w="9525">
            <a:solidFill>
              <a:schemeClr val="tx1"/>
            </a:solidFill>
            <a:round/>
            <a:headEnd/>
            <a:tailEnd type="triangle" w="med" len="med"/>
          </a:ln>
        </p:spPr>
        <p:txBody>
          <a:bodyPr/>
          <a:lstStyle/>
          <a:p>
            <a:endParaRPr lang="tr-TR"/>
          </a:p>
        </p:txBody>
      </p:sp>
      <p:sp>
        <p:nvSpPr>
          <p:cNvPr id="23557" name="Line 9"/>
          <p:cNvSpPr>
            <a:spLocks noChangeShapeType="1"/>
          </p:cNvSpPr>
          <p:nvPr/>
        </p:nvSpPr>
        <p:spPr bwMode="auto">
          <a:xfrm flipH="1" flipV="1">
            <a:off x="4572000" y="4149725"/>
            <a:ext cx="0" cy="503238"/>
          </a:xfrm>
          <a:prstGeom prst="line">
            <a:avLst/>
          </a:prstGeom>
          <a:noFill/>
          <a:ln w="9525">
            <a:solidFill>
              <a:schemeClr val="tx1"/>
            </a:solidFill>
            <a:round/>
            <a:headEnd/>
            <a:tailEnd type="triangle" w="med" len="med"/>
          </a:ln>
        </p:spPr>
        <p:txBody>
          <a:bodyPr/>
          <a:lstStyle/>
          <a:p>
            <a:endParaRPr lang="tr-TR"/>
          </a:p>
        </p:txBody>
      </p:sp>
      <p:sp>
        <p:nvSpPr>
          <p:cNvPr id="23558" name="Line 10"/>
          <p:cNvSpPr>
            <a:spLocks noChangeShapeType="1"/>
          </p:cNvSpPr>
          <p:nvPr/>
        </p:nvSpPr>
        <p:spPr bwMode="auto">
          <a:xfrm>
            <a:off x="4572000" y="3141663"/>
            <a:ext cx="144463" cy="0"/>
          </a:xfrm>
          <a:prstGeom prst="line">
            <a:avLst/>
          </a:prstGeom>
          <a:noFill/>
          <a:ln w="9525">
            <a:solidFill>
              <a:schemeClr val="tx1"/>
            </a:solidFill>
            <a:round/>
            <a:headEnd/>
            <a:tailEnd type="triangle" w="med" len="med"/>
          </a:ln>
        </p:spPr>
        <p:txBody>
          <a:bodyPr/>
          <a:lstStyle/>
          <a:p>
            <a:endParaRPr lang="tr-TR"/>
          </a:p>
        </p:txBody>
      </p:sp>
      <p:sp>
        <p:nvSpPr>
          <p:cNvPr id="23559" name="Line 11"/>
          <p:cNvSpPr>
            <a:spLocks noChangeShapeType="1"/>
          </p:cNvSpPr>
          <p:nvPr/>
        </p:nvSpPr>
        <p:spPr bwMode="auto">
          <a:xfrm>
            <a:off x="4716463" y="3141663"/>
            <a:ext cx="0" cy="647700"/>
          </a:xfrm>
          <a:prstGeom prst="line">
            <a:avLst/>
          </a:prstGeom>
          <a:noFill/>
          <a:ln w="9525">
            <a:solidFill>
              <a:schemeClr val="tx1"/>
            </a:solidFill>
            <a:round/>
            <a:headEnd/>
            <a:tailEnd type="triangle" w="med" len="med"/>
          </a:ln>
        </p:spPr>
        <p:txBody>
          <a:bodyPr/>
          <a:lstStyle/>
          <a:p>
            <a:endParaRPr lang="tr-TR"/>
          </a:p>
        </p:txBody>
      </p:sp>
      <p:sp>
        <p:nvSpPr>
          <p:cNvPr id="23560" name="Line 12"/>
          <p:cNvSpPr>
            <a:spLocks noChangeShapeType="1"/>
          </p:cNvSpPr>
          <p:nvPr/>
        </p:nvSpPr>
        <p:spPr bwMode="auto">
          <a:xfrm>
            <a:off x="4860925" y="4652963"/>
            <a:ext cx="73025" cy="0"/>
          </a:xfrm>
          <a:prstGeom prst="line">
            <a:avLst/>
          </a:prstGeom>
          <a:noFill/>
          <a:ln w="9525">
            <a:solidFill>
              <a:schemeClr val="tx1"/>
            </a:solidFill>
            <a:round/>
            <a:headEnd/>
            <a:tailEnd type="triangle" w="med" len="med"/>
          </a:ln>
        </p:spPr>
        <p:txBody>
          <a:bodyPr/>
          <a:lstStyle/>
          <a:p>
            <a:endParaRPr lang="tr-TR"/>
          </a:p>
        </p:txBody>
      </p:sp>
      <p:sp>
        <p:nvSpPr>
          <p:cNvPr id="23561" name="Line 13"/>
          <p:cNvSpPr>
            <a:spLocks noChangeShapeType="1"/>
          </p:cNvSpPr>
          <p:nvPr/>
        </p:nvSpPr>
        <p:spPr bwMode="auto">
          <a:xfrm flipV="1">
            <a:off x="4860925" y="4005263"/>
            <a:ext cx="0" cy="576262"/>
          </a:xfrm>
          <a:prstGeom prst="line">
            <a:avLst/>
          </a:prstGeom>
          <a:noFill/>
          <a:ln w="9525">
            <a:solidFill>
              <a:schemeClr val="tx1"/>
            </a:solidFill>
            <a:round/>
            <a:headEnd/>
            <a:tailEnd type="triangle" w="med" len="med"/>
          </a:ln>
        </p:spPr>
        <p:txBody>
          <a:bodyPr/>
          <a:lstStyle/>
          <a:p>
            <a:endParaRPr lang="tr-TR"/>
          </a:p>
        </p:txBody>
      </p:sp>
      <p:sp>
        <p:nvSpPr>
          <p:cNvPr id="23562" name="Line 14"/>
          <p:cNvSpPr>
            <a:spLocks noChangeShapeType="1"/>
          </p:cNvSpPr>
          <p:nvPr/>
        </p:nvSpPr>
        <p:spPr bwMode="auto">
          <a:xfrm>
            <a:off x="4860925" y="3141663"/>
            <a:ext cx="215900" cy="0"/>
          </a:xfrm>
          <a:prstGeom prst="line">
            <a:avLst/>
          </a:prstGeom>
          <a:noFill/>
          <a:ln w="9525">
            <a:solidFill>
              <a:schemeClr val="tx1"/>
            </a:solidFill>
            <a:round/>
            <a:headEnd/>
            <a:tailEnd type="triangle" w="med" len="med"/>
          </a:ln>
        </p:spPr>
        <p:txBody>
          <a:bodyPr/>
          <a:lstStyle/>
          <a:p>
            <a:endParaRPr lang="tr-TR"/>
          </a:p>
        </p:txBody>
      </p:sp>
      <p:sp>
        <p:nvSpPr>
          <p:cNvPr id="23563" name="Line 15"/>
          <p:cNvSpPr>
            <a:spLocks noChangeShapeType="1"/>
          </p:cNvSpPr>
          <p:nvPr/>
        </p:nvSpPr>
        <p:spPr bwMode="auto">
          <a:xfrm>
            <a:off x="5005388" y="3141663"/>
            <a:ext cx="0" cy="1582737"/>
          </a:xfrm>
          <a:prstGeom prst="line">
            <a:avLst/>
          </a:prstGeom>
          <a:noFill/>
          <a:ln w="9525">
            <a:solidFill>
              <a:schemeClr val="tx1"/>
            </a:solidFill>
            <a:round/>
            <a:headEnd/>
            <a:tailEnd type="triangle" w="med" len="med"/>
          </a:ln>
        </p:spPr>
        <p:txBody>
          <a:bodyPr/>
          <a:lstStyle/>
          <a:p>
            <a:endParaRPr lang="tr-TR"/>
          </a:p>
        </p:txBody>
      </p:sp>
      <p:sp>
        <p:nvSpPr>
          <p:cNvPr id="23564" name="Line 17"/>
          <p:cNvSpPr>
            <a:spLocks noChangeShapeType="1"/>
          </p:cNvSpPr>
          <p:nvPr/>
        </p:nvSpPr>
        <p:spPr bwMode="auto">
          <a:xfrm>
            <a:off x="4716463" y="4652963"/>
            <a:ext cx="144462" cy="0"/>
          </a:xfrm>
          <a:prstGeom prst="line">
            <a:avLst/>
          </a:prstGeom>
          <a:noFill/>
          <a:ln w="9525">
            <a:solidFill>
              <a:schemeClr val="tx1"/>
            </a:solidFill>
            <a:round/>
            <a:headEnd/>
            <a:tailEnd type="triangle" w="med" len="med"/>
          </a:ln>
        </p:spPr>
        <p:txBody>
          <a:bodyPr/>
          <a:lstStyle/>
          <a:p>
            <a:endParaRPr lang="tr-TR"/>
          </a:p>
        </p:txBody>
      </p:sp>
      <p:sp>
        <p:nvSpPr>
          <p:cNvPr id="23565" name="Line 18"/>
          <p:cNvSpPr>
            <a:spLocks noChangeShapeType="1"/>
          </p:cNvSpPr>
          <p:nvPr/>
        </p:nvSpPr>
        <p:spPr bwMode="auto">
          <a:xfrm flipV="1">
            <a:off x="4572000" y="3141663"/>
            <a:ext cx="0" cy="1008062"/>
          </a:xfrm>
          <a:prstGeom prst="line">
            <a:avLst/>
          </a:prstGeom>
          <a:noFill/>
          <a:ln w="9525">
            <a:solidFill>
              <a:schemeClr val="tx1"/>
            </a:solidFill>
            <a:round/>
            <a:headEnd/>
            <a:tailEnd type="triangle" w="med" len="med"/>
          </a:ln>
        </p:spPr>
        <p:txBody>
          <a:bodyPr/>
          <a:lstStyle/>
          <a:p>
            <a:endParaRPr lang="tr-TR"/>
          </a:p>
        </p:txBody>
      </p:sp>
      <p:sp>
        <p:nvSpPr>
          <p:cNvPr id="23566" name="Line 19"/>
          <p:cNvSpPr>
            <a:spLocks noChangeShapeType="1"/>
          </p:cNvSpPr>
          <p:nvPr/>
        </p:nvSpPr>
        <p:spPr bwMode="auto">
          <a:xfrm>
            <a:off x="4716463" y="3789363"/>
            <a:ext cx="0" cy="935037"/>
          </a:xfrm>
          <a:prstGeom prst="line">
            <a:avLst/>
          </a:prstGeom>
          <a:noFill/>
          <a:ln w="9525">
            <a:solidFill>
              <a:schemeClr val="tx1"/>
            </a:solidFill>
            <a:round/>
            <a:headEnd/>
            <a:tailEnd type="triangle" w="med" len="med"/>
          </a:ln>
        </p:spPr>
        <p:txBody>
          <a:bodyPr/>
          <a:lstStyle/>
          <a:p>
            <a:endParaRPr lang="tr-TR"/>
          </a:p>
        </p:txBody>
      </p:sp>
      <p:sp>
        <p:nvSpPr>
          <p:cNvPr id="23567" name="Line 20"/>
          <p:cNvSpPr>
            <a:spLocks noChangeShapeType="1"/>
          </p:cNvSpPr>
          <p:nvPr/>
        </p:nvSpPr>
        <p:spPr bwMode="auto">
          <a:xfrm flipV="1">
            <a:off x="4860925" y="3141663"/>
            <a:ext cx="0" cy="863600"/>
          </a:xfrm>
          <a:prstGeom prst="line">
            <a:avLst/>
          </a:prstGeom>
          <a:noFill/>
          <a:ln w="9525">
            <a:solidFill>
              <a:schemeClr val="tx1"/>
            </a:solidFill>
            <a:round/>
            <a:headEnd/>
            <a:tailEnd type="triangle" w="med" len="med"/>
          </a:ln>
        </p:spPr>
        <p:txBody>
          <a:bodyPr/>
          <a:lstStyle/>
          <a:p>
            <a:endParaRPr lang="tr-TR"/>
          </a:p>
        </p:txBody>
      </p:sp>
      <p:sp>
        <p:nvSpPr>
          <p:cNvPr id="23568" name="Line 21"/>
          <p:cNvSpPr>
            <a:spLocks noChangeShapeType="1"/>
          </p:cNvSpPr>
          <p:nvPr/>
        </p:nvSpPr>
        <p:spPr bwMode="auto">
          <a:xfrm>
            <a:off x="4427538" y="3068638"/>
            <a:ext cx="0" cy="792162"/>
          </a:xfrm>
          <a:prstGeom prst="line">
            <a:avLst/>
          </a:prstGeom>
          <a:noFill/>
          <a:ln w="9525">
            <a:solidFill>
              <a:schemeClr val="tx1"/>
            </a:solidFill>
            <a:round/>
            <a:headEnd/>
            <a:tailEnd type="triangle" w="med" len="med"/>
          </a:ln>
        </p:spPr>
        <p:txBody>
          <a:bodyPr/>
          <a:lstStyle/>
          <a:p>
            <a:endParaRPr lang="tr-TR"/>
          </a:p>
        </p:txBody>
      </p:sp>
      <p:sp>
        <p:nvSpPr>
          <p:cNvPr id="23569" name="Rectangle 22"/>
          <p:cNvSpPr>
            <a:spLocks noChangeArrowheads="1"/>
          </p:cNvSpPr>
          <p:nvPr/>
        </p:nvSpPr>
        <p:spPr bwMode="auto">
          <a:xfrm>
            <a:off x="4284663" y="2205038"/>
            <a:ext cx="935037" cy="3095625"/>
          </a:xfrm>
          <a:prstGeom prst="rect">
            <a:avLst/>
          </a:prstGeom>
          <a:noFill/>
          <a:ln w="9525">
            <a:solidFill>
              <a:schemeClr val="tx1"/>
            </a:solidFill>
            <a:miter lim="800000"/>
            <a:headEnd/>
            <a:tailEnd/>
          </a:ln>
        </p:spPr>
        <p:txBody>
          <a:bodyPr wrap="none" anchor="ctr"/>
          <a:lstStyle/>
          <a:p>
            <a:endParaRPr lang="tr-TR"/>
          </a:p>
        </p:txBody>
      </p:sp>
      <p:sp>
        <p:nvSpPr>
          <p:cNvPr id="23570" name="Text Box 23"/>
          <p:cNvSpPr txBox="1">
            <a:spLocks noChangeArrowheads="1"/>
          </p:cNvSpPr>
          <p:nvPr/>
        </p:nvSpPr>
        <p:spPr bwMode="auto">
          <a:xfrm>
            <a:off x="3563938" y="1125538"/>
            <a:ext cx="3341687" cy="577850"/>
          </a:xfrm>
          <a:prstGeom prst="rect">
            <a:avLst/>
          </a:prstGeom>
          <a:noFill/>
          <a:ln w="9525">
            <a:noFill/>
            <a:miter lim="800000"/>
            <a:headEnd/>
            <a:tailEnd/>
          </a:ln>
        </p:spPr>
        <p:txBody>
          <a:bodyPr wrap="none">
            <a:spAutoFit/>
          </a:bodyPr>
          <a:lstStyle/>
          <a:p>
            <a:r>
              <a:rPr lang="tr-TR" sz="3200"/>
              <a:t>İncelenecek alan </a:t>
            </a:r>
          </a:p>
        </p:txBody>
      </p:sp>
      <p:sp>
        <p:nvSpPr>
          <p:cNvPr id="23571" name="Line 24"/>
          <p:cNvSpPr>
            <a:spLocks noChangeShapeType="1"/>
          </p:cNvSpPr>
          <p:nvPr/>
        </p:nvSpPr>
        <p:spPr bwMode="auto">
          <a:xfrm flipH="1" flipV="1">
            <a:off x="6948488" y="4221163"/>
            <a:ext cx="936625" cy="1944687"/>
          </a:xfrm>
          <a:prstGeom prst="line">
            <a:avLst/>
          </a:prstGeom>
          <a:noFill/>
          <a:ln w="9525">
            <a:solidFill>
              <a:schemeClr val="tx1"/>
            </a:solidFill>
            <a:round/>
            <a:headEnd/>
            <a:tailEnd type="triangle" w="med" len="med"/>
          </a:ln>
        </p:spPr>
        <p:txBody>
          <a:bodyPr/>
          <a:lstStyle/>
          <a:p>
            <a:endParaRPr lang="tr-TR"/>
          </a:p>
        </p:txBody>
      </p:sp>
      <p:sp>
        <p:nvSpPr>
          <p:cNvPr id="23572" name="Text Box 25"/>
          <p:cNvSpPr txBox="1">
            <a:spLocks noChangeArrowheads="1"/>
          </p:cNvSpPr>
          <p:nvPr/>
        </p:nvSpPr>
        <p:spPr bwMode="auto">
          <a:xfrm>
            <a:off x="7169150" y="5949950"/>
            <a:ext cx="1974850" cy="641350"/>
          </a:xfrm>
          <a:prstGeom prst="rect">
            <a:avLst/>
          </a:prstGeom>
          <a:noFill/>
          <a:ln w="9525">
            <a:noFill/>
            <a:miter lim="800000"/>
            <a:headEnd/>
            <a:tailEnd/>
          </a:ln>
        </p:spPr>
        <p:txBody>
          <a:bodyPr wrap="none">
            <a:spAutoFit/>
          </a:bodyPr>
          <a:lstStyle/>
          <a:p>
            <a:r>
              <a:rPr lang="tr-TR"/>
              <a:t>Örnek </a:t>
            </a:r>
          </a:p>
          <a:p>
            <a:r>
              <a:rPr lang="tr-TR"/>
              <a:t>uygulama noktası</a:t>
            </a:r>
          </a:p>
        </p:txBody>
      </p:sp>
      <p:sp>
        <p:nvSpPr>
          <p:cNvPr id="23573" name="Text Box 26"/>
          <p:cNvSpPr txBox="1">
            <a:spLocks noChangeArrowheads="1"/>
          </p:cNvSpPr>
          <p:nvPr/>
        </p:nvSpPr>
        <p:spPr bwMode="auto">
          <a:xfrm>
            <a:off x="4643438" y="4652963"/>
            <a:ext cx="311150" cy="366712"/>
          </a:xfrm>
          <a:prstGeom prst="rect">
            <a:avLst/>
          </a:prstGeom>
          <a:noFill/>
          <a:ln w="9525">
            <a:noFill/>
            <a:miter lim="800000"/>
            <a:headEnd/>
            <a:tailEnd/>
          </a:ln>
        </p:spPr>
        <p:txBody>
          <a:bodyPr wrap="none">
            <a:spAutoFit/>
          </a:bodyPr>
          <a:lstStyle/>
          <a:p>
            <a:r>
              <a:rPr lang="tr-TR"/>
              <a:t>6</a:t>
            </a:r>
          </a:p>
        </p:txBody>
      </p:sp>
      <p:sp>
        <p:nvSpPr>
          <p:cNvPr id="23574" name="Text Box 27"/>
          <p:cNvSpPr txBox="1">
            <a:spLocks noChangeArrowheads="1"/>
          </p:cNvSpPr>
          <p:nvPr/>
        </p:nvSpPr>
        <p:spPr bwMode="auto">
          <a:xfrm>
            <a:off x="4356100" y="4652963"/>
            <a:ext cx="311150" cy="366712"/>
          </a:xfrm>
          <a:prstGeom prst="rect">
            <a:avLst/>
          </a:prstGeom>
          <a:noFill/>
          <a:ln w="9525">
            <a:noFill/>
            <a:miter lim="800000"/>
            <a:headEnd/>
            <a:tailEnd/>
          </a:ln>
        </p:spPr>
        <p:txBody>
          <a:bodyPr wrap="none">
            <a:spAutoFit/>
          </a:bodyPr>
          <a:lstStyle/>
          <a:p>
            <a:r>
              <a:rPr lang="tr-TR"/>
              <a:t>2</a:t>
            </a:r>
          </a:p>
        </p:txBody>
      </p:sp>
      <p:sp>
        <p:nvSpPr>
          <p:cNvPr id="23575" name="Text Box 28"/>
          <p:cNvSpPr txBox="1">
            <a:spLocks noChangeArrowheads="1"/>
          </p:cNvSpPr>
          <p:nvPr/>
        </p:nvSpPr>
        <p:spPr bwMode="auto">
          <a:xfrm>
            <a:off x="4695825" y="3087688"/>
            <a:ext cx="311150" cy="366712"/>
          </a:xfrm>
          <a:prstGeom prst="rect">
            <a:avLst/>
          </a:prstGeom>
          <a:noFill/>
          <a:ln w="9525">
            <a:noFill/>
            <a:miter lim="800000"/>
            <a:headEnd/>
            <a:tailEnd/>
          </a:ln>
        </p:spPr>
        <p:txBody>
          <a:bodyPr wrap="none">
            <a:spAutoFit/>
          </a:bodyPr>
          <a:lstStyle/>
          <a:p>
            <a:r>
              <a:rPr lang="tr-TR"/>
              <a:t>1</a:t>
            </a:r>
          </a:p>
        </p:txBody>
      </p:sp>
      <p:sp>
        <p:nvSpPr>
          <p:cNvPr id="23576" name="Text Box 29"/>
          <p:cNvSpPr txBox="1">
            <a:spLocks noChangeArrowheads="1"/>
          </p:cNvSpPr>
          <p:nvPr/>
        </p:nvSpPr>
        <p:spPr bwMode="auto">
          <a:xfrm>
            <a:off x="4427538" y="3644900"/>
            <a:ext cx="311150" cy="366713"/>
          </a:xfrm>
          <a:prstGeom prst="rect">
            <a:avLst/>
          </a:prstGeom>
          <a:noFill/>
          <a:ln w="9525">
            <a:noFill/>
            <a:miter lim="800000"/>
            <a:headEnd/>
            <a:tailEnd/>
          </a:ln>
        </p:spPr>
        <p:txBody>
          <a:bodyPr wrap="none">
            <a:spAutoFit/>
          </a:bodyPr>
          <a:lstStyle/>
          <a:p>
            <a:r>
              <a:rPr lang="tr-TR"/>
              <a:t>3</a:t>
            </a:r>
          </a:p>
        </p:txBody>
      </p:sp>
      <p:sp>
        <p:nvSpPr>
          <p:cNvPr id="23577" name="Text Box 30"/>
          <p:cNvSpPr txBox="1">
            <a:spLocks noChangeArrowheads="1"/>
          </p:cNvSpPr>
          <p:nvPr/>
        </p:nvSpPr>
        <p:spPr bwMode="auto">
          <a:xfrm>
            <a:off x="4500563" y="2852738"/>
            <a:ext cx="311150" cy="366712"/>
          </a:xfrm>
          <a:prstGeom prst="rect">
            <a:avLst/>
          </a:prstGeom>
          <a:noFill/>
          <a:ln w="9525">
            <a:noFill/>
            <a:miter lim="800000"/>
            <a:headEnd/>
            <a:tailEnd/>
          </a:ln>
        </p:spPr>
        <p:txBody>
          <a:bodyPr wrap="none">
            <a:spAutoFit/>
          </a:bodyPr>
          <a:lstStyle/>
          <a:p>
            <a:r>
              <a:rPr lang="tr-TR"/>
              <a:t>4</a:t>
            </a:r>
          </a:p>
        </p:txBody>
      </p:sp>
      <p:sp>
        <p:nvSpPr>
          <p:cNvPr id="23578" name="Text Box 31"/>
          <p:cNvSpPr txBox="1">
            <a:spLocks noChangeArrowheads="1"/>
          </p:cNvSpPr>
          <p:nvPr/>
        </p:nvSpPr>
        <p:spPr bwMode="auto">
          <a:xfrm>
            <a:off x="4716463" y="3644900"/>
            <a:ext cx="311150" cy="366713"/>
          </a:xfrm>
          <a:prstGeom prst="rect">
            <a:avLst/>
          </a:prstGeom>
          <a:noFill/>
          <a:ln w="9525">
            <a:noFill/>
            <a:miter lim="800000"/>
            <a:headEnd/>
            <a:tailEnd/>
          </a:ln>
        </p:spPr>
        <p:txBody>
          <a:bodyPr wrap="none">
            <a:spAutoFit/>
          </a:bodyPr>
          <a:lstStyle/>
          <a:p>
            <a:r>
              <a:rPr lang="tr-TR"/>
              <a:t>7</a:t>
            </a:r>
          </a:p>
        </p:txBody>
      </p:sp>
      <p:sp>
        <p:nvSpPr>
          <p:cNvPr id="23579" name="Text Box 32"/>
          <p:cNvSpPr txBox="1">
            <a:spLocks noChangeArrowheads="1"/>
          </p:cNvSpPr>
          <p:nvPr/>
        </p:nvSpPr>
        <p:spPr bwMode="auto">
          <a:xfrm>
            <a:off x="4695825" y="3087688"/>
            <a:ext cx="311150" cy="366712"/>
          </a:xfrm>
          <a:prstGeom prst="rect">
            <a:avLst/>
          </a:prstGeom>
          <a:noFill/>
          <a:ln w="9525">
            <a:noFill/>
            <a:miter lim="800000"/>
            <a:headEnd/>
            <a:tailEnd/>
          </a:ln>
        </p:spPr>
        <p:txBody>
          <a:bodyPr wrap="none">
            <a:spAutoFit/>
          </a:bodyPr>
          <a:lstStyle/>
          <a:p>
            <a:r>
              <a:rPr lang="tr-TR"/>
              <a:t>1</a:t>
            </a:r>
          </a:p>
        </p:txBody>
      </p:sp>
      <p:sp>
        <p:nvSpPr>
          <p:cNvPr id="23580" name="Text Box 33"/>
          <p:cNvSpPr txBox="1">
            <a:spLocks noChangeArrowheads="1"/>
          </p:cNvSpPr>
          <p:nvPr/>
        </p:nvSpPr>
        <p:spPr bwMode="auto">
          <a:xfrm>
            <a:off x="4572000" y="4149725"/>
            <a:ext cx="311150" cy="366713"/>
          </a:xfrm>
          <a:prstGeom prst="rect">
            <a:avLst/>
          </a:prstGeom>
          <a:noFill/>
          <a:ln w="9525">
            <a:noFill/>
            <a:miter lim="800000"/>
            <a:headEnd/>
            <a:tailEnd/>
          </a:ln>
        </p:spPr>
        <p:txBody>
          <a:bodyPr wrap="none">
            <a:spAutoFit/>
          </a:bodyPr>
          <a:lstStyle/>
          <a:p>
            <a:r>
              <a:rPr lang="tr-TR"/>
              <a:t>5</a:t>
            </a:r>
          </a:p>
        </p:txBody>
      </p:sp>
      <p:sp>
        <p:nvSpPr>
          <p:cNvPr id="23581" name="Text Box 34"/>
          <p:cNvSpPr txBox="1">
            <a:spLocks noChangeArrowheads="1"/>
          </p:cNvSpPr>
          <p:nvPr/>
        </p:nvSpPr>
        <p:spPr bwMode="auto">
          <a:xfrm>
            <a:off x="4284663" y="2781300"/>
            <a:ext cx="311150" cy="366713"/>
          </a:xfrm>
          <a:prstGeom prst="rect">
            <a:avLst/>
          </a:prstGeom>
          <a:noFill/>
          <a:ln w="9525">
            <a:noFill/>
            <a:miter lim="800000"/>
            <a:headEnd/>
            <a:tailEnd/>
          </a:ln>
        </p:spPr>
        <p:txBody>
          <a:bodyPr wrap="none">
            <a:spAutoFit/>
          </a:bodyPr>
          <a:lstStyle/>
          <a:p>
            <a:r>
              <a:rPr lang="tr-TR"/>
              <a:t>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179388" y="1069975"/>
            <a:ext cx="1336675" cy="457200"/>
          </a:xfrm>
          <a:prstGeom prst="rect">
            <a:avLst/>
          </a:prstGeom>
          <a:solidFill>
            <a:srgbClr val="CCFFFF"/>
          </a:solidFill>
          <a:ln w="9525">
            <a:noFill/>
            <a:miter lim="800000"/>
            <a:headEnd/>
            <a:tailEnd/>
          </a:ln>
        </p:spPr>
        <p:txBody>
          <a:bodyPr wrap="none">
            <a:spAutoFit/>
          </a:bodyPr>
          <a:lstStyle/>
          <a:p>
            <a:r>
              <a:rPr lang="tr-TR" sz="2400"/>
              <a:t>Lenfosit </a:t>
            </a:r>
          </a:p>
        </p:txBody>
      </p:sp>
      <p:sp>
        <p:nvSpPr>
          <p:cNvPr id="1028" name="Text Box 3"/>
          <p:cNvSpPr txBox="1">
            <a:spLocks noChangeArrowheads="1"/>
          </p:cNvSpPr>
          <p:nvPr/>
        </p:nvSpPr>
        <p:spPr bwMode="auto">
          <a:xfrm>
            <a:off x="1476375" y="1069975"/>
            <a:ext cx="1420813" cy="457200"/>
          </a:xfrm>
          <a:prstGeom prst="rect">
            <a:avLst/>
          </a:prstGeom>
          <a:solidFill>
            <a:srgbClr val="FFCCFF"/>
          </a:solidFill>
          <a:ln w="9525">
            <a:noFill/>
            <a:miter lim="800000"/>
            <a:headEnd/>
            <a:tailEnd/>
          </a:ln>
        </p:spPr>
        <p:txBody>
          <a:bodyPr wrap="none">
            <a:spAutoFit/>
          </a:bodyPr>
          <a:lstStyle/>
          <a:p>
            <a:r>
              <a:rPr lang="tr-TR" sz="2400"/>
              <a:t>  Monosit</a:t>
            </a:r>
          </a:p>
        </p:txBody>
      </p:sp>
      <p:sp>
        <p:nvSpPr>
          <p:cNvPr id="1029" name="Text Box 4"/>
          <p:cNvSpPr txBox="1">
            <a:spLocks noChangeArrowheads="1"/>
          </p:cNvSpPr>
          <p:nvPr/>
        </p:nvSpPr>
        <p:spPr bwMode="auto">
          <a:xfrm>
            <a:off x="5435600" y="1493838"/>
            <a:ext cx="1220788" cy="457200"/>
          </a:xfrm>
          <a:prstGeom prst="rect">
            <a:avLst/>
          </a:prstGeom>
          <a:noFill/>
          <a:ln w="9525">
            <a:noFill/>
            <a:miter lim="800000"/>
            <a:headEnd/>
            <a:tailEnd/>
          </a:ln>
        </p:spPr>
        <p:txBody>
          <a:bodyPr>
            <a:spAutoFit/>
          </a:bodyPr>
          <a:lstStyle/>
          <a:p>
            <a:r>
              <a:rPr lang="tr-TR" sz="2400"/>
              <a:t> Bazofil </a:t>
            </a:r>
          </a:p>
        </p:txBody>
      </p:sp>
      <p:sp>
        <p:nvSpPr>
          <p:cNvPr id="1030" name="Text Box 5"/>
          <p:cNvSpPr txBox="1">
            <a:spLocks noChangeArrowheads="1"/>
          </p:cNvSpPr>
          <p:nvPr/>
        </p:nvSpPr>
        <p:spPr bwMode="auto">
          <a:xfrm>
            <a:off x="2555875" y="1500188"/>
            <a:ext cx="1547813" cy="457200"/>
          </a:xfrm>
          <a:prstGeom prst="rect">
            <a:avLst/>
          </a:prstGeom>
          <a:noFill/>
          <a:ln w="9525">
            <a:noFill/>
            <a:miter lim="800000"/>
            <a:headEnd/>
            <a:tailEnd/>
          </a:ln>
        </p:spPr>
        <p:txBody>
          <a:bodyPr>
            <a:spAutoFit/>
          </a:bodyPr>
          <a:lstStyle/>
          <a:p>
            <a:r>
              <a:rPr lang="tr-TR" sz="2400"/>
              <a:t>Nötrofil</a:t>
            </a:r>
          </a:p>
        </p:txBody>
      </p:sp>
      <p:sp>
        <p:nvSpPr>
          <p:cNvPr id="1031" name="Text Box 6"/>
          <p:cNvSpPr txBox="1">
            <a:spLocks noChangeArrowheads="1"/>
          </p:cNvSpPr>
          <p:nvPr/>
        </p:nvSpPr>
        <p:spPr bwMode="auto">
          <a:xfrm>
            <a:off x="4067175" y="1501775"/>
            <a:ext cx="1338263" cy="457200"/>
          </a:xfrm>
          <a:prstGeom prst="rect">
            <a:avLst/>
          </a:prstGeom>
          <a:noFill/>
          <a:ln w="9525">
            <a:noFill/>
            <a:miter lim="800000"/>
            <a:headEnd/>
            <a:tailEnd/>
          </a:ln>
        </p:spPr>
        <p:txBody>
          <a:bodyPr wrap="none">
            <a:spAutoFit/>
          </a:bodyPr>
          <a:lstStyle/>
          <a:p>
            <a:r>
              <a:rPr lang="tr-TR" sz="2400"/>
              <a:t>Eozinofil</a:t>
            </a:r>
          </a:p>
        </p:txBody>
      </p:sp>
      <p:sp>
        <p:nvSpPr>
          <p:cNvPr id="1032" name="Text Box 7"/>
          <p:cNvSpPr txBox="1">
            <a:spLocks noChangeArrowheads="1"/>
          </p:cNvSpPr>
          <p:nvPr/>
        </p:nvSpPr>
        <p:spPr bwMode="auto">
          <a:xfrm>
            <a:off x="7805738" y="996950"/>
            <a:ext cx="1014412" cy="457200"/>
          </a:xfrm>
          <a:prstGeom prst="rect">
            <a:avLst/>
          </a:prstGeom>
          <a:solidFill>
            <a:srgbClr val="FFFF99"/>
          </a:solidFill>
          <a:ln w="9525">
            <a:noFill/>
            <a:miter lim="800000"/>
            <a:headEnd/>
            <a:tailEnd/>
          </a:ln>
        </p:spPr>
        <p:txBody>
          <a:bodyPr wrap="none">
            <a:spAutoFit/>
          </a:bodyPr>
          <a:lstStyle/>
          <a:p>
            <a:r>
              <a:rPr lang="tr-TR" sz="2400"/>
              <a:t>Atipik </a:t>
            </a:r>
          </a:p>
        </p:txBody>
      </p:sp>
      <p:sp>
        <p:nvSpPr>
          <p:cNvPr id="1033" name="Text Box 8"/>
          <p:cNvSpPr txBox="1">
            <a:spLocks noChangeArrowheads="1"/>
          </p:cNvSpPr>
          <p:nvPr/>
        </p:nvSpPr>
        <p:spPr bwMode="auto">
          <a:xfrm>
            <a:off x="6732588" y="996950"/>
            <a:ext cx="936625" cy="457200"/>
          </a:xfrm>
          <a:prstGeom prst="rect">
            <a:avLst/>
          </a:prstGeom>
          <a:solidFill>
            <a:srgbClr val="99FF99"/>
          </a:solidFill>
          <a:ln w="9525">
            <a:noFill/>
            <a:miter lim="800000"/>
            <a:headEnd/>
            <a:tailEnd/>
          </a:ln>
        </p:spPr>
        <p:txBody>
          <a:bodyPr>
            <a:spAutoFit/>
          </a:bodyPr>
          <a:lstStyle/>
          <a:p>
            <a:r>
              <a:rPr lang="tr-TR" sz="2400"/>
              <a:t>Bant</a:t>
            </a:r>
          </a:p>
        </p:txBody>
      </p:sp>
      <p:sp>
        <p:nvSpPr>
          <p:cNvPr id="1034" name="Text Box 9"/>
          <p:cNvSpPr txBox="1">
            <a:spLocks noChangeArrowheads="1"/>
          </p:cNvSpPr>
          <p:nvPr/>
        </p:nvSpPr>
        <p:spPr bwMode="auto">
          <a:xfrm>
            <a:off x="2895600" y="996950"/>
            <a:ext cx="3694113" cy="457200"/>
          </a:xfrm>
          <a:prstGeom prst="rect">
            <a:avLst/>
          </a:prstGeom>
          <a:solidFill>
            <a:schemeClr val="accent1"/>
          </a:solidFill>
          <a:ln w="9525">
            <a:noFill/>
            <a:miter lim="800000"/>
            <a:headEnd/>
            <a:tailEnd/>
          </a:ln>
        </p:spPr>
        <p:txBody>
          <a:bodyPr>
            <a:spAutoFit/>
          </a:bodyPr>
          <a:lstStyle/>
          <a:p>
            <a:pPr algn="ctr"/>
            <a:r>
              <a:rPr lang="tr-TR" sz="2400"/>
              <a:t>Segment</a:t>
            </a:r>
            <a:r>
              <a:rPr lang="tr-TR"/>
              <a:t> </a:t>
            </a:r>
          </a:p>
        </p:txBody>
      </p:sp>
      <p:sp>
        <p:nvSpPr>
          <p:cNvPr id="1035" name="Rectangle 10"/>
          <p:cNvSpPr>
            <a:spLocks noChangeArrowheads="1"/>
          </p:cNvSpPr>
          <p:nvPr/>
        </p:nvSpPr>
        <p:spPr bwMode="auto">
          <a:xfrm>
            <a:off x="2555875" y="2078038"/>
            <a:ext cx="649288" cy="647700"/>
          </a:xfrm>
          <a:prstGeom prst="rect">
            <a:avLst/>
          </a:prstGeom>
          <a:noFill/>
          <a:ln w="28575">
            <a:solidFill>
              <a:schemeClr val="tx2"/>
            </a:solidFill>
            <a:miter lim="800000"/>
            <a:headEnd/>
            <a:tailEnd/>
          </a:ln>
        </p:spPr>
        <p:txBody>
          <a:bodyPr wrap="none" anchor="ctr"/>
          <a:lstStyle/>
          <a:p>
            <a:endParaRPr lang="tr-TR"/>
          </a:p>
        </p:txBody>
      </p:sp>
      <p:sp>
        <p:nvSpPr>
          <p:cNvPr id="1036" name="Rectangle 11"/>
          <p:cNvSpPr>
            <a:spLocks noChangeArrowheads="1"/>
          </p:cNvSpPr>
          <p:nvPr/>
        </p:nvSpPr>
        <p:spPr bwMode="auto">
          <a:xfrm>
            <a:off x="2555875" y="2797175"/>
            <a:ext cx="649288" cy="647700"/>
          </a:xfrm>
          <a:prstGeom prst="rect">
            <a:avLst/>
          </a:prstGeom>
          <a:noFill/>
          <a:ln w="28575">
            <a:solidFill>
              <a:schemeClr val="tx2"/>
            </a:solidFill>
            <a:miter lim="800000"/>
            <a:headEnd/>
            <a:tailEnd/>
          </a:ln>
        </p:spPr>
        <p:txBody>
          <a:bodyPr wrap="none" anchor="ctr"/>
          <a:lstStyle/>
          <a:p>
            <a:endParaRPr lang="tr-TR"/>
          </a:p>
        </p:txBody>
      </p:sp>
      <p:sp>
        <p:nvSpPr>
          <p:cNvPr id="1037" name="Rectangle 12"/>
          <p:cNvSpPr>
            <a:spLocks noChangeArrowheads="1"/>
          </p:cNvSpPr>
          <p:nvPr/>
        </p:nvSpPr>
        <p:spPr bwMode="auto">
          <a:xfrm>
            <a:off x="2555875" y="3517900"/>
            <a:ext cx="649288" cy="647700"/>
          </a:xfrm>
          <a:prstGeom prst="rect">
            <a:avLst/>
          </a:prstGeom>
          <a:noFill/>
          <a:ln w="28575">
            <a:solidFill>
              <a:schemeClr val="tx2"/>
            </a:solidFill>
            <a:miter lim="800000"/>
            <a:headEnd/>
            <a:tailEnd/>
          </a:ln>
        </p:spPr>
        <p:txBody>
          <a:bodyPr wrap="none" anchor="ctr"/>
          <a:lstStyle/>
          <a:p>
            <a:endParaRPr lang="tr-TR"/>
          </a:p>
        </p:txBody>
      </p:sp>
      <p:sp>
        <p:nvSpPr>
          <p:cNvPr id="1038" name="Rectangle 13"/>
          <p:cNvSpPr>
            <a:spLocks noChangeArrowheads="1"/>
          </p:cNvSpPr>
          <p:nvPr/>
        </p:nvSpPr>
        <p:spPr bwMode="auto">
          <a:xfrm>
            <a:off x="3348038" y="3517900"/>
            <a:ext cx="649287" cy="647700"/>
          </a:xfrm>
          <a:prstGeom prst="rect">
            <a:avLst/>
          </a:prstGeom>
          <a:noFill/>
          <a:ln w="28575">
            <a:solidFill>
              <a:schemeClr val="tx2"/>
            </a:solidFill>
            <a:miter lim="800000"/>
            <a:headEnd/>
            <a:tailEnd/>
          </a:ln>
        </p:spPr>
        <p:txBody>
          <a:bodyPr wrap="none" anchor="ctr"/>
          <a:lstStyle/>
          <a:p>
            <a:endParaRPr lang="tr-TR"/>
          </a:p>
        </p:txBody>
      </p:sp>
      <p:sp>
        <p:nvSpPr>
          <p:cNvPr id="1039" name="Rectangle 14"/>
          <p:cNvSpPr>
            <a:spLocks noChangeArrowheads="1"/>
          </p:cNvSpPr>
          <p:nvPr/>
        </p:nvSpPr>
        <p:spPr bwMode="auto">
          <a:xfrm>
            <a:off x="2555875" y="4238625"/>
            <a:ext cx="649288" cy="647700"/>
          </a:xfrm>
          <a:prstGeom prst="rect">
            <a:avLst/>
          </a:prstGeom>
          <a:noFill/>
          <a:ln w="28575">
            <a:solidFill>
              <a:schemeClr val="tx2"/>
            </a:solidFill>
            <a:miter lim="800000"/>
            <a:headEnd/>
            <a:tailEnd/>
          </a:ln>
        </p:spPr>
        <p:txBody>
          <a:bodyPr wrap="none" anchor="ctr"/>
          <a:lstStyle/>
          <a:p>
            <a:endParaRPr lang="tr-TR"/>
          </a:p>
        </p:txBody>
      </p:sp>
      <p:sp>
        <p:nvSpPr>
          <p:cNvPr id="1040" name="Rectangle 15"/>
          <p:cNvSpPr>
            <a:spLocks noChangeArrowheads="1"/>
          </p:cNvSpPr>
          <p:nvPr/>
        </p:nvSpPr>
        <p:spPr bwMode="auto">
          <a:xfrm>
            <a:off x="3348038" y="4238625"/>
            <a:ext cx="649287" cy="647700"/>
          </a:xfrm>
          <a:prstGeom prst="rect">
            <a:avLst/>
          </a:prstGeom>
          <a:noFill/>
          <a:ln w="28575">
            <a:solidFill>
              <a:schemeClr val="tx2"/>
            </a:solidFill>
            <a:miter lim="800000"/>
            <a:headEnd/>
            <a:tailEnd/>
          </a:ln>
        </p:spPr>
        <p:txBody>
          <a:bodyPr wrap="none" anchor="ctr"/>
          <a:lstStyle/>
          <a:p>
            <a:endParaRPr lang="tr-TR"/>
          </a:p>
        </p:txBody>
      </p:sp>
      <p:sp>
        <p:nvSpPr>
          <p:cNvPr id="1041" name="Rectangle 16"/>
          <p:cNvSpPr>
            <a:spLocks noChangeArrowheads="1"/>
          </p:cNvSpPr>
          <p:nvPr/>
        </p:nvSpPr>
        <p:spPr bwMode="auto">
          <a:xfrm>
            <a:off x="250825" y="1646238"/>
            <a:ext cx="649288" cy="647700"/>
          </a:xfrm>
          <a:prstGeom prst="rect">
            <a:avLst/>
          </a:prstGeom>
          <a:noFill/>
          <a:ln w="28575">
            <a:solidFill>
              <a:schemeClr val="tx2"/>
            </a:solidFill>
            <a:miter lim="800000"/>
            <a:headEnd/>
            <a:tailEnd/>
          </a:ln>
        </p:spPr>
        <p:txBody>
          <a:bodyPr wrap="none" anchor="ctr"/>
          <a:lstStyle/>
          <a:p>
            <a:endParaRPr lang="tr-TR"/>
          </a:p>
        </p:txBody>
      </p:sp>
      <p:sp>
        <p:nvSpPr>
          <p:cNvPr id="1042" name="Rectangle 17"/>
          <p:cNvSpPr>
            <a:spLocks noChangeArrowheads="1"/>
          </p:cNvSpPr>
          <p:nvPr/>
        </p:nvSpPr>
        <p:spPr bwMode="auto">
          <a:xfrm>
            <a:off x="250825" y="2438400"/>
            <a:ext cx="649288" cy="647700"/>
          </a:xfrm>
          <a:prstGeom prst="rect">
            <a:avLst/>
          </a:prstGeom>
          <a:noFill/>
          <a:ln w="28575">
            <a:solidFill>
              <a:schemeClr val="tx2"/>
            </a:solidFill>
            <a:miter lim="800000"/>
            <a:headEnd/>
            <a:tailEnd/>
          </a:ln>
        </p:spPr>
        <p:txBody>
          <a:bodyPr wrap="none" anchor="ctr"/>
          <a:lstStyle/>
          <a:p>
            <a:endParaRPr lang="tr-TR"/>
          </a:p>
        </p:txBody>
      </p:sp>
      <p:sp>
        <p:nvSpPr>
          <p:cNvPr id="1043" name="Rectangle 18"/>
          <p:cNvSpPr>
            <a:spLocks noChangeArrowheads="1"/>
          </p:cNvSpPr>
          <p:nvPr/>
        </p:nvSpPr>
        <p:spPr bwMode="auto">
          <a:xfrm>
            <a:off x="250825" y="3302000"/>
            <a:ext cx="649288" cy="647700"/>
          </a:xfrm>
          <a:prstGeom prst="rect">
            <a:avLst/>
          </a:prstGeom>
          <a:noFill/>
          <a:ln w="28575">
            <a:solidFill>
              <a:schemeClr val="tx2"/>
            </a:solidFill>
            <a:miter lim="800000"/>
            <a:headEnd/>
            <a:tailEnd/>
          </a:ln>
        </p:spPr>
        <p:txBody>
          <a:bodyPr wrap="none" anchor="ctr"/>
          <a:lstStyle/>
          <a:p>
            <a:endParaRPr lang="tr-TR"/>
          </a:p>
        </p:txBody>
      </p:sp>
      <p:sp>
        <p:nvSpPr>
          <p:cNvPr id="1044" name="Rectangle 19"/>
          <p:cNvSpPr>
            <a:spLocks noChangeArrowheads="1"/>
          </p:cNvSpPr>
          <p:nvPr/>
        </p:nvSpPr>
        <p:spPr bwMode="auto">
          <a:xfrm>
            <a:off x="1547813" y="1789113"/>
            <a:ext cx="649287" cy="647700"/>
          </a:xfrm>
          <a:prstGeom prst="rect">
            <a:avLst/>
          </a:prstGeom>
          <a:noFill/>
          <a:ln w="28575">
            <a:solidFill>
              <a:schemeClr val="tx2"/>
            </a:solidFill>
            <a:miter lim="800000"/>
            <a:headEnd/>
            <a:tailEnd/>
          </a:ln>
        </p:spPr>
        <p:txBody>
          <a:bodyPr wrap="none" anchor="ctr"/>
          <a:lstStyle/>
          <a:p>
            <a:endParaRPr lang="tr-TR"/>
          </a:p>
        </p:txBody>
      </p:sp>
      <p:sp>
        <p:nvSpPr>
          <p:cNvPr id="1045" name="Rectangle 20"/>
          <p:cNvSpPr>
            <a:spLocks noChangeArrowheads="1"/>
          </p:cNvSpPr>
          <p:nvPr/>
        </p:nvSpPr>
        <p:spPr bwMode="auto">
          <a:xfrm>
            <a:off x="6877050" y="2078038"/>
            <a:ext cx="649288" cy="647700"/>
          </a:xfrm>
          <a:prstGeom prst="rect">
            <a:avLst/>
          </a:prstGeom>
          <a:noFill/>
          <a:ln w="28575">
            <a:solidFill>
              <a:schemeClr val="tx2"/>
            </a:solidFill>
            <a:miter lim="800000"/>
            <a:headEnd/>
            <a:tailEnd/>
          </a:ln>
        </p:spPr>
        <p:txBody>
          <a:bodyPr wrap="none" anchor="ctr"/>
          <a:lstStyle/>
          <a:p>
            <a:endParaRPr lang="tr-TR"/>
          </a:p>
        </p:txBody>
      </p:sp>
      <p:sp>
        <p:nvSpPr>
          <p:cNvPr id="1046" name="Rectangle 21"/>
          <p:cNvSpPr>
            <a:spLocks noChangeArrowheads="1"/>
          </p:cNvSpPr>
          <p:nvPr/>
        </p:nvSpPr>
        <p:spPr bwMode="auto">
          <a:xfrm>
            <a:off x="3419475" y="6326188"/>
            <a:ext cx="649288" cy="647700"/>
          </a:xfrm>
          <a:prstGeom prst="rect">
            <a:avLst/>
          </a:prstGeom>
          <a:noFill/>
          <a:ln w="28575">
            <a:solidFill>
              <a:schemeClr val="tx2"/>
            </a:solidFill>
            <a:miter lim="800000"/>
            <a:headEnd/>
            <a:tailEnd/>
          </a:ln>
        </p:spPr>
        <p:txBody>
          <a:bodyPr wrap="none" anchor="ctr"/>
          <a:lstStyle/>
          <a:p>
            <a:endParaRPr lang="tr-TR"/>
          </a:p>
        </p:txBody>
      </p:sp>
      <p:sp>
        <p:nvSpPr>
          <p:cNvPr id="1047" name="Rectangle 22"/>
          <p:cNvSpPr>
            <a:spLocks noChangeArrowheads="1"/>
          </p:cNvSpPr>
          <p:nvPr/>
        </p:nvSpPr>
        <p:spPr bwMode="auto">
          <a:xfrm>
            <a:off x="2555875" y="4957763"/>
            <a:ext cx="649288" cy="647700"/>
          </a:xfrm>
          <a:prstGeom prst="rect">
            <a:avLst/>
          </a:prstGeom>
          <a:noFill/>
          <a:ln w="28575">
            <a:solidFill>
              <a:schemeClr val="tx2"/>
            </a:solidFill>
            <a:miter lim="800000"/>
            <a:headEnd/>
            <a:tailEnd/>
          </a:ln>
        </p:spPr>
        <p:txBody>
          <a:bodyPr wrap="none" anchor="ctr"/>
          <a:lstStyle/>
          <a:p>
            <a:endParaRPr lang="tr-TR"/>
          </a:p>
        </p:txBody>
      </p:sp>
      <p:sp>
        <p:nvSpPr>
          <p:cNvPr id="1048" name="Rectangle 23"/>
          <p:cNvSpPr>
            <a:spLocks noChangeArrowheads="1"/>
          </p:cNvSpPr>
          <p:nvPr/>
        </p:nvSpPr>
        <p:spPr bwMode="auto">
          <a:xfrm>
            <a:off x="3348038" y="2797175"/>
            <a:ext cx="649287" cy="647700"/>
          </a:xfrm>
          <a:prstGeom prst="rect">
            <a:avLst/>
          </a:prstGeom>
          <a:noFill/>
          <a:ln w="28575">
            <a:solidFill>
              <a:schemeClr val="tx2"/>
            </a:solidFill>
            <a:miter lim="800000"/>
            <a:headEnd/>
            <a:tailEnd/>
          </a:ln>
        </p:spPr>
        <p:txBody>
          <a:bodyPr wrap="none" anchor="ctr"/>
          <a:lstStyle/>
          <a:p>
            <a:endParaRPr lang="tr-TR"/>
          </a:p>
        </p:txBody>
      </p:sp>
      <p:sp>
        <p:nvSpPr>
          <p:cNvPr id="1049" name="Rectangle 24"/>
          <p:cNvSpPr>
            <a:spLocks noChangeArrowheads="1"/>
          </p:cNvSpPr>
          <p:nvPr/>
        </p:nvSpPr>
        <p:spPr bwMode="auto">
          <a:xfrm>
            <a:off x="3348038" y="2078038"/>
            <a:ext cx="649287" cy="647700"/>
          </a:xfrm>
          <a:prstGeom prst="rect">
            <a:avLst/>
          </a:prstGeom>
          <a:noFill/>
          <a:ln w="28575">
            <a:solidFill>
              <a:schemeClr val="tx2"/>
            </a:solidFill>
            <a:miter lim="800000"/>
            <a:headEnd/>
            <a:tailEnd/>
          </a:ln>
        </p:spPr>
        <p:txBody>
          <a:bodyPr wrap="none" anchor="ctr"/>
          <a:lstStyle/>
          <a:p>
            <a:endParaRPr lang="tr-TR"/>
          </a:p>
        </p:txBody>
      </p:sp>
      <p:sp>
        <p:nvSpPr>
          <p:cNvPr id="1050" name="Rectangle 25"/>
          <p:cNvSpPr>
            <a:spLocks noChangeArrowheads="1"/>
          </p:cNvSpPr>
          <p:nvPr/>
        </p:nvSpPr>
        <p:spPr bwMode="auto">
          <a:xfrm>
            <a:off x="4572000" y="2005013"/>
            <a:ext cx="649288" cy="647700"/>
          </a:xfrm>
          <a:prstGeom prst="rect">
            <a:avLst/>
          </a:prstGeom>
          <a:noFill/>
          <a:ln w="28575">
            <a:solidFill>
              <a:schemeClr val="tx2"/>
            </a:solidFill>
            <a:miter lim="800000"/>
            <a:headEnd/>
            <a:tailEnd/>
          </a:ln>
        </p:spPr>
        <p:txBody>
          <a:bodyPr wrap="none" anchor="ctr"/>
          <a:lstStyle/>
          <a:p>
            <a:endParaRPr lang="tr-TR"/>
          </a:p>
        </p:txBody>
      </p:sp>
      <p:sp>
        <p:nvSpPr>
          <p:cNvPr id="1051" name="Line 26"/>
          <p:cNvSpPr>
            <a:spLocks noChangeShapeType="1"/>
          </p:cNvSpPr>
          <p:nvPr/>
        </p:nvSpPr>
        <p:spPr bwMode="auto">
          <a:xfrm>
            <a:off x="1547813" y="1789113"/>
            <a:ext cx="576262" cy="576262"/>
          </a:xfrm>
          <a:prstGeom prst="line">
            <a:avLst/>
          </a:prstGeom>
          <a:noFill/>
          <a:ln w="9525">
            <a:solidFill>
              <a:schemeClr val="tx1"/>
            </a:solidFill>
            <a:round/>
            <a:headEnd/>
            <a:tailEnd/>
          </a:ln>
        </p:spPr>
        <p:txBody>
          <a:bodyPr/>
          <a:lstStyle/>
          <a:p>
            <a:endParaRPr lang="tr-TR"/>
          </a:p>
        </p:txBody>
      </p:sp>
      <p:sp>
        <p:nvSpPr>
          <p:cNvPr id="1052" name="Line 27"/>
          <p:cNvSpPr>
            <a:spLocks noChangeShapeType="1"/>
          </p:cNvSpPr>
          <p:nvPr/>
        </p:nvSpPr>
        <p:spPr bwMode="auto">
          <a:xfrm>
            <a:off x="250825" y="1646238"/>
            <a:ext cx="649288" cy="647700"/>
          </a:xfrm>
          <a:prstGeom prst="line">
            <a:avLst/>
          </a:prstGeom>
          <a:noFill/>
          <a:ln w="9525">
            <a:solidFill>
              <a:schemeClr val="tx1"/>
            </a:solidFill>
            <a:round/>
            <a:headEnd/>
            <a:tailEnd/>
          </a:ln>
        </p:spPr>
        <p:txBody>
          <a:bodyPr/>
          <a:lstStyle/>
          <a:p>
            <a:endParaRPr lang="tr-TR"/>
          </a:p>
        </p:txBody>
      </p:sp>
      <p:sp>
        <p:nvSpPr>
          <p:cNvPr id="1053" name="Line 28"/>
          <p:cNvSpPr>
            <a:spLocks noChangeShapeType="1"/>
          </p:cNvSpPr>
          <p:nvPr/>
        </p:nvSpPr>
        <p:spPr bwMode="auto">
          <a:xfrm>
            <a:off x="250825" y="2438400"/>
            <a:ext cx="576263" cy="647700"/>
          </a:xfrm>
          <a:prstGeom prst="line">
            <a:avLst/>
          </a:prstGeom>
          <a:noFill/>
          <a:ln w="9525">
            <a:solidFill>
              <a:schemeClr val="tx1"/>
            </a:solidFill>
            <a:round/>
            <a:headEnd/>
            <a:tailEnd/>
          </a:ln>
        </p:spPr>
        <p:txBody>
          <a:bodyPr/>
          <a:lstStyle/>
          <a:p>
            <a:endParaRPr lang="tr-TR"/>
          </a:p>
        </p:txBody>
      </p:sp>
      <p:sp>
        <p:nvSpPr>
          <p:cNvPr id="1054" name="Line 29"/>
          <p:cNvSpPr>
            <a:spLocks noChangeShapeType="1"/>
          </p:cNvSpPr>
          <p:nvPr/>
        </p:nvSpPr>
        <p:spPr bwMode="auto">
          <a:xfrm>
            <a:off x="250825" y="3302000"/>
            <a:ext cx="649288" cy="647700"/>
          </a:xfrm>
          <a:prstGeom prst="line">
            <a:avLst/>
          </a:prstGeom>
          <a:noFill/>
          <a:ln w="9525">
            <a:solidFill>
              <a:schemeClr val="tx1"/>
            </a:solidFill>
            <a:round/>
            <a:headEnd/>
            <a:tailEnd/>
          </a:ln>
        </p:spPr>
        <p:txBody>
          <a:bodyPr/>
          <a:lstStyle/>
          <a:p>
            <a:endParaRPr lang="tr-TR"/>
          </a:p>
        </p:txBody>
      </p:sp>
      <p:sp>
        <p:nvSpPr>
          <p:cNvPr id="1055" name="Line 30"/>
          <p:cNvSpPr>
            <a:spLocks noChangeShapeType="1"/>
          </p:cNvSpPr>
          <p:nvPr/>
        </p:nvSpPr>
        <p:spPr bwMode="auto">
          <a:xfrm>
            <a:off x="3419475" y="6326188"/>
            <a:ext cx="649288" cy="576262"/>
          </a:xfrm>
          <a:prstGeom prst="line">
            <a:avLst/>
          </a:prstGeom>
          <a:noFill/>
          <a:ln w="9525">
            <a:solidFill>
              <a:schemeClr val="tx1"/>
            </a:solidFill>
            <a:round/>
            <a:headEnd/>
            <a:tailEnd/>
          </a:ln>
        </p:spPr>
        <p:txBody>
          <a:bodyPr/>
          <a:lstStyle/>
          <a:p>
            <a:endParaRPr lang="tr-TR"/>
          </a:p>
        </p:txBody>
      </p:sp>
      <p:sp>
        <p:nvSpPr>
          <p:cNvPr id="1056" name="Text Box 31"/>
          <p:cNvSpPr txBox="1">
            <a:spLocks noChangeArrowheads="1"/>
          </p:cNvSpPr>
          <p:nvPr/>
        </p:nvSpPr>
        <p:spPr bwMode="auto">
          <a:xfrm>
            <a:off x="179388" y="5029200"/>
            <a:ext cx="581025" cy="519113"/>
          </a:xfrm>
          <a:prstGeom prst="rect">
            <a:avLst/>
          </a:prstGeom>
          <a:noFill/>
          <a:ln w="9525">
            <a:noFill/>
            <a:miter lim="800000"/>
            <a:headEnd/>
            <a:tailEnd/>
          </a:ln>
        </p:spPr>
        <p:txBody>
          <a:bodyPr wrap="none">
            <a:spAutoFit/>
          </a:bodyPr>
          <a:lstStyle/>
          <a:p>
            <a:r>
              <a:rPr lang="tr-TR" sz="2800" b="1"/>
              <a:t>18</a:t>
            </a:r>
          </a:p>
        </p:txBody>
      </p:sp>
      <p:sp>
        <p:nvSpPr>
          <p:cNvPr id="1057" name="Text Box 32"/>
          <p:cNvSpPr txBox="1">
            <a:spLocks noChangeArrowheads="1"/>
          </p:cNvSpPr>
          <p:nvPr/>
        </p:nvSpPr>
        <p:spPr bwMode="auto">
          <a:xfrm>
            <a:off x="4643438" y="2941638"/>
            <a:ext cx="382587" cy="519112"/>
          </a:xfrm>
          <a:prstGeom prst="rect">
            <a:avLst/>
          </a:prstGeom>
          <a:noFill/>
          <a:ln w="9525">
            <a:noFill/>
            <a:miter lim="800000"/>
            <a:headEnd/>
            <a:tailEnd/>
          </a:ln>
        </p:spPr>
        <p:txBody>
          <a:bodyPr wrap="none">
            <a:spAutoFit/>
          </a:bodyPr>
          <a:lstStyle/>
          <a:p>
            <a:r>
              <a:rPr lang="tr-TR" sz="2800" b="1"/>
              <a:t>5</a:t>
            </a:r>
          </a:p>
        </p:txBody>
      </p:sp>
      <p:sp>
        <p:nvSpPr>
          <p:cNvPr id="1058" name="Text Box 33"/>
          <p:cNvSpPr txBox="1">
            <a:spLocks noChangeArrowheads="1"/>
          </p:cNvSpPr>
          <p:nvPr/>
        </p:nvSpPr>
        <p:spPr bwMode="auto">
          <a:xfrm>
            <a:off x="2484438" y="6470650"/>
            <a:ext cx="581025" cy="519113"/>
          </a:xfrm>
          <a:prstGeom prst="rect">
            <a:avLst/>
          </a:prstGeom>
          <a:noFill/>
          <a:ln w="9525">
            <a:noFill/>
            <a:miter lim="800000"/>
            <a:headEnd/>
            <a:tailEnd/>
          </a:ln>
        </p:spPr>
        <p:txBody>
          <a:bodyPr wrap="none">
            <a:spAutoFit/>
          </a:bodyPr>
          <a:lstStyle/>
          <a:p>
            <a:r>
              <a:rPr lang="tr-TR" sz="2800" b="1"/>
              <a:t>65</a:t>
            </a:r>
          </a:p>
        </p:txBody>
      </p:sp>
      <p:sp>
        <p:nvSpPr>
          <p:cNvPr id="1059" name="Text Box 34"/>
          <p:cNvSpPr txBox="1">
            <a:spLocks noChangeArrowheads="1"/>
          </p:cNvSpPr>
          <p:nvPr/>
        </p:nvSpPr>
        <p:spPr bwMode="auto">
          <a:xfrm>
            <a:off x="1547813" y="3446463"/>
            <a:ext cx="382587" cy="519112"/>
          </a:xfrm>
          <a:prstGeom prst="rect">
            <a:avLst/>
          </a:prstGeom>
          <a:noFill/>
          <a:ln w="9525">
            <a:noFill/>
            <a:miter lim="800000"/>
            <a:headEnd/>
            <a:tailEnd/>
          </a:ln>
        </p:spPr>
        <p:txBody>
          <a:bodyPr wrap="none">
            <a:spAutoFit/>
          </a:bodyPr>
          <a:lstStyle/>
          <a:p>
            <a:r>
              <a:rPr lang="tr-TR" sz="2800" b="1"/>
              <a:t>6</a:t>
            </a:r>
          </a:p>
        </p:txBody>
      </p:sp>
      <p:sp>
        <p:nvSpPr>
          <p:cNvPr id="1060" name="Line 35"/>
          <p:cNvSpPr>
            <a:spLocks noChangeShapeType="1"/>
          </p:cNvSpPr>
          <p:nvPr/>
        </p:nvSpPr>
        <p:spPr bwMode="auto">
          <a:xfrm>
            <a:off x="1547813" y="2581275"/>
            <a:ext cx="0" cy="576263"/>
          </a:xfrm>
          <a:prstGeom prst="line">
            <a:avLst/>
          </a:prstGeom>
          <a:noFill/>
          <a:ln w="9525">
            <a:solidFill>
              <a:schemeClr val="tx1"/>
            </a:solidFill>
            <a:round/>
            <a:headEnd/>
            <a:tailEnd/>
          </a:ln>
        </p:spPr>
        <p:txBody>
          <a:bodyPr/>
          <a:lstStyle/>
          <a:p>
            <a:endParaRPr lang="tr-TR"/>
          </a:p>
        </p:txBody>
      </p:sp>
      <p:sp>
        <p:nvSpPr>
          <p:cNvPr id="1061" name="Line 36"/>
          <p:cNvSpPr>
            <a:spLocks noChangeShapeType="1"/>
          </p:cNvSpPr>
          <p:nvPr/>
        </p:nvSpPr>
        <p:spPr bwMode="auto">
          <a:xfrm>
            <a:off x="2555875" y="2078038"/>
            <a:ext cx="576263" cy="647700"/>
          </a:xfrm>
          <a:prstGeom prst="line">
            <a:avLst/>
          </a:prstGeom>
          <a:noFill/>
          <a:ln w="9525">
            <a:solidFill>
              <a:schemeClr val="tx1"/>
            </a:solidFill>
            <a:round/>
            <a:headEnd/>
            <a:tailEnd/>
          </a:ln>
        </p:spPr>
        <p:txBody>
          <a:bodyPr/>
          <a:lstStyle/>
          <a:p>
            <a:endParaRPr lang="tr-TR"/>
          </a:p>
        </p:txBody>
      </p:sp>
      <p:sp>
        <p:nvSpPr>
          <p:cNvPr id="1062" name="Line 37"/>
          <p:cNvSpPr>
            <a:spLocks noChangeShapeType="1"/>
          </p:cNvSpPr>
          <p:nvPr/>
        </p:nvSpPr>
        <p:spPr bwMode="auto">
          <a:xfrm>
            <a:off x="3348038" y="2078038"/>
            <a:ext cx="576262" cy="647700"/>
          </a:xfrm>
          <a:prstGeom prst="line">
            <a:avLst/>
          </a:prstGeom>
          <a:noFill/>
          <a:ln w="9525">
            <a:solidFill>
              <a:schemeClr val="tx1"/>
            </a:solidFill>
            <a:round/>
            <a:headEnd/>
            <a:tailEnd/>
          </a:ln>
        </p:spPr>
        <p:txBody>
          <a:bodyPr/>
          <a:lstStyle/>
          <a:p>
            <a:endParaRPr lang="tr-TR"/>
          </a:p>
        </p:txBody>
      </p:sp>
      <p:sp>
        <p:nvSpPr>
          <p:cNvPr id="1063" name="Line 38"/>
          <p:cNvSpPr>
            <a:spLocks noChangeShapeType="1"/>
          </p:cNvSpPr>
          <p:nvPr/>
        </p:nvSpPr>
        <p:spPr bwMode="auto">
          <a:xfrm>
            <a:off x="3419475" y="2870200"/>
            <a:ext cx="504825" cy="576263"/>
          </a:xfrm>
          <a:prstGeom prst="line">
            <a:avLst/>
          </a:prstGeom>
          <a:noFill/>
          <a:ln w="9525">
            <a:solidFill>
              <a:schemeClr val="tx1"/>
            </a:solidFill>
            <a:round/>
            <a:headEnd/>
            <a:tailEnd/>
          </a:ln>
        </p:spPr>
        <p:txBody>
          <a:bodyPr/>
          <a:lstStyle/>
          <a:p>
            <a:endParaRPr lang="tr-TR"/>
          </a:p>
        </p:txBody>
      </p:sp>
      <p:sp>
        <p:nvSpPr>
          <p:cNvPr id="1064" name="Line 40"/>
          <p:cNvSpPr>
            <a:spLocks noChangeShapeType="1"/>
          </p:cNvSpPr>
          <p:nvPr/>
        </p:nvSpPr>
        <p:spPr bwMode="auto">
          <a:xfrm>
            <a:off x="2555875" y="4957763"/>
            <a:ext cx="576263" cy="647700"/>
          </a:xfrm>
          <a:prstGeom prst="line">
            <a:avLst/>
          </a:prstGeom>
          <a:noFill/>
          <a:ln w="9525">
            <a:solidFill>
              <a:schemeClr val="tx1"/>
            </a:solidFill>
            <a:round/>
            <a:headEnd/>
            <a:tailEnd/>
          </a:ln>
        </p:spPr>
        <p:txBody>
          <a:bodyPr/>
          <a:lstStyle/>
          <a:p>
            <a:endParaRPr lang="tr-TR"/>
          </a:p>
        </p:txBody>
      </p:sp>
      <p:sp>
        <p:nvSpPr>
          <p:cNvPr id="1065" name="Line 41"/>
          <p:cNvSpPr>
            <a:spLocks noChangeShapeType="1"/>
          </p:cNvSpPr>
          <p:nvPr/>
        </p:nvSpPr>
        <p:spPr bwMode="auto">
          <a:xfrm>
            <a:off x="2555875" y="4238625"/>
            <a:ext cx="647700" cy="647700"/>
          </a:xfrm>
          <a:prstGeom prst="line">
            <a:avLst/>
          </a:prstGeom>
          <a:noFill/>
          <a:ln w="9525">
            <a:solidFill>
              <a:schemeClr val="tx1"/>
            </a:solidFill>
            <a:round/>
            <a:headEnd/>
            <a:tailEnd/>
          </a:ln>
        </p:spPr>
        <p:txBody>
          <a:bodyPr/>
          <a:lstStyle/>
          <a:p>
            <a:endParaRPr lang="tr-TR"/>
          </a:p>
        </p:txBody>
      </p:sp>
      <p:sp>
        <p:nvSpPr>
          <p:cNvPr id="1066" name="Line 42"/>
          <p:cNvSpPr>
            <a:spLocks noChangeShapeType="1"/>
          </p:cNvSpPr>
          <p:nvPr/>
        </p:nvSpPr>
        <p:spPr bwMode="auto">
          <a:xfrm>
            <a:off x="3348038" y="4310063"/>
            <a:ext cx="647700" cy="576262"/>
          </a:xfrm>
          <a:prstGeom prst="line">
            <a:avLst/>
          </a:prstGeom>
          <a:noFill/>
          <a:ln w="9525">
            <a:solidFill>
              <a:schemeClr val="tx1"/>
            </a:solidFill>
            <a:round/>
            <a:headEnd/>
            <a:tailEnd/>
          </a:ln>
        </p:spPr>
        <p:txBody>
          <a:bodyPr/>
          <a:lstStyle/>
          <a:p>
            <a:endParaRPr lang="tr-TR"/>
          </a:p>
        </p:txBody>
      </p:sp>
      <p:sp>
        <p:nvSpPr>
          <p:cNvPr id="1067" name="Line 43"/>
          <p:cNvSpPr>
            <a:spLocks noChangeShapeType="1"/>
          </p:cNvSpPr>
          <p:nvPr/>
        </p:nvSpPr>
        <p:spPr bwMode="auto">
          <a:xfrm>
            <a:off x="3419475" y="3589338"/>
            <a:ext cx="576263" cy="576262"/>
          </a:xfrm>
          <a:prstGeom prst="line">
            <a:avLst/>
          </a:prstGeom>
          <a:noFill/>
          <a:ln w="9525">
            <a:solidFill>
              <a:schemeClr val="tx1"/>
            </a:solidFill>
            <a:round/>
            <a:headEnd/>
            <a:tailEnd/>
          </a:ln>
        </p:spPr>
        <p:txBody>
          <a:bodyPr/>
          <a:lstStyle/>
          <a:p>
            <a:endParaRPr lang="tr-TR"/>
          </a:p>
        </p:txBody>
      </p:sp>
      <p:sp>
        <p:nvSpPr>
          <p:cNvPr id="1068" name="Line 44"/>
          <p:cNvSpPr>
            <a:spLocks noChangeShapeType="1"/>
          </p:cNvSpPr>
          <p:nvPr/>
        </p:nvSpPr>
        <p:spPr bwMode="auto">
          <a:xfrm>
            <a:off x="2627313" y="3589338"/>
            <a:ext cx="576262" cy="576262"/>
          </a:xfrm>
          <a:prstGeom prst="line">
            <a:avLst/>
          </a:prstGeom>
          <a:noFill/>
          <a:ln w="9525">
            <a:solidFill>
              <a:schemeClr val="tx1"/>
            </a:solidFill>
            <a:round/>
            <a:headEnd/>
            <a:tailEnd/>
          </a:ln>
        </p:spPr>
        <p:txBody>
          <a:bodyPr/>
          <a:lstStyle/>
          <a:p>
            <a:endParaRPr lang="tr-TR"/>
          </a:p>
        </p:txBody>
      </p:sp>
      <p:sp>
        <p:nvSpPr>
          <p:cNvPr id="1069" name="Line 45"/>
          <p:cNvSpPr>
            <a:spLocks noChangeShapeType="1"/>
          </p:cNvSpPr>
          <p:nvPr/>
        </p:nvSpPr>
        <p:spPr bwMode="auto">
          <a:xfrm>
            <a:off x="4572000" y="2005013"/>
            <a:ext cx="647700" cy="649287"/>
          </a:xfrm>
          <a:prstGeom prst="line">
            <a:avLst/>
          </a:prstGeom>
          <a:noFill/>
          <a:ln w="9525">
            <a:solidFill>
              <a:schemeClr val="tx1"/>
            </a:solidFill>
            <a:round/>
            <a:headEnd/>
            <a:tailEnd/>
          </a:ln>
        </p:spPr>
        <p:txBody>
          <a:bodyPr/>
          <a:lstStyle/>
          <a:p>
            <a:endParaRPr lang="tr-TR"/>
          </a:p>
        </p:txBody>
      </p:sp>
      <p:sp>
        <p:nvSpPr>
          <p:cNvPr id="1070" name="Line 46"/>
          <p:cNvSpPr>
            <a:spLocks noChangeShapeType="1"/>
          </p:cNvSpPr>
          <p:nvPr/>
        </p:nvSpPr>
        <p:spPr bwMode="auto">
          <a:xfrm>
            <a:off x="2627313" y="2870200"/>
            <a:ext cx="504825" cy="576263"/>
          </a:xfrm>
          <a:prstGeom prst="line">
            <a:avLst/>
          </a:prstGeom>
          <a:noFill/>
          <a:ln w="9525">
            <a:solidFill>
              <a:schemeClr val="tx1"/>
            </a:solidFill>
            <a:round/>
            <a:headEnd/>
            <a:tailEnd/>
          </a:ln>
        </p:spPr>
        <p:txBody>
          <a:bodyPr/>
          <a:lstStyle/>
          <a:p>
            <a:endParaRPr lang="tr-TR"/>
          </a:p>
        </p:txBody>
      </p:sp>
      <p:sp>
        <p:nvSpPr>
          <p:cNvPr id="1071" name="Text Box 47"/>
          <p:cNvSpPr txBox="1">
            <a:spLocks noChangeArrowheads="1"/>
          </p:cNvSpPr>
          <p:nvPr/>
        </p:nvSpPr>
        <p:spPr bwMode="auto">
          <a:xfrm>
            <a:off x="5795963" y="2870200"/>
            <a:ext cx="382587" cy="519113"/>
          </a:xfrm>
          <a:prstGeom prst="rect">
            <a:avLst/>
          </a:prstGeom>
          <a:noFill/>
          <a:ln w="9525">
            <a:noFill/>
            <a:miter lim="800000"/>
            <a:headEnd/>
            <a:tailEnd/>
          </a:ln>
        </p:spPr>
        <p:txBody>
          <a:bodyPr wrap="none">
            <a:spAutoFit/>
          </a:bodyPr>
          <a:lstStyle/>
          <a:p>
            <a:r>
              <a:rPr lang="tr-TR" sz="2800" b="1"/>
              <a:t>2</a:t>
            </a:r>
          </a:p>
        </p:txBody>
      </p:sp>
      <p:sp>
        <p:nvSpPr>
          <p:cNvPr id="1072" name="Line 48"/>
          <p:cNvSpPr>
            <a:spLocks noChangeShapeType="1"/>
          </p:cNvSpPr>
          <p:nvPr/>
        </p:nvSpPr>
        <p:spPr bwMode="auto">
          <a:xfrm>
            <a:off x="5651500" y="2005013"/>
            <a:ext cx="0" cy="649287"/>
          </a:xfrm>
          <a:prstGeom prst="line">
            <a:avLst/>
          </a:prstGeom>
          <a:noFill/>
          <a:ln w="9525">
            <a:solidFill>
              <a:schemeClr val="tx1"/>
            </a:solidFill>
            <a:round/>
            <a:headEnd/>
            <a:tailEnd/>
          </a:ln>
        </p:spPr>
        <p:txBody>
          <a:bodyPr/>
          <a:lstStyle/>
          <a:p>
            <a:endParaRPr lang="tr-TR"/>
          </a:p>
        </p:txBody>
      </p:sp>
      <p:sp>
        <p:nvSpPr>
          <p:cNvPr id="1073" name="Line 49"/>
          <p:cNvSpPr>
            <a:spLocks noChangeShapeType="1"/>
          </p:cNvSpPr>
          <p:nvPr/>
        </p:nvSpPr>
        <p:spPr bwMode="auto">
          <a:xfrm>
            <a:off x="5651500" y="2005013"/>
            <a:ext cx="792163" cy="0"/>
          </a:xfrm>
          <a:prstGeom prst="line">
            <a:avLst/>
          </a:prstGeom>
          <a:noFill/>
          <a:ln w="9525">
            <a:solidFill>
              <a:schemeClr val="tx1"/>
            </a:solidFill>
            <a:round/>
            <a:headEnd/>
            <a:tailEnd/>
          </a:ln>
        </p:spPr>
        <p:txBody>
          <a:bodyPr/>
          <a:lstStyle/>
          <a:p>
            <a:endParaRPr lang="tr-TR"/>
          </a:p>
        </p:txBody>
      </p:sp>
      <p:sp>
        <p:nvSpPr>
          <p:cNvPr id="1074" name="Text Box 50"/>
          <p:cNvSpPr txBox="1">
            <a:spLocks noChangeArrowheads="1"/>
          </p:cNvSpPr>
          <p:nvPr/>
        </p:nvSpPr>
        <p:spPr bwMode="auto">
          <a:xfrm>
            <a:off x="7019925" y="2941638"/>
            <a:ext cx="382588" cy="519112"/>
          </a:xfrm>
          <a:prstGeom prst="rect">
            <a:avLst/>
          </a:prstGeom>
          <a:noFill/>
          <a:ln w="9525">
            <a:noFill/>
            <a:miter lim="800000"/>
            <a:headEnd/>
            <a:tailEnd/>
          </a:ln>
        </p:spPr>
        <p:txBody>
          <a:bodyPr wrap="none">
            <a:spAutoFit/>
          </a:bodyPr>
          <a:lstStyle/>
          <a:p>
            <a:r>
              <a:rPr lang="tr-TR" sz="2800" b="1"/>
              <a:t>4</a:t>
            </a:r>
          </a:p>
        </p:txBody>
      </p:sp>
      <p:sp>
        <p:nvSpPr>
          <p:cNvPr id="1075" name="Rectangle 51"/>
          <p:cNvSpPr>
            <a:spLocks noChangeArrowheads="1"/>
          </p:cNvSpPr>
          <p:nvPr/>
        </p:nvSpPr>
        <p:spPr bwMode="auto">
          <a:xfrm>
            <a:off x="3276600" y="4957763"/>
            <a:ext cx="649288" cy="647700"/>
          </a:xfrm>
          <a:prstGeom prst="rect">
            <a:avLst/>
          </a:prstGeom>
          <a:noFill/>
          <a:ln w="28575">
            <a:solidFill>
              <a:schemeClr val="tx2"/>
            </a:solidFill>
            <a:miter lim="800000"/>
            <a:headEnd/>
            <a:tailEnd/>
          </a:ln>
        </p:spPr>
        <p:txBody>
          <a:bodyPr wrap="none" anchor="ctr"/>
          <a:lstStyle/>
          <a:p>
            <a:endParaRPr lang="tr-TR"/>
          </a:p>
        </p:txBody>
      </p:sp>
      <p:sp>
        <p:nvSpPr>
          <p:cNvPr id="1076" name="Line 52"/>
          <p:cNvSpPr>
            <a:spLocks noChangeShapeType="1"/>
          </p:cNvSpPr>
          <p:nvPr/>
        </p:nvSpPr>
        <p:spPr bwMode="auto">
          <a:xfrm>
            <a:off x="3276600" y="4957763"/>
            <a:ext cx="576263" cy="647700"/>
          </a:xfrm>
          <a:prstGeom prst="line">
            <a:avLst/>
          </a:prstGeom>
          <a:noFill/>
          <a:ln w="9525">
            <a:solidFill>
              <a:schemeClr val="tx1"/>
            </a:solidFill>
            <a:round/>
            <a:headEnd/>
            <a:tailEnd/>
          </a:ln>
        </p:spPr>
        <p:txBody>
          <a:bodyPr/>
          <a:lstStyle/>
          <a:p>
            <a:endParaRPr lang="tr-TR"/>
          </a:p>
        </p:txBody>
      </p:sp>
      <p:sp>
        <p:nvSpPr>
          <p:cNvPr id="1077" name="Rectangle 53"/>
          <p:cNvSpPr>
            <a:spLocks noChangeArrowheads="1"/>
          </p:cNvSpPr>
          <p:nvPr/>
        </p:nvSpPr>
        <p:spPr bwMode="auto">
          <a:xfrm>
            <a:off x="2484438" y="5678488"/>
            <a:ext cx="649287" cy="647700"/>
          </a:xfrm>
          <a:prstGeom prst="rect">
            <a:avLst/>
          </a:prstGeom>
          <a:noFill/>
          <a:ln w="28575">
            <a:solidFill>
              <a:schemeClr val="tx2"/>
            </a:solidFill>
            <a:miter lim="800000"/>
            <a:headEnd/>
            <a:tailEnd/>
          </a:ln>
        </p:spPr>
        <p:txBody>
          <a:bodyPr wrap="none" anchor="ctr"/>
          <a:lstStyle/>
          <a:p>
            <a:endParaRPr lang="tr-TR"/>
          </a:p>
        </p:txBody>
      </p:sp>
      <p:sp>
        <p:nvSpPr>
          <p:cNvPr id="1078" name="Line 54"/>
          <p:cNvSpPr>
            <a:spLocks noChangeShapeType="1"/>
          </p:cNvSpPr>
          <p:nvPr/>
        </p:nvSpPr>
        <p:spPr bwMode="auto">
          <a:xfrm>
            <a:off x="2484438" y="5678488"/>
            <a:ext cx="576262" cy="647700"/>
          </a:xfrm>
          <a:prstGeom prst="line">
            <a:avLst/>
          </a:prstGeom>
          <a:noFill/>
          <a:ln w="9525">
            <a:solidFill>
              <a:schemeClr val="tx1"/>
            </a:solidFill>
            <a:round/>
            <a:headEnd/>
            <a:tailEnd/>
          </a:ln>
        </p:spPr>
        <p:txBody>
          <a:bodyPr/>
          <a:lstStyle/>
          <a:p>
            <a:endParaRPr lang="tr-TR"/>
          </a:p>
        </p:txBody>
      </p:sp>
      <p:sp>
        <p:nvSpPr>
          <p:cNvPr id="1079" name="Rectangle 55"/>
          <p:cNvSpPr>
            <a:spLocks noChangeArrowheads="1"/>
          </p:cNvSpPr>
          <p:nvPr/>
        </p:nvSpPr>
        <p:spPr bwMode="auto">
          <a:xfrm>
            <a:off x="3276600" y="5678488"/>
            <a:ext cx="649288" cy="647700"/>
          </a:xfrm>
          <a:prstGeom prst="rect">
            <a:avLst/>
          </a:prstGeom>
          <a:noFill/>
          <a:ln w="28575">
            <a:solidFill>
              <a:schemeClr val="tx2"/>
            </a:solidFill>
            <a:miter lim="800000"/>
            <a:headEnd/>
            <a:tailEnd/>
          </a:ln>
        </p:spPr>
        <p:txBody>
          <a:bodyPr wrap="none" anchor="ctr"/>
          <a:lstStyle/>
          <a:p>
            <a:endParaRPr lang="tr-TR"/>
          </a:p>
        </p:txBody>
      </p:sp>
      <p:sp>
        <p:nvSpPr>
          <p:cNvPr id="1080" name="Line 56"/>
          <p:cNvSpPr>
            <a:spLocks noChangeShapeType="1"/>
          </p:cNvSpPr>
          <p:nvPr/>
        </p:nvSpPr>
        <p:spPr bwMode="auto">
          <a:xfrm>
            <a:off x="3276600" y="5678488"/>
            <a:ext cx="576263" cy="647700"/>
          </a:xfrm>
          <a:prstGeom prst="line">
            <a:avLst/>
          </a:prstGeom>
          <a:noFill/>
          <a:ln w="9525">
            <a:solidFill>
              <a:schemeClr val="tx1"/>
            </a:solidFill>
            <a:round/>
            <a:headEnd/>
            <a:tailEnd/>
          </a:ln>
        </p:spPr>
        <p:txBody>
          <a:bodyPr/>
          <a:lstStyle/>
          <a:p>
            <a:endParaRPr lang="tr-TR"/>
          </a:p>
        </p:txBody>
      </p:sp>
      <p:sp>
        <p:nvSpPr>
          <p:cNvPr id="1081" name="Line 57"/>
          <p:cNvSpPr>
            <a:spLocks noChangeShapeType="1"/>
          </p:cNvSpPr>
          <p:nvPr/>
        </p:nvSpPr>
        <p:spPr bwMode="auto">
          <a:xfrm>
            <a:off x="179388" y="4094163"/>
            <a:ext cx="0" cy="647700"/>
          </a:xfrm>
          <a:prstGeom prst="line">
            <a:avLst/>
          </a:prstGeom>
          <a:noFill/>
          <a:ln w="9525">
            <a:solidFill>
              <a:schemeClr val="tx1"/>
            </a:solidFill>
            <a:round/>
            <a:headEnd/>
            <a:tailEnd/>
          </a:ln>
        </p:spPr>
        <p:txBody>
          <a:bodyPr/>
          <a:lstStyle/>
          <a:p>
            <a:endParaRPr lang="tr-TR"/>
          </a:p>
        </p:txBody>
      </p:sp>
      <p:sp>
        <p:nvSpPr>
          <p:cNvPr id="1082" name="Line 58"/>
          <p:cNvSpPr>
            <a:spLocks noChangeShapeType="1"/>
          </p:cNvSpPr>
          <p:nvPr/>
        </p:nvSpPr>
        <p:spPr bwMode="auto">
          <a:xfrm>
            <a:off x="179388" y="4094163"/>
            <a:ext cx="720725" cy="0"/>
          </a:xfrm>
          <a:prstGeom prst="line">
            <a:avLst/>
          </a:prstGeom>
          <a:noFill/>
          <a:ln w="9525">
            <a:solidFill>
              <a:schemeClr val="tx1"/>
            </a:solidFill>
            <a:round/>
            <a:headEnd/>
            <a:tailEnd/>
          </a:ln>
        </p:spPr>
        <p:txBody>
          <a:bodyPr/>
          <a:lstStyle/>
          <a:p>
            <a:endParaRPr lang="tr-TR"/>
          </a:p>
        </p:txBody>
      </p:sp>
      <p:sp>
        <p:nvSpPr>
          <p:cNvPr id="1083" name="Line 59"/>
          <p:cNvSpPr>
            <a:spLocks noChangeShapeType="1"/>
          </p:cNvSpPr>
          <p:nvPr/>
        </p:nvSpPr>
        <p:spPr bwMode="auto">
          <a:xfrm>
            <a:off x="900113" y="4094163"/>
            <a:ext cx="0" cy="647700"/>
          </a:xfrm>
          <a:prstGeom prst="line">
            <a:avLst/>
          </a:prstGeom>
          <a:noFill/>
          <a:ln w="9525">
            <a:solidFill>
              <a:schemeClr val="tx1"/>
            </a:solidFill>
            <a:round/>
            <a:headEnd/>
            <a:tailEnd/>
          </a:ln>
        </p:spPr>
        <p:txBody>
          <a:bodyPr/>
          <a:lstStyle/>
          <a:p>
            <a:endParaRPr lang="tr-TR"/>
          </a:p>
        </p:txBody>
      </p:sp>
      <p:sp>
        <p:nvSpPr>
          <p:cNvPr id="1084" name="Text Box 60"/>
          <p:cNvSpPr txBox="1">
            <a:spLocks noChangeArrowheads="1"/>
          </p:cNvSpPr>
          <p:nvPr/>
        </p:nvSpPr>
        <p:spPr bwMode="auto">
          <a:xfrm>
            <a:off x="7467600" y="5943600"/>
            <a:ext cx="1331913" cy="641350"/>
          </a:xfrm>
          <a:prstGeom prst="rect">
            <a:avLst/>
          </a:prstGeom>
          <a:noFill/>
          <a:ln w="9525">
            <a:noFill/>
            <a:miter lim="800000"/>
            <a:headEnd/>
            <a:tailEnd/>
          </a:ln>
        </p:spPr>
        <p:txBody>
          <a:bodyPr>
            <a:spAutoFit/>
          </a:bodyPr>
          <a:lstStyle/>
          <a:p>
            <a:pPr>
              <a:spcBef>
                <a:spcPct val="50000"/>
              </a:spcBef>
            </a:pPr>
            <a:r>
              <a:rPr lang="tr-TR" sz="3600"/>
              <a:t>100</a:t>
            </a:r>
          </a:p>
        </p:txBody>
      </p:sp>
      <p:sp>
        <p:nvSpPr>
          <p:cNvPr id="1085" name="Text Box 61"/>
          <p:cNvSpPr txBox="1">
            <a:spLocks noChangeArrowheads="1"/>
          </p:cNvSpPr>
          <p:nvPr/>
        </p:nvSpPr>
        <p:spPr bwMode="auto">
          <a:xfrm>
            <a:off x="1295400" y="393700"/>
            <a:ext cx="4178300" cy="579438"/>
          </a:xfrm>
          <a:prstGeom prst="rect">
            <a:avLst/>
          </a:prstGeom>
          <a:noFill/>
          <a:ln w="9525">
            <a:noFill/>
            <a:miter lim="800000"/>
            <a:headEnd/>
            <a:tailEnd/>
          </a:ln>
        </p:spPr>
        <p:txBody>
          <a:bodyPr wrap="none">
            <a:spAutoFit/>
          </a:bodyPr>
          <a:lstStyle/>
          <a:p>
            <a:r>
              <a:rPr lang="tr-TR" sz="3200"/>
              <a:t>LÖKOSİT  FORMÜLÜ</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yayma kalite"/>
          <p:cNvPicPr>
            <a:picLocks noChangeAspect="1" noChangeArrowheads="1"/>
          </p:cNvPicPr>
          <p:nvPr/>
        </p:nvPicPr>
        <p:blipFill>
          <a:blip r:embed="rId2">
            <a:lum bright="-18000" contrast="-10000"/>
          </a:blip>
          <a:srcRect/>
          <a:stretch>
            <a:fillRect/>
          </a:stretch>
        </p:blipFill>
        <p:spPr bwMode="auto">
          <a:xfrm>
            <a:off x="0" y="0"/>
            <a:ext cx="2963863" cy="3860800"/>
          </a:xfrm>
          <a:prstGeom prst="rect">
            <a:avLst/>
          </a:prstGeom>
          <a:noFill/>
          <a:ln w="9525">
            <a:noFill/>
            <a:miter lim="800000"/>
            <a:headEnd/>
            <a:tailEnd/>
          </a:ln>
        </p:spPr>
      </p:pic>
      <p:pic>
        <p:nvPicPr>
          <p:cNvPr id="24579" name="Picture 5" descr="koyu boyanma"/>
          <p:cNvPicPr>
            <a:picLocks noChangeAspect="1" noChangeArrowheads="1"/>
          </p:cNvPicPr>
          <p:nvPr/>
        </p:nvPicPr>
        <p:blipFill>
          <a:blip r:embed="rId3"/>
          <a:srcRect/>
          <a:stretch>
            <a:fillRect/>
          </a:stretch>
        </p:blipFill>
        <p:spPr bwMode="auto">
          <a:xfrm>
            <a:off x="5435600" y="692150"/>
            <a:ext cx="3024188" cy="2844800"/>
          </a:xfrm>
          <a:prstGeom prst="rect">
            <a:avLst/>
          </a:prstGeom>
          <a:noFill/>
          <a:ln w="9525">
            <a:noFill/>
            <a:miter lim="800000"/>
            <a:headEnd/>
            <a:tailEnd/>
          </a:ln>
        </p:spPr>
      </p:pic>
      <p:pic>
        <p:nvPicPr>
          <p:cNvPr id="24580" name="Picture 6" descr="kriyoglob dıs"/>
          <p:cNvPicPr>
            <a:picLocks noChangeAspect="1" noChangeArrowheads="1"/>
          </p:cNvPicPr>
          <p:nvPr/>
        </p:nvPicPr>
        <p:blipFill>
          <a:blip r:embed="rId4">
            <a:lum bright="-8000" contrast="-16000"/>
          </a:blip>
          <a:srcRect/>
          <a:stretch>
            <a:fillRect/>
          </a:stretch>
        </p:blipFill>
        <p:spPr bwMode="auto">
          <a:xfrm>
            <a:off x="4932363" y="4149725"/>
            <a:ext cx="1209675" cy="2708275"/>
          </a:xfrm>
          <a:prstGeom prst="rect">
            <a:avLst/>
          </a:prstGeom>
          <a:noFill/>
          <a:ln w="9525">
            <a:noFill/>
            <a:miter lim="800000"/>
            <a:headEnd/>
            <a:tailEnd/>
          </a:ln>
        </p:spPr>
      </p:pic>
      <p:pic>
        <p:nvPicPr>
          <p:cNvPr id="24581" name="Picture 7" descr="soguk agg"/>
          <p:cNvPicPr>
            <a:picLocks noChangeAspect="1" noChangeArrowheads="1"/>
          </p:cNvPicPr>
          <p:nvPr/>
        </p:nvPicPr>
        <p:blipFill>
          <a:blip r:embed="rId5">
            <a:lum bright="-12000" contrast="-12000"/>
          </a:blip>
          <a:srcRect/>
          <a:stretch>
            <a:fillRect/>
          </a:stretch>
        </p:blipFill>
        <p:spPr bwMode="auto">
          <a:xfrm>
            <a:off x="0" y="4121150"/>
            <a:ext cx="2408238" cy="2736850"/>
          </a:xfrm>
          <a:prstGeom prst="rect">
            <a:avLst/>
          </a:prstGeom>
          <a:noFill/>
          <a:ln w="9525">
            <a:noFill/>
            <a:miter lim="800000"/>
            <a:headEnd/>
            <a:tailEnd/>
          </a:ln>
        </p:spPr>
      </p:pic>
      <p:sp>
        <p:nvSpPr>
          <p:cNvPr id="24582" name="Line 8"/>
          <p:cNvSpPr>
            <a:spLocks noChangeShapeType="1"/>
          </p:cNvSpPr>
          <p:nvPr/>
        </p:nvSpPr>
        <p:spPr bwMode="auto">
          <a:xfrm flipH="1">
            <a:off x="2268538" y="1700213"/>
            <a:ext cx="1441450" cy="1439862"/>
          </a:xfrm>
          <a:prstGeom prst="line">
            <a:avLst/>
          </a:prstGeom>
          <a:noFill/>
          <a:ln w="9525">
            <a:solidFill>
              <a:schemeClr val="tx1"/>
            </a:solidFill>
            <a:round/>
            <a:headEnd/>
            <a:tailEnd type="triangle" w="med" len="med"/>
          </a:ln>
        </p:spPr>
        <p:txBody>
          <a:bodyPr/>
          <a:lstStyle/>
          <a:p>
            <a:endParaRPr lang="tr-TR"/>
          </a:p>
        </p:txBody>
      </p:sp>
      <p:sp>
        <p:nvSpPr>
          <p:cNvPr id="24583" name="Text Box 10"/>
          <p:cNvSpPr txBox="1">
            <a:spLocks noChangeArrowheads="1"/>
          </p:cNvSpPr>
          <p:nvPr/>
        </p:nvSpPr>
        <p:spPr bwMode="auto">
          <a:xfrm>
            <a:off x="2771775" y="1412875"/>
            <a:ext cx="2432050" cy="366713"/>
          </a:xfrm>
          <a:prstGeom prst="rect">
            <a:avLst/>
          </a:prstGeom>
          <a:noFill/>
          <a:ln w="9525">
            <a:noFill/>
            <a:miter lim="800000"/>
            <a:headEnd/>
            <a:tailEnd/>
          </a:ln>
        </p:spPr>
        <p:txBody>
          <a:bodyPr wrap="none">
            <a:spAutoFit/>
          </a:bodyPr>
          <a:lstStyle/>
          <a:p>
            <a:r>
              <a:rPr lang="tr-TR"/>
              <a:t>İstenen yayma kalitesi</a:t>
            </a:r>
          </a:p>
        </p:txBody>
      </p:sp>
      <p:sp>
        <p:nvSpPr>
          <p:cNvPr id="24584" name="Text Box 11"/>
          <p:cNvSpPr txBox="1">
            <a:spLocks noChangeArrowheads="1"/>
          </p:cNvSpPr>
          <p:nvPr/>
        </p:nvSpPr>
        <p:spPr bwMode="auto">
          <a:xfrm>
            <a:off x="5561013" y="342900"/>
            <a:ext cx="879475" cy="457200"/>
          </a:xfrm>
          <a:prstGeom prst="rect">
            <a:avLst/>
          </a:prstGeom>
          <a:noFill/>
          <a:ln w="9525">
            <a:noFill/>
            <a:miter lim="800000"/>
            <a:headEnd/>
            <a:tailEnd/>
          </a:ln>
        </p:spPr>
        <p:txBody>
          <a:bodyPr wrap="none">
            <a:spAutoFit/>
          </a:bodyPr>
          <a:lstStyle/>
          <a:p>
            <a:r>
              <a:rPr lang="tr-TR" sz="2400"/>
              <a:t>Kalın</a:t>
            </a:r>
          </a:p>
        </p:txBody>
      </p:sp>
      <p:sp>
        <p:nvSpPr>
          <p:cNvPr id="24585" name="Text Box 12"/>
          <p:cNvSpPr txBox="1">
            <a:spLocks noChangeArrowheads="1"/>
          </p:cNvSpPr>
          <p:nvPr/>
        </p:nvSpPr>
        <p:spPr bwMode="auto">
          <a:xfrm>
            <a:off x="7216775" y="342900"/>
            <a:ext cx="1066800" cy="457200"/>
          </a:xfrm>
          <a:prstGeom prst="rect">
            <a:avLst/>
          </a:prstGeom>
          <a:noFill/>
          <a:ln w="9525">
            <a:noFill/>
            <a:miter lim="800000"/>
            <a:headEnd/>
            <a:tailEnd/>
          </a:ln>
        </p:spPr>
        <p:txBody>
          <a:bodyPr wrap="none">
            <a:spAutoFit/>
          </a:bodyPr>
          <a:lstStyle/>
          <a:p>
            <a:r>
              <a:rPr lang="tr-TR" sz="2400"/>
              <a:t>Uygun</a:t>
            </a:r>
          </a:p>
        </p:txBody>
      </p:sp>
      <p:pic>
        <p:nvPicPr>
          <p:cNvPr id="24586" name="Picture 13" descr="kriyoglobulin"/>
          <p:cNvPicPr>
            <a:picLocks noChangeAspect="1" noChangeArrowheads="1"/>
          </p:cNvPicPr>
          <p:nvPr/>
        </p:nvPicPr>
        <p:blipFill>
          <a:blip r:embed="rId6"/>
          <a:srcRect/>
          <a:stretch>
            <a:fillRect/>
          </a:stretch>
        </p:blipFill>
        <p:spPr bwMode="auto">
          <a:xfrm>
            <a:off x="6156325" y="4149725"/>
            <a:ext cx="2457450" cy="2708275"/>
          </a:xfrm>
          <a:prstGeom prst="rect">
            <a:avLst/>
          </a:prstGeom>
          <a:noFill/>
          <a:ln w="9525">
            <a:noFill/>
            <a:miter lim="800000"/>
            <a:headEnd/>
            <a:tailEnd/>
          </a:ln>
        </p:spPr>
      </p:pic>
      <p:sp>
        <p:nvSpPr>
          <p:cNvPr id="24587" name="Text Box 14"/>
          <p:cNvSpPr txBox="1">
            <a:spLocks noChangeArrowheads="1"/>
          </p:cNvSpPr>
          <p:nvPr/>
        </p:nvSpPr>
        <p:spPr bwMode="auto">
          <a:xfrm>
            <a:off x="5651500" y="3789363"/>
            <a:ext cx="1933575" cy="457200"/>
          </a:xfrm>
          <a:prstGeom prst="rect">
            <a:avLst/>
          </a:prstGeom>
          <a:noFill/>
          <a:ln w="9525">
            <a:noFill/>
            <a:miter lim="800000"/>
            <a:headEnd/>
            <a:tailEnd/>
          </a:ln>
        </p:spPr>
        <p:txBody>
          <a:bodyPr wrap="none">
            <a:spAutoFit/>
          </a:bodyPr>
          <a:lstStyle/>
          <a:p>
            <a:r>
              <a:rPr lang="tr-TR" sz="2400"/>
              <a:t>Kriyoglobulin</a:t>
            </a:r>
          </a:p>
        </p:txBody>
      </p:sp>
      <p:sp>
        <p:nvSpPr>
          <p:cNvPr id="24588" name="Text Box 15"/>
          <p:cNvSpPr txBox="1">
            <a:spLocks noChangeArrowheads="1"/>
          </p:cNvSpPr>
          <p:nvPr/>
        </p:nvSpPr>
        <p:spPr bwMode="auto">
          <a:xfrm>
            <a:off x="519113" y="3808413"/>
            <a:ext cx="2906712" cy="457200"/>
          </a:xfrm>
          <a:prstGeom prst="rect">
            <a:avLst/>
          </a:prstGeom>
          <a:noFill/>
          <a:ln w="9525">
            <a:noFill/>
            <a:miter lim="800000"/>
            <a:headEnd/>
            <a:tailEnd/>
          </a:ln>
        </p:spPr>
        <p:txBody>
          <a:bodyPr wrap="none">
            <a:spAutoFit/>
          </a:bodyPr>
          <a:lstStyle/>
          <a:p>
            <a:r>
              <a:rPr lang="tr-TR" sz="2400"/>
              <a:t>Soğuk Aglutininler +</a:t>
            </a:r>
          </a:p>
        </p:txBody>
      </p:sp>
      <p:pic>
        <p:nvPicPr>
          <p:cNvPr id="24589" name="Picture 16" descr="975069"/>
          <p:cNvPicPr>
            <a:picLocks noChangeAspect="1" noChangeArrowheads="1"/>
          </p:cNvPicPr>
          <p:nvPr/>
        </p:nvPicPr>
        <p:blipFill>
          <a:blip r:embed="rId7">
            <a:lum bright="-10000" contrast="-12000"/>
          </a:blip>
          <a:srcRect/>
          <a:stretch>
            <a:fillRect/>
          </a:stretch>
        </p:blipFill>
        <p:spPr bwMode="auto">
          <a:xfrm>
            <a:off x="1979613" y="4292600"/>
            <a:ext cx="2952750" cy="2443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Tablo"/>
          <p:cNvGraphicFramePr>
            <a:graphicFrameLocks noGrp="1"/>
          </p:cNvGraphicFramePr>
          <p:nvPr/>
        </p:nvGraphicFramePr>
        <p:xfrm>
          <a:off x="468313" y="782638"/>
          <a:ext cx="5184775" cy="5959475"/>
        </p:xfrm>
        <a:graphic>
          <a:graphicData uri="http://schemas.openxmlformats.org/drawingml/2006/table">
            <a:tbl>
              <a:tblPr firstRow="1" bandRow="1">
                <a:tableStyleId>{5C22544A-7EE6-4342-B048-85BDC9FD1C3A}</a:tableStyleId>
              </a:tblPr>
              <a:tblGrid>
                <a:gridCol w="3542794"/>
                <a:gridCol w="1641782"/>
              </a:tblGrid>
              <a:tr h="370840">
                <a:tc>
                  <a:txBody>
                    <a:bodyPr/>
                    <a:lstStyle/>
                    <a:p>
                      <a:endParaRPr lang="en-US" sz="2000" dirty="0">
                        <a:latin typeface="Times New Roman" pitchFamily="18" charset="0"/>
                        <a:cs typeface="Times New Roman" pitchFamily="18" charset="0"/>
                      </a:endParaRPr>
                    </a:p>
                  </a:txBody>
                  <a:tcPr/>
                </a:tc>
                <a:tc>
                  <a:txBody>
                    <a:bodyPr/>
                    <a:lstStyle/>
                    <a:p>
                      <a:pPr algn="ctr"/>
                      <a:r>
                        <a:rPr lang="tr-TR"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a:tc>
              </a:tr>
              <a:tr h="370840">
                <a:tc>
                  <a:txBody>
                    <a:bodyPr/>
                    <a:lstStyle/>
                    <a:p>
                      <a:pPr marL="117475" lvl="1" indent="0"/>
                      <a:r>
                        <a:rPr lang="tr-TR" sz="2000" dirty="0" err="1" smtClean="0">
                          <a:latin typeface="Times New Roman" pitchFamily="18" charset="0"/>
                          <a:cs typeface="Times New Roman" pitchFamily="18" charset="0"/>
                        </a:rPr>
                        <a:t>Blastlar</a:t>
                      </a:r>
                      <a:endParaRPr lang="tr-TR" sz="2000" dirty="0">
                        <a:latin typeface="Times New Roman" pitchFamily="18" charset="0"/>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0-5 </a:t>
                      </a:r>
                    </a:p>
                  </a:txBody>
                  <a:tcPr marL="0" marR="0" marT="0" marB="0"/>
                </a:tc>
              </a:tr>
              <a:tr h="370840">
                <a:tc>
                  <a:txBody>
                    <a:bodyPr/>
                    <a:lstStyle/>
                    <a:p>
                      <a:pPr marL="117475" lvl="1" indent="0" algn="l" rtl="0" eaLnBrk="1" latinLnBrk="0" hangingPunct="1"/>
                      <a:r>
                        <a:rPr kumimoji="0" lang="tr-TR" sz="2000" kern="1200" dirty="0" err="1" smtClean="0">
                          <a:solidFill>
                            <a:schemeClr val="dk1"/>
                          </a:solidFill>
                          <a:latin typeface="Times New Roman" pitchFamily="18" charset="0"/>
                          <a:ea typeface="+mn-ea"/>
                          <a:cs typeface="Times New Roman" pitchFamily="18" charset="0"/>
                        </a:rPr>
                        <a:t>Promiyelositler</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1-8 </a:t>
                      </a:r>
                    </a:p>
                  </a:txBody>
                  <a:tcPr marL="0" marR="0" marT="0" marB="0"/>
                </a:tc>
              </a:tr>
              <a:tr h="370840">
                <a:tc>
                  <a:txBody>
                    <a:bodyPr/>
                    <a:lstStyle/>
                    <a:p>
                      <a:pPr marL="117475" lvl="1" indent="0" algn="l" rtl="0" eaLnBrk="1" latinLnBrk="0" hangingPunct="1"/>
                      <a:r>
                        <a:rPr kumimoji="0" lang="tr-TR" sz="2000" kern="1200" dirty="0" err="1" smtClean="0">
                          <a:solidFill>
                            <a:schemeClr val="dk1"/>
                          </a:solidFill>
                          <a:latin typeface="Times New Roman" pitchFamily="18" charset="0"/>
                          <a:ea typeface="+mn-ea"/>
                          <a:cs typeface="Times New Roman" pitchFamily="18" charset="0"/>
                        </a:rPr>
                        <a:t>Miyelositler</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5-18 </a:t>
                      </a:r>
                    </a:p>
                  </a:txBody>
                  <a:tcPr marL="0" marR="0" marT="0" marB="0"/>
                </a:tc>
              </a:tr>
              <a:tr h="370840">
                <a:tc>
                  <a:txBody>
                    <a:bodyPr/>
                    <a:lstStyle/>
                    <a:p>
                      <a:pPr marL="117475" lvl="1" indent="0" algn="l" rtl="0" eaLnBrk="1" latinLnBrk="0" hangingPunct="1"/>
                      <a:r>
                        <a:rPr kumimoji="0" lang="tr-TR" sz="2000" kern="1200" dirty="0" err="1" smtClean="0">
                          <a:solidFill>
                            <a:schemeClr val="dk1"/>
                          </a:solidFill>
                          <a:latin typeface="Times New Roman" pitchFamily="18" charset="0"/>
                          <a:ea typeface="+mn-ea"/>
                          <a:cs typeface="Times New Roman" pitchFamily="18" charset="0"/>
                        </a:rPr>
                        <a:t>Metamiyelositler</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13-32 </a:t>
                      </a:r>
                    </a:p>
                  </a:txBody>
                  <a:tcPr marL="0" marR="0" marT="0" marB="0"/>
                </a:tc>
              </a:tr>
              <a:tr h="370840">
                <a:tc>
                  <a:txBody>
                    <a:bodyPr/>
                    <a:lstStyle/>
                    <a:p>
                      <a:pPr marL="117475" lvl="1" indent="0" algn="l" rtl="0" eaLnBrk="1" latinLnBrk="0" hangingPunct="1"/>
                      <a:r>
                        <a:rPr kumimoji="0" lang="tr-TR" sz="2000" kern="1200" dirty="0" err="1" smtClean="0">
                          <a:solidFill>
                            <a:schemeClr val="dk1"/>
                          </a:solidFill>
                          <a:latin typeface="Times New Roman" pitchFamily="18" charset="0"/>
                          <a:ea typeface="+mn-ea"/>
                          <a:cs typeface="Times New Roman" pitchFamily="18" charset="0"/>
                        </a:rPr>
                        <a:t>Nötrofiller</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7-30 </a:t>
                      </a:r>
                    </a:p>
                  </a:txBody>
                  <a:tcPr marL="0" marR="0" marT="0" marB="0"/>
                </a:tc>
              </a:tr>
              <a:tr h="370840">
                <a:tc>
                  <a:txBody>
                    <a:bodyPr/>
                    <a:lstStyle/>
                    <a:p>
                      <a:pPr marL="117475" lvl="1" indent="0" algn="l" rtl="0" eaLnBrk="1" latinLnBrk="0" hangingPunct="1"/>
                      <a:r>
                        <a:rPr kumimoji="0" lang="tr-TR" sz="2000" kern="1200" dirty="0" err="1" smtClean="0">
                          <a:solidFill>
                            <a:schemeClr val="dk1"/>
                          </a:solidFill>
                          <a:latin typeface="Times New Roman" pitchFamily="18" charset="0"/>
                          <a:ea typeface="+mn-ea"/>
                          <a:cs typeface="Times New Roman" pitchFamily="18" charset="0"/>
                        </a:rPr>
                        <a:t>Eozinofiller</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0-4 </a:t>
                      </a:r>
                    </a:p>
                  </a:txBody>
                  <a:tcPr marL="0" marR="0" marT="0" marB="0"/>
                </a:tc>
              </a:tr>
              <a:tr h="370840">
                <a:tc>
                  <a:txBody>
                    <a:bodyPr/>
                    <a:lstStyle/>
                    <a:p>
                      <a:pPr marL="117475" lvl="1" indent="0" algn="l" rtl="0" eaLnBrk="1" latinLnBrk="0" hangingPunct="1"/>
                      <a:r>
                        <a:rPr kumimoji="0" lang="tr-TR" sz="2000" kern="1200" dirty="0" err="1" smtClean="0">
                          <a:solidFill>
                            <a:schemeClr val="dk1"/>
                          </a:solidFill>
                          <a:latin typeface="Times New Roman" pitchFamily="18" charset="0"/>
                          <a:ea typeface="+mn-ea"/>
                          <a:cs typeface="Times New Roman" pitchFamily="18" charset="0"/>
                        </a:rPr>
                        <a:t>Basofiller</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0-1 </a:t>
                      </a:r>
                    </a:p>
                  </a:txBody>
                  <a:tcPr marL="0" marR="0" marT="0" marB="0"/>
                </a:tc>
              </a:tr>
              <a:tr h="370840">
                <a:tc>
                  <a:txBody>
                    <a:bodyPr/>
                    <a:lstStyle/>
                    <a:p>
                      <a:pPr marL="117475" lvl="1" indent="0" algn="l" rtl="0" eaLnBrk="1" latinLnBrk="0" hangingPunct="1"/>
                      <a:r>
                        <a:rPr kumimoji="0" lang="tr-TR" sz="2000" kern="1200" dirty="0" err="1" smtClean="0">
                          <a:solidFill>
                            <a:schemeClr val="dk1"/>
                          </a:solidFill>
                          <a:latin typeface="Times New Roman" pitchFamily="18" charset="0"/>
                          <a:ea typeface="+mn-ea"/>
                          <a:cs typeface="Times New Roman" pitchFamily="18" charset="0"/>
                        </a:rPr>
                        <a:t>Monositler</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0-5 </a:t>
                      </a:r>
                    </a:p>
                  </a:txBody>
                  <a:tcPr marL="0" marR="0" marT="0" marB="0"/>
                </a:tc>
              </a:tr>
              <a:tr h="370840">
                <a:tc>
                  <a:txBody>
                    <a:bodyPr/>
                    <a:lstStyle/>
                    <a:p>
                      <a:pPr marL="117475" lvl="1" indent="0" algn="l" rtl="0" eaLnBrk="1" latinLnBrk="0" hangingPunct="1"/>
                      <a:r>
                        <a:rPr kumimoji="0" lang="tr-TR" sz="2000" kern="1200" dirty="0" smtClean="0">
                          <a:solidFill>
                            <a:schemeClr val="dk1"/>
                          </a:solidFill>
                          <a:latin typeface="Times New Roman" pitchFamily="18" charset="0"/>
                          <a:ea typeface="+mn-ea"/>
                          <a:cs typeface="Times New Roman" pitchFamily="18" charset="0"/>
                        </a:rPr>
                        <a:t>Lenfositler</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3-17 </a:t>
                      </a:r>
                    </a:p>
                  </a:txBody>
                  <a:tcPr marL="0" marR="0" marT="0" marB="0"/>
                </a:tc>
              </a:tr>
              <a:tr h="370840">
                <a:tc>
                  <a:txBody>
                    <a:bodyPr/>
                    <a:lstStyle/>
                    <a:p>
                      <a:pPr marL="117475" lvl="1" indent="0" algn="l" rtl="0" eaLnBrk="1" latinLnBrk="0" hangingPunct="1"/>
                      <a:r>
                        <a:rPr kumimoji="0" lang="tr-TR" sz="2000" kern="1200" dirty="0" smtClean="0">
                          <a:solidFill>
                            <a:schemeClr val="dk1"/>
                          </a:solidFill>
                          <a:latin typeface="Times New Roman" pitchFamily="18" charset="0"/>
                          <a:ea typeface="+mn-ea"/>
                          <a:cs typeface="Times New Roman" pitchFamily="18" charset="0"/>
                        </a:rPr>
                        <a:t>Plazma hücreleri</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0-2 </a:t>
                      </a:r>
                    </a:p>
                  </a:txBody>
                  <a:tcPr marL="0" marR="0" marT="0" marB="0"/>
                </a:tc>
              </a:tr>
              <a:tr h="370840">
                <a:tc>
                  <a:txBody>
                    <a:bodyPr/>
                    <a:lstStyle/>
                    <a:p>
                      <a:pPr marL="117475" lvl="1" indent="0" algn="l" rtl="0" eaLnBrk="1" latinLnBrk="0" hangingPunct="1"/>
                      <a:r>
                        <a:rPr kumimoji="0" lang="tr-TR" sz="2000" kern="1200" dirty="0" err="1" smtClean="0">
                          <a:solidFill>
                            <a:schemeClr val="dk1"/>
                          </a:solidFill>
                          <a:latin typeface="Times New Roman" pitchFamily="18" charset="0"/>
                          <a:ea typeface="+mn-ea"/>
                          <a:cs typeface="Times New Roman" pitchFamily="18" charset="0"/>
                        </a:rPr>
                        <a:t>Megakaryositler</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0-1 </a:t>
                      </a:r>
                    </a:p>
                  </a:txBody>
                  <a:tcPr marL="0" marR="0" marT="0" marB="0"/>
                </a:tc>
              </a:tr>
              <a:tr h="370840">
                <a:tc>
                  <a:txBody>
                    <a:bodyPr/>
                    <a:lstStyle/>
                    <a:p>
                      <a:pPr marL="117475" lvl="1" indent="0" algn="l" rtl="0" eaLnBrk="1" latinLnBrk="0" hangingPunct="1"/>
                      <a:r>
                        <a:rPr kumimoji="0" lang="tr-TR" sz="2000" kern="1200" dirty="0" err="1" smtClean="0">
                          <a:solidFill>
                            <a:schemeClr val="dk1"/>
                          </a:solidFill>
                          <a:latin typeface="Times New Roman" pitchFamily="18" charset="0"/>
                          <a:ea typeface="+mn-ea"/>
                          <a:cs typeface="Times New Roman" pitchFamily="18" charset="0"/>
                        </a:rPr>
                        <a:t>Makrofajlar</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0-2 </a:t>
                      </a:r>
                    </a:p>
                  </a:txBody>
                  <a:tcPr marL="0" marR="0" marT="0" marB="0"/>
                </a:tc>
              </a:tr>
              <a:tr h="370840">
                <a:tc>
                  <a:txBody>
                    <a:bodyPr/>
                    <a:lstStyle/>
                    <a:p>
                      <a:pPr marL="117475" lvl="1" indent="0" algn="l" rtl="0" eaLnBrk="1" latinLnBrk="0" hangingPunct="1"/>
                      <a:r>
                        <a:rPr kumimoji="0" lang="tr-TR" sz="2000" kern="1200" dirty="0" err="1" smtClean="0">
                          <a:solidFill>
                            <a:schemeClr val="dk1"/>
                          </a:solidFill>
                          <a:latin typeface="Times New Roman" pitchFamily="18" charset="0"/>
                          <a:ea typeface="+mn-ea"/>
                          <a:cs typeface="Times New Roman" pitchFamily="18" charset="0"/>
                        </a:rPr>
                        <a:t>Proeritroblastlar</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1-8 </a:t>
                      </a:r>
                    </a:p>
                  </a:txBody>
                  <a:tcPr marL="0" marR="0" marT="0" marB="0"/>
                </a:tc>
              </a:tr>
              <a:tr h="370840">
                <a:tc>
                  <a:txBody>
                    <a:bodyPr/>
                    <a:lstStyle/>
                    <a:p>
                      <a:pPr marL="117475" lvl="1" indent="0" algn="l" rtl="0" eaLnBrk="1" latinLnBrk="0" hangingPunct="1"/>
                      <a:r>
                        <a:rPr kumimoji="0" lang="tr-TR" sz="2000" kern="1200" dirty="0" err="1" smtClean="0">
                          <a:solidFill>
                            <a:schemeClr val="dk1"/>
                          </a:solidFill>
                          <a:latin typeface="Times New Roman" pitchFamily="18" charset="0"/>
                          <a:ea typeface="+mn-ea"/>
                          <a:cs typeface="Times New Roman" pitchFamily="18" charset="0"/>
                        </a:rPr>
                        <a:t>Normoblastlar</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7-32 </a:t>
                      </a:r>
                    </a:p>
                  </a:txBody>
                  <a:tcPr marL="0" marR="0" marT="0" marB="0"/>
                </a:tc>
              </a:tr>
              <a:tr h="370840">
                <a:tc>
                  <a:txBody>
                    <a:bodyPr/>
                    <a:lstStyle/>
                    <a:p>
                      <a:pPr marL="117475" lvl="1" indent="0" algn="l" rtl="0" eaLnBrk="1" latinLnBrk="0" hangingPunct="1"/>
                      <a:r>
                        <a:rPr kumimoji="0" lang="tr-TR" sz="2000" kern="1200" dirty="0" err="1" smtClean="0">
                          <a:solidFill>
                            <a:schemeClr val="dk1"/>
                          </a:solidFill>
                          <a:latin typeface="Times New Roman" pitchFamily="18" charset="0"/>
                          <a:ea typeface="+mn-ea"/>
                          <a:cs typeface="Times New Roman" pitchFamily="18" charset="0"/>
                        </a:rPr>
                        <a:t>Miyelosit</a:t>
                      </a:r>
                      <a:r>
                        <a:rPr kumimoji="0" lang="tr-TR" sz="2000" kern="1200" dirty="0" smtClean="0">
                          <a:solidFill>
                            <a:schemeClr val="dk1"/>
                          </a:solidFill>
                          <a:latin typeface="Times New Roman" pitchFamily="18" charset="0"/>
                          <a:ea typeface="+mn-ea"/>
                          <a:cs typeface="Times New Roman" pitchFamily="18" charset="0"/>
                        </a:rPr>
                        <a:t>:Eritrosit</a:t>
                      </a:r>
                      <a:r>
                        <a:rPr kumimoji="0" lang="tr-TR" sz="2000" kern="1200" baseline="0" dirty="0" smtClean="0">
                          <a:solidFill>
                            <a:schemeClr val="dk1"/>
                          </a:solidFill>
                          <a:latin typeface="Times New Roman" pitchFamily="18" charset="0"/>
                          <a:ea typeface="+mn-ea"/>
                          <a:cs typeface="Times New Roman" pitchFamily="18" charset="0"/>
                        </a:rPr>
                        <a:t> seri</a:t>
                      </a:r>
                      <a:r>
                        <a:rPr kumimoji="0" lang="tr-TR" sz="2000" kern="1200" dirty="0" smtClean="0">
                          <a:solidFill>
                            <a:schemeClr val="dk1"/>
                          </a:solidFill>
                          <a:latin typeface="Times New Roman" pitchFamily="18" charset="0"/>
                          <a:ea typeface="+mn-ea"/>
                          <a:cs typeface="Times New Roman" pitchFamily="18" charset="0"/>
                        </a:rPr>
                        <a:t> oranı</a:t>
                      </a:r>
                      <a:endParaRPr kumimoji="0" lang="tr-TR" sz="2000" kern="1200" dirty="0">
                        <a:solidFill>
                          <a:schemeClr val="dk1"/>
                        </a:solidFill>
                        <a:latin typeface="Times New Roman" pitchFamily="18" charset="0"/>
                        <a:ea typeface="+mn-ea"/>
                        <a:cs typeface="Times New Roman" pitchFamily="18" charset="0"/>
                      </a:endParaRPr>
                    </a:p>
                  </a:txBody>
                  <a:tcPr marL="0" marR="0" marT="0" marB="0"/>
                </a:tc>
                <a:tc>
                  <a:txBody>
                    <a:bodyPr/>
                    <a:lstStyle/>
                    <a:p>
                      <a:pPr algn="ctr"/>
                      <a:r>
                        <a:rPr lang="tr-TR" sz="2000" dirty="0">
                          <a:latin typeface="Times New Roman" pitchFamily="18" charset="0"/>
                          <a:cs typeface="Times New Roman" pitchFamily="18" charset="0"/>
                        </a:rPr>
                        <a:t>2:1-4:1</a:t>
                      </a:r>
                    </a:p>
                  </a:txBody>
                  <a:tcPr marL="0" marR="0" marT="0" marB="0"/>
                </a:tc>
              </a:tr>
            </a:tbl>
          </a:graphicData>
        </a:graphic>
      </p:graphicFrame>
      <p:sp>
        <p:nvSpPr>
          <p:cNvPr id="43063" name="8 Başlık"/>
          <p:cNvSpPr>
            <a:spLocks noGrp="1"/>
          </p:cNvSpPr>
          <p:nvPr>
            <p:ph type="title"/>
          </p:nvPr>
        </p:nvSpPr>
        <p:spPr>
          <a:xfrm>
            <a:off x="914400" y="274638"/>
            <a:ext cx="7772400" cy="490537"/>
          </a:xfrm>
        </p:spPr>
        <p:txBody>
          <a:bodyPr>
            <a:normAutofit fontScale="90000"/>
          </a:bodyPr>
          <a:lstStyle/>
          <a:p>
            <a:pPr>
              <a:defRPr/>
            </a:pPr>
            <a:r>
              <a:rPr lang="tr-TR" sz="3200" dirty="0" smtClean="0">
                <a:solidFill>
                  <a:schemeClr val="tx1"/>
                </a:solidFill>
                <a:latin typeface="Times New Roman" pitchFamily="18" charset="0"/>
                <a:cs typeface="Times New Roman" pitchFamily="18" charset="0"/>
              </a:rPr>
              <a:t>Normal </a:t>
            </a:r>
            <a:r>
              <a:rPr lang="tr-TR" sz="3200" dirty="0" err="1" smtClean="0">
                <a:solidFill>
                  <a:schemeClr val="tx1"/>
                </a:solidFill>
                <a:latin typeface="Times New Roman" pitchFamily="18" charset="0"/>
                <a:cs typeface="Times New Roman" pitchFamily="18" charset="0"/>
              </a:rPr>
              <a:t>Miyelogram</a:t>
            </a:r>
            <a:endParaRPr lang="en-US" sz="3200" dirty="0" smtClean="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t="3944" b="42957"/>
          <a:stretch>
            <a:fillRect/>
          </a:stretch>
        </p:blipFill>
        <p:spPr bwMode="auto">
          <a:xfrm>
            <a:off x="890588" y="981075"/>
            <a:ext cx="7250112" cy="56229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r>
              <a:rPr lang="tr-TR" dirty="0" smtClean="0"/>
              <a:t>RETİKÜLOSİT </a:t>
            </a:r>
            <a:endParaRPr lang="tr-TR" dirty="0"/>
          </a:p>
        </p:txBody>
      </p:sp>
      <p:sp>
        <p:nvSpPr>
          <p:cNvPr id="27651" name="2 İçerik Yer Tutucusu"/>
          <p:cNvSpPr>
            <a:spLocks noGrp="1"/>
          </p:cNvSpPr>
          <p:nvPr>
            <p:ph idx="1"/>
          </p:nvPr>
        </p:nvSpPr>
        <p:spPr/>
        <p:txBody>
          <a:bodyPr/>
          <a:lstStyle/>
          <a:p>
            <a:r>
              <a:rPr lang="tr-TR" smtClean="0">
                <a:ea typeface="ＭＳ Ｐゴシック" pitchFamily="34" charset="-128"/>
              </a:rPr>
              <a:t>Kemik iliğinin durumunu gösteren hücre</a:t>
            </a:r>
          </a:p>
          <a:p>
            <a:endParaRPr lang="tr-TR" smtClean="0">
              <a:ea typeface="ＭＳ Ｐゴシック" pitchFamily="34" charset="-128"/>
            </a:endParaRPr>
          </a:p>
          <a:p>
            <a:r>
              <a:rPr lang="tr-TR" smtClean="0">
                <a:solidFill>
                  <a:srgbClr val="FF0000"/>
                </a:solidFill>
                <a:ea typeface="ＭＳ Ｐゴシック" pitchFamily="34" charset="-128"/>
              </a:rPr>
              <a:t>AZALMASI</a:t>
            </a:r>
          </a:p>
          <a:p>
            <a:endParaRPr lang="tr-TR" smtClean="0">
              <a:solidFill>
                <a:srgbClr val="FF0000"/>
              </a:solidFill>
              <a:ea typeface="ＭＳ Ｐゴシック" pitchFamily="34" charset="-128"/>
            </a:endParaRPr>
          </a:p>
          <a:p>
            <a:pPr algn="ctr"/>
            <a:r>
              <a:rPr lang="tr-TR" smtClean="0">
                <a:solidFill>
                  <a:srgbClr val="FF0000"/>
                </a:solidFill>
                <a:ea typeface="ＭＳ Ｐゴシック" pitchFamily="34" charset="-128"/>
              </a:rPr>
              <a:t>ARTMASI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dirty="0"/>
          </a:p>
        </p:txBody>
      </p:sp>
      <p:pic>
        <p:nvPicPr>
          <p:cNvPr id="28675" name="Picture 2" descr="Image"/>
          <p:cNvPicPr>
            <a:picLocks noChangeAspect="1" noChangeArrowheads="1"/>
          </p:cNvPicPr>
          <p:nvPr/>
        </p:nvPicPr>
        <p:blipFill>
          <a:blip r:embed="rId2"/>
          <a:srcRect/>
          <a:stretch>
            <a:fillRect/>
          </a:stretch>
        </p:blipFill>
        <p:spPr bwMode="auto">
          <a:xfrm>
            <a:off x="0" y="1697038"/>
            <a:ext cx="8788400" cy="43497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nemi çeşitleri PPT ile ilgili görsel sonucu"/>
          <p:cNvPicPr>
            <a:picLocks noChangeAspect="1" noChangeArrowheads="1"/>
          </p:cNvPicPr>
          <p:nvPr/>
        </p:nvPicPr>
        <p:blipFill>
          <a:blip r:embed="rId2"/>
          <a:srcRect/>
          <a:stretch>
            <a:fillRect/>
          </a:stretch>
        </p:blipFill>
        <p:spPr bwMode="auto">
          <a:xfrm>
            <a:off x="331788" y="304800"/>
            <a:ext cx="8001000" cy="600075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t="4504"/>
          <a:stretch>
            <a:fillRect/>
          </a:stretch>
        </p:blipFill>
        <p:spPr bwMode="auto">
          <a:xfrm>
            <a:off x="2298700" y="407988"/>
            <a:ext cx="4533900" cy="6307137"/>
          </a:xfrm>
          <a:prstGeom prst="rect">
            <a:avLst/>
          </a:prstGeom>
          <a:noFill/>
          <a:ln w="9525">
            <a:noFill/>
            <a:miter lim="800000"/>
            <a:headEnd/>
            <a:tailEnd/>
          </a:ln>
        </p:spPr>
      </p:pic>
      <p:sp>
        <p:nvSpPr>
          <p:cNvPr id="3" name="2 Başlık"/>
          <p:cNvSpPr>
            <a:spLocks noGrp="1"/>
          </p:cNvSpPr>
          <p:nvPr>
            <p:ph type="title"/>
          </p:nvPr>
        </p:nvSpPr>
        <p:spPr>
          <a:xfrm rot="5400000">
            <a:off x="-2311400" y="3619500"/>
            <a:ext cx="8229600" cy="990600"/>
          </a:xfrm>
        </p:spPr>
        <p:txBody>
          <a:bodyPr/>
          <a:lstStyle/>
          <a:p>
            <a:pPr>
              <a:defRPr/>
            </a:pPr>
            <a:r>
              <a:rPr lang="tr-TR" sz="3600" dirty="0" smtClean="0"/>
              <a:t>HEMOLİTİK ANEMİ NEDENLERİ</a:t>
            </a:r>
            <a:endParaRPr lang="tr-TR" sz="3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289050"/>
            <a:ext cx="8229600" cy="990600"/>
          </a:xfrm>
        </p:spPr>
        <p:txBody>
          <a:bodyPr/>
          <a:lstStyle/>
          <a:p>
            <a:pPr>
              <a:defRPr/>
            </a:pPr>
            <a:r>
              <a:rPr lang="tr-TR" dirty="0" smtClean="0"/>
              <a:t>ANEMİ NEDİR?</a:t>
            </a:r>
            <a:endParaRPr lang="tr-TR" dirty="0"/>
          </a:p>
        </p:txBody>
      </p:sp>
      <p:sp>
        <p:nvSpPr>
          <p:cNvPr id="14339" name="2 İçerik Yer Tutucusu"/>
          <p:cNvSpPr>
            <a:spLocks noGrp="1"/>
          </p:cNvSpPr>
          <p:nvPr>
            <p:ph idx="1"/>
          </p:nvPr>
        </p:nvSpPr>
        <p:spPr>
          <a:xfrm>
            <a:off x="1052513" y="2468563"/>
            <a:ext cx="8229600" cy="4876800"/>
          </a:xfrm>
        </p:spPr>
        <p:txBody>
          <a:bodyPr/>
          <a:lstStyle/>
          <a:p>
            <a:r>
              <a:rPr lang="tr-TR" sz="5400" smtClean="0">
                <a:ea typeface="ＭＳ Ｐゴシック" pitchFamily="34" charset="-128"/>
              </a:rPr>
              <a:t>Kansızlık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2087563" y="254000"/>
            <a:ext cx="4572000" cy="6604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2209800" y="0"/>
            <a:ext cx="4711700" cy="6604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oombs testi ile ilgili görsel sonucu"/>
          <p:cNvPicPr>
            <a:picLocks noChangeAspect="1" noChangeArrowheads="1"/>
          </p:cNvPicPr>
          <p:nvPr/>
        </p:nvPicPr>
        <p:blipFill>
          <a:blip r:embed="rId2"/>
          <a:srcRect/>
          <a:stretch>
            <a:fillRect/>
          </a:stretch>
        </p:blipFill>
        <p:spPr bwMode="auto">
          <a:xfrm>
            <a:off x="673100" y="1155700"/>
            <a:ext cx="7715250" cy="515302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descr="coombs testi ile ilgili görsel sonucu"/>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tr-TR"/>
          </a:p>
        </p:txBody>
      </p:sp>
      <p:sp>
        <p:nvSpPr>
          <p:cNvPr id="34819" name="AutoShape 4" descr="coombs testi ile ilgili görsel sonucu"/>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tr-TR"/>
          </a:p>
        </p:txBody>
      </p:sp>
      <p:pic>
        <p:nvPicPr>
          <p:cNvPr id="34820" name="Picture 6" descr="coombs testi ile ilgili görsel sonucu"/>
          <p:cNvPicPr>
            <a:picLocks noChangeAspect="1" noChangeArrowheads="1"/>
          </p:cNvPicPr>
          <p:nvPr/>
        </p:nvPicPr>
        <p:blipFill>
          <a:blip r:embed="rId2"/>
          <a:srcRect/>
          <a:stretch>
            <a:fillRect/>
          </a:stretch>
        </p:blipFill>
        <p:spPr bwMode="auto">
          <a:xfrm>
            <a:off x="2057400" y="1068388"/>
            <a:ext cx="5335588" cy="49911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2465388" y="452438"/>
            <a:ext cx="4521200" cy="6604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p:txBody>
          <a:bodyPr/>
          <a:lstStyle/>
          <a:p>
            <a:pPr>
              <a:defRPr/>
            </a:pPr>
            <a:r>
              <a:rPr lang="tr-TR" dirty="0" smtClean="0"/>
              <a:t>Kan hücrelerinin morfolojisi</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tr-TR" dirty="0" smtClean="0"/>
              <a:t>Normal Eritrositler</a:t>
            </a:r>
            <a:endParaRPr lang="en-US" dirty="0"/>
          </a:p>
        </p:txBody>
      </p:sp>
      <p:sp>
        <p:nvSpPr>
          <p:cNvPr id="2052" name="Rectangle 4"/>
          <p:cNvSpPr>
            <a:spLocks noGrp="1" noChangeArrowheads="1"/>
          </p:cNvSpPr>
          <p:nvPr>
            <p:ph type="body" sz="half" idx="2"/>
          </p:nvPr>
        </p:nvSpPr>
        <p:spPr/>
        <p:txBody>
          <a:bodyPr/>
          <a:lstStyle/>
          <a:p>
            <a:pPr>
              <a:lnSpc>
                <a:spcPct val="90000"/>
              </a:lnSpc>
            </a:pPr>
            <a:r>
              <a:rPr lang="en-US" sz="2800" smtClean="0">
                <a:ea typeface="ＭＳ Ｐゴシック" pitchFamily="34" charset="-128"/>
              </a:rPr>
              <a:t>Normal red cells or erythrocytes show only slight variation in size and shape. The blood film should be examined in the area where the red cells are touching but not often overlapping.</a:t>
            </a:r>
          </a:p>
        </p:txBody>
      </p:sp>
      <p:graphicFrame>
        <p:nvGraphicFramePr>
          <p:cNvPr id="2050" name="Object 2"/>
          <p:cNvGraphicFramePr>
            <a:graphicFrameLocks noChangeAspect="1"/>
          </p:cNvGraphicFramePr>
          <p:nvPr>
            <p:ph type="clipArt" sz="half" idx="1"/>
          </p:nvPr>
        </p:nvGraphicFramePr>
        <p:xfrm>
          <a:off x="1066800" y="2133600"/>
          <a:ext cx="2743200" cy="4114800"/>
        </p:xfrm>
        <a:graphic>
          <a:graphicData uri="http://schemas.openxmlformats.org/presentationml/2006/ole">
            <p:oleObj spid="_x0000_s2050" name="Photo Editor Photo" r:id="rId3" imgW="1790476" imgH="2685714" progId="MSPhotoEd.3">
              <p:embed/>
            </p:oleObj>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defRPr/>
            </a:pPr>
            <a:r>
              <a:rPr lang="en-US"/>
              <a:t>Red cells</a:t>
            </a:r>
          </a:p>
        </p:txBody>
      </p:sp>
      <p:graphicFrame>
        <p:nvGraphicFramePr>
          <p:cNvPr id="3074" name="Object 2"/>
          <p:cNvGraphicFramePr>
            <a:graphicFrameLocks noChangeAspect="1"/>
          </p:cNvGraphicFramePr>
          <p:nvPr>
            <p:ph type="clipArt" sz="half" idx="1"/>
          </p:nvPr>
        </p:nvGraphicFramePr>
        <p:xfrm>
          <a:off x="1066800" y="2209800"/>
          <a:ext cx="2743200" cy="4114800"/>
        </p:xfrm>
        <a:graphic>
          <a:graphicData uri="http://schemas.openxmlformats.org/presentationml/2006/ole">
            <p:oleObj spid="_x0000_s3074" name="Photo Editor Photo" r:id="rId3" imgW="1790476" imgH="2685714" progId="MSPhotoEd.3">
              <p:embed/>
            </p:oleObj>
          </a:graphicData>
        </a:graphic>
      </p:graphicFrame>
      <p:sp>
        <p:nvSpPr>
          <p:cNvPr id="3076" name="Rectangle 4"/>
          <p:cNvSpPr>
            <a:spLocks noGrp="1" noChangeArrowheads="1"/>
          </p:cNvSpPr>
          <p:nvPr>
            <p:ph type="body" sz="half" idx="2"/>
          </p:nvPr>
        </p:nvSpPr>
        <p:spPr>
          <a:xfrm>
            <a:off x="4648200" y="2133600"/>
            <a:ext cx="3810000" cy="4267200"/>
          </a:xfrm>
        </p:spPr>
        <p:txBody>
          <a:bodyPr/>
          <a:lstStyle/>
          <a:p>
            <a:pPr marL="231775" indent="-231775"/>
            <a:r>
              <a:rPr lang="en-US" smtClean="0">
                <a:ea typeface="ＭＳ Ｐゴシック" pitchFamily="34" charset="-128"/>
              </a:rPr>
              <a:t>. In this area many red cells have an area of central pallor which may be up to a third of the diameter of the cell. This is consequent on the shape of a normal red cell, which resembles a disc that is thinner in the centre.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defRPr/>
            </a:pPr>
            <a:r>
              <a:rPr lang="en-US"/>
              <a:t>Artefacts </a:t>
            </a:r>
          </a:p>
        </p:txBody>
      </p:sp>
      <p:graphicFrame>
        <p:nvGraphicFramePr>
          <p:cNvPr id="4098" name="Object 2"/>
          <p:cNvGraphicFramePr>
            <a:graphicFrameLocks noChangeAspect="1"/>
          </p:cNvGraphicFramePr>
          <p:nvPr>
            <p:ph type="clipArt" sz="half" idx="1"/>
          </p:nvPr>
        </p:nvGraphicFramePr>
        <p:xfrm>
          <a:off x="762000" y="2133600"/>
          <a:ext cx="3200400" cy="4114800"/>
        </p:xfrm>
        <a:graphic>
          <a:graphicData uri="http://schemas.openxmlformats.org/presentationml/2006/ole">
            <p:oleObj spid="_x0000_s4098" name="Photo Editor Photo" r:id="rId3" imgW="1724266" imgH="2600000" progId="MSPhotoEd.3">
              <p:embed/>
            </p:oleObj>
          </a:graphicData>
        </a:graphic>
      </p:graphicFrame>
      <p:sp>
        <p:nvSpPr>
          <p:cNvPr id="4100" name="Rectangle 4"/>
          <p:cNvSpPr>
            <a:spLocks noGrp="1" noChangeArrowheads="1"/>
          </p:cNvSpPr>
          <p:nvPr>
            <p:ph type="body" sz="half" idx="2"/>
          </p:nvPr>
        </p:nvSpPr>
        <p:spPr/>
        <p:txBody>
          <a:bodyPr/>
          <a:lstStyle/>
          <a:p>
            <a:pPr marL="231775" indent="-231775"/>
            <a:r>
              <a:rPr lang="en-US" smtClean="0">
                <a:ea typeface="ＭＳ Ｐゴシック" pitchFamily="34" charset="-128"/>
              </a:rPr>
              <a:t>Fixation artefact is the term used for the artefact that occurs when there is water in the methanol used for fixation of the blood film.This leads to refractile rings in red cells and makes it quite impossible to assess red cell morphology.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defRPr/>
            </a:pPr>
            <a:r>
              <a:rPr lang="en-US"/>
              <a:t>Heat artefact</a:t>
            </a:r>
          </a:p>
        </p:txBody>
      </p:sp>
      <p:graphicFrame>
        <p:nvGraphicFramePr>
          <p:cNvPr id="5122" name="Object 2"/>
          <p:cNvGraphicFramePr>
            <a:graphicFrameLocks noChangeAspect="1"/>
          </p:cNvGraphicFramePr>
          <p:nvPr>
            <p:ph type="clipArt" sz="half" idx="1"/>
          </p:nvPr>
        </p:nvGraphicFramePr>
        <p:xfrm>
          <a:off x="1058863" y="2133600"/>
          <a:ext cx="2757487" cy="4114800"/>
        </p:xfrm>
        <a:graphic>
          <a:graphicData uri="http://schemas.openxmlformats.org/presentationml/2006/ole">
            <p:oleObj spid="_x0000_s5122" name="Photo Editor Photo" r:id="rId3" imgW="1743318" imgH="2600000" progId="MSPhotoEd.3">
              <p:embed/>
            </p:oleObj>
          </a:graphicData>
        </a:graphic>
      </p:graphicFrame>
      <p:sp>
        <p:nvSpPr>
          <p:cNvPr id="5124" name="Rectangle 4"/>
          <p:cNvSpPr>
            <a:spLocks noGrp="1" noChangeArrowheads="1"/>
          </p:cNvSpPr>
          <p:nvPr>
            <p:ph type="body" sz="half" idx="2"/>
          </p:nvPr>
        </p:nvSpPr>
        <p:spPr>
          <a:xfrm>
            <a:off x="4495800" y="760413"/>
            <a:ext cx="3810000" cy="4114800"/>
          </a:xfrm>
        </p:spPr>
        <p:txBody>
          <a:bodyPr/>
          <a:lstStyle/>
          <a:p>
            <a:pPr marL="231775" indent="-231775">
              <a:lnSpc>
                <a:spcPct val="90000"/>
              </a:lnSpc>
            </a:pPr>
            <a:r>
              <a:rPr lang="en-US" smtClean="0">
                <a:ea typeface="ＭＳ Ｐゴシック" pitchFamily="34" charset="-128"/>
              </a:rPr>
              <a:t>Inadvertent heating of a blood</a:t>
            </a:r>
          </a:p>
          <a:p>
            <a:pPr marL="231775" indent="-231775">
              <a:lnSpc>
                <a:spcPct val="90000"/>
              </a:lnSpc>
              <a:buFont typeface="Wingdings" pitchFamily="2" charset="2"/>
              <a:buNone/>
            </a:pPr>
            <a:r>
              <a:rPr lang="en-US" smtClean="0">
                <a:ea typeface="ＭＳ Ｐゴシック" pitchFamily="34" charset="-128"/>
              </a:rPr>
              <a:t>sample, for example during</a:t>
            </a:r>
          </a:p>
          <a:p>
            <a:pPr marL="231775" indent="-231775">
              <a:lnSpc>
                <a:spcPct val="90000"/>
              </a:lnSpc>
              <a:buFont typeface="Wingdings" pitchFamily="2" charset="2"/>
              <a:buNone/>
            </a:pPr>
            <a:r>
              <a:rPr lang="en-US" smtClean="0">
                <a:ea typeface="ＭＳ Ｐゴシック" pitchFamily="34" charset="-128"/>
              </a:rPr>
              <a:t> transport in a hot car, can lead to a heat artefact. </a:t>
            </a:r>
          </a:p>
          <a:p>
            <a:pPr marL="231775" indent="-231775">
              <a:lnSpc>
                <a:spcPct val="90000"/>
              </a:lnSpc>
            </a:pPr>
            <a:r>
              <a:rPr lang="en-US" smtClean="0">
                <a:ea typeface="ＭＳ Ｐゴシック" pitchFamily="34" charset="-128"/>
              </a:rPr>
              <a:t> Red cells bud off vesicles and microspherocytes seen.</a:t>
            </a:r>
          </a:p>
          <a:p>
            <a:pPr marL="231775" indent="-231775">
              <a:lnSpc>
                <a:spcPct val="90000"/>
              </a:lnSpc>
            </a:pPr>
            <a:r>
              <a:rPr lang="en-US" smtClean="0">
                <a:ea typeface="ＭＳ Ｐゴシック" pitchFamily="34" charset="-128"/>
              </a:rPr>
              <a:t>  White cells disintegrate and</a:t>
            </a:r>
          </a:p>
          <a:p>
            <a:pPr marL="231775" indent="-231775">
              <a:lnSpc>
                <a:spcPct val="90000"/>
              </a:lnSpc>
            </a:pPr>
            <a:r>
              <a:rPr lang="en-US" smtClean="0">
                <a:ea typeface="ＭＳ Ｐゴシック" pitchFamily="34" charset="-128"/>
              </a:rPr>
              <a:t>  proteins coagulate, producing weakly basophilic particles, which are similar in size to platelets.</a:t>
            </a:r>
          </a:p>
          <a:p>
            <a:pPr marL="231775" indent="-231775">
              <a:lnSpc>
                <a:spcPct val="90000"/>
              </a:lnSpc>
              <a:buFont typeface="Wingdings" pitchFamily="2" charset="2"/>
              <a:buNone/>
            </a:pPr>
            <a:endParaRPr lang="en-US" smtClean="0">
              <a:ea typeface="ＭＳ Ｐゴシック"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4"/>
          <p:cNvSpPr>
            <a:spLocks noGrp="1" noChangeArrowheads="1"/>
          </p:cNvSpPr>
          <p:nvPr>
            <p:ph type="title" idx="4294967295"/>
          </p:nvPr>
        </p:nvSpPr>
        <p:spPr/>
        <p:txBody>
          <a:bodyPr/>
          <a:lstStyle/>
          <a:p>
            <a:pPr>
              <a:defRPr/>
            </a:pPr>
            <a:endParaRPr lang="tr-TR" smtClean="0"/>
          </a:p>
        </p:txBody>
      </p:sp>
      <p:pic>
        <p:nvPicPr>
          <p:cNvPr id="15363" name="Picture 6" descr="spot10"/>
          <p:cNvPicPr>
            <a:picLocks noChangeAspect="1" noChangeArrowheads="1"/>
          </p:cNvPicPr>
          <p:nvPr/>
        </p:nvPicPr>
        <p:blipFill>
          <a:blip r:embed="rId2"/>
          <a:srcRect/>
          <a:stretch>
            <a:fillRect/>
          </a:stretch>
        </p:blipFill>
        <p:spPr bwMode="auto">
          <a:xfrm>
            <a:off x="4643438" y="2924175"/>
            <a:ext cx="4500562" cy="3230563"/>
          </a:xfrm>
          <a:prstGeom prst="rect">
            <a:avLst/>
          </a:prstGeom>
          <a:noFill/>
          <a:ln w="9525">
            <a:noFill/>
            <a:miter lim="800000"/>
            <a:headEnd/>
            <a:tailEnd/>
          </a:ln>
        </p:spPr>
      </p:pic>
      <p:pic>
        <p:nvPicPr>
          <p:cNvPr id="15364" name="Picture 9"/>
          <p:cNvPicPr>
            <a:picLocks noChangeAspect="1" noChangeArrowheads="1"/>
          </p:cNvPicPr>
          <p:nvPr/>
        </p:nvPicPr>
        <p:blipFill>
          <a:blip r:embed="rId3"/>
          <a:srcRect l="27864" r="8063" b="2028"/>
          <a:stretch>
            <a:fillRect/>
          </a:stretch>
        </p:blipFill>
        <p:spPr bwMode="auto">
          <a:xfrm>
            <a:off x="684213" y="549275"/>
            <a:ext cx="3960812" cy="5140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defRPr/>
            </a:pPr>
            <a:r>
              <a:rPr lang="en-US"/>
              <a:t>Storage artefact</a:t>
            </a:r>
          </a:p>
        </p:txBody>
      </p:sp>
      <p:graphicFrame>
        <p:nvGraphicFramePr>
          <p:cNvPr id="6146" name="Object 2"/>
          <p:cNvGraphicFramePr>
            <a:graphicFrameLocks noChangeAspect="1"/>
          </p:cNvGraphicFramePr>
          <p:nvPr>
            <p:ph type="clipArt" sz="half" idx="1"/>
          </p:nvPr>
        </p:nvGraphicFramePr>
        <p:xfrm>
          <a:off x="538163" y="2133600"/>
          <a:ext cx="3800475" cy="4114800"/>
        </p:xfrm>
        <a:graphic>
          <a:graphicData uri="http://schemas.openxmlformats.org/presentationml/2006/ole">
            <p:oleObj spid="_x0000_s6146" name="Photo Editor Photo" r:id="rId3" imgW="1609524" imgH="1743318" progId="MSPhotoEd.3">
              <p:embed/>
            </p:oleObj>
          </a:graphicData>
        </a:graphic>
      </p:graphicFrame>
      <p:sp>
        <p:nvSpPr>
          <p:cNvPr id="6148" name="Rectangle 4"/>
          <p:cNvSpPr>
            <a:spLocks noGrp="1" noChangeArrowheads="1"/>
          </p:cNvSpPr>
          <p:nvPr>
            <p:ph type="body" sz="half" idx="2"/>
          </p:nvPr>
        </p:nvSpPr>
        <p:spPr/>
        <p:txBody>
          <a:bodyPr/>
          <a:lstStyle/>
          <a:p>
            <a:pPr marL="231775" indent="-231775">
              <a:lnSpc>
                <a:spcPct val="90000"/>
              </a:lnSpc>
            </a:pPr>
            <a:r>
              <a:rPr lang="en-US" sz="2000" smtClean="0">
                <a:ea typeface="ＭＳ Ｐゴシック" pitchFamily="34" charset="-128"/>
              </a:rPr>
              <a:t>Prolonged storage of blood before making the blood film, particularly storage at room temperature,leads to storage artefact.</a:t>
            </a:r>
          </a:p>
          <a:p>
            <a:pPr marL="231775" indent="-231775">
              <a:lnSpc>
                <a:spcPct val="90000"/>
              </a:lnSpc>
            </a:pPr>
            <a:r>
              <a:rPr lang="en-US" sz="2000" smtClean="0">
                <a:ea typeface="ＭＳ Ｐゴシック" pitchFamily="34" charset="-128"/>
              </a:rPr>
              <a:t> White cells become fragile and may form smear cells [deep red arrow].</a:t>
            </a:r>
          </a:p>
          <a:p>
            <a:pPr marL="231775" indent="-231775">
              <a:lnSpc>
                <a:spcPct val="90000"/>
              </a:lnSpc>
            </a:pPr>
            <a:r>
              <a:rPr lang="en-US" sz="2000" smtClean="0">
                <a:ea typeface="ＭＳ Ｐゴシック" pitchFamily="34" charset="-128"/>
              </a:rPr>
              <a:t> Neutrophil nuclei round up and  form homogeneous round masses or a single mass [blue arrow].These cells have a resemblance to NRBC.</a:t>
            </a:r>
          </a:p>
          <a:p>
            <a:pPr marL="231775" indent="-231775">
              <a:lnSpc>
                <a:spcPct val="90000"/>
              </a:lnSpc>
            </a:pPr>
            <a:r>
              <a:rPr lang="en-US" sz="2000" smtClean="0">
                <a:ea typeface="ＭＳ Ｐゴシック" pitchFamily="34" charset="-128"/>
              </a:rPr>
              <a:t> Red cells undergo an echinocytic change or crenation.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a:defRPr/>
            </a:pPr>
            <a:r>
              <a:rPr lang="tr-TR" dirty="0" smtClean="0"/>
              <a:t>PY değerlendirirken dikkat edilmesi gerekenler (Tüm hücreler)</a:t>
            </a:r>
            <a:endParaRPr lang="en-US" dirty="0"/>
          </a:p>
        </p:txBody>
      </p:sp>
      <p:sp>
        <p:nvSpPr>
          <p:cNvPr id="37891" name="Rectangle 3"/>
          <p:cNvSpPr>
            <a:spLocks noGrp="1" noChangeArrowheads="1"/>
          </p:cNvSpPr>
          <p:nvPr>
            <p:ph type="body" idx="1"/>
          </p:nvPr>
        </p:nvSpPr>
        <p:spPr/>
        <p:txBody>
          <a:bodyPr/>
          <a:lstStyle/>
          <a:p>
            <a:r>
              <a:rPr lang="tr-TR" smtClean="0">
                <a:ea typeface="ＭＳ Ｐゴシック" pitchFamily="34" charset="-128"/>
              </a:rPr>
              <a:t>Boyut</a:t>
            </a:r>
            <a:endParaRPr lang="en-US" smtClean="0">
              <a:ea typeface="ＭＳ Ｐゴシック" pitchFamily="34" charset="-128"/>
            </a:endParaRPr>
          </a:p>
          <a:p>
            <a:r>
              <a:rPr lang="tr-TR" smtClean="0">
                <a:ea typeface="ＭＳ Ｐゴシック" pitchFamily="34" charset="-128"/>
              </a:rPr>
              <a:t>Çekirdek şekli</a:t>
            </a:r>
            <a:endParaRPr lang="en-US" smtClean="0">
              <a:ea typeface="ＭＳ Ｐゴシック" pitchFamily="34" charset="-128"/>
            </a:endParaRPr>
          </a:p>
          <a:p>
            <a:r>
              <a:rPr lang="tr-TR" smtClean="0">
                <a:ea typeface="ＭＳ Ｐゴシック" pitchFamily="34" charset="-128"/>
              </a:rPr>
              <a:t>Kromatin özellikleri</a:t>
            </a:r>
            <a:endParaRPr lang="en-US" smtClean="0">
              <a:ea typeface="ＭＳ Ｐゴシック" pitchFamily="34" charset="-128"/>
            </a:endParaRPr>
          </a:p>
          <a:p>
            <a:r>
              <a:rPr lang="tr-TR" smtClean="0">
                <a:ea typeface="ＭＳ Ｐゴシック" pitchFamily="34" charset="-128"/>
              </a:rPr>
              <a:t>Sitoplazma özelliği</a:t>
            </a:r>
          </a:p>
          <a:p>
            <a:r>
              <a:rPr lang="tr-TR" smtClean="0">
                <a:ea typeface="ＭＳ Ｐゴシック" pitchFamily="34" charset="-128"/>
              </a:rPr>
              <a:t>Sitoplazma içerisinde granül, inkluzyon olup olmadığı</a:t>
            </a:r>
            <a:endParaRPr lang="en-US" smtClean="0">
              <a:ea typeface="ＭＳ Ｐゴシック" pitchFamily="34" charset="-128"/>
            </a:endParaRPr>
          </a:p>
          <a:p>
            <a:r>
              <a:rPr lang="tr-TR" smtClean="0">
                <a:ea typeface="ＭＳ Ｐゴシック" pitchFamily="34" charset="-128"/>
              </a:rPr>
              <a:t>Renk</a:t>
            </a:r>
            <a:endParaRPr lang="en-US" smtClean="0">
              <a:ea typeface="ＭＳ Ｐゴシック" pitchFamily="34" charset="-128"/>
            </a:endParaRPr>
          </a:p>
          <a:p>
            <a:endParaRPr lang="en-US" smtClean="0">
              <a:ea typeface="ＭＳ Ｐゴシック"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defRPr/>
            </a:pPr>
            <a:r>
              <a:rPr lang="tr-TR" dirty="0" smtClean="0"/>
              <a:t>Eritrosit boyu</a:t>
            </a:r>
            <a:endParaRPr lang="en-US" dirty="0"/>
          </a:p>
        </p:txBody>
      </p:sp>
      <p:sp>
        <p:nvSpPr>
          <p:cNvPr id="38915" name="Rectangle 3"/>
          <p:cNvSpPr>
            <a:spLocks noGrp="1" noChangeArrowheads="1"/>
          </p:cNvSpPr>
          <p:nvPr>
            <p:ph type="body" idx="1"/>
          </p:nvPr>
        </p:nvSpPr>
        <p:spPr>
          <a:xfrm>
            <a:off x="685800" y="1981200"/>
            <a:ext cx="3733800" cy="4114800"/>
          </a:xfrm>
        </p:spPr>
        <p:txBody>
          <a:bodyPr/>
          <a:lstStyle/>
          <a:p>
            <a:r>
              <a:rPr lang="en-US" smtClean="0">
                <a:ea typeface="ＭＳ Ｐゴシック" pitchFamily="34" charset="-128"/>
              </a:rPr>
              <a:t>Normal: biconcave disc of 7.5 </a:t>
            </a:r>
            <a:r>
              <a:rPr lang="en-US" smtClean="0">
                <a:latin typeface="Symbol" pitchFamily="18" charset="2"/>
                <a:ea typeface="ＭＳ Ｐゴシック" pitchFamily="34" charset="-128"/>
              </a:rPr>
              <a:t>m</a:t>
            </a:r>
            <a:r>
              <a:rPr lang="en-US" smtClean="0">
                <a:ea typeface="ＭＳ Ｐゴシック" pitchFamily="34" charset="-128"/>
              </a:rPr>
              <a:t>m diameter</a:t>
            </a:r>
          </a:p>
          <a:p>
            <a:r>
              <a:rPr lang="en-US" smtClean="0">
                <a:ea typeface="ＭＳ Ｐゴシック" pitchFamily="34" charset="-128"/>
              </a:rPr>
              <a:t>Has central pallor (1/3 of diameter) on smear</a:t>
            </a:r>
          </a:p>
          <a:p>
            <a:r>
              <a:rPr lang="en-US" smtClean="0">
                <a:ea typeface="ＭＳ Ｐゴシック" pitchFamily="34" charset="-128"/>
              </a:rPr>
              <a:t>No inclusions</a:t>
            </a:r>
          </a:p>
        </p:txBody>
      </p:sp>
      <p:pic>
        <p:nvPicPr>
          <p:cNvPr id="38916" name="Picture 5" descr="RBC20 RBC-SEM.JPEG                                             00000002Heme PX 5/30                   B545BFC0:"/>
          <p:cNvPicPr>
            <a:picLocks noChangeAspect="1" noChangeArrowheads="1"/>
          </p:cNvPicPr>
          <p:nvPr/>
        </p:nvPicPr>
        <p:blipFill>
          <a:blip r:embed="rId2">
            <a:lum bright="-4000" contrast="10000"/>
          </a:blip>
          <a:srcRect/>
          <a:stretch>
            <a:fillRect/>
          </a:stretch>
        </p:blipFill>
        <p:spPr bwMode="auto">
          <a:xfrm>
            <a:off x="4419600" y="2286000"/>
            <a:ext cx="4724400" cy="4572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10;SEMRBC.jpg                                                     0000017DMedTech                        ABA78158:"/>
          <p:cNvPicPr>
            <a:picLocks noChangeAspect="1" noChangeArrowheads="1"/>
          </p:cNvPicPr>
          <p:nvPr/>
        </p:nvPicPr>
        <p:blipFill>
          <a:blip r:embed="rId2">
            <a:lum bright="-2000" contrast="6000"/>
          </a:blip>
          <a:srcRect/>
          <a:stretch>
            <a:fillRect/>
          </a:stretch>
        </p:blipFill>
        <p:spPr bwMode="auto">
          <a:xfrm>
            <a:off x="533400" y="685800"/>
            <a:ext cx="8153400" cy="54229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362200" y="5715000"/>
            <a:ext cx="4583113" cy="457200"/>
          </a:xfrm>
          <a:prstGeom prst="rect">
            <a:avLst/>
          </a:prstGeom>
          <a:noFill/>
          <a:ln w="9525">
            <a:noFill/>
            <a:miter lim="800000"/>
            <a:headEnd/>
            <a:tailEnd/>
          </a:ln>
        </p:spPr>
        <p:txBody>
          <a:bodyPr wrap="none">
            <a:spAutoFit/>
          </a:bodyPr>
          <a:lstStyle/>
          <a:p>
            <a:r>
              <a:rPr lang="en-US"/>
              <a:t>Good Area to Evaluate Morphology</a:t>
            </a:r>
          </a:p>
        </p:txBody>
      </p:sp>
      <p:pic>
        <p:nvPicPr>
          <p:cNvPr id="40963" name="Picture 3" descr="NormalPB.jpg                                                   0005C536&#10;Med Tech C207                  ABA78158:"/>
          <p:cNvPicPr>
            <a:picLocks noChangeAspect="1" noChangeArrowheads="1"/>
          </p:cNvPicPr>
          <p:nvPr/>
        </p:nvPicPr>
        <p:blipFill>
          <a:blip r:embed="rId2">
            <a:lum bright="-4000" contrast="8000"/>
          </a:blip>
          <a:srcRect/>
          <a:stretch>
            <a:fillRect/>
          </a:stretch>
        </p:blipFill>
        <p:spPr bwMode="auto">
          <a:xfrm>
            <a:off x="0" y="0"/>
            <a:ext cx="9144000" cy="5214938"/>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defRPr/>
            </a:pPr>
            <a:r>
              <a:rPr lang="en-US"/>
              <a:t>Anisocytosis: Variation in Size</a:t>
            </a:r>
          </a:p>
        </p:txBody>
      </p:sp>
      <p:sp>
        <p:nvSpPr>
          <p:cNvPr id="41987" name="Rectangle 4"/>
          <p:cNvSpPr>
            <a:spLocks noChangeArrowheads="1"/>
          </p:cNvSpPr>
          <p:nvPr/>
        </p:nvSpPr>
        <p:spPr bwMode="auto">
          <a:xfrm>
            <a:off x="5913438" y="4044950"/>
            <a:ext cx="339725" cy="579438"/>
          </a:xfrm>
          <a:prstGeom prst="rect">
            <a:avLst/>
          </a:prstGeom>
          <a:noFill/>
          <a:ln w="9525">
            <a:noFill/>
            <a:miter lim="800000"/>
            <a:headEnd/>
            <a:tailEnd/>
          </a:ln>
        </p:spPr>
        <p:txBody>
          <a:bodyPr wrap="none">
            <a:spAutoFit/>
          </a:bodyPr>
          <a:lstStyle/>
          <a:p>
            <a:pPr>
              <a:spcBef>
                <a:spcPct val="20000"/>
              </a:spcBef>
              <a:buClr>
                <a:schemeClr val="accent2"/>
              </a:buClr>
              <a:buSzPct val="110000"/>
              <a:buFontTx/>
              <a:buChar char="•"/>
            </a:pPr>
            <a:endParaRPr lang="tr-TR" sz="3200">
              <a:latin typeface="Times New Roman" pitchFamily="18" charset="0"/>
            </a:endParaRPr>
          </a:p>
        </p:txBody>
      </p:sp>
      <p:pic>
        <p:nvPicPr>
          <p:cNvPr id="41988" name="Picture 5" descr="Macro1 Macro.JPEG                                              00000002Heme PX 5/30                   B545BFC0:"/>
          <p:cNvPicPr>
            <a:picLocks noChangeAspect="1" noChangeArrowheads="1"/>
          </p:cNvPicPr>
          <p:nvPr/>
        </p:nvPicPr>
        <p:blipFill>
          <a:blip r:embed="rId2">
            <a:lum bright="10000"/>
          </a:blip>
          <a:srcRect/>
          <a:stretch>
            <a:fillRect/>
          </a:stretch>
        </p:blipFill>
        <p:spPr bwMode="auto">
          <a:xfrm>
            <a:off x="4495800" y="2446338"/>
            <a:ext cx="4648200" cy="4411662"/>
          </a:xfrm>
          <a:prstGeom prst="rect">
            <a:avLst/>
          </a:prstGeom>
          <a:noFill/>
          <a:ln w="9525">
            <a:noFill/>
            <a:miter lim="800000"/>
            <a:headEnd/>
            <a:tailEnd/>
          </a:ln>
        </p:spPr>
      </p:pic>
      <p:pic>
        <p:nvPicPr>
          <p:cNvPr id="41989" name="Picture 9" descr="Micro2 Micro-Hypo.JPEG                                         00000002Heme PX 5/30                   B545BFC0:"/>
          <p:cNvPicPr>
            <a:picLocks noChangeAspect="1" noChangeArrowheads="1"/>
          </p:cNvPicPr>
          <p:nvPr/>
        </p:nvPicPr>
        <p:blipFill>
          <a:blip r:embed="rId3">
            <a:lum bright="22000"/>
          </a:blip>
          <a:srcRect/>
          <a:stretch>
            <a:fillRect/>
          </a:stretch>
        </p:blipFill>
        <p:spPr bwMode="auto">
          <a:xfrm>
            <a:off x="0" y="2438400"/>
            <a:ext cx="4495800" cy="4419600"/>
          </a:xfrm>
          <a:prstGeom prst="rect">
            <a:avLst/>
          </a:prstGeom>
          <a:noFill/>
          <a:ln w="9525">
            <a:noFill/>
            <a:miter lim="800000"/>
            <a:headEnd/>
            <a:tailEnd/>
          </a:ln>
        </p:spPr>
      </p:pic>
      <p:sp>
        <p:nvSpPr>
          <p:cNvPr id="41990" name="Rectangle 14"/>
          <p:cNvSpPr>
            <a:spLocks noChangeArrowheads="1"/>
          </p:cNvSpPr>
          <p:nvPr/>
        </p:nvSpPr>
        <p:spPr bwMode="auto">
          <a:xfrm>
            <a:off x="1447800" y="1905000"/>
            <a:ext cx="1554163" cy="457200"/>
          </a:xfrm>
          <a:prstGeom prst="rect">
            <a:avLst/>
          </a:prstGeom>
          <a:noFill/>
          <a:ln w="9525">
            <a:noFill/>
            <a:miter lim="800000"/>
            <a:headEnd/>
            <a:tailEnd/>
          </a:ln>
        </p:spPr>
        <p:txBody>
          <a:bodyPr wrap="none">
            <a:spAutoFit/>
          </a:bodyPr>
          <a:lstStyle/>
          <a:p>
            <a:r>
              <a:rPr lang="en-US"/>
              <a:t>Microcytes</a:t>
            </a:r>
          </a:p>
        </p:txBody>
      </p:sp>
      <p:sp>
        <p:nvSpPr>
          <p:cNvPr id="41991" name="Rectangle 15"/>
          <p:cNvSpPr>
            <a:spLocks noChangeArrowheads="1"/>
          </p:cNvSpPr>
          <p:nvPr/>
        </p:nvSpPr>
        <p:spPr bwMode="auto">
          <a:xfrm>
            <a:off x="6096000" y="1905000"/>
            <a:ext cx="1604963" cy="457200"/>
          </a:xfrm>
          <a:prstGeom prst="rect">
            <a:avLst/>
          </a:prstGeom>
          <a:noFill/>
          <a:ln w="9525">
            <a:noFill/>
            <a:miter lim="800000"/>
            <a:headEnd/>
            <a:tailEnd/>
          </a:ln>
        </p:spPr>
        <p:txBody>
          <a:bodyPr wrap="none">
            <a:spAutoFit/>
          </a:bodyPr>
          <a:lstStyle/>
          <a:p>
            <a:r>
              <a:rPr lang="en-US"/>
              <a:t>Macrocytes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defRPr/>
            </a:pPr>
            <a:r>
              <a:rPr lang="en-US"/>
              <a:t>Poikilocytosis: Abnormal Shape</a:t>
            </a:r>
          </a:p>
        </p:txBody>
      </p:sp>
      <p:pic>
        <p:nvPicPr>
          <p:cNvPr id="43011" name="Picture 4" descr="Micro1 Hypo.JPEG                                               00000002Heme PX 5/30                   B545BFC0:"/>
          <p:cNvPicPr>
            <a:picLocks noChangeAspect="1" noChangeArrowheads="1"/>
          </p:cNvPicPr>
          <p:nvPr/>
        </p:nvPicPr>
        <p:blipFill>
          <a:blip r:embed="rId2">
            <a:lum contrast="6000"/>
          </a:blip>
          <a:srcRect/>
          <a:stretch>
            <a:fillRect/>
          </a:stretch>
        </p:blipFill>
        <p:spPr bwMode="auto">
          <a:xfrm>
            <a:off x="4648200" y="2438400"/>
            <a:ext cx="4495800" cy="4419600"/>
          </a:xfrm>
          <a:prstGeom prst="rect">
            <a:avLst/>
          </a:prstGeom>
          <a:noFill/>
          <a:ln w="9525">
            <a:noFill/>
            <a:miter lim="800000"/>
            <a:headEnd/>
            <a:tailEnd/>
          </a:ln>
        </p:spPr>
      </p:pic>
      <p:pic>
        <p:nvPicPr>
          <p:cNvPr id="43012" name="Picture 6" descr="Thal1 Poik.JPEG                                                00000002Heme PX 5/30                   B545BFC0:"/>
          <p:cNvPicPr>
            <a:picLocks noChangeAspect="1" noChangeArrowheads="1"/>
          </p:cNvPicPr>
          <p:nvPr/>
        </p:nvPicPr>
        <p:blipFill>
          <a:blip r:embed="rId3">
            <a:lum contrast="6000"/>
          </a:blip>
          <a:srcRect/>
          <a:stretch>
            <a:fillRect/>
          </a:stretch>
        </p:blipFill>
        <p:spPr bwMode="auto">
          <a:xfrm>
            <a:off x="0" y="2438400"/>
            <a:ext cx="4648200" cy="4419600"/>
          </a:xfrm>
          <a:prstGeom prst="rect">
            <a:avLst/>
          </a:prstGeom>
          <a:noFill/>
          <a:ln w="9525">
            <a:noFill/>
            <a:miter lim="800000"/>
            <a:headEnd/>
            <a:tailEnd/>
          </a:ln>
        </p:spPr>
      </p:pic>
      <p:sp>
        <p:nvSpPr>
          <p:cNvPr id="43013" name="Rectangle 8"/>
          <p:cNvSpPr>
            <a:spLocks noChangeArrowheads="1"/>
          </p:cNvSpPr>
          <p:nvPr/>
        </p:nvSpPr>
        <p:spPr bwMode="auto">
          <a:xfrm>
            <a:off x="1447800" y="1905000"/>
            <a:ext cx="1679575" cy="457200"/>
          </a:xfrm>
          <a:prstGeom prst="rect">
            <a:avLst/>
          </a:prstGeom>
          <a:noFill/>
          <a:ln w="9525">
            <a:noFill/>
            <a:miter lim="800000"/>
            <a:headEnd/>
            <a:tailEnd/>
          </a:ln>
        </p:spPr>
        <p:txBody>
          <a:bodyPr wrap="none">
            <a:spAutoFit/>
          </a:bodyPr>
          <a:lstStyle/>
          <a:p>
            <a:r>
              <a:rPr lang="en-US"/>
              <a:t>Target Cells</a:t>
            </a:r>
          </a:p>
        </p:txBody>
      </p:sp>
      <p:sp>
        <p:nvSpPr>
          <p:cNvPr id="43014" name="Rectangle 9"/>
          <p:cNvSpPr>
            <a:spLocks noChangeArrowheads="1"/>
          </p:cNvSpPr>
          <p:nvPr/>
        </p:nvSpPr>
        <p:spPr bwMode="auto">
          <a:xfrm>
            <a:off x="5638800" y="1905000"/>
            <a:ext cx="1858963" cy="457200"/>
          </a:xfrm>
          <a:prstGeom prst="rect">
            <a:avLst/>
          </a:prstGeom>
          <a:noFill/>
          <a:ln w="9525">
            <a:noFill/>
            <a:miter lim="800000"/>
            <a:headEnd/>
            <a:tailEnd/>
          </a:ln>
        </p:spPr>
        <p:txBody>
          <a:bodyPr wrap="none">
            <a:spAutoFit/>
          </a:bodyPr>
          <a:lstStyle/>
          <a:p>
            <a:r>
              <a:rPr lang="en-US"/>
              <a:t>Hypochromic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defRPr/>
            </a:pPr>
            <a:r>
              <a:rPr lang="en-US"/>
              <a:t>Poikilocytosis</a:t>
            </a:r>
          </a:p>
        </p:txBody>
      </p:sp>
      <p:pic>
        <p:nvPicPr>
          <p:cNvPr id="44035" name="Picture 3" descr="Poik13 Schisto.JPEG                                            00000002Heme PX 5/30                   B545BFC0:"/>
          <p:cNvPicPr>
            <a:picLocks noChangeAspect="1" noChangeArrowheads="1"/>
          </p:cNvPicPr>
          <p:nvPr/>
        </p:nvPicPr>
        <p:blipFill>
          <a:blip r:embed="rId2"/>
          <a:srcRect/>
          <a:stretch>
            <a:fillRect/>
          </a:stretch>
        </p:blipFill>
        <p:spPr bwMode="auto">
          <a:xfrm>
            <a:off x="4648200" y="2514600"/>
            <a:ext cx="4495800" cy="4343400"/>
          </a:xfrm>
          <a:prstGeom prst="rect">
            <a:avLst/>
          </a:prstGeom>
          <a:noFill/>
          <a:ln w="9525">
            <a:noFill/>
            <a:miter lim="800000"/>
            <a:headEnd/>
            <a:tailEnd/>
          </a:ln>
        </p:spPr>
      </p:pic>
      <p:sp>
        <p:nvSpPr>
          <p:cNvPr id="44036" name="Rectangle 7"/>
          <p:cNvSpPr>
            <a:spLocks noChangeArrowheads="1"/>
          </p:cNvSpPr>
          <p:nvPr/>
        </p:nvSpPr>
        <p:spPr bwMode="auto">
          <a:xfrm>
            <a:off x="1524000" y="1981200"/>
            <a:ext cx="1527175" cy="457200"/>
          </a:xfrm>
          <a:prstGeom prst="rect">
            <a:avLst/>
          </a:prstGeom>
          <a:noFill/>
          <a:ln w="9525">
            <a:noFill/>
            <a:miter lim="800000"/>
            <a:headEnd/>
            <a:tailEnd/>
          </a:ln>
        </p:spPr>
        <p:txBody>
          <a:bodyPr wrap="none">
            <a:spAutoFit/>
          </a:bodyPr>
          <a:lstStyle/>
          <a:p>
            <a:r>
              <a:rPr lang="en-US"/>
              <a:t>Sickle Cell</a:t>
            </a:r>
          </a:p>
        </p:txBody>
      </p:sp>
      <p:sp>
        <p:nvSpPr>
          <p:cNvPr id="44037" name="Rectangle 8"/>
          <p:cNvSpPr>
            <a:spLocks noChangeArrowheads="1"/>
          </p:cNvSpPr>
          <p:nvPr/>
        </p:nvSpPr>
        <p:spPr bwMode="auto">
          <a:xfrm>
            <a:off x="5715000" y="1905000"/>
            <a:ext cx="1587500" cy="457200"/>
          </a:xfrm>
          <a:prstGeom prst="rect">
            <a:avLst/>
          </a:prstGeom>
          <a:noFill/>
          <a:ln w="9525">
            <a:noFill/>
            <a:miter lim="800000"/>
            <a:headEnd/>
            <a:tailEnd/>
          </a:ln>
        </p:spPr>
        <p:txBody>
          <a:bodyPr wrap="none">
            <a:spAutoFit/>
          </a:bodyPr>
          <a:lstStyle/>
          <a:p>
            <a:r>
              <a:rPr lang="en-US"/>
              <a:t>Schistocyte</a:t>
            </a:r>
          </a:p>
        </p:txBody>
      </p:sp>
      <p:pic>
        <p:nvPicPr>
          <p:cNvPr id="44038" name="Picture 9" descr="HbS.jpg                                                        0005C010&#10;Med Tech C207                  ABA78158:"/>
          <p:cNvPicPr>
            <a:picLocks noChangeAspect="1" noChangeArrowheads="1"/>
          </p:cNvPicPr>
          <p:nvPr/>
        </p:nvPicPr>
        <p:blipFill>
          <a:blip r:embed="rId3"/>
          <a:srcRect r="32500"/>
          <a:stretch>
            <a:fillRect/>
          </a:stretch>
        </p:blipFill>
        <p:spPr bwMode="auto">
          <a:xfrm>
            <a:off x="0" y="2514600"/>
            <a:ext cx="4572000" cy="43434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defRPr/>
            </a:pPr>
            <a:r>
              <a:rPr lang="en-US"/>
              <a:t>Poikilocytosis</a:t>
            </a:r>
          </a:p>
        </p:txBody>
      </p:sp>
      <p:sp>
        <p:nvSpPr>
          <p:cNvPr id="45059" name="Rectangle 5"/>
          <p:cNvSpPr>
            <a:spLocks noChangeArrowheads="1"/>
          </p:cNvSpPr>
          <p:nvPr/>
        </p:nvSpPr>
        <p:spPr bwMode="auto">
          <a:xfrm>
            <a:off x="1295400" y="1981200"/>
            <a:ext cx="1882775" cy="457200"/>
          </a:xfrm>
          <a:prstGeom prst="rect">
            <a:avLst/>
          </a:prstGeom>
          <a:noFill/>
          <a:ln w="9525">
            <a:noFill/>
            <a:miter lim="800000"/>
            <a:headEnd/>
            <a:tailEnd/>
          </a:ln>
        </p:spPr>
        <p:txBody>
          <a:bodyPr wrap="none">
            <a:spAutoFit/>
          </a:bodyPr>
          <a:lstStyle/>
          <a:p>
            <a:r>
              <a:rPr lang="en-US"/>
              <a:t>Teardrop Cell</a:t>
            </a:r>
          </a:p>
        </p:txBody>
      </p:sp>
      <p:sp>
        <p:nvSpPr>
          <p:cNvPr id="45060" name="Rectangle 6"/>
          <p:cNvSpPr>
            <a:spLocks noChangeArrowheads="1"/>
          </p:cNvSpPr>
          <p:nvPr/>
        </p:nvSpPr>
        <p:spPr bwMode="auto">
          <a:xfrm>
            <a:off x="5943600" y="1981200"/>
            <a:ext cx="1554163" cy="457200"/>
          </a:xfrm>
          <a:prstGeom prst="rect">
            <a:avLst/>
          </a:prstGeom>
          <a:noFill/>
          <a:ln w="9525">
            <a:noFill/>
            <a:miter lim="800000"/>
            <a:headEnd/>
            <a:tailEnd/>
          </a:ln>
        </p:spPr>
        <p:txBody>
          <a:bodyPr wrap="none">
            <a:spAutoFit/>
          </a:bodyPr>
          <a:lstStyle/>
          <a:p>
            <a:r>
              <a:rPr lang="en-US"/>
              <a:t>Spherocyte</a:t>
            </a:r>
          </a:p>
        </p:txBody>
      </p:sp>
      <p:pic>
        <p:nvPicPr>
          <p:cNvPr id="45061" name="Picture 7" descr="Poik15 TearDrop.JPEG                                           00000002Heme PX 5/30                   B545BFC0:"/>
          <p:cNvPicPr>
            <a:picLocks noChangeAspect="1" noChangeArrowheads="1"/>
          </p:cNvPicPr>
          <p:nvPr/>
        </p:nvPicPr>
        <p:blipFill>
          <a:blip r:embed="rId2">
            <a:lum bright="-30000" contrast="54000"/>
          </a:blip>
          <a:srcRect/>
          <a:stretch>
            <a:fillRect/>
          </a:stretch>
        </p:blipFill>
        <p:spPr bwMode="auto">
          <a:xfrm>
            <a:off x="0" y="2590800"/>
            <a:ext cx="4495800" cy="4267200"/>
          </a:xfrm>
          <a:prstGeom prst="rect">
            <a:avLst/>
          </a:prstGeom>
          <a:noFill/>
          <a:ln w="9525">
            <a:noFill/>
            <a:miter lim="800000"/>
            <a:headEnd/>
            <a:tailEnd/>
          </a:ln>
        </p:spPr>
      </p:pic>
      <p:pic>
        <p:nvPicPr>
          <p:cNvPr id="45062" name="Picture 8" descr="Poik17 Sphero.JPEG                                             00000002Heme PX 5/30                   B545BFC0:"/>
          <p:cNvPicPr>
            <a:picLocks noChangeAspect="1" noChangeArrowheads="1"/>
          </p:cNvPicPr>
          <p:nvPr/>
        </p:nvPicPr>
        <p:blipFill>
          <a:blip r:embed="rId3"/>
          <a:srcRect/>
          <a:stretch>
            <a:fillRect/>
          </a:stretch>
        </p:blipFill>
        <p:spPr bwMode="auto">
          <a:xfrm>
            <a:off x="4495800" y="2590800"/>
            <a:ext cx="4648200" cy="42672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defRPr/>
            </a:pPr>
            <a:r>
              <a:rPr lang="en-US"/>
              <a:t>Poikilocytosis</a:t>
            </a:r>
          </a:p>
        </p:txBody>
      </p:sp>
      <p:sp>
        <p:nvSpPr>
          <p:cNvPr id="46083" name="Rectangle 3"/>
          <p:cNvSpPr>
            <a:spLocks noChangeArrowheads="1"/>
          </p:cNvSpPr>
          <p:nvPr/>
        </p:nvSpPr>
        <p:spPr bwMode="auto">
          <a:xfrm>
            <a:off x="1447800" y="1828800"/>
            <a:ext cx="1517650" cy="457200"/>
          </a:xfrm>
          <a:prstGeom prst="rect">
            <a:avLst/>
          </a:prstGeom>
          <a:noFill/>
          <a:ln w="9525">
            <a:noFill/>
            <a:miter lim="800000"/>
            <a:headEnd/>
            <a:tailEnd/>
          </a:ln>
        </p:spPr>
        <p:txBody>
          <a:bodyPr wrap="none">
            <a:spAutoFit/>
          </a:bodyPr>
          <a:lstStyle/>
          <a:p>
            <a:r>
              <a:rPr lang="en-US"/>
              <a:t>Elliptocyte</a:t>
            </a:r>
          </a:p>
        </p:txBody>
      </p:sp>
      <p:sp>
        <p:nvSpPr>
          <p:cNvPr id="46084" name="Rectangle 4"/>
          <p:cNvSpPr>
            <a:spLocks noChangeArrowheads="1"/>
          </p:cNvSpPr>
          <p:nvPr/>
        </p:nvSpPr>
        <p:spPr bwMode="auto">
          <a:xfrm>
            <a:off x="5867400" y="1828800"/>
            <a:ext cx="1704975" cy="457200"/>
          </a:xfrm>
          <a:prstGeom prst="rect">
            <a:avLst/>
          </a:prstGeom>
          <a:noFill/>
          <a:ln w="9525">
            <a:noFill/>
            <a:miter lim="800000"/>
            <a:headEnd/>
            <a:tailEnd/>
          </a:ln>
        </p:spPr>
        <p:txBody>
          <a:bodyPr wrap="none">
            <a:spAutoFit/>
          </a:bodyPr>
          <a:lstStyle/>
          <a:p>
            <a:r>
              <a:rPr lang="en-US"/>
              <a:t>Stomatocyte</a:t>
            </a:r>
          </a:p>
        </p:txBody>
      </p:sp>
      <p:pic>
        <p:nvPicPr>
          <p:cNvPr id="46085" name="Picture 7" descr="Poik1 Ellipto.JPEG                                             00000002Heme PX 5/30                   B545BFC0:"/>
          <p:cNvPicPr>
            <a:picLocks noChangeAspect="1" noChangeArrowheads="1"/>
          </p:cNvPicPr>
          <p:nvPr/>
        </p:nvPicPr>
        <p:blipFill>
          <a:blip r:embed="rId2"/>
          <a:srcRect/>
          <a:stretch>
            <a:fillRect/>
          </a:stretch>
        </p:blipFill>
        <p:spPr bwMode="auto">
          <a:xfrm>
            <a:off x="0" y="2438400"/>
            <a:ext cx="4495800" cy="4419600"/>
          </a:xfrm>
          <a:prstGeom prst="rect">
            <a:avLst/>
          </a:prstGeom>
          <a:noFill/>
          <a:ln w="9525">
            <a:noFill/>
            <a:miter lim="800000"/>
            <a:headEnd/>
            <a:tailEnd/>
          </a:ln>
        </p:spPr>
      </p:pic>
      <p:pic>
        <p:nvPicPr>
          <p:cNvPr id="46086" name="Picture 9" descr="Poik19 Stomato.JPEG                                            00000002Heme PX 5/30                   B545BFC0:"/>
          <p:cNvPicPr>
            <a:picLocks noChangeAspect="1" noChangeArrowheads="1"/>
          </p:cNvPicPr>
          <p:nvPr/>
        </p:nvPicPr>
        <p:blipFill>
          <a:blip r:embed="rId3">
            <a:lum contrast="6000"/>
          </a:blip>
          <a:srcRect/>
          <a:stretch>
            <a:fillRect/>
          </a:stretch>
        </p:blipFill>
        <p:spPr bwMode="auto">
          <a:xfrm>
            <a:off x="4495800" y="2438400"/>
            <a:ext cx="4648200" cy="44196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4650"/>
            <a:ext cx="8229600" cy="990600"/>
          </a:xfrm>
        </p:spPr>
        <p:txBody>
          <a:bodyPr/>
          <a:lstStyle/>
          <a:p>
            <a:pPr eaLnBrk="1" fontAlgn="auto" hangingPunct="1">
              <a:spcAft>
                <a:spcPts val="0"/>
              </a:spcAft>
              <a:defRPr/>
            </a:pPr>
            <a:r>
              <a:rPr lang="en-US" dirty="0" smtClean="0">
                <a:ea typeface="+mj-ea"/>
                <a:cs typeface="+mj-cs"/>
              </a:rPr>
              <a:t>HEMATOPOEZ</a:t>
            </a:r>
            <a:endParaRPr lang="en-US" dirty="0">
              <a:ea typeface="+mj-ea"/>
              <a:cs typeface="+mj-cs"/>
            </a:endParaRPr>
          </a:p>
        </p:txBody>
      </p:sp>
      <p:pic>
        <p:nvPicPr>
          <p:cNvPr id="16387" name="Picture 2"/>
          <p:cNvPicPr>
            <a:picLocks noChangeAspect="1"/>
          </p:cNvPicPr>
          <p:nvPr/>
        </p:nvPicPr>
        <p:blipFill>
          <a:blip r:embed="rId2"/>
          <a:srcRect/>
          <a:stretch>
            <a:fillRect/>
          </a:stretch>
        </p:blipFill>
        <p:spPr bwMode="auto">
          <a:xfrm>
            <a:off x="188913" y="1143000"/>
            <a:ext cx="8716962" cy="569595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defRPr/>
            </a:pPr>
            <a:r>
              <a:rPr lang="en-US"/>
              <a:t>RBC Inclusions, etc.</a:t>
            </a:r>
          </a:p>
        </p:txBody>
      </p:sp>
      <p:pic>
        <p:nvPicPr>
          <p:cNvPr id="47107" name="Picture 3" descr="RBC3 Polychr.JPEG                                              00000002Heme PX 5/30                   B545BFC0:"/>
          <p:cNvPicPr>
            <a:picLocks noChangeAspect="1" noChangeArrowheads="1"/>
          </p:cNvPicPr>
          <p:nvPr/>
        </p:nvPicPr>
        <p:blipFill>
          <a:blip r:embed="rId2">
            <a:lum bright="-6000" contrast="8000"/>
          </a:blip>
          <a:srcRect/>
          <a:stretch>
            <a:fillRect/>
          </a:stretch>
        </p:blipFill>
        <p:spPr bwMode="auto">
          <a:xfrm>
            <a:off x="0" y="2286000"/>
            <a:ext cx="4648200" cy="4572000"/>
          </a:xfrm>
          <a:prstGeom prst="rect">
            <a:avLst/>
          </a:prstGeom>
          <a:noFill/>
          <a:ln w="9525">
            <a:noFill/>
            <a:miter lim="800000"/>
            <a:headEnd/>
            <a:tailEnd/>
          </a:ln>
        </p:spPr>
      </p:pic>
      <p:pic>
        <p:nvPicPr>
          <p:cNvPr id="47108" name="Picture 6" descr="Megalo10 HJ.JPEG                                               00000002Heme PX 5/30                   B545BFC0:"/>
          <p:cNvPicPr>
            <a:picLocks noChangeAspect="1" noChangeArrowheads="1"/>
          </p:cNvPicPr>
          <p:nvPr/>
        </p:nvPicPr>
        <p:blipFill>
          <a:blip r:embed="rId3"/>
          <a:srcRect/>
          <a:stretch>
            <a:fillRect/>
          </a:stretch>
        </p:blipFill>
        <p:spPr bwMode="auto">
          <a:xfrm>
            <a:off x="4648200" y="2286000"/>
            <a:ext cx="4495800" cy="4572000"/>
          </a:xfrm>
          <a:prstGeom prst="rect">
            <a:avLst/>
          </a:prstGeom>
          <a:noFill/>
          <a:ln w="9525">
            <a:noFill/>
            <a:miter lim="800000"/>
            <a:headEnd/>
            <a:tailEnd/>
          </a:ln>
        </p:spPr>
      </p:pic>
      <p:sp>
        <p:nvSpPr>
          <p:cNvPr id="47109" name="Rectangle 8"/>
          <p:cNvSpPr>
            <a:spLocks noChangeArrowheads="1"/>
          </p:cNvSpPr>
          <p:nvPr/>
        </p:nvSpPr>
        <p:spPr bwMode="auto">
          <a:xfrm>
            <a:off x="1295400" y="1752600"/>
            <a:ext cx="1993900" cy="457200"/>
          </a:xfrm>
          <a:prstGeom prst="rect">
            <a:avLst/>
          </a:prstGeom>
          <a:noFill/>
          <a:ln w="9525">
            <a:noFill/>
            <a:miter lim="800000"/>
            <a:headEnd/>
            <a:tailEnd/>
          </a:ln>
        </p:spPr>
        <p:txBody>
          <a:bodyPr wrap="none">
            <a:spAutoFit/>
          </a:bodyPr>
          <a:lstStyle/>
          <a:p>
            <a:r>
              <a:rPr lang="en-US"/>
              <a:t>Polychromasia</a:t>
            </a:r>
          </a:p>
        </p:txBody>
      </p:sp>
      <p:sp>
        <p:nvSpPr>
          <p:cNvPr id="47110" name="Rectangle 9"/>
          <p:cNvSpPr>
            <a:spLocks noChangeArrowheads="1"/>
          </p:cNvSpPr>
          <p:nvPr/>
        </p:nvSpPr>
        <p:spPr bwMode="auto">
          <a:xfrm>
            <a:off x="5791200" y="1752600"/>
            <a:ext cx="2697163" cy="457200"/>
          </a:xfrm>
          <a:prstGeom prst="rect">
            <a:avLst/>
          </a:prstGeom>
          <a:noFill/>
          <a:ln w="9525">
            <a:noFill/>
            <a:miter lim="800000"/>
            <a:headEnd/>
            <a:tailEnd/>
          </a:ln>
        </p:spPr>
        <p:txBody>
          <a:bodyPr wrap="none">
            <a:spAutoFit/>
          </a:bodyPr>
          <a:lstStyle/>
          <a:p>
            <a:r>
              <a:rPr lang="en-US"/>
              <a:t>Howell-Jolly Bodies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defRPr/>
            </a:pPr>
            <a:r>
              <a:rPr lang="en-US"/>
              <a:t>RBC Inclusions</a:t>
            </a:r>
          </a:p>
        </p:txBody>
      </p:sp>
      <p:sp>
        <p:nvSpPr>
          <p:cNvPr id="48131" name="Rectangle 5"/>
          <p:cNvSpPr>
            <a:spLocks noChangeArrowheads="1"/>
          </p:cNvSpPr>
          <p:nvPr/>
        </p:nvSpPr>
        <p:spPr bwMode="auto">
          <a:xfrm>
            <a:off x="1600200" y="1676400"/>
            <a:ext cx="1579563" cy="457200"/>
          </a:xfrm>
          <a:prstGeom prst="rect">
            <a:avLst/>
          </a:prstGeom>
          <a:noFill/>
          <a:ln w="9525">
            <a:noFill/>
            <a:miter lim="800000"/>
            <a:headEnd/>
            <a:tailEnd/>
          </a:ln>
        </p:spPr>
        <p:txBody>
          <a:bodyPr wrap="none">
            <a:spAutoFit/>
          </a:bodyPr>
          <a:lstStyle/>
          <a:p>
            <a:r>
              <a:rPr lang="en-US"/>
              <a:t>Cabot Ring</a:t>
            </a:r>
          </a:p>
        </p:txBody>
      </p:sp>
      <p:sp>
        <p:nvSpPr>
          <p:cNvPr id="48132" name="Rectangle 6"/>
          <p:cNvSpPr>
            <a:spLocks noChangeArrowheads="1"/>
          </p:cNvSpPr>
          <p:nvPr/>
        </p:nvSpPr>
        <p:spPr bwMode="auto">
          <a:xfrm>
            <a:off x="5410200" y="1676400"/>
            <a:ext cx="2678113" cy="457200"/>
          </a:xfrm>
          <a:prstGeom prst="rect">
            <a:avLst/>
          </a:prstGeom>
          <a:noFill/>
          <a:ln w="9525">
            <a:noFill/>
            <a:miter lim="800000"/>
            <a:headEnd/>
            <a:tailEnd/>
          </a:ln>
        </p:spPr>
        <p:txBody>
          <a:bodyPr wrap="none">
            <a:spAutoFit/>
          </a:bodyPr>
          <a:lstStyle/>
          <a:p>
            <a:r>
              <a:rPr lang="en-US"/>
              <a:t>Basophilic Stippling</a:t>
            </a:r>
          </a:p>
        </p:txBody>
      </p:sp>
      <p:pic>
        <p:nvPicPr>
          <p:cNvPr id="48133" name="Picture 7" descr="Megalo11 Cabot.JPEG                                            00000002Heme PX 5/30                   B545BFC0:"/>
          <p:cNvPicPr>
            <a:picLocks noChangeAspect="1" noChangeArrowheads="1"/>
          </p:cNvPicPr>
          <p:nvPr/>
        </p:nvPicPr>
        <p:blipFill>
          <a:blip r:embed="rId2">
            <a:lum bright="16000"/>
          </a:blip>
          <a:srcRect/>
          <a:stretch>
            <a:fillRect/>
          </a:stretch>
        </p:blipFill>
        <p:spPr bwMode="auto">
          <a:xfrm>
            <a:off x="0" y="2286000"/>
            <a:ext cx="4495800" cy="4572000"/>
          </a:xfrm>
          <a:prstGeom prst="rect">
            <a:avLst/>
          </a:prstGeom>
          <a:noFill/>
          <a:ln w="9525">
            <a:noFill/>
            <a:miter lim="800000"/>
            <a:headEnd/>
            <a:tailEnd/>
          </a:ln>
        </p:spPr>
      </p:pic>
      <p:pic>
        <p:nvPicPr>
          <p:cNvPr id="48134" name="Picture 9" descr="Poik4 BasoStip.JPEG                                            00000002Heme PX 5/30                   B545BFC0:"/>
          <p:cNvPicPr>
            <a:picLocks noChangeAspect="1" noChangeArrowheads="1"/>
          </p:cNvPicPr>
          <p:nvPr/>
        </p:nvPicPr>
        <p:blipFill>
          <a:blip r:embed="rId3">
            <a:lum bright="6000"/>
          </a:blip>
          <a:srcRect/>
          <a:stretch>
            <a:fillRect/>
          </a:stretch>
        </p:blipFill>
        <p:spPr bwMode="auto">
          <a:xfrm>
            <a:off x="4495800" y="2286000"/>
            <a:ext cx="4648200" cy="4572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defRPr/>
            </a:pPr>
            <a:r>
              <a:rPr lang="en-US"/>
              <a:t>RBC Inclusions, etc.</a:t>
            </a:r>
          </a:p>
        </p:txBody>
      </p:sp>
      <p:sp>
        <p:nvSpPr>
          <p:cNvPr id="49155" name="Rectangle 3"/>
          <p:cNvSpPr>
            <a:spLocks noChangeArrowheads="1"/>
          </p:cNvSpPr>
          <p:nvPr/>
        </p:nvSpPr>
        <p:spPr bwMode="auto">
          <a:xfrm>
            <a:off x="1676400" y="1981200"/>
            <a:ext cx="1350963" cy="457200"/>
          </a:xfrm>
          <a:prstGeom prst="rect">
            <a:avLst/>
          </a:prstGeom>
          <a:noFill/>
          <a:ln w="9525">
            <a:noFill/>
            <a:miter lim="800000"/>
            <a:headEnd/>
            <a:tailEnd/>
          </a:ln>
        </p:spPr>
        <p:txBody>
          <a:bodyPr wrap="none">
            <a:spAutoFit/>
          </a:bodyPr>
          <a:lstStyle/>
          <a:p>
            <a:r>
              <a:rPr lang="en-US"/>
              <a:t>Rouleaux</a:t>
            </a:r>
          </a:p>
        </p:txBody>
      </p:sp>
      <p:sp>
        <p:nvSpPr>
          <p:cNvPr id="49156" name="Rectangle 4"/>
          <p:cNvSpPr>
            <a:spLocks noChangeArrowheads="1"/>
          </p:cNvSpPr>
          <p:nvPr/>
        </p:nvSpPr>
        <p:spPr bwMode="auto">
          <a:xfrm>
            <a:off x="6324600" y="1905000"/>
            <a:ext cx="1130300" cy="457200"/>
          </a:xfrm>
          <a:prstGeom prst="rect">
            <a:avLst/>
          </a:prstGeom>
          <a:noFill/>
          <a:ln w="9525">
            <a:noFill/>
            <a:miter lim="800000"/>
            <a:headEnd/>
            <a:tailEnd/>
          </a:ln>
        </p:spPr>
        <p:txBody>
          <a:bodyPr wrap="none">
            <a:spAutoFit/>
          </a:bodyPr>
          <a:lstStyle/>
          <a:p>
            <a:r>
              <a:rPr lang="en-US"/>
              <a:t>Malaria</a:t>
            </a:r>
          </a:p>
        </p:txBody>
      </p:sp>
      <p:pic>
        <p:nvPicPr>
          <p:cNvPr id="49157" name="Picture 7" descr="Poik2 Rouleaux.JPEG                                            00000002Heme PX 5/30                   B545BFC0:"/>
          <p:cNvPicPr>
            <a:picLocks noChangeAspect="1" noChangeArrowheads="1"/>
          </p:cNvPicPr>
          <p:nvPr/>
        </p:nvPicPr>
        <p:blipFill>
          <a:blip r:embed="rId2">
            <a:lum contrast="8000"/>
          </a:blip>
          <a:srcRect/>
          <a:stretch>
            <a:fillRect/>
          </a:stretch>
        </p:blipFill>
        <p:spPr bwMode="auto">
          <a:xfrm>
            <a:off x="0" y="2514600"/>
            <a:ext cx="4495800" cy="4343400"/>
          </a:xfrm>
          <a:prstGeom prst="rect">
            <a:avLst/>
          </a:prstGeom>
          <a:noFill/>
          <a:ln w="9525">
            <a:noFill/>
            <a:miter lim="800000"/>
            <a:headEnd/>
            <a:tailEnd/>
          </a:ln>
        </p:spPr>
      </p:pic>
      <p:pic>
        <p:nvPicPr>
          <p:cNvPr id="49158" name="Picture 11" descr="malaria.jpg                                                    0005C010&#10;Med Tech C207                  ABA78158:"/>
          <p:cNvPicPr>
            <a:picLocks noChangeAspect="1" noChangeArrowheads="1"/>
          </p:cNvPicPr>
          <p:nvPr/>
        </p:nvPicPr>
        <p:blipFill>
          <a:blip r:embed="rId3"/>
          <a:srcRect/>
          <a:stretch>
            <a:fillRect/>
          </a:stretch>
        </p:blipFill>
        <p:spPr bwMode="auto">
          <a:xfrm>
            <a:off x="4521200" y="2514600"/>
            <a:ext cx="4622800" cy="43434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adSlide.jpg                                                   0005C536&#10;Med Tech C207                  ABA78158:"/>
          <p:cNvPicPr>
            <a:picLocks noChangeAspect="1" noChangeArrowheads="1"/>
          </p:cNvPicPr>
          <p:nvPr/>
        </p:nvPicPr>
        <p:blipFill>
          <a:blip r:embed="rId2"/>
          <a:srcRect/>
          <a:stretch>
            <a:fillRect/>
          </a:stretch>
        </p:blipFill>
        <p:spPr bwMode="auto">
          <a:xfrm>
            <a:off x="0" y="0"/>
            <a:ext cx="4648200" cy="3314700"/>
          </a:xfrm>
          <a:prstGeom prst="rect">
            <a:avLst/>
          </a:prstGeom>
          <a:noFill/>
          <a:ln w="9525">
            <a:noFill/>
            <a:miter lim="800000"/>
            <a:headEnd/>
            <a:tailEnd/>
          </a:ln>
        </p:spPr>
      </p:pic>
      <p:pic>
        <p:nvPicPr>
          <p:cNvPr id="50179" name="Picture 3" descr="&#10;BadSlide2.jpg                                                  0005C536&#10;Med Tech C207                  ABA78158:"/>
          <p:cNvPicPr>
            <a:picLocks noChangeAspect="1" noChangeArrowheads="1"/>
          </p:cNvPicPr>
          <p:nvPr/>
        </p:nvPicPr>
        <p:blipFill>
          <a:blip r:embed="rId3"/>
          <a:srcRect/>
          <a:stretch>
            <a:fillRect/>
          </a:stretch>
        </p:blipFill>
        <p:spPr bwMode="auto">
          <a:xfrm>
            <a:off x="3886200" y="3351213"/>
            <a:ext cx="5257800" cy="3506787"/>
          </a:xfrm>
          <a:prstGeom prst="rect">
            <a:avLst/>
          </a:prstGeom>
          <a:noFill/>
          <a:ln w="9525">
            <a:noFill/>
            <a:miter lim="800000"/>
            <a:headEnd/>
            <a:tailEnd/>
          </a:ln>
        </p:spPr>
      </p:pic>
      <p:sp>
        <p:nvSpPr>
          <p:cNvPr id="50180" name="Rectangle 4"/>
          <p:cNvSpPr>
            <a:spLocks noChangeArrowheads="1"/>
          </p:cNvSpPr>
          <p:nvPr/>
        </p:nvSpPr>
        <p:spPr bwMode="auto">
          <a:xfrm>
            <a:off x="5040313" y="552450"/>
            <a:ext cx="1798637" cy="1187450"/>
          </a:xfrm>
          <a:prstGeom prst="rect">
            <a:avLst/>
          </a:prstGeom>
          <a:noFill/>
          <a:ln w="9525">
            <a:noFill/>
            <a:miter lim="800000"/>
            <a:headEnd/>
            <a:tailEnd/>
          </a:ln>
        </p:spPr>
        <p:txBody>
          <a:bodyPr wrap="none">
            <a:spAutoFit/>
          </a:bodyPr>
          <a:lstStyle/>
          <a:p>
            <a:pPr algn="ctr"/>
            <a:r>
              <a:rPr lang="en-US"/>
              <a:t>Too Thick</a:t>
            </a:r>
          </a:p>
          <a:p>
            <a:pPr algn="ctr"/>
            <a:endParaRPr lang="en-US"/>
          </a:p>
          <a:p>
            <a:pPr algn="ctr"/>
            <a:r>
              <a:rPr lang="en-US"/>
              <a:t>Too Alkaline</a:t>
            </a:r>
          </a:p>
        </p:txBody>
      </p:sp>
      <p:sp>
        <p:nvSpPr>
          <p:cNvPr id="50181" name="Rectangle 5"/>
          <p:cNvSpPr>
            <a:spLocks noChangeArrowheads="1"/>
          </p:cNvSpPr>
          <p:nvPr/>
        </p:nvSpPr>
        <p:spPr bwMode="auto">
          <a:xfrm>
            <a:off x="1828800" y="5029200"/>
            <a:ext cx="1562100" cy="1187450"/>
          </a:xfrm>
          <a:prstGeom prst="rect">
            <a:avLst/>
          </a:prstGeom>
          <a:noFill/>
          <a:ln w="9525">
            <a:noFill/>
            <a:miter lim="800000"/>
            <a:headEnd/>
            <a:tailEnd/>
          </a:ln>
        </p:spPr>
        <p:txBody>
          <a:bodyPr wrap="none">
            <a:spAutoFit/>
          </a:bodyPr>
          <a:lstStyle/>
          <a:p>
            <a:pPr algn="ctr"/>
            <a:r>
              <a:rPr lang="en-US"/>
              <a:t>Too Thin</a:t>
            </a:r>
          </a:p>
          <a:p>
            <a:pPr algn="ctr"/>
            <a:endParaRPr lang="en-US"/>
          </a:p>
          <a:p>
            <a:pPr algn="ctr"/>
            <a:r>
              <a:rPr lang="en-US"/>
              <a:t>Too Acidic</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10;BadSlide3.jpg                                                  0005C536&#10;Med Tech C207                  ABA78158:"/>
          <p:cNvPicPr>
            <a:picLocks noChangeAspect="1" noChangeArrowheads="1"/>
          </p:cNvPicPr>
          <p:nvPr/>
        </p:nvPicPr>
        <p:blipFill>
          <a:blip r:embed="rId2"/>
          <a:srcRect/>
          <a:stretch>
            <a:fillRect/>
          </a:stretch>
        </p:blipFill>
        <p:spPr bwMode="auto">
          <a:xfrm>
            <a:off x="4267200" y="0"/>
            <a:ext cx="4876800" cy="3633788"/>
          </a:xfrm>
          <a:prstGeom prst="rect">
            <a:avLst/>
          </a:prstGeom>
          <a:noFill/>
          <a:ln w="9525">
            <a:noFill/>
            <a:miter lim="800000"/>
            <a:headEnd/>
            <a:tailEnd/>
          </a:ln>
        </p:spPr>
      </p:pic>
      <p:pic>
        <p:nvPicPr>
          <p:cNvPr id="51203" name="Picture 3" descr="&#10;BadSlide4.jpg                                                  0005C536&#10;Med Tech C207                  ABA78158:"/>
          <p:cNvPicPr>
            <a:picLocks noChangeAspect="1" noChangeArrowheads="1"/>
          </p:cNvPicPr>
          <p:nvPr/>
        </p:nvPicPr>
        <p:blipFill>
          <a:blip r:embed="rId3"/>
          <a:srcRect/>
          <a:stretch>
            <a:fillRect/>
          </a:stretch>
        </p:blipFill>
        <p:spPr bwMode="auto">
          <a:xfrm>
            <a:off x="0" y="3738563"/>
            <a:ext cx="4419600" cy="3119437"/>
          </a:xfrm>
          <a:prstGeom prst="rect">
            <a:avLst/>
          </a:prstGeom>
          <a:noFill/>
          <a:ln w="9525">
            <a:noFill/>
            <a:miter lim="800000"/>
            <a:headEnd/>
            <a:tailEnd/>
          </a:ln>
        </p:spPr>
      </p:pic>
      <p:pic>
        <p:nvPicPr>
          <p:cNvPr id="51204" name="Picture 4" descr="&#10;BadSlide5.jpg                                                  0005C536&#10;Med Tech C207                  ABA78158:"/>
          <p:cNvPicPr>
            <a:picLocks noChangeAspect="1" noChangeArrowheads="1"/>
          </p:cNvPicPr>
          <p:nvPr/>
        </p:nvPicPr>
        <p:blipFill>
          <a:blip r:embed="rId4"/>
          <a:srcRect/>
          <a:stretch>
            <a:fillRect/>
          </a:stretch>
        </p:blipFill>
        <p:spPr bwMode="auto">
          <a:xfrm>
            <a:off x="4495800" y="3725863"/>
            <a:ext cx="4648200" cy="3132137"/>
          </a:xfrm>
          <a:prstGeom prst="rect">
            <a:avLst/>
          </a:prstGeom>
          <a:noFill/>
          <a:ln w="9525">
            <a:noFill/>
            <a:miter lim="800000"/>
            <a:headEnd/>
            <a:tailEnd/>
          </a:ln>
        </p:spPr>
      </p:pic>
      <p:sp>
        <p:nvSpPr>
          <p:cNvPr id="51205" name="Rectangle 5"/>
          <p:cNvSpPr>
            <a:spLocks noChangeArrowheads="1"/>
          </p:cNvSpPr>
          <p:nvPr/>
        </p:nvSpPr>
        <p:spPr bwMode="auto">
          <a:xfrm>
            <a:off x="762000" y="1600200"/>
            <a:ext cx="2660650" cy="457200"/>
          </a:xfrm>
          <a:prstGeom prst="rect">
            <a:avLst/>
          </a:prstGeom>
          <a:noFill/>
          <a:ln w="9525">
            <a:noFill/>
            <a:miter lim="800000"/>
            <a:headEnd/>
            <a:tailEnd/>
          </a:ln>
        </p:spPr>
        <p:txBody>
          <a:bodyPr wrap="none">
            <a:spAutoFit/>
          </a:bodyPr>
          <a:lstStyle/>
          <a:p>
            <a:r>
              <a:rPr lang="en-US"/>
              <a:t>Unacceptable Slides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8" name="Rectangle 4"/>
          <p:cNvSpPr>
            <a:spLocks noGrp="1" noChangeArrowheads="1"/>
          </p:cNvSpPr>
          <p:nvPr>
            <p:ph type="title" idx="4294967295"/>
          </p:nvPr>
        </p:nvSpPr>
        <p:spPr/>
        <p:txBody>
          <a:bodyPr/>
          <a:lstStyle/>
          <a:p>
            <a:pPr>
              <a:defRPr/>
            </a:pPr>
            <a:r>
              <a:rPr lang="tr-TR" smtClean="0"/>
              <a:t>Sıtma teşhisi</a:t>
            </a:r>
          </a:p>
        </p:txBody>
      </p:sp>
      <p:pic>
        <p:nvPicPr>
          <p:cNvPr id="52227" name="Picture 8" descr="Sitma_2"/>
          <p:cNvPicPr>
            <a:picLocks noChangeAspect="1" noChangeArrowheads="1"/>
          </p:cNvPicPr>
          <p:nvPr/>
        </p:nvPicPr>
        <p:blipFill>
          <a:blip r:embed="rId2"/>
          <a:srcRect/>
          <a:stretch>
            <a:fillRect/>
          </a:stretch>
        </p:blipFill>
        <p:spPr bwMode="auto">
          <a:xfrm>
            <a:off x="2981325" y="1547813"/>
            <a:ext cx="3181350" cy="3762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txBox="1">
            <a:spLocks/>
          </p:cNvSpPr>
          <p:nvPr/>
        </p:nvSpPr>
        <p:spPr>
          <a:xfrm>
            <a:off x="533400" y="274638"/>
            <a:ext cx="8153400" cy="884237"/>
          </a:xfrm>
          <a:prstGeom prst="rect">
            <a:avLst/>
          </a:prstGeom>
        </p:spPr>
        <p:txBody>
          <a:bodyPr anchor="ctr"/>
          <a:lstStyle>
            <a:lvl1pPr algn="l" rtl="1" eaLnBrk="0" fontAlgn="base" hangingPunct="0">
              <a:spcBef>
                <a:spcPct val="0"/>
              </a:spcBef>
              <a:spcAft>
                <a:spcPct val="0"/>
              </a:spcAft>
              <a:defRPr sz="3600" kern="1200" cap="all">
                <a:solidFill>
                  <a:schemeClr val="tx1"/>
                </a:solidFill>
                <a:latin typeface="+mj-lt"/>
                <a:ea typeface="+mj-ea"/>
                <a:cs typeface="+mj-cs"/>
              </a:defRPr>
            </a:lvl1pPr>
            <a:lvl2pPr algn="l" rtl="1" eaLnBrk="0" fontAlgn="base" hangingPunct="0">
              <a:spcBef>
                <a:spcPct val="0"/>
              </a:spcBef>
              <a:spcAft>
                <a:spcPct val="0"/>
              </a:spcAft>
              <a:defRPr sz="3600">
                <a:solidFill>
                  <a:schemeClr val="tx1"/>
                </a:solidFill>
                <a:latin typeface="Constantia" pitchFamily="18" charset="0"/>
                <a:cs typeface="Times New Roman" pitchFamily="18" charset="0"/>
              </a:defRPr>
            </a:lvl2pPr>
            <a:lvl3pPr algn="l" rtl="1" eaLnBrk="0" fontAlgn="base" hangingPunct="0">
              <a:spcBef>
                <a:spcPct val="0"/>
              </a:spcBef>
              <a:spcAft>
                <a:spcPct val="0"/>
              </a:spcAft>
              <a:defRPr sz="3600">
                <a:solidFill>
                  <a:schemeClr val="tx1"/>
                </a:solidFill>
                <a:latin typeface="Constantia" pitchFamily="18" charset="0"/>
                <a:cs typeface="Times New Roman" pitchFamily="18" charset="0"/>
              </a:defRPr>
            </a:lvl3pPr>
            <a:lvl4pPr algn="l" rtl="1" eaLnBrk="0" fontAlgn="base" hangingPunct="0">
              <a:spcBef>
                <a:spcPct val="0"/>
              </a:spcBef>
              <a:spcAft>
                <a:spcPct val="0"/>
              </a:spcAft>
              <a:defRPr sz="3600">
                <a:solidFill>
                  <a:schemeClr val="tx1"/>
                </a:solidFill>
                <a:latin typeface="Constantia" pitchFamily="18" charset="0"/>
                <a:cs typeface="Times New Roman" pitchFamily="18" charset="0"/>
              </a:defRPr>
            </a:lvl4pPr>
            <a:lvl5pPr algn="l" rtl="1" eaLnBrk="0" fontAlgn="base" hangingPunct="0">
              <a:spcBef>
                <a:spcPct val="0"/>
              </a:spcBef>
              <a:spcAft>
                <a:spcPct val="0"/>
              </a:spcAft>
              <a:defRPr sz="3600">
                <a:solidFill>
                  <a:schemeClr val="tx1"/>
                </a:solidFill>
                <a:latin typeface="Constantia" pitchFamily="18" charset="0"/>
                <a:cs typeface="Times New Roman" pitchFamily="18" charset="0"/>
              </a:defRPr>
            </a:lvl5pPr>
            <a:lvl6pPr marL="457200" algn="l" rtl="1" fontAlgn="base">
              <a:spcBef>
                <a:spcPct val="0"/>
              </a:spcBef>
              <a:spcAft>
                <a:spcPct val="0"/>
              </a:spcAft>
              <a:defRPr sz="3600">
                <a:solidFill>
                  <a:schemeClr val="tx1"/>
                </a:solidFill>
                <a:latin typeface="Constantia" pitchFamily="18" charset="0"/>
                <a:cs typeface="Times New Roman" pitchFamily="18" charset="0"/>
              </a:defRPr>
            </a:lvl6pPr>
            <a:lvl7pPr marL="914400" algn="l" rtl="1" fontAlgn="base">
              <a:spcBef>
                <a:spcPct val="0"/>
              </a:spcBef>
              <a:spcAft>
                <a:spcPct val="0"/>
              </a:spcAft>
              <a:defRPr sz="3600">
                <a:solidFill>
                  <a:schemeClr val="tx1"/>
                </a:solidFill>
                <a:latin typeface="Constantia" pitchFamily="18" charset="0"/>
                <a:cs typeface="Times New Roman" pitchFamily="18" charset="0"/>
              </a:defRPr>
            </a:lvl7pPr>
            <a:lvl8pPr marL="1371600" algn="l" rtl="1" fontAlgn="base">
              <a:spcBef>
                <a:spcPct val="0"/>
              </a:spcBef>
              <a:spcAft>
                <a:spcPct val="0"/>
              </a:spcAft>
              <a:defRPr sz="3600">
                <a:solidFill>
                  <a:schemeClr val="tx1"/>
                </a:solidFill>
                <a:latin typeface="Constantia" pitchFamily="18" charset="0"/>
                <a:cs typeface="Times New Roman" pitchFamily="18" charset="0"/>
              </a:defRPr>
            </a:lvl8pPr>
            <a:lvl9pPr marL="1828800" algn="l" rtl="1" fontAlgn="base">
              <a:spcBef>
                <a:spcPct val="0"/>
              </a:spcBef>
              <a:spcAft>
                <a:spcPct val="0"/>
              </a:spcAft>
              <a:defRPr sz="3600">
                <a:solidFill>
                  <a:schemeClr val="tx1"/>
                </a:solidFill>
                <a:latin typeface="Constantia" pitchFamily="18" charset="0"/>
                <a:cs typeface="Times New Roman" pitchFamily="18" charset="0"/>
              </a:defRPr>
            </a:lvl9pPr>
          </a:lstStyle>
          <a:p>
            <a:pPr rtl="0" eaLnBrk="1" fontAlgn="auto" hangingPunct="1">
              <a:spcAft>
                <a:spcPts val="0"/>
              </a:spcAft>
              <a:defRPr/>
            </a:pPr>
            <a:r>
              <a:rPr lang="en-US" b="1" dirty="0" smtClean="0">
                <a:solidFill>
                  <a:srgbClr val="002060"/>
                </a:solidFill>
                <a:latin typeface="Times New Roman" pitchFamily="18" charset="0"/>
                <a:cs typeface="Times New Roman" pitchFamily="18" charset="0"/>
              </a:rPr>
              <a:t>Recording RBC Morphology</a:t>
            </a:r>
            <a:endParaRPr lang="ar-SA" b="1" dirty="0">
              <a:solidFill>
                <a:srgbClr val="002060"/>
              </a:solidFill>
              <a:latin typeface="Times New Roman" pitchFamily="18" charset="0"/>
              <a:cs typeface="Times New Roman" pitchFamily="18" charset="0"/>
            </a:endParaRPr>
          </a:p>
        </p:txBody>
      </p:sp>
      <p:sp>
        <p:nvSpPr>
          <p:cNvPr id="3" name="عنصر نائب للمحتوى 2"/>
          <p:cNvSpPr txBox="1">
            <a:spLocks/>
          </p:cNvSpPr>
          <p:nvPr/>
        </p:nvSpPr>
        <p:spPr bwMode="auto">
          <a:xfrm>
            <a:off x="533400" y="1158875"/>
            <a:ext cx="8469313" cy="5343525"/>
          </a:xfrm>
          <a:prstGeom prst="rect">
            <a:avLst/>
          </a:prstGeom>
          <a:noFill/>
          <a:ln>
            <a:noFill/>
          </a:ln>
          <a:extLst>
            <a:ext uri="{909E8E84-426E-40DD-AFC4-6F175D3DCCD1}"/>
            <a:ext uri="{91240B29-F687-4F45-9708-019B960494DF}"/>
          </a:extLst>
        </p:spPr>
        <p:txBody>
          <a:bodyPr/>
          <a:lstStyle>
            <a:lvl1pPr marL="457200" indent="-457200" algn="r" rtl="1" eaLnBrk="0" fontAlgn="base" hangingPunct="0">
              <a:spcBef>
                <a:spcPts val="1500"/>
              </a:spcBef>
              <a:spcAft>
                <a:spcPct val="0"/>
              </a:spcAft>
              <a:buFont typeface="Wingdings" pitchFamily="2" charset="2"/>
              <a:buChar char=""/>
              <a:defRPr sz="2000" kern="1200">
                <a:solidFill>
                  <a:schemeClr val="tx1"/>
                </a:solidFill>
                <a:latin typeface="+mn-lt"/>
                <a:ea typeface="+mn-ea"/>
                <a:cs typeface="+mn-cs"/>
              </a:defRPr>
            </a:lvl1pPr>
            <a:lvl2pPr marL="914400" indent="-457200" algn="r" rtl="1" eaLnBrk="0" fontAlgn="base" hangingPunct="0">
              <a:spcBef>
                <a:spcPts val="1500"/>
              </a:spcBef>
              <a:spcAft>
                <a:spcPct val="0"/>
              </a:spcAft>
              <a:buFont typeface="Century" pitchFamily="18" charset="0"/>
              <a:buChar char="…"/>
              <a:defRPr kern="1200">
                <a:solidFill>
                  <a:schemeClr val="tx1"/>
                </a:solidFill>
                <a:latin typeface="+mn-lt"/>
                <a:ea typeface="+mn-ea"/>
                <a:cs typeface="+mn-cs"/>
              </a:defRPr>
            </a:lvl2pPr>
            <a:lvl3pPr marL="1371600" indent="-457200" algn="r" rtl="1" eaLnBrk="0" fontAlgn="base" hangingPunct="0">
              <a:spcBef>
                <a:spcPts val="1500"/>
              </a:spcBef>
              <a:spcAft>
                <a:spcPct val="0"/>
              </a:spcAft>
              <a:buFont typeface="Wingdings" pitchFamily="2" charset="2"/>
              <a:buChar char=""/>
              <a:defRPr sz="1600" kern="1200">
                <a:solidFill>
                  <a:schemeClr val="tx1"/>
                </a:solidFill>
                <a:latin typeface="+mn-lt"/>
                <a:ea typeface="+mn-ea"/>
                <a:cs typeface="+mn-cs"/>
              </a:defRPr>
            </a:lvl3pPr>
            <a:lvl4pPr marL="1600200" indent="-457200" algn="r" rtl="1" eaLnBrk="0" fontAlgn="base" hangingPunct="0">
              <a:spcBef>
                <a:spcPts val="1500"/>
              </a:spcBef>
              <a:spcAft>
                <a:spcPct val="0"/>
              </a:spcAft>
              <a:buFont typeface="Century" pitchFamily="18" charset="0"/>
              <a:buChar char="…"/>
              <a:defRPr sz="1600" kern="1200">
                <a:solidFill>
                  <a:schemeClr val="tx1"/>
                </a:solidFill>
                <a:latin typeface="+mn-lt"/>
                <a:ea typeface="+mn-ea"/>
                <a:cs typeface="+mn-cs"/>
              </a:defRPr>
            </a:lvl4pPr>
            <a:lvl5pPr marL="1828800" indent="-457200" algn="r" rtl="1" eaLnBrk="0" fontAlgn="base" hangingPunct="0">
              <a:spcBef>
                <a:spcPts val="1500"/>
              </a:spcBef>
              <a:spcAft>
                <a:spcPct val="0"/>
              </a:spcAft>
              <a:buFont typeface="Wingdings" pitchFamily="2" charset="2"/>
              <a:buChar char="Ï"/>
              <a:defRPr sz="1600" kern="1200">
                <a:solidFill>
                  <a:schemeClr val="tx1"/>
                </a:solidFill>
                <a:latin typeface="+mn-lt"/>
                <a:ea typeface="+mn-ea"/>
                <a:cs typeface="+mn-cs"/>
              </a:defRPr>
            </a:lvl5pPr>
            <a:lvl6pPr marL="2057400" indent="-457200" algn="r" defTabSz="914400" rtl="1" eaLnBrk="1" latinLnBrk="0" hangingPunct="1">
              <a:spcBef>
                <a:spcPts val="1500"/>
              </a:spcBef>
              <a:buFont typeface="Century" pitchFamily="18" charset="0"/>
              <a:buChar char="…"/>
              <a:defRPr sz="1600" kern="1200">
                <a:solidFill>
                  <a:schemeClr val="tx1"/>
                </a:solidFill>
                <a:latin typeface="+mn-lt"/>
                <a:ea typeface="+mn-ea"/>
                <a:cs typeface="+mn-cs"/>
              </a:defRPr>
            </a:lvl6pPr>
            <a:lvl7pPr marL="2286000" indent="-457200" algn="r" defTabSz="914400" rtl="1" eaLnBrk="1" latinLnBrk="0" hangingPunct="1">
              <a:spcBef>
                <a:spcPts val="1500"/>
              </a:spcBef>
              <a:buFont typeface="Wingdings" pitchFamily="2" charset="2"/>
              <a:buChar char=""/>
              <a:defRPr sz="1600" kern="1200" baseline="0">
                <a:solidFill>
                  <a:schemeClr val="tx1"/>
                </a:solidFill>
                <a:latin typeface="+mn-lt"/>
                <a:ea typeface="+mn-ea"/>
                <a:cs typeface="+mn-cs"/>
              </a:defRPr>
            </a:lvl7pPr>
            <a:lvl8pPr marL="2514600" indent="-457200" algn="r" defTabSz="914400" rtl="1" eaLnBrk="1" latinLnBrk="0" hangingPunct="1">
              <a:spcBef>
                <a:spcPts val="1500"/>
              </a:spcBef>
              <a:buFont typeface="Century" pitchFamily="18" charset="0"/>
              <a:buChar char="…"/>
              <a:defRPr sz="1600" kern="1200" baseline="0">
                <a:solidFill>
                  <a:schemeClr val="tx1"/>
                </a:solidFill>
                <a:latin typeface="+mn-lt"/>
                <a:ea typeface="+mn-ea"/>
                <a:cs typeface="+mn-cs"/>
              </a:defRPr>
            </a:lvl8pPr>
            <a:lvl9pPr marL="2743200" indent="-457200" algn="r" defTabSz="914400" rtl="1" eaLnBrk="1" latinLnBrk="0" hangingPunct="1">
              <a:spcBef>
                <a:spcPts val="1500"/>
              </a:spcBef>
              <a:buFont typeface="Wingdings" pitchFamily="2" charset="2"/>
              <a:buChar char=""/>
              <a:defRPr sz="1600" kern="1200" baseline="0">
                <a:solidFill>
                  <a:schemeClr val="tx1"/>
                </a:solidFill>
                <a:latin typeface="+mn-lt"/>
                <a:ea typeface="+mn-ea"/>
                <a:cs typeface="+mn-cs"/>
              </a:defRPr>
            </a:lvl9pPr>
          </a:lstStyle>
          <a:p>
            <a:pPr algn="l" rtl="0" eaLnBrk="1" fontAlgn="auto" hangingPunct="1">
              <a:spcAft>
                <a:spcPts val="0"/>
              </a:spcAft>
              <a:buFont typeface="+mj-lt"/>
              <a:buAutoNum type="arabicPeriod"/>
              <a:defRPr/>
            </a:pPr>
            <a:r>
              <a:rPr lang="en-US" sz="2400"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Scan area using ×100 (oil immersion).</a:t>
            </a:r>
          </a:p>
          <a:p>
            <a:pPr algn="l" rtl="0" eaLnBrk="1" fontAlgn="auto" hangingPunct="1">
              <a:spcAft>
                <a:spcPts val="0"/>
              </a:spcAft>
              <a:buFont typeface="+mj-lt"/>
              <a:buAutoNum type="arabicPeriod"/>
              <a:defRPr/>
            </a:pPr>
            <a:r>
              <a:rPr lang="en-US" sz="2400"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Observe 10 fields.</a:t>
            </a:r>
          </a:p>
          <a:p>
            <a:pPr algn="l" rtl="0" eaLnBrk="1" fontAlgn="auto" hangingPunct="1">
              <a:spcAft>
                <a:spcPts val="0"/>
              </a:spcAft>
              <a:buFont typeface="+mj-lt"/>
              <a:buAutoNum type="arabicPeriod"/>
              <a:defRPr/>
            </a:pPr>
            <a:r>
              <a:rPr lang="en-US" sz="2400"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Red cells are observed for </a:t>
            </a:r>
            <a:r>
              <a:rPr lang="en-US" sz="2400"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size</a:t>
            </a:r>
            <a:r>
              <a:rPr lang="en-US" sz="2400"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shape</a:t>
            </a:r>
            <a:r>
              <a:rPr lang="en-US" sz="2400"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hemoglobin content</a:t>
            </a:r>
            <a:r>
              <a:rPr lang="en-US" sz="2400"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and the presence or absence of </a:t>
            </a:r>
            <a:r>
              <a:rPr lang="en-US" sz="2400"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inclusions. </a:t>
            </a:r>
          </a:p>
          <a:p>
            <a:pPr algn="l" rtl="0" eaLnBrk="1" fontAlgn="auto" hangingPunct="1">
              <a:spcAft>
                <a:spcPts val="0"/>
              </a:spcAft>
              <a:buFont typeface="+mj-lt"/>
              <a:buAutoNum type="arabicPeriod"/>
              <a:defRPr/>
            </a:pPr>
            <a:r>
              <a:rPr lang="en-US" sz="2400"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Abnormal morphology: Red cell morphology is assessed according to See the following sample grading system. Note that red cell morphology must be scanned in a good counting area.</a:t>
            </a:r>
          </a:p>
          <a:p>
            <a:pPr algn="l" rtl="0" eaLnBrk="1" fontAlgn="auto" hangingPunct="1">
              <a:spcAft>
                <a:spcPts val="0"/>
              </a:spcAft>
              <a:buFont typeface="Wingdings" pitchFamily="2" charset="2"/>
              <a:buNone/>
              <a:defRPr/>
            </a:pPr>
            <a:r>
              <a:rPr lang="en-US" sz="2400"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Two questions should be asked</a:t>
            </a:r>
          </a:p>
          <a:p>
            <a:pPr indent="457200" algn="l" rtl="0" eaLnBrk="1" fontAlgn="auto" hangingPunct="1">
              <a:spcAft>
                <a:spcPts val="0"/>
              </a:spcAft>
              <a:buFont typeface="+mj-lt"/>
              <a:buAutoNum type="arabicPeriod"/>
              <a:defRPr/>
            </a:pPr>
            <a:r>
              <a:rPr lang="en-US" sz="2400"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Is the morphology seen in every field? </a:t>
            </a:r>
          </a:p>
          <a:p>
            <a:pPr indent="457200" algn="l" rtl="0" eaLnBrk="1" fontAlgn="auto" hangingPunct="1">
              <a:spcAft>
                <a:spcPts val="0"/>
              </a:spcAft>
              <a:buFont typeface="+mj-lt"/>
              <a:buAutoNum type="arabicPeriod"/>
              <a:defRPr/>
            </a:pPr>
            <a:r>
              <a:rPr lang="en-US" sz="2400"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Is the morphology pathologic and not artificially induced? </a:t>
            </a:r>
          </a:p>
          <a:p>
            <a:pPr algn="l" rtl="0" eaLnBrk="1" fontAlgn="auto" hangingPunct="1">
              <a:spcAft>
                <a:spcPts val="0"/>
              </a:spcAft>
              <a:buFont typeface="+mj-lt"/>
              <a:buAutoNum type="arabicPeriod"/>
              <a:defRPr/>
            </a:pPr>
            <a:endParaRPr lang="en-US" sz="1600" dirty="0" smtClean="0">
              <a:solidFill>
                <a:schemeClr val="tx2"/>
              </a:solidFill>
              <a:latin typeface="Times New Roman" pitchFamily="18" charset="0"/>
              <a:cs typeface="Times New Roman" pitchFamily="18" charset="0"/>
            </a:endParaRPr>
          </a:p>
          <a:p>
            <a:pPr algn="l" rtl="0" eaLnBrk="1" fontAlgn="auto" hangingPunct="1">
              <a:spcAft>
                <a:spcPts val="0"/>
              </a:spcAft>
              <a:defRPr/>
            </a:pPr>
            <a:endParaRPr lang="ar-SA" sz="1600" dirty="0">
              <a:solidFill>
                <a:srgbClr val="DDD9C3"/>
              </a:solidFill>
              <a:latin typeface="Century"/>
              <a:cs typeface="Times New Roman"/>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عنوان 1"/>
          <p:cNvSpPr txBox="1">
            <a:spLocks/>
          </p:cNvSpPr>
          <p:nvPr/>
        </p:nvSpPr>
        <p:spPr bwMode="auto">
          <a:xfrm>
            <a:off x="441325" y="458788"/>
            <a:ext cx="8572500" cy="836612"/>
          </a:xfrm>
          <a:prstGeom prst="rect">
            <a:avLst/>
          </a:prstGeom>
          <a:noFill/>
          <a:ln w="9525">
            <a:noFill/>
            <a:miter lim="800000"/>
            <a:headEnd/>
            <a:tailEnd/>
          </a:ln>
        </p:spPr>
        <p:txBody>
          <a:bodyPr anchor="ctr"/>
          <a:lstStyle/>
          <a:p>
            <a:pPr>
              <a:buClr>
                <a:schemeClr val="tx1"/>
              </a:buClr>
            </a:pPr>
            <a:r>
              <a:rPr lang="en-US" sz="4000">
                <a:solidFill>
                  <a:srgbClr val="002060"/>
                </a:solidFill>
                <a:latin typeface="Times New Roman" pitchFamily="18" charset="0"/>
                <a:cs typeface="Times New Roman" pitchFamily="18" charset="0"/>
              </a:rPr>
              <a:t>Abnormal Erythrocyte Morphology</a:t>
            </a:r>
            <a:endParaRPr lang="ar-SA" sz="4000">
              <a:solidFill>
                <a:srgbClr val="002060"/>
              </a:solidFill>
              <a:latin typeface="Times New Roman" pitchFamily="18" charset="0"/>
              <a:cs typeface="Times New Roman" pitchFamily="18" charset="0"/>
            </a:endParaRPr>
          </a:p>
        </p:txBody>
      </p:sp>
      <p:sp>
        <p:nvSpPr>
          <p:cNvPr id="54275" name="عنصر نائب للمحتوى 2"/>
          <p:cNvSpPr txBox="1">
            <a:spLocks/>
          </p:cNvSpPr>
          <p:nvPr/>
        </p:nvSpPr>
        <p:spPr bwMode="auto">
          <a:xfrm>
            <a:off x="642938" y="1571625"/>
            <a:ext cx="8370887" cy="4965700"/>
          </a:xfrm>
          <a:prstGeom prst="rect">
            <a:avLst/>
          </a:prstGeom>
          <a:noFill/>
          <a:ln w="9525">
            <a:noFill/>
            <a:miter lim="800000"/>
            <a:headEnd/>
            <a:tailEnd/>
          </a:ln>
        </p:spPr>
        <p:txBody>
          <a:bodyPr/>
          <a:lstStyle/>
          <a:p>
            <a:pPr>
              <a:spcBef>
                <a:spcPct val="20000"/>
              </a:spcBef>
              <a:buClr>
                <a:schemeClr val="tx1"/>
              </a:buClr>
            </a:pPr>
            <a:r>
              <a:rPr lang="en-US" sz="3200">
                <a:latin typeface="Times New Roman" pitchFamily="18" charset="0"/>
                <a:cs typeface="Times New Roman" pitchFamily="18" charset="0"/>
              </a:rPr>
              <a:t>Is found in pathological states that may be abnormalities in </a:t>
            </a:r>
          </a:p>
          <a:p>
            <a:pPr marL="854075" lvl="1" indent="-571500">
              <a:spcBef>
                <a:spcPct val="20000"/>
              </a:spcBef>
              <a:buClr>
                <a:schemeClr val="tx1"/>
              </a:buClr>
              <a:buFont typeface="Bookman Old Style" pitchFamily="18" charset="0"/>
              <a:buAutoNum type="romanUcPeriod"/>
            </a:pPr>
            <a:r>
              <a:rPr lang="en-US" sz="2800">
                <a:latin typeface="Times New Roman" pitchFamily="18" charset="0"/>
                <a:cs typeface="Times New Roman" pitchFamily="18" charset="0"/>
              </a:rPr>
              <a:t>Red cell distribution.</a:t>
            </a:r>
          </a:p>
          <a:p>
            <a:pPr marL="854075" lvl="1" indent="-571500">
              <a:spcBef>
                <a:spcPct val="20000"/>
              </a:spcBef>
              <a:buClr>
                <a:schemeClr val="tx1"/>
              </a:buClr>
              <a:buFont typeface="Bookman Old Style" pitchFamily="18" charset="0"/>
              <a:buAutoNum type="romanUcPeriod"/>
            </a:pPr>
            <a:r>
              <a:rPr lang="en-US" sz="2800">
                <a:latin typeface="Times New Roman" pitchFamily="18" charset="0"/>
                <a:cs typeface="Times New Roman" pitchFamily="18" charset="0"/>
              </a:rPr>
              <a:t>Size (anisocytosis).</a:t>
            </a:r>
          </a:p>
          <a:p>
            <a:pPr marL="854075" lvl="1" indent="-571500">
              <a:spcBef>
                <a:spcPct val="20000"/>
              </a:spcBef>
              <a:buClr>
                <a:schemeClr val="tx1"/>
              </a:buClr>
              <a:buFont typeface="Bookman Old Style" pitchFamily="18" charset="0"/>
              <a:buAutoNum type="romanUcPeriod"/>
            </a:pPr>
            <a:r>
              <a:rPr lang="en-US" sz="2800">
                <a:latin typeface="Times New Roman" pitchFamily="18" charset="0"/>
                <a:cs typeface="Times New Roman" pitchFamily="18" charset="0"/>
              </a:rPr>
              <a:t>Hemoglobin content – Color Variation .</a:t>
            </a:r>
          </a:p>
          <a:p>
            <a:pPr marL="854075" lvl="1" indent="-571500">
              <a:spcBef>
                <a:spcPct val="20000"/>
              </a:spcBef>
              <a:buClr>
                <a:schemeClr val="tx1"/>
              </a:buClr>
              <a:buFont typeface="Bookman Old Style" pitchFamily="18" charset="0"/>
              <a:buAutoNum type="romanUcPeriod"/>
            </a:pPr>
            <a:r>
              <a:rPr lang="en-US" sz="2800">
                <a:latin typeface="Times New Roman" pitchFamily="18" charset="0"/>
                <a:cs typeface="Times New Roman" pitchFamily="18" charset="0"/>
              </a:rPr>
              <a:t>Shape (poikilocytosis).</a:t>
            </a:r>
          </a:p>
          <a:p>
            <a:pPr marL="854075" lvl="1" indent="-571500">
              <a:spcBef>
                <a:spcPct val="20000"/>
              </a:spcBef>
              <a:buClr>
                <a:schemeClr val="tx1"/>
              </a:buClr>
              <a:buFont typeface="Bookman Old Style" pitchFamily="18" charset="0"/>
              <a:buAutoNum type="romanUcPeriod"/>
            </a:pPr>
            <a:r>
              <a:rPr lang="en-US" sz="2800">
                <a:latin typeface="Times New Roman" pitchFamily="18" charset="0"/>
                <a:cs typeface="Times New Roman" pitchFamily="18" charset="0"/>
              </a:rPr>
              <a:t>The presence of inclusion bodies in erythrocyte.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3514725" y="6248400"/>
            <a:ext cx="3036888" cy="457200"/>
          </a:xfrm>
          <a:prstGeom prst="rect">
            <a:avLst/>
          </a:prstGeom>
          <a:noFill/>
          <a:ln w="9525">
            <a:noFill/>
            <a:miter lim="800000"/>
            <a:headEnd/>
            <a:tailEnd/>
          </a:ln>
        </p:spPr>
        <p:txBody>
          <a:bodyPr wrap="none" anchor="ctr"/>
          <a:lstStyle/>
          <a:p>
            <a:endParaRPr lang="ar-SA" sz="2800">
              <a:solidFill>
                <a:srgbClr val="FF0000"/>
              </a:solidFill>
            </a:endParaRPr>
          </a:p>
        </p:txBody>
      </p:sp>
      <p:sp>
        <p:nvSpPr>
          <p:cNvPr id="55299" name="Rectangle 7"/>
          <p:cNvSpPr txBox="1">
            <a:spLocks noChangeArrowheads="1"/>
          </p:cNvSpPr>
          <p:nvPr/>
        </p:nvSpPr>
        <p:spPr bwMode="auto">
          <a:xfrm>
            <a:off x="514350" y="152400"/>
            <a:ext cx="8629650" cy="776288"/>
          </a:xfrm>
          <a:prstGeom prst="rect">
            <a:avLst/>
          </a:prstGeom>
          <a:noFill/>
          <a:ln w="9525">
            <a:noFill/>
            <a:miter lim="800000"/>
            <a:headEnd/>
            <a:tailEnd/>
          </a:ln>
        </p:spPr>
        <p:txBody>
          <a:bodyPr/>
          <a:lstStyle/>
          <a:p>
            <a:pPr marL="441325" indent="-441325">
              <a:buClr>
                <a:schemeClr val="tx1"/>
              </a:buClr>
              <a:buFont typeface="Bookman Old Style" pitchFamily="18" charset="0"/>
              <a:buAutoNum type="romanUcPeriod"/>
            </a:pPr>
            <a:r>
              <a:rPr lang="en-US" sz="3200" b="1">
                <a:solidFill>
                  <a:srgbClr val="002060"/>
                </a:solidFill>
                <a:latin typeface="Times New Roman" pitchFamily="18" charset="0"/>
                <a:cs typeface="Times New Roman" pitchFamily="18" charset="0"/>
              </a:rPr>
              <a:t>Erythrocyte Distribution Abnormalities</a:t>
            </a:r>
          </a:p>
        </p:txBody>
      </p:sp>
      <p:sp>
        <p:nvSpPr>
          <p:cNvPr id="10" name="Rectangle 8"/>
          <p:cNvSpPr txBox="1">
            <a:spLocks noChangeArrowheads="1"/>
          </p:cNvSpPr>
          <p:nvPr/>
        </p:nvSpPr>
        <p:spPr>
          <a:xfrm>
            <a:off x="884238" y="1341438"/>
            <a:ext cx="7239000" cy="4159250"/>
          </a:xfrm>
          <a:prstGeom prst="rect">
            <a:avLst/>
          </a:prstGeom>
        </p:spPr>
        <p:txBody>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marL="0" indent="0">
              <a:buFontTx/>
              <a:buNone/>
              <a:defRPr/>
            </a:pPr>
            <a:r>
              <a:rPr lang="en-US" sz="2800" b="1" dirty="0" err="1" smtClean="0">
                <a:solidFill>
                  <a:schemeClr val="accent2"/>
                </a:solidFill>
                <a:latin typeface="Times New Roman" pitchFamily="18" charset="0"/>
                <a:cs typeface="Times New Roman" pitchFamily="18" charset="0"/>
              </a:rPr>
              <a:t>Rouleaux</a:t>
            </a:r>
            <a:r>
              <a:rPr lang="en-US" sz="2800" b="1" dirty="0" smtClean="0">
                <a:solidFill>
                  <a:schemeClr val="accent2"/>
                </a:solidFill>
                <a:latin typeface="Times New Roman" pitchFamily="18" charset="0"/>
                <a:cs typeface="Times New Roman" pitchFamily="18" charset="0"/>
              </a:rPr>
              <a:t> formation</a:t>
            </a:r>
            <a:r>
              <a:rPr lang="en-US" sz="2800" b="1" dirty="0" smtClean="0">
                <a:solidFill>
                  <a:srgbClr val="FFFF00"/>
                </a:solidFill>
                <a:latin typeface="Times New Roman" pitchFamily="18" charset="0"/>
                <a:cs typeface="Times New Roman" pitchFamily="18" charset="0"/>
              </a:rPr>
              <a:t>		</a:t>
            </a:r>
          </a:p>
          <a:p>
            <a:pPr>
              <a:buFont typeface="Wingdings 3" pitchFamily="18" charset="2"/>
              <a:buNone/>
              <a:defRPr/>
            </a:pPr>
            <a:r>
              <a:rPr lang="en-US" sz="2800" dirty="0" smtClean="0">
                <a:latin typeface="Times New Roman" pitchFamily="18" charset="0"/>
                <a:cs typeface="Times New Roman" pitchFamily="18" charset="0"/>
              </a:rPr>
              <a:t>	Stacking of RBCs due to increased </a:t>
            </a:r>
            <a:r>
              <a:rPr lang="en-US" sz="2800" u="sng" dirty="0" smtClean="0">
                <a:latin typeface="Times New Roman" pitchFamily="18" charset="0"/>
                <a:cs typeface="Times New Roman" pitchFamily="18" charset="0"/>
              </a:rPr>
              <a:t>plasma proteins </a:t>
            </a:r>
            <a:r>
              <a:rPr lang="en-US" sz="2800" dirty="0" smtClean="0">
                <a:latin typeface="Times New Roman" pitchFamily="18" charset="0"/>
                <a:cs typeface="Times New Roman" pitchFamily="18" charset="0"/>
              </a:rPr>
              <a:t>coating RBCs (resembling a stack of coins)</a:t>
            </a:r>
          </a:p>
          <a:p>
            <a:pPr marL="0" indent="0">
              <a:lnSpc>
                <a:spcPct val="90000"/>
              </a:lnSpc>
              <a:buFontTx/>
              <a:buNone/>
              <a:defRPr/>
            </a:pPr>
            <a:r>
              <a:rPr lang="en-US" sz="2800" b="1" dirty="0" smtClean="0">
                <a:solidFill>
                  <a:schemeClr val="accent2"/>
                </a:solidFill>
                <a:latin typeface="Times New Roman" pitchFamily="18" charset="0"/>
                <a:cs typeface="Times New Roman" pitchFamily="18" charset="0"/>
              </a:rPr>
              <a:t>Found in</a:t>
            </a:r>
          </a:p>
          <a:p>
            <a:pPr>
              <a:lnSpc>
                <a:spcPct val="90000"/>
              </a:lnSpc>
              <a:defRPr/>
            </a:pPr>
            <a:r>
              <a:rPr lang="en-US" sz="2800" dirty="0" err="1" smtClean="0">
                <a:latin typeface="Times New Roman" pitchFamily="18" charset="0"/>
                <a:cs typeface="Times New Roman" pitchFamily="18" charset="0"/>
              </a:rPr>
              <a:t>Hyperfibrinogenaemia</a:t>
            </a:r>
            <a:endParaRPr lang="en-US" sz="2800" dirty="0" smtClean="0">
              <a:latin typeface="Times New Roman" pitchFamily="18" charset="0"/>
              <a:cs typeface="Times New Roman" pitchFamily="18" charset="0"/>
            </a:endParaRPr>
          </a:p>
          <a:p>
            <a:pPr>
              <a:lnSpc>
                <a:spcPct val="90000"/>
              </a:lnSpc>
              <a:defRPr/>
            </a:pPr>
            <a:r>
              <a:rPr lang="en-US" sz="2800" dirty="0" err="1" smtClean="0">
                <a:latin typeface="Times New Roman" pitchFamily="18" charset="0"/>
                <a:cs typeface="Times New Roman" pitchFamily="18" charset="0"/>
              </a:rPr>
              <a:t>Hyperglobulinaemia</a:t>
            </a:r>
            <a:endParaRPr lang="en-US" sz="2800" dirty="0" smtClean="0">
              <a:latin typeface="Times New Roman" pitchFamily="18" charset="0"/>
              <a:cs typeface="Times New Roman" pitchFamily="18" charset="0"/>
            </a:endParaRPr>
          </a:p>
          <a:p>
            <a:pPr>
              <a:buFont typeface="Wingdings 3" pitchFamily="18" charset="2"/>
              <a:buNone/>
              <a:defRPr/>
            </a:pPr>
            <a:endParaRPr lang="en-US" sz="11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875" y="900113"/>
            <a:ext cx="7253288" cy="3538537"/>
          </a:xfrm>
          <a:prstGeom prst="rect">
            <a:avLst/>
          </a:prstGeom>
        </p:spPr>
        <p:txBody>
          <a:bodyPr>
            <a:spAutoFit/>
          </a:bodyPr>
          <a:lstStyle/>
          <a:p>
            <a:pPr>
              <a:defRPr/>
            </a:pPr>
            <a:r>
              <a:rPr lang="en-US" sz="3600" b="1" dirty="0">
                <a:solidFill>
                  <a:srgbClr val="002060"/>
                </a:solidFill>
                <a:latin typeface="Times New Roman" pitchFamily="18" charset="0"/>
                <a:cs typeface="Times New Roman" pitchFamily="18" charset="0"/>
              </a:rPr>
              <a:t>Agglutination</a:t>
            </a:r>
          </a:p>
          <a:p>
            <a:pPr lvl="1">
              <a:defRPr/>
            </a:pPr>
            <a:r>
              <a:rPr lang="en-US" sz="3200" dirty="0">
                <a:solidFill>
                  <a:srgbClr val="002060"/>
                </a:solidFill>
                <a:latin typeface="Times New Roman" pitchFamily="18" charset="0"/>
                <a:cs typeface="Times New Roman" pitchFamily="18" charset="0"/>
              </a:rPr>
              <a:t>Antibody-mediated Irregular clumping ,      temperature dependent</a:t>
            </a:r>
          </a:p>
          <a:p>
            <a:pPr>
              <a:defRPr/>
            </a:pPr>
            <a:endParaRPr lang="en-US" sz="2800" dirty="0">
              <a:solidFill>
                <a:srgbClr val="002060"/>
              </a:solidFill>
              <a:latin typeface="Times New Roman" pitchFamily="18" charset="0"/>
              <a:cs typeface="Times New Roman" pitchFamily="18" charset="0"/>
            </a:endParaRPr>
          </a:p>
          <a:p>
            <a:pPr>
              <a:defRPr/>
            </a:pPr>
            <a:r>
              <a:rPr lang="en-US" sz="3200" b="1" dirty="0">
                <a:solidFill>
                  <a:srgbClr val="002060"/>
                </a:solidFill>
                <a:latin typeface="Times New Roman" pitchFamily="18" charset="0"/>
                <a:cs typeface="Times New Roman" pitchFamily="18" charset="0"/>
              </a:rPr>
              <a:t>Found in</a:t>
            </a:r>
          </a:p>
          <a:p>
            <a:pPr marL="457200" indent="-457200">
              <a:buFont typeface="Arial" pitchFamily="34" charset="0"/>
              <a:buChar char="•"/>
              <a:defRPr/>
            </a:pPr>
            <a:r>
              <a:rPr lang="en-US" sz="3200" dirty="0">
                <a:solidFill>
                  <a:srgbClr val="002060"/>
                </a:solidFill>
                <a:latin typeface="Times New Roman" pitchFamily="18" charset="0"/>
                <a:cs typeface="Times New Roman" pitchFamily="18" charset="0"/>
              </a:rPr>
              <a:t>Cold agglutinins</a:t>
            </a:r>
          </a:p>
          <a:p>
            <a:pPr marL="457200" indent="-457200">
              <a:buFont typeface="Arial" pitchFamily="34" charset="0"/>
              <a:buChar char="•"/>
              <a:defRPr/>
            </a:pPr>
            <a:r>
              <a:rPr lang="en-US" sz="3200" dirty="0">
                <a:solidFill>
                  <a:srgbClr val="002060"/>
                </a:solidFill>
                <a:latin typeface="Times New Roman" pitchFamily="18" charset="0"/>
                <a:cs typeface="Times New Roman" pitchFamily="18" charset="0"/>
              </a:rPr>
              <a:t>Warm autoimmune hemolysis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17411" name="Picture 4" descr="Bone Marrow from diFiore"/>
          <p:cNvPicPr>
            <a:picLocks noChangeAspect="1" noChangeArrowheads="1"/>
          </p:cNvPicPr>
          <p:nvPr/>
        </p:nvPicPr>
        <p:blipFill>
          <a:blip r:embed="rId2"/>
          <a:srcRect/>
          <a:stretch>
            <a:fillRect/>
          </a:stretch>
        </p:blipFill>
        <p:spPr bwMode="auto">
          <a:xfrm>
            <a:off x="0" y="403225"/>
            <a:ext cx="9144000" cy="645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ChangeArrowheads="1"/>
          </p:cNvSpPr>
          <p:nvPr/>
        </p:nvSpPr>
        <p:spPr bwMode="auto">
          <a:xfrm>
            <a:off x="304800" y="457200"/>
            <a:ext cx="184150" cy="762000"/>
          </a:xfrm>
          <a:prstGeom prst="rect">
            <a:avLst/>
          </a:prstGeom>
          <a:noFill/>
          <a:ln w="9525">
            <a:noFill/>
            <a:miter lim="800000"/>
            <a:headEnd/>
            <a:tailEnd/>
          </a:ln>
        </p:spPr>
        <p:txBody>
          <a:bodyPr wrap="none">
            <a:spAutoFit/>
          </a:bodyPr>
          <a:lstStyle/>
          <a:p>
            <a:endParaRPr lang="ar-SA" sz="4400" b="1">
              <a:solidFill>
                <a:schemeClr val="tx2"/>
              </a:solidFill>
              <a:latin typeface="Helvetica"/>
            </a:endParaRPr>
          </a:p>
        </p:txBody>
      </p:sp>
      <p:pic>
        <p:nvPicPr>
          <p:cNvPr id="57347" name="Picture 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srcRect/>
          <a:stretch>
            <a:fillRect/>
          </a:stretch>
        </p:blipFill>
        <p:spPr bwMode="auto">
          <a:xfrm>
            <a:off x="357187" y="564833"/>
            <a:ext cx="4277873" cy="4643437"/>
          </a:xfrm>
          <a:prstGeom prst="rect">
            <a:avLst/>
          </a:prstGeom>
          <a:ln w="88900" cap="sq" cmpd="thickThin">
            <a:solidFill>
              <a:srgbClr val="000000"/>
            </a:solidFill>
            <a:prstDash val="solid"/>
            <a:miter lim="800000"/>
          </a:ln>
          <a:effectLst>
            <a:innerShdw blurRad="76200">
              <a:srgbClr val="000000"/>
            </a:innerShdw>
          </a:effectLst>
        </p:spPr>
      </p:pic>
      <p:pic>
        <p:nvPicPr>
          <p:cNvPr id="6" name="Picture 6"/>
          <p:cNvPicPr>
            <a:picLocks noChangeAspect="1" noChangeArrowheads="1"/>
          </p:cNvPicPr>
          <p:nvPr/>
        </p:nvPicPr>
        <p:blipFill>
          <a:blip r:embed="rId3"/>
          <a:srcRect/>
          <a:stretch>
            <a:fillRect/>
          </a:stretch>
        </p:blipFill>
        <p:spPr bwMode="auto">
          <a:xfrm>
            <a:off x="4635060" y="564815"/>
            <a:ext cx="4315234" cy="4643455"/>
          </a:xfrm>
          <a:prstGeom prst="rect">
            <a:avLst/>
          </a:prstGeom>
          <a:ln w="88900" cap="sq" cmpd="thickThin">
            <a:solidFill>
              <a:srgbClr val="000000"/>
            </a:solidFill>
            <a:prstDash val="solid"/>
            <a:miter lim="800000"/>
          </a:ln>
          <a:effectLst>
            <a:innerShdw blurRad="76200">
              <a:srgbClr val="000000"/>
            </a:innerShdw>
          </a:effectLst>
        </p:spPr>
      </p:pic>
      <p:sp>
        <p:nvSpPr>
          <p:cNvPr id="58372" name="مربع نص 1"/>
          <p:cNvSpPr txBox="1">
            <a:spLocks noChangeArrowheads="1"/>
          </p:cNvSpPr>
          <p:nvPr/>
        </p:nvSpPr>
        <p:spPr bwMode="auto">
          <a:xfrm>
            <a:off x="579438" y="5438775"/>
            <a:ext cx="3870325" cy="584200"/>
          </a:xfrm>
          <a:prstGeom prst="rect">
            <a:avLst/>
          </a:prstGeom>
          <a:noFill/>
          <a:ln w="9525">
            <a:noFill/>
            <a:miter lim="800000"/>
            <a:headEnd/>
            <a:tailEnd/>
          </a:ln>
        </p:spPr>
        <p:txBody>
          <a:bodyPr>
            <a:spAutoFit/>
          </a:bodyPr>
          <a:lstStyle/>
          <a:p>
            <a:r>
              <a:rPr lang="en-US" sz="3200" b="1">
                <a:latin typeface="Times New Roman" pitchFamily="18" charset="0"/>
                <a:cs typeface="Times New Roman" pitchFamily="18" charset="0"/>
              </a:rPr>
              <a:t>Rouloux Formation</a:t>
            </a:r>
          </a:p>
        </p:txBody>
      </p:sp>
      <p:sp>
        <p:nvSpPr>
          <p:cNvPr id="58373" name="مربع نص 2"/>
          <p:cNvSpPr txBox="1">
            <a:spLocks noChangeArrowheads="1"/>
          </p:cNvSpPr>
          <p:nvPr/>
        </p:nvSpPr>
        <p:spPr bwMode="auto">
          <a:xfrm>
            <a:off x="5426075" y="5438775"/>
            <a:ext cx="3032125" cy="584200"/>
          </a:xfrm>
          <a:prstGeom prst="rect">
            <a:avLst/>
          </a:prstGeom>
          <a:noFill/>
          <a:ln w="9525">
            <a:noFill/>
            <a:miter lim="800000"/>
            <a:headEnd/>
            <a:tailEnd/>
          </a:ln>
        </p:spPr>
        <p:txBody>
          <a:bodyPr>
            <a:spAutoFit/>
          </a:bodyPr>
          <a:lstStyle/>
          <a:p>
            <a:r>
              <a:rPr lang="en-US" sz="3200" b="1">
                <a:latin typeface="Times New Roman" pitchFamily="18" charset="0"/>
                <a:cs typeface="Times New Roman" pitchFamily="18" charset="0"/>
              </a:rPr>
              <a:t>Agglutination</a:t>
            </a:r>
            <a:endParaRPr lang="ar-SA" sz="32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عنوان 1"/>
          <p:cNvSpPr txBox="1">
            <a:spLocks/>
          </p:cNvSpPr>
          <p:nvPr/>
        </p:nvSpPr>
        <p:spPr bwMode="auto">
          <a:xfrm>
            <a:off x="152400" y="360363"/>
            <a:ext cx="8991600" cy="965200"/>
          </a:xfrm>
          <a:prstGeom prst="rect">
            <a:avLst/>
          </a:prstGeom>
          <a:noFill/>
          <a:ln w="9525">
            <a:noFill/>
            <a:miter lim="800000"/>
            <a:headEnd/>
            <a:tailEnd/>
          </a:ln>
        </p:spPr>
        <p:txBody>
          <a:bodyPr/>
          <a:lstStyle/>
          <a:p>
            <a:pPr marL="536575" indent="-536575">
              <a:buClr>
                <a:schemeClr val="tx1"/>
              </a:buClr>
              <a:buFont typeface="Bookman Old Style" pitchFamily="18" charset="0"/>
              <a:buAutoNum type="romanUcPeriod" startAt="2"/>
            </a:pPr>
            <a:r>
              <a:rPr lang="en-US" sz="3200" b="1">
                <a:solidFill>
                  <a:srgbClr val="FFFF00"/>
                </a:solidFill>
                <a:latin typeface="Times New Roman" pitchFamily="18" charset="0"/>
                <a:cs typeface="Times New Roman" pitchFamily="18" charset="0"/>
              </a:rPr>
              <a:t>Variation In Erythrocyte Size (Anisocytosis)</a:t>
            </a:r>
          </a:p>
        </p:txBody>
      </p:sp>
      <p:sp>
        <p:nvSpPr>
          <p:cNvPr id="6" name="عنصر نائب للمحتوى 2"/>
          <p:cNvSpPr txBox="1">
            <a:spLocks/>
          </p:cNvSpPr>
          <p:nvPr/>
        </p:nvSpPr>
        <p:spPr>
          <a:xfrm>
            <a:off x="334963" y="1092200"/>
            <a:ext cx="5119687" cy="5476875"/>
          </a:xfrm>
          <a:prstGeom prst="rect">
            <a:avLst/>
          </a:prstGeom>
        </p:spPr>
        <p:txBody>
          <a:bodyPr>
            <a:normAutofit/>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marL="0" indent="0" fontAlgn="auto">
              <a:spcAft>
                <a:spcPts val="0"/>
              </a:spcAft>
              <a:buFontTx/>
              <a:buNone/>
              <a:defRPr/>
            </a:pPr>
            <a:r>
              <a:rPr lang="en-US" sz="3600" b="1" dirty="0" err="1" smtClean="0">
                <a:solidFill>
                  <a:schemeClr val="accent2"/>
                </a:solidFill>
                <a:latin typeface="Times New Roman" pitchFamily="18" charset="0"/>
                <a:cs typeface="Times New Roman" pitchFamily="18" charset="0"/>
              </a:rPr>
              <a:t>Anisocytosis</a:t>
            </a:r>
            <a:endParaRPr lang="en-US" sz="3200" b="1" dirty="0" smtClean="0">
              <a:solidFill>
                <a:schemeClr val="accent2"/>
              </a:solidFill>
              <a:latin typeface="Times New Roman" pitchFamily="18" charset="0"/>
              <a:cs typeface="Times New Roman" pitchFamily="18" charset="0"/>
            </a:endParaRPr>
          </a:p>
          <a:p>
            <a:pPr marL="0" indent="0" fontAlgn="auto">
              <a:spcAft>
                <a:spcPts val="0"/>
              </a:spcAft>
              <a:buFontTx/>
              <a:buNone/>
              <a:defRPr/>
            </a:pPr>
            <a:r>
              <a:rPr lang="en-US" sz="2800" dirty="0" smtClean="0">
                <a:latin typeface="Times New Roman" pitchFamily="18" charset="0"/>
                <a:cs typeface="Times New Roman" pitchFamily="18" charset="0"/>
              </a:rPr>
              <a:t>Variations in size (</a:t>
            </a:r>
            <a:r>
              <a:rPr lang="en-US" sz="2800" dirty="0" err="1" smtClean="0">
                <a:latin typeface="Times New Roman" pitchFamily="18" charset="0"/>
                <a:cs typeface="Times New Roman" pitchFamily="18" charset="0"/>
              </a:rPr>
              <a:t>Microcyte</a:t>
            </a:r>
            <a:r>
              <a:rPr lang="en-US" sz="2800" dirty="0" smtClean="0">
                <a:latin typeface="Times New Roman" pitchFamily="18" charset="0"/>
                <a:cs typeface="Times New Roman" pitchFamily="18" charset="0"/>
              </a:rPr>
              <a:t> and </a:t>
            </a:r>
            <a:r>
              <a:rPr lang="en-US" sz="2800" dirty="0" err="1" smtClean="0">
                <a:latin typeface="Times New Roman" pitchFamily="18" charset="0"/>
                <a:cs typeface="Times New Roman" pitchFamily="18" charset="0"/>
              </a:rPr>
              <a:t>Macrocyte</a:t>
            </a:r>
            <a:r>
              <a:rPr lang="en-US" sz="2800" dirty="0" smtClean="0">
                <a:latin typeface="Times New Roman" pitchFamily="18" charset="0"/>
                <a:cs typeface="Times New Roman" pitchFamily="18" charset="0"/>
              </a:rPr>
              <a:t>)   </a:t>
            </a:r>
            <a:endParaRPr lang="ar-SA" sz="2800" dirty="0" smtClean="0">
              <a:latin typeface="Times New Roman" pitchFamily="18" charset="0"/>
              <a:cs typeface="Times New Roman" pitchFamily="18" charset="0"/>
            </a:endParaRPr>
          </a:p>
          <a:p>
            <a:pPr marL="0" indent="0" fontAlgn="auto">
              <a:spcAft>
                <a:spcPts val="0"/>
              </a:spcAft>
              <a:buFontTx/>
              <a:buNone/>
              <a:defRPr/>
            </a:pPr>
            <a:endParaRPr lang="en-US" sz="900" dirty="0" smtClean="0">
              <a:latin typeface="Times New Roman" pitchFamily="18" charset="0"/>
              <a:cs typeface="Times New Roman" pitchFamily="18" charset="0"/>
            </a:endParaRPr>
          </a:p>
          <a:p>
            <a:pPr marL="0" indent="0" fontAlgn="auto">
              <a:spcAft>
                <a:spcPts val="0"/>
              </a:spcAft>
              <a:buFontTx/>
              <a:buNone/>
              <a:defRPr/>
            </a:pPr>
            <a:r>
              <a:rPr lang="en-US" sz="3200" dirty="0" smtClean="0">
                <a:solidFill>
                  <a:schemeClr val="accent2"/>
                </a:solidFill>
                <a:latin typeface="Times New Roman" pitchFamily="18" charset="0"/>
                <a:cs typeface="Times New Roman" pitchFamily="18" charset="0"/>
              </a:rPr>
              <a:t>Normocytic RBC’s </a:t>
            </a:r>
            <a:endParaRPr lang="en-US" sz="3200" b="1" dirty="0" smtClean="0">
              <a:solidFill>
                <a:schemeClr val="accent2"/>
              </a:solidFill>
              <a:latin typeface="Times New Roman" pitchFamily="18" charset="0"/>
              <a:cs typeface="Times New Roman" pitchFamily="18" charset="0"/>
            </a:endParaRPr>
          </a:p>
          <a:p>
            <a:pPr marL="0" indent="0" fontAlgn="auto">
              <a:spcAft>
                <a:spcPts val="0"/>
              </a:spcAft>
              <a:buFontTx/>
              <a:buNone/>
              <a:defRPr/>
            </a:pPr>
            <a:r>
              <a:rPr lang="en-US" sz="2800" dirty="0" smtClean="0">
                <a:latin typeface="Times New Roman" pitchFamily="18" charset="0"/>
                <a:cs typeface="Times New Roman" pitchFamily="18" charset="0"/>
              </a:rPr>
              <a:t>Normal size of RBC (8 </a:t>
            </a:r>
            <a:r>
              <a:rPr lang="en-US" sz="2800" dirty="0" err="1" smtClean="0">
                <a:latin typeface="Times New Roman" pitchFamily="18" charset="0"/>
                <a:cs typeface="Times New Roman" pitchFamily="18" charset="0"/>
              </a:rPr>
              <a:t>μm</a:t>
            </a:r>
            <a:r>
              <a:rPr lang="en-US" sz="2800" dirty="0" smtClean="0">
                <a:latin typeface="Times New Roman" pitchFamily="18" charset="0"/>
                <a:cs typeface="Times New Roman" pitchFamily="18" charset="0"/>
              </a:rPr>
              <a:t>) with a range of 7 to 9 </a:t>
            </a:r>
            <a:r>
              <a:rPr lang="en-US" sz="2800" dirty="0" err="1" smtClean="0">
                <a:latin typeface="Times New Roman" pitchFamily="18" charset="0"/>
                <a:cs typeface="Times New Roman" pitchFamily="18" charset="0"/>
              </a:rPr>
              <a:t>μm</a:t>
            </a:r>
            <a:r>
              <a:rPr lang="en-US" sz="2800" dirty="0" smtClean="0">
                <a:latin typeface="Times New Roman" pitchFamily="18" charset="0"/>
                <a:cs typeface="Times New Roman" pitchFamily="18" charset="0"/>
              </a:rPr>
              <a:t>. </a:t>
            </a:r>
          </a:p>
          <a:p>
            <a:pPr marL="0" indent="0" fontAlgn="auto">
              <a:spcAft>
                <a:spcPts val="0"/>
              </a:spcAft>
              <a:buFontTx/>
              <a:buNone/>
              <a:defRPr/>
            </a:pPr>
            <a:r>
              <a:rPr lang="en-US" sz="2800" dirty="0" smtClean="0">
                <a:latin typeface="Times New Roman" pitchFamily="18" charset="0"/>
                <a:cs typeface="Times New Roman" pitchFamily="18" charset="0"/>
              </a:rPr>
              <a:t>The nucleus of a small lymphocyte (± 8 µm) is a useful guide to the size of a red blood cell).</a:t>
            </a:r>
            <a:endParaRPr lang="ar-SA" sz="2800" dirty="0" smtClean="0">
              <a:latin typeface="Times New Roman" pitchFamily="18" charset="0"/>
              <a:cs typeface="Times New Roman" pitchFamily="18" charset="0"/>
            </a:endParaRPr>
          </a:p>
          <a:p>
            <a:pPr marL="609600" indent="-609600" fontAlgn="auto">
              <a:spcAft>
                <a:spcPts val="0"/>
              </a:spcAft>
              <a:buFont typeface="Wingdings 3"/>
              <a:buNone/>
              <a:defRPr/>
            </a:pPr>
            <a:endParaRPr lang="en-US" sz="2800" dirty="0" smtClean="0">
              <a:latin typeface="Century Gothic" pitchFamily="34" charset="0"/>
            </a:endParaRPr>
          </a:p>
          <a:p>
            <a:pPr marL="609600" indent="-609600" fontAlgn="auto">
              <a:spcAft>
                <a:spcPts val="0"/>
              </a:spcAft>
              <a:buFont typeface="Wingdings 3"/>
              <a:buNone/>
              <a:defRPr/>
            </a:pPr>
            <a:endParaRPr lang="en-US" dirty="0" smtClean="0">
              <a:latin typeface="Century Gothic" pitchFamily="34" charset="0"/>
            </a:endParaRPr>
          </a:p>
          <a:p>
            <a:pPr marL="609600" indent="-609600" fontAlgn="auto">
              <a:spcAft>
                <a:spcPts val="0"/>
              </a:spcAft>
              <a:buFont typeface="Wingdings 3"/>
              <a:buChar char=""/>
              <a:defRPr/>
            </a:pPr>
            <a:endParaRPr lang="en-US" dirty="0">
              <a:latin typeface="Century Gothic" pitchFamily="34" charset="0"/>
            </a:endParaRPr>
          </a:p>
        </p:txBody>
      </p:sp>
      <p:pic>
        <p:nvPicPr>
          <p:cNvPr id="7" name="Picture 6" descr="http://t1.gstatic.com/images?q=tbn:ANd9GcSJsgFPUscr6X6d_d3izcw3OguD6dSZPZdYzs15ZqfILhlqdKJu0oqGO0XR"/>
          <p:cNvPicPr>
            <a:picLocks noChangeAspect="1" noChangeArrowheads="1"/>
          </p:cNvPicPr>
          <p:nvPr/>
        </p:nvPicPr>
        <p:blipFill>
          <a:blip r:embed="rId2"/>
          <a:srcRect/>
          <a:stretch>
            <a:fillRect/>
          </a:stretch>
        </p:blipFill>
        <p:spPr bwMode="auto">
          <a:xfrm>
            <a:off x="5454868" y="1500174"/>
            <a:ext cx="3689131" cy="38490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4"/>
          <p:cNvSpPr txBox="1">
            <a:spLocks/>
          </p:cNvSpPr>
          <p:nvPr/>
        </p:nvSpPr>
        <p:spPr bwMode="auto">
          <a:xfrm>
            <a:off x="563563" y="357188"/>
            <a:ext cx="7910512" cy="776287"/>
          </a:xfrm>
          <a:prstGeom prst="rect">
            <a:avLst/>
          </a:prstGeom>
          <a:noFill/>
          <a:ln w="9525">
            <a:noFill/>
            <a:miter lim="800000"/>
            <a:headEnd/>
            <a:tailEnd/>
          </a:ln>
        </p:spPr>
        <p:txBody>
          <a:bodyPr/>
          <a:lstStyle/>
          <a:p>
            <a:pPr>
              <a:buClr>
                <a:schemeClr val="tx1"/>
              </a:buClr>
            </a:pPr>
            <a:r>
              <a:rPr lang="en-US" sz="3600" b="1">
                <a:solidFill>
                  <a:schemeClr val="accent2"/>
                </a:solidFill>
                <a:latin typeface="Times New Roman" pitchFamily="18" charset="0"/>
                <a:cs typeface="Times New Roman" pitchFamily="18" charset="0"/>
              </a:rPr>
              <a:t>Microcytic</a:t>
            </a:r>
          </a:p>
        </p:txBody>
      </p:sp>
      <p:sp>
        <p:nvSpPr>
          <p:cNvPr id="6" name="عنصر نائب للمحتوى 2"/>
          <p:cNvSpPr txBox="1">
            <a:spLocks/>
          </p:cNvSpPr>
          <p:nvPr/>
        </p:nvSpPr>
        <p:spPr>
          <a:xfrm>
            <a:off x="381000" y="1301750"/>
            <a:ext cx="8562975" cy="4937125"/>
          </a:xfrm>
          <a:prstGeom prst="rect">
            <a:avLst/>
          </a:prstGeom>
        </p:spPr>
        <p:txBody>
          <a:bodyPr>
            <a:normAutofit/>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marL="0" indent="0" fontAlgn="auto">
              <a:spcAft>
                <a:spcPts val="0"/>
              </a:spcAft>
              <a:buFontTx/>
              <a:buNone/>
              <a:defRPr/>
            </a:pPr>
            <a:r>
              <a:rPr lang="en-US" sz="2800" dirty="0" smtClean="0">
                <a:solidFill>
                  <a:schemeClr val="tx2"/>
                </a:solidFill>
                <a:latin typeface="Times New Roman" pitchFamily="18" charset="0"/>
                <a:cs typeface="Times New Roman" pitchFamily="18" charset="0"/>
              </a:rPr>
              <a:t>RBC cell smaller than the normal RBC ( &lt;7 </a:t>
            </a:r>
            <a:r>
              <a:rPr lang="en-US" sz="2800" dirty="0" err="1" smtClean="0">
                <a:solidFill>
                  <a:schemeClr val="tx2"/>
                </a:solidFill>
                <a:latin typeface="Times New Roman" pitchFamily="18" charset="0"/>
                <a:cs typeface="Times New Roman" pitchFamily="18" charset="0"/>
              </a:rPr>
              <a:t>μm</a:t>
            </a:r>
            <a:r>
              <a:rPr lang="en-US" sz="2800" dirty="0" smtClean="0">
                <a:solidFill>
                  <a:schemeClr val="tx2"/>
                </a:solidFill>
                <a:latin typeface="Times New Roman" pitchFamily="18" charset="0"/>
                <a:cs typeface="Times New Roman" pitchFamily="18" charset="0"/>
              </a:rPr>
              <a:t>), and is associated with a decrease in hemoglobin synthesis</a:t>
            </a:r>
          </a:p>
          <a:p>
            <a:pPr marL="0" indent="0" fontAlgn="auto">
              <a:spcAft>
                <a:spcPts val="0"/>
              </a:spcAft>
              <a:buFontTx/>
              <a:buNone/>
              <a:defRPr/>
            </a:pPr>
            <a:r>
              <a:rPr lang="en-US" sz="2800" b="1" dirty="0">
                <a:solidFill>
                  <a:schemeClr val="accent2"/>
                </a:solidFill>
                <a:latin typeface="Times New Roman" pitchFamily="18" charset="0"/>
                <a:cs typeface="Times New Roman" pitchFamily="18" charset="0"/>
              </a:rPr>
              <a:t> </a:t>
            </a:r>
            <a:r>
              <a:rPr lang="en-US" sz="2800" b="1" dirty="0" smtClean="0">
                <a:solidFill>
                  <a:schemeClr val="accent2"/>
                </a:solidFill>
                <a:latin typeface="Times New Roman" pitchFamily="18" charset="0"/>
                <a:cs typeface="Times New Roman" pitchFamily="18" charset="0"/>
              </a:rPr>
              <a:t>  Found in</a:t>
            </a:r>
          </a:p>
          <a:p>
            <a:pPr marL="1087437" lvl="1" indent="-457200" fontAlgn="auto">
              <a:spcAft>
                <a:spcPts val="0"/>
              </a:spcAft>
              <a:defRPr/>
            </a:pPr>
            <a:r>
              <a:rPr lang="en-US" sz="2800" dirty="0" smtClean="0">
                <a:latin typeface="Times New Roman" pitchFamily="18" charset="0"/>
                <a:cs typeface="Times New Roman" pitchFamily="18" charset="0"/>
              </a:rPr>
              <a:t>Iron deficiency anemia.</a:t>
            </a:r>
          </a:p>
          <a:p>
            <a:pPr marL="1087437" lvl="1" indent="-457200" fontAlgn="auto">
              <a:spcAft>
                <a:spcPts val="0"/>
              </a:spcAft>
              <a:defRPr/>
            </a:pPr>
            <a:r>
              <a:rPr lang="en-US" sz="2800" dirty="0" err="1" smtClean="0">
                <a:latin typeface="Times New Roman" pitchFamily="18" charset="0"/>
                <a:cs typeface="Times New Roman" pitchFamily="18" charset="0"/>
              </a:rPr>
              <a:t>Thalassaemia</a:t>
            </a:r>
            <a:r>
              <a:rPr lang="en-US" sz="2800" dirty="0" smtClean="0">
                <a:latin typeface="Times New Roman" pitchFamily="18" charset="0"/>
                <a:cs typeface="Times New Roman" pitchFamily="18" charset="0"/>
              </a:rPr>
              <a:t>.</a:t>
            </a:r>
          </a:p>
          <a:p>
            <a:pPr marL="1087437" lvl="1" indent="-457200" fontAlgn="auto">
              <a:spcAft>
                <a:spcPts val="0"/>
              </a:spcAft>
              <a:defRPr/>
            </a:pPr>
            <a:r>
              <a:rPr lang="en-US" sz="2800" dirty="0" err="1" smtClean="0">
                <a:latin typeface="Times New Roman" pitchFamily="18" charset="0"/>
                <a:cs typeface="Times New Roman" pitchFamily="18" charset="0"/>
              </a:rPr>
              <a:t>Sideroblastic</a:t>
            </a:r>
            <a:r>
              <a:rPr lang="en-US" sz="2800" dirty="0" smtClean="0">
                <a:latin typeface="Times New Roman" pitchFamily="18" charset="0"/>
                <a:cs typeface="Times New Roman" pitchFamily="18" charset="0"/>
              </a:rPr>
              <a:t> anemia.</a:t>
            </a:r>
          </a:p>
          <a:p>
            <a:pPr marL="1087437" lvl="1" indent="-457200" fontAlgn="auto">
              <a:spcAft>
                <a:spcPts val="0"/>
              </a:spcAft>
              <a:defRPr/>
            </a:pPr>
            <a:r>
              <a:rPr lang="en-US" sz="2800" dirty="0" smtClean="0">
                <a:latin typeface="Times New Roman" pitchFamily="18" charset="0"/>
                <a:cs typeface="Times New Roman" pitchFamily="18" charset="0"/>
              </a:rPr>
              <a:t>Lead poisoning.</a:t>
            </a:r>
          </a:p>
          <a:p>
            <a:pPr marL="1087437" lvl="1" indent="-457200" fontAlgn="auto">
              <a:spcAft>
                <a:spcPts val="0"/>
              </a:spcAft>
              <a:defRPr/>
            </a:pPr>
            <a:r>
              <a:rPr lang="en-US" sz="2800" dirty="0" smtClean="0">
                <a:latin typeface="Times New Roman" pitchFamily="18" charset="0"/>
                <a:cs typeface="Times New Roman" pitchFamily="18" charset="0"/>
              </a:rPr>
              <a:t>Anemia of chronic disease.</a:t>
            </a:r>
          </a:p>
          <a:p>
            <a:pPr marL="0" indent="0" fontAlgn="auto">
              <a:spcAft>
                <a:spcPts val="0"/>
              </a:spcAft>
              <a:buFontTx/>
              <a:buNone/>
              <a:defRPr/>
            </a:pPr>
            <a:endParaRPr lang="ar-SA" dirty="0">
              <a:effectLst>
                <a:outerShdw blurRad="38100" dist="38100" dir="2700000" algn="tl">
                  <a:srgbClr val="000000">
                    <a:alpha val="43137"/>
                  </a:srgbClr>
                </a:outerShdw>
              </a:effectLst>
              <a:latin typeface="Century Gothic" pitchFamily="34" charset="0"/>
            </a:endParaRPr>
          </a:p>
        </p:txBody>
      </p:sp>
      <p:sp>
        <p:nvSpPr>
          <p:cNvPr id="60420" name="مربع نص 3"/>
          <p:cNvSpPr txBox="1">
            <a:spLocks noChangeArrowheads="1"/>
          </p:cNvSpPr>
          <p:nvPr/>
        </p:nvSpPr>
        <p:spPr bwMode="auto">
          <a:xfrm>
            <a:off x="5421313" y="3368675"/>
            <a:ext cx="1970087" cy="461963"/>
          </a:xfrm>
          <a:prstGeom prst="rect">
            <a:avLst/>
          </a:prstGeom>
          <a:noFill/>
          <a:ln w="9525">
            <a:noFill/>
            <a:miter lim="800000"/>
            <a:headEnd/>
            <a:tailEnd/>
          </a:ln>
        </p:spPr>
        <p:txBody>
          <a:bodyPr>
            <a:spAutoFit/>
          </a:bodyPr>
          <a:lstStyle/>
          <a:p>
            <a:endParaRPr lang="ar-SA"/>
          </a:p>
        </p:txBody>
      </p:sp>
      <p:pic>
        <p:nvPicPr>
          <p:cNvPr id="8" name="Picture 6"/>
          <p:cNvPicPr>
            <a:picLocks noChangeAspect="1" noChangeArrowheads="1"/>
          </p:cNvPicPr>
          <p:nvPr/>
        </p:nvPicPr>
        <p:blipFill>
          <a:blip r:embed="rId2"/>
          <a:srcRect/>
          <a:stretch>
            <a:fillRect/>
          </a:stretch>
        </p:blipFill>
        <p:spPr bwMode="auto">
          <a:xfrm>
            <a:off x="5487988" y="2597150"/>
            <a:ext cx="3455987" cy="3641725"/>
          </a:xfrm>
          <a:prstGeom prst="rect">
            <a:avLst/>
          </a:prstGeom>
          <a:noFill/>
          <a:ln w="25400">
            <a:solidFill>
              <a:schemeClr val="accent1"/>
            </a:solidFill>
            <a:miter lim="800000"/>
            <a:headEnd/>
            <a:tailEnd/>
          </a:ln>
          <a:effectLst>
            <a:outerShdw blurRad="50800" dist="38100" dir="16200000" rotWithShape="0">
              <a:prstClr val="black">
                <a:alpha val="40000"/>
              </a:prst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4"/>
          <p:cNvSpPr txBox="1">
            <a:spLocks/>
          </p:cNvSpPr>
          <p:nvPr/>
        </p:nvSpPr>
        <p:spPr bwMode="auto">
          <a:xfrm>
            <a:off x="379413" y="284163"/>
            <a:ext cx="8585200" cy="776287"/>
          </a:xfrm>
          <a:prstGeom prst="rect">
            <a:avLst/>
          </a:prstGeom>
          <a:noFill/>
          <a:ln w="9525">
            <a:noFill/>
            <a:miter lim="800000"/>
            <a:headEnd/>
            <a:tailEnd/>
          </a:ln>
        </p:spPr>
        <p:txBody>
          <a:bodyPr/>
          <a:lstStyle/>
          <a:p>
            <a:pPr>
              <a:buClr>
                <a:schemeClr val="tx1"/>
              </a:buClr>
            </a:pPr>
            <a:r>
              <a:rPr lang="en-US" sz="3600" b="1">
                <a:solidFill>
                  <a:schemeClr val="accent2"/>
                </a:solidFill>
                <a:latin typeface="Times New Roman" pitchFamily="18" charset="0"/>
                <a:cs typeface="Times New Roman" pitchFamily="18" charset="0"/>
              </a:rPr>
              <a:t>Macrocyte</a:t>
            </a:r>
          </a:p>
        </p:txBody>
      </p:sp>
      <p:sp>
        <p:nvSpPr>
          <p:cNvPr id="6" name="عنصر نائب للمحتوى 2"/>
          <p:cNvSpPr txBox="1">
            <a:spLocks/>
          </p:cNvSpPr>
          <p:nvPr/>
        </p:nvSpPr>
        <p:spPr>
          <a:xfrm>
            <a:off x="379413" y="1149350"/>
            <a:ext cx="8585200" cy="5340350"/>
          </a:xfrm>
          <a:prstGeom prst="rect">
            <a:avLst/>
          </a:prstGeom>
        </p:spPr>
        <p:txBody>
          <a:bodyPr>
            <a:normAutofit/>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marL="0" indent="0" fontAlgn="auto">
              <a:spcAft>
                <a:spcPts val="0"/>
              </a:spcAft>
              <a:buFontTx/>
              <a:buNone/>
              <a:defRPr/>
            </a:pPr>
            <a:r>
              <a:rPr lang="en-US" sz="2800" dirty="0" smtClean="0">
                <a:latin typeface="Times New Roman" pitchFamily="18" charset="0"/>
                <a:cs typeface="Times New Roman" pitchFamily="18" charset="0"/>
              </a:rPr>
              <a:t>RBC larger than the normal (</a:t>
            </a:r>
            <a:r>
              <a:rPr lang="ar-SA" sz="2800" dirty="0" smtClean="0">
                <a:latin typeface="Times New Roman" pitchFamily="18" charset="0"/>
                <a:cs typeface="Times New Roman" pitchFamily="18" charset="0"/>
              </a:rPr>
              <a:t>&lt;</a:t>
            </a:r>
            <a:r>
              <a:rPr lang="en-US" sz="2800" dirty="0" smtClean="0">
                <a:latin typeface="Times New Roman" pitchFamily="18" charset="0"/>
                <a:cs typeface="Times New Roman" pitchFamily="18" charset="0"/>
              </a:rPr>
              <a:t>9 </a:t>
            </a:r>
            <a:r>
              <a:rPr lang="en-US" sz="2800" dirty="0" err="1" smtClean="0">
                <a:latin typeface="Times New Roman" pitchFamily="18" charset="0"/>
                <a:cs typeface="Times New Roman" pitchFamily="18" charset="0"/>
              </a:rPr>
              <a:t>μm</a:t>
            </a:r>
            <a:r>
              <a:rPr lang="en-US" sz="2800" dirty="0" smtClean="0">
                <a:latin typeface="Times New Roman" pitchFamily="18" charset="0"/>
                <a:cs typeface="Times New Roman" pitchFamily="18" charset="0"/>
              </a:rPr>
              <a:t>) and is the result of a defect in nuclear maturation or stimulated erythropoiesis. May be round or oval in shape, the diagnostic significance being different. </a:t>
            </a:r>
          </a:p>
          <a:p>
            <a:pPr marL="0" indent="0" fontAlgn="auto">
              <a:spcAft>
                <a:spcPts val="0"/>
              </a:spcAft>
              <a:buFontTx/>
              <a:buNone/>
              <a:defRPr/>
            </a:pPr>
            <a:endParaRPr lang="en-US" sz="2800" dirty="0" smtClean="0">
              <a:latin typeface="Times New Roman" pitchFamily="18" charset="0"/>
              <a:cs typeface="Times New Roman" pitchFamily="18" charset="0"/>
            </a:endParaRPr>
          </a:p>
          <a:p>
            <a:pPr marL="274320" lvl="1" indent="0" fontAlgn="auto">
              <a:spcAft>
                <a:spcPts val="0"/>
              </a:spcAft>
              <a:buFontTx/>
              <a:buNone/>
              <a:defRPr/>
            </a:pPr>
            <a:r>
              <a:rPr lang="en-US" sz="2800" b="1" dirty="0" smtClean="0">
                <a:solidFill>
                  <a:schemeClr val="accent2"/>
                </a:solidFill>
                <a:latin typeface="Times New Roman" pitchFamily="18" charset="0"/>
                <a:cs typeface="Times New Roman" pitchFamily="18" charset="0"/>
              </a:rPr>
              <a:t>Found in</a:t>
            </a:r>
          </a:p>
          <a:p>
            <a:pPr marL="651510" lvl="1" indent="-457200" fontAlgn="auto">
              <a:spcAft>
                <a:spcPts val="0"/>
              </a:spcAft>
              <a:buFont typeface="Arial" pitchFamily="34" charset="0"/>
              <a:buChar char="•"/>
              <a:defRPr/>
            </a:pPr>
            <a:r>
              <a:rPr lang="en-US" sz="2800" dirty="0" err="1">
                <a:latin typeface="Times New Roman" pitchFamily="18" charset="0"/>
                <a:cs typeface="Times New Roman" pitchFamily="18" charset="0"/>
              </a:rPr>
              <a:t>Folate</a:t>
            </a:r>
            <a:r>
              <a:rPr lang="en-US" sz="2800" dirty="0">
                <a:latin typeface="Times New Roman" pitchFamily="18" charset="0"/>
                <a:cs typeface="Times New Roman" pitchFamily="18" charset="0"/>
              </a:rPr>
              <a:t> and B12 deficiencies (oval)</a:t>
            </a:r>
          </a:p>
          <a:p>
            <a:pPr marL="651510" lvl="1" indent="-457200" fontAlgn="auto">
              <a:spcAft>
                <a:spcPts val="0"/>
              </a:spcAft>
              <a:buFont typeface="Arial" pitchFamily="34" charset="0"/>
              <a:buChar char="•"/>
              <a:defRPr/>
            </a:pPr>
            <a:r>
              <a:rPr lang="en-US" sz="2800" dirty="0">
                <a:latin typeface="Times New Roman" pitchFamily="18" charset="0"/>
                <a:cs typeface="Times New Roman" pitchFamily="18" charset="0"/>
              </a:rPr>
              <a:t>Ethanol (round)</a:t>
            </a:r>
          </a:p>
          <a:p>
            <a:pPr marL="651510" lvl="1" indent="-457200" fontAlgn="auto">
              <a:spcAft>
                <a:spcPts val="0"/>
              </a:spcAft>
              <a:buFont typeface="Arial" pitchFamily="34" charset="0"/>
              <a:buChar char="•"/>
              <a:defRPr/>
            </a:pPr>
            <a:r>
              <a:rPr lang="en-US" sz="2800" dirty="0">
                <a:latin typeface="Times New Roman" pitchFamily="18" charset="0"/>
                <a:cs typeface="Times New Roman" pitchFamily="18" charset="0"/>
              </a:rPr>
              <a:t>Liver disease (round)</a:t>
            </a:r>
          </a:p>
          <a:p>
            <a:pPr marL="651510" lvl="1" indent="-457200" fontAlgn="auto">
              <a:spcAft>
                <a:spcPts val="0"/>
              </a:spcAft>
              <a:buFont typeface="Arial" pitchFamily="34" charset="0"/>
              <a:buChar char="•"/>
              <a:defRPr/>
            </a:pPr>
            <a:r>
              <a:rPr lang="en-US" sz="2800" dirty="0" err="1">
                <a:latin typeface="Times New Roman" pitchFamily="18" charset="0"/>
                <a:cs typeface="Times New Roman" pitchFamily="18" charset="0"/>
              </a:rPr>
              <a:t>Reticulocytosis</a:t>
            </a:r>
            <a:r>
              <a:rPr lang="en-US" sz="2800" dirty="0">
                <a:latin typeface="Times New Roman" pitchFamily="18" charset="0"/>
                <a:cs typeface="Times New Roman" pitchFamily="18" charset="0"/>
              </a:rPr>
              <a:t> (round)</a:t>
            </a:r>
          </a:p>
          <a:p>
            <a:pPr marL="274320" indent="-274320" fontAlgn="auto">
              <a:spcAft>
                <a:spcPts val="0"/>
              </a:spcAft>
              <a:buFont typeface="Wingdings 3"/>
              <a:buNone/>
              <a:defRPr/>
            </a:pPr>
            <a:endParaRPr lang="ar-SA" dirty="0">
              <a:latin typeface="Century Gothic" pitchFamily="34" charset="0"/>
            </a:endParaRPr>
          </a:p>
        </p:txBody>
      </p:sp>
      <p:sp>
        <p:nvSpPr>
          <p:cNvPr id="61444" name="مربع نص 3"/>
          <p:cNvSpPr txBox="1">
            <a:spLocks noChangeArrowheads="1"/>
          </p:cNvSpPr>
          <p:nvPr/>
        </p:nvSpPr>
        <p:spPr bwMode="auto">
          <a:xfrm>
            <a:off x="6457950" y="4213225"/>
            <a:ext cx="2071688" cy="461963"/>
          </a:xfrm>
          <a:prstGeom prst="rect">
            <a:avLst/>
          </a:prstGeom>
          <a:noFill/>
          <a:ln w="9525">
            <a:noFill/>
            <a:miter lim="800000"/>
            <a:headEnd/>
            <a:tailEnd/>
          </a:ln>
        </p:spPr>
        <p:txBody>
          <a:bodyPr>
            <a:spAutoFit/>
          </a:bodyPr>
          <a:lstStyle/>
          <a:p>
            <a:endParaRPr lang="ar-SA"/>
          </a:p>
        </p:txBody>
      </p:sp>
      <p:pic>
        <p:nvPicPr>
          <p:cNvPr id="8" name="Picture 5"/>
          <p:cNvPicPr>
            <a:picLocks noChangeAspect="1" noChangeArrowheads="1"/>
          </p:cNvPicPr>
          <p:nvPr/>
        </p:nvPicPr>
        <p:blipFill>
          <a:blip r:embed="rId2"/>
          <a:srcRect/>
          <a:stretch>
            <a:fillRect/>
          </a:stretch>
        </p:blipFill>
        <p:spPr bwMode="auto">
          <a:xfrm>
            <a:off x="6035040" y="2870200"/>
            <a:ext cx="2788920" cy="3609975"/>
          </a:xfrm>
          <a:prstGeom prst="rect">
            <a:avLst/>
          </a:prstGeom>
          <a:noFill/>
          <a:ln w="25400" cap="flat" cmpd="sng">
            <a:solidFill>
              <a:schemeClr val="accent1"/>
            </a:solidFill>
            <a:prstDash val="solid"/>
            <a:miter lim="800000"/>
            <a:headEnd/>
            <a:tailEnd/>
          </a:ln>
          <a:effectLst>
            <a:outerShdw blurRad="63500" sx="102000" sy="102000" algn="ctr" rotWithShape="0">
              <a:prstClr val="black">
                <a:alpha val="40000"/>
              </a:prstClr>
            </a:outerShdw>
          </a:effectLst>
          <a:scene3d>
            <a:camera prst="orthographicFront">
              <a:rot lat="0" lon="300000" rev="0"/>
            </a:camera>
            <a:lightRig rig="threePt" dir="t"/>
          </a:scene3d>
          <a:sp3d>
            <a:bevelT/>
            <a:bevelB w="139700" prst="cross"/>
          </a:sp3d>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txBox="1">
            <a:spLocks noChangeArrowheads="1"/>
          </p:cNvSpPr>
          <p:nvPr/>
        </p:nvSpPr>
        <p:spPr bwMode="auto">
          <a:xfrm>
            <a:off x="304800" y="260350"/>
            <a:ext cx="8716963" cy="784225"/>
          </a:xfrm>
          <a:prstGeom prst="rect">
            <a:avLst/>
          </a:prstGeom>
          <a:noFill/>
          <a:ln w="9525">
            <a:noFill/>
            <a:miter lim="800000"/>
            <a:headEnd/>
            <a:tailEnd/>
          </a:ln>
        </p:spPr>
        <p:txBody>
          <a:bodyPr/>
          <a:lstStyle/>
          <a:p>
            <a:pPr marL="857250" indent="-857250">
              <a:buClr>
                <a:schemeClr val="tx1"/>
              </a:buClr>
            </a:pPr>
            <a:r>
              <a:rPr lang="en-US" sz="4000" b="1">
                <a:solidFill>
                  <a:schemeClr val="accent2"/>
                </a:solidFill>
                <a:latin typeface="Times New Roman" pitchFamily="18" charset="0"/>
                <a:cs typeface="Times New Roman" pitchFamily="18" charset="0"/>
              </a:rPr>
              <a:t>Example : Film Study</a:t>
            </a:r>
          </a:p>
        </p:txBody>
      </p:sp>
      <p:sp>
        <p:nvSpPr>
          <p:cNvPr id="3" name="Rectangle 3"/>
          <p:cNvSpPr txBox="1">
            <a:spLocks noChangeArrowheads="1"/>
          </p:cNvSpPr>
          <p:nvPr/>
        </p:nvSpPr>
        <p:spPr>
          <a:xfrm>
            <a:off x="304800" y="1260475"/>
            <a:ext cx="4741863" cy="5124450"/>
          </a:xfrm>
          <a:prstGeom prst="rect">
            <a:avLst/>
          </a:prstGeom>
        </p:spPr>
        <p:txBody>
          <a:bodyPr>
            <a:normAutofit/>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indent="-4763" fontAlgn="auto">
              <a:spcBef>
                <a:spcPts val="1200"/>
              </a:spcBef>
              <a:spcAft>
                <a:spcPts val="600"/>
              </a:spcAft>
              <a:buFont typeface="Wingdings" pitchFamily="2" charset="2"/>
              <a:buNone/>
              <a:defRPr/>
            </a:pPr>
            <a:r>
              <a:rPr lang="en-GB" sz="2800" dirty="0" smtClean="0">
                <a:latin typeface="Times New Roman" pitchFamily="18" charset="0"/>
                <a:cs typeface="Times New Roman" pitchFamily="18" charset="0"/>
              </a:rPr>
              <a:t>Most erythrocytes presented in the </a:t>
            </a:r>
            <a:r>
              <a:rPr lang="en-GB" sz="2800" dirty="0" smtClean="0">
                <a:solidFill>
                  <a:schemeClr val="tx2"/>
                </a:solidFill>
                <a:latin typeface="Times New Roman" pitchFamily="18" charset="0"/>
                <a:cs typeface="Times New Roman" pitchFamily="18" charset="0"/>
              </a:rPr>
              <a:t>picture are </a:t>
            </a:r>
            <a:r>
              <a:rPr lang="en-GB" sz="2800" dirty="0" err="1" smtClean="0">
                <a:solidFill>
                  <a:schemeClr val="tx2"/>
                </a:solidFill>
                <a:latin typeface="Times New Roman" pitchFamily="18" charset="0"/>
                <a:cs typeface="Times New Roman" pitchFamily="18" charset="0"/>
              </a:rPr>
              <a:t>microcytes</a:t>
            </a:r>
            <a:r>
              <a:rPr lang="en-GB" sz="2800" dirty="0" smtClean="0">
                <a:solidFill>
                  <a:schemeClr val="tx2"/>
                </a:solidFill>
                <a:latin typeface="Times New Roman" pitchFamily="18" charset="0"/>
                <a:cs typeface="Times New Roman" pitchFamily="18" charset="0"/>
              </a:rPr>
              <a:t> (compare with the small lymphocyte). The degree of </a:t>
            </a:r>
            <a:r>
              <a:rPr lang="en-GB" sz="2800" dirty="0" err="1" smtClean="0">
                <a:solidFill>
                  <a:schemeClr val="tx2"/>
                </a:solidFill>
                <a:latin typeface="Times New Roman" pitchFamily="18" charset="0"/>
                <a:cs typeface="Times New Roman" pitchFamily="18" charset="0"/>
              </a:rPr>
              <a:t>hemoglobinization</a:t>
            </a:r>
            <a:r>
              <a:rPr lang="en-GB" sz="2800" dirty="0" smtClean="0">
                <a:solidFill>
                  <a:schemeClr val="tx2"/>
                </a:solidFill>
                <a:latin typeface="Times New Roman" pitchFamily="18" charset="0"/>
                <a:cs typeface="Times New Roman" pitchFamily="18" charset="0"/>
              </a:rPr>
              <a:t> is </a:t>
            </a:r>
            <a:r>
              <a:rPr lang="en-GB" sz="2800" dirty="0" smtClean="0">
                <a:latin typeface="Times New Roman" pitchFamily="18" charset="0"/>
                <a:cs typeface="Times New Roman" pitchFamily="18" charset="0"/>
              </a:rPr>
              <a:t>sufficient. Normal platelets and single </a:t>
            </a:r>
            <a:r>
              <a:rPr lang="en-GB" sz="2800" dirty="0" err="1" smtClean="0">
                <a:latin typeface="Times New Roman" pitchFamily="18" charset="0"/>
                <a:cs typeface="Times New Roman" pitchFamily="18" charset="0"/>
              </a:rPr>
              <a:t>ovalocytes</a:t>
            </a:r>
            <a:r>
              <a:rPr lang="en-GB" sz="2800" dirty="0" smtClean="0">
                <a:latin typeface="Times New Roman" pitchFamily="18" charset="0"/>
                <a:cs typeface="Times New Roman" pitchFamily="18" charset="0"/>
              </a:rPr>
              <a:t> are present. </a:t>
            </a:r>
          </a:p>
          <a:p>
            <a:pPr marL="274320" indent="-274320" fontAlgn="auto">
              <a:spcBef>
                <a:spcPts val="1200"/>
              </a:spcBef>
              <a:spcAft>
                <a:spcPts val="600"/>
              </a:spcAft>
              <a:buFont typeface="Wingdings 3"/>
              <a:buNone/>
              <a:defRPr/>
            </a:pPr>
            <a:r>
              <a:rPr lang="pl-PL" sz="3200" dirty="0" smtClean="0">
                <a:solidFill>
                  <a:schemeClr val="accent2"/>
                </a:solidFill>
                <a:latin typeface="Times New Roman" pitchFamily="18" charset="0"/>
                <a:cs typeface="Times New Roman" pitchFamily="18" charset="0"/>
              </a:rPr>
              <a:t>1. </a:t>
            </a:r>
            <a:r>
              <a:rPr lang="en-US" sz="3200" dirty="0" smtClean="0">
                <a:solidFill>
                  <a:schemeClr val="accent2"/>
                </a:solidFill>
                <a:latin typeface="Times New Roman" pitchFamily="18" charset="0"/>
                <a:cs typeface="Times New Roman" pitchFamily="18" charset="0"/>
              </a:rPr>
              <a:t>M</a:t>
            </a:r>
            <a:r>
              <a:rPr lang="pl-PL" sz="3200" dirty="0" smtClean="0">
                <a:solidFill>
                  <a:schemeClr val="accent2"/>
                </a:solidFill>
                <a:latin typeface="Times New Roman" pitchFamily="18" charset="0"/>
                <a:cs typeface="Times New Roman" pitchFamily="18" charset="0"/>
              </a:rPr>
              <a:t>icrocyte   </a:t>
            </a:r>
            <a:endParaRPr lang="en-US" sz="3200" dirty="0" smtClean="0">
              <a:solidFill>
                <a:schemeClr val="accent2"/>
              </a:solidFill>
              <a:latin typeface="Times New Roman" pitchFamily="18" charset="0"/>
              <a:cs typeface="Times New Roman" pitchFamily="18" charset="0"/>
            </a:endParaRPr>
          </a:p>
          <a:p>
            <a:pPr marL="274320" indent="-274320" fontAlgn="auto">
              <a:spcBef>
                <a:spcPts val="1200"/>
              </a:spcBef>
              <a:spcAft>
                <a:spcPts val="600"/>
              </a:spcAft>
              <a:buFont typeface="Wingdings 3"/>
              <a:buNone/>
              <a:defRPr/>
            </a:pPr>
            <a:r>
              <a:rPr lang="pl-PL" sz="3200" dirty="0" smtClean="0">
                <a:solidFill>
                  <a:schemeClr val="accent2"/>
                </a:solidFill>
                <a:latin typeface="Times New Roman" pitchFamily="18" charset="0"/>
                <a:cs typeface="Times New Roman" pitchFamily="18" charset="0"/>
              </a:rPr>
              <a:t>2. </a:t>
            </a:r>
            <a:r>
              <a:rPr lang="en-US" sz="3200" dirty="0" smtClean="0">
                <a:solidFill>
                  <a:schemeClr val="accent2"/>
                </a:solidFill>
                <a:latin typeface="Times New Roman" pitchFamily="18" charset="0"/>
                <a:cs typeface="Times New Roman" pitchFamily="18" charset="0"/>
              </a:rPr>
              <a:t>N</a:t>
            </a:r>
            <a:r>
              <a:rPr lang="pl-PL" sz="3200" dirty="0" smtClean="0">
                <a:solidFill>
                  <a:schemeClr val="accent2"/>
                </a:solidFill>
                <a:latin typeface="Times New Roman" pitchFamily="18" charset="0"/>
                <a:cs typeface="Times New Roman" pitchFamily="18" charset="0"/>
              </a:rPr>
              <a:t>ormocyte</a:t>
            </a:r>
            <a:endParaRPr lang="en-US" sz="3200" dirty="0" smtClean="0">
              <a:solidFill>
                <a:schemeClr val="accent2"/>
              </a:solidFill>
              <a:latin typeface="Times New Roman" pitchFamily="18" charset="0"/>
              <a:cs typeface="Times New Roman" pitchFamily="18" charset="0"/>
            </a:endParaRPr>
          </a:p>
          <a:p>
            <a:pPr marL="274320" indent="-274320" fontAlgn="auto">
              <a:spcBef>
                <a:spcPts val="1200"/>
              </a:spcBef>
              <a:spcAft>
                <a:spcPts val="600"/>
              </a:spcAft>
              <a:buFont typeface="Wingdings" pitchFamily="2" charset="2"/>
              <a:buNone/>
              <a:defRPr/>
            </a:pPr>
            <a:endParaRPr lang="en-GB" dirty="0" smtClean="0">
              <a:latin typeface="Century Gothic" pitchFamily="34" charset="0"/>
            </a:endParaRPr>
          </a:p>
          <a:p>
            <a:pPr marL="274320" indent="-274320" fontAlgn="auto">
              <a:spcBef>
                <a:spcPts val="1200"/>
              </a:spcBef>
              <a:spcAft>
                <a:spcPts val="600"/>
              </a:spcAft>
              <a:buFont typeface="Wingdings" pitchFamily="2" charset="2"/>
              <a:buNone/>
              <a:defRPr/>
            </a:pPr>
            <a:endParaRPr lang="en-GB" dirty="0">
              <a:latin typeface="Century Gothic" pitchFamily="34" charset="0"/>
            </a:endParaRPr>
          </a:p>
        </p:txBody>
      </p:sp>
      <p:pic>
        <p:nvPicPr>
          <p:cNvPr id="4" name="Picture 7" descr="14n">
            <a:hlinkClick r:id="rId2"/>
          </p:cNvPr>
          <p:cNvPicPr>
            <a:picLocks noChangeAspect="1" noChangeArrowheads="1"/>
          </p:cNvPicPr>
          <p:nvPr/>
        </p:nvPicPr>
        <p:blipFill>
          <a:blip r:embed="rId3"/>
          <a:srcRect/>
          <a:stretch>
            <a:fillRect/>
          </a:stretch>
        </p:blipFill>
        <p:spPr bwMode="auto">
          <a:xfrm>
            <a:off x="5202621" y="1649734"/>
            <a:ext cx="3641835" cy="4243224"/>
          </a:xfrm>
          <a:prstGeom prst="ellipse">
            <a:avLst/>
          </a:prstGeom>
          <a:noFill/>
          <a:ln w="28575">
            <a:solidFill>
              <a:schemeClr val="tx1">
                <a:lumMod val="75000"/>
                <a:lumOff val="25000"/>
              </a:schemeClr>
            </a:solidFill>
            <a:miter lim="800000"/>
            <a:headEnd/>
            <a:tailEnd/>
          </a:ln>
          <a:effectLst>
            <a:glow rad="228600">
              <a:schemeClr val="accent5">
                <a:satMod val="175000"/>
                <a:alpha val="40000"/>
              </a:schemeClr>
            </a:glo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عنوان 1"/>
          <p:cNvSpPr txBox="1">
            <a:spLocks/>
          </p:cNvSpPr>
          <p:nvPr/>
        </p:nvSpPr>
        <p:spPr bwMode="auto">
          <a:xfrm>
            <a:off x="514350" y="320675"/>
            <a:ext cx="8485188" cy="776288"/>
          </a:xfrm>
          <a:prstGeom prst="rect">
            <a:avLst/>
          </a:prstGeom>
          <a:noFill/>
          <a:ln w="9525">
            <a:noFill/>
            <a:miter lim="800000"/>
            <a:headEnd/>
            <a:tailEnd/>
          </a:ln>
        </p:spPr>
        <p:txBody>
          <a:bodyPr/>
          <a:lstStyle/>
          <a:p>
            <a:pPr marL="857250" indent="-857250">
              <a:buClr>
                <a:schemeClr val="tx1"/>
              </a:buClr>
              <a:buFont typeface="Bookman Old Style" pitchFamily="18" charset="0"/>
              <a:buAutoNum type="romanUcPeriod" startAt="3"/>
            </a:pPr>
            <a:r>
              <a:rPr lang="en-US" sz="3600" b="1">
                <a:solidFill>
                  <a:srgbClr val="FFFF00"/>
                </a:solidFill>
                <a:latin typeface="Times New Roman" pitchFamily="18" charset="0"/>
                <a:cs typeface="Times New Roman" pitchFamily="18" charset="0"/>
              </a:rPr>
              <a:t>Variation In Erythrocyte Color</a:t>
            </a:r>
            <a:endParaRPr lang="ar-SA" sz="3600" b="1">
              <a:solidFill>
                <a:srgbClr val="FFFF00"/>
              </a:solidFill>
              <a:latin typeface="Times New Roman" pitchFamily="18" charset="0"/>
              <a:cs typeface="Times New Roman" pitchFamily="18" charset="0"/>
            </a:endParaRPr>
          </a:p>
        </p:txBody>
      </p:sp>
      <p:sp>
        <p:nvSpPr>
          <p:cNvPr id="15363" name="عنصر نائب للمحتوى 2"/>
          <p:cNvSpPr txBox="1">
            <a:spLocks/>
          </p:cNvSpPr>
          <p:nvPr/>
        </p:nvSpPr>
        <p:spPr bwMode="auto">
          <a:xfrm>
            <a:off x="514350" y="1219200"/>
            <a:ext cx="8629650" cy="5138738"/>
          </a:xfrm>
          <a:prstGeom prst="rect">
            <a:avLst/>
          </a:prstGeom>
          <a:noFill/>
          <a:ln>
            <a:noFill/>
          </a:ln>
          <a:extLst>
            <a:ext uri="{909E8E84-426E-40DD-AFC4-6F175D3DCCD1}"/>
            <a:ext uri="{91240B29-F687-4F45-9708-019B960494DF}"/>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1200"/>
              </a:spcBef>
              <a:spcAft>
                <a:spcPts val="1200"/>
              </a:spcAft>
              <a:buClr>
                <a:schemeClr val="tx1"/>
              </a:buClr>
              <a:buFontTx/>
              <a:buChar char="•"/>
              <a:defRPr/>
            </a:pPr>
            <a:r>
              <a:rPr lang="en-US" sz="2800" dirty="0">
                <a:latin typeface="Times New Roman" pitchFamily="18" charset="0"/>
                <a:cs typeface="Times New Roman" pitchFamily="18" charset="0"/>
              </a:rPr>
              <a:t>A </a:t>
            </a:r>
            <a:r>
              <a:rPr lang="en-US" sz="2800" dirty="0">
                <a:solidFill>
                  <a:schemeClr val="tx2"/>
                </a:solidFill>
                <a:latin typeface="Times New Roman" pitchFamily="18" charset="0"/>
                <a:cs typeface="Times New Roman" pitchFamily="18" charset="0"/>
              </a:rPr>
              <a:t>normal erythrocyte </a:t>
            </a:r>
            <a:r>
              <a:rPr lang="en-US" sz="2800" dirty="0">
                <a:latin typeface="Times New Roman" pitchFamily="18" charset="0"/>
                <a:cs typeface="Times New Roman" pitchFamily="18" charset="0"/>
              </a:rPr>
              <a:t>has a pinkish-red color with a slightly lighter-colored center (central pallor) when stained with a blood stain, such as Wright.</a:t>
            </a:r>
          </a:p>
          <a:p>
            <a:pPr eaLnBrk="1" hangingPunct="1">
              <a:spcBef>
                <a:spcPts val="1200"/>
              </a:spcBef>
              <a:spcAft>
                <a:spcPts val="1200"/>
              </a:spcAft>
              <a:buClr>
                <a:schemeClr val="tx1"/>
              </a:buClr>
              <a:buFontTx/>
              <a:buChar char="•"/>
              <a:defRPr/>
            </a:pPr>
            <a:r>
              <a:rPr lang="en-US" sz="2800" dirty="0">
                <a:latin typeface="Times New Roman" pitchFamily="18" charset="0"/>
                <a:cs typeface="Times New Roman" pitchFamily="18" charset="0"/>
              </a:rPr>
              <a:t> The color of the erythrocyte is representative </a:t>
            </a:r>
            <a:r>
              <a:rPr lang="en-US" sz="2800" dirty="0">
                <a:solidFill>
                  <a:schemeClr val="accent2"/>
                </a:solidFill>
                <a:latin typeface="Times New Roman" pitchFamily="18" charset="0"/>
                <a:cs typeface="Times New Roman" pitchFamily="18" charset="0"/>
              </a:rPr>
              <a:t>of hemoglobin concentration</a:t>
            </a:r>
            <a:r>
              <a:rPr lang="en-US" sz="2800" dirty="0">
                <a:solidFill>
                  <a:schemeClr val="accent2">
                    <a:lumMod val="75000"/>
                  </a:schemeClr>
                </a:solidFill>
                <a:latin typeface="Times New Roman" pitchFamily="18" charset="0"/>
                <a:cs typeface="Times New Roman" pitchFamily="18" charset="0"/>
              </a:rPr>
              <a:t> </a:t>
            </a:r>
            <a:r>
              <a:rPr lang="en-US" sz="2800" dirty="0">
                <a:latin typeface="Times New Roman" pitchFamily="18" charset="0"/>
                <a:cs typeface="Times New Roman" pitchFamily="18" charset="0"/>
              </a:rPr>
              <a:t>in the cell. </a:t>
            </a:r>
          </a:p>
          <a:p>
            <a:pPr eaLnBrk="1" hangingPunct="1">
              <a:spcBef>
                <a:spcPts val="1200"/>
              </a:spcBef>
              <a:spcAft>
                <a:spcPts val="1200"/>
              </a:spcAft>
              <a:buClr>
                <a:schemeClr val="tx1"/>
              </a:buClr>
              <a:buFontTx/>
              <a:buChar char="•"/>
              <a:defRPr/>
            </a:pPr>
            <a:r>
              <a:rPr lang="en-US" sz="2800" dirty="0">
                <a:latin typeface="Times New Roman" pitchFamily="18" charset="0"/>
                <a:cs typeface="Times New Roman" pitchFamily="18" charset="0"/>
              </a:rPr>
              <a:t>Under normal conditions, when the color, central pallor, and hemoglobin are proportional, the erythrocyte is referred to as</a:t>
            </a:r>
            <a:r>
              <a:rPr lang="en-US" sz="2800" dirty="0">
                <a:solidFill>
                  <a:schemeClr val="accent2"/>
                </a:solidFill>
                <a:latin typeface="Times New Roman" pitchFamily="18" charset="0"/>
                <a:cs typeface="Times New Roman" pitchFamily="18" charset="0"/>
              </a:rPr>
              <a:t> </a:t>
            </a:r>
            <a:r>
              <a:rPr lang="en-US" sz="3200" dirty="0">
                <a:solidFill>
                  <a:schemeClr val="accent2"/>
                </a:solidFill>
                <a:latin typeface="Times New Roman" pitchFamily="18" charset="0"/>
                <a:cs typeface="Times New Roman" pitchFamily="18" charset="0"/>
              </a:rPr>
              <a:t>Normochromic</a:t>
            </a:r>
            <a:r>
              <a:rPr lang="en-US" sz="2400" dirty="0">
                <a:latin typeface="Century Gothic" pitchFamily="34" charset="0"/>
              </a:rPr>
              <a:t>.</a:t>
            </a:r>
            <a:endParaRPr lang="ar-SA" sz="2400" dirty="0">
              <a:latin typeface="Century Gothic"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3"/>
          <p:cNvSpPr txBox="1">
            <a:spLocks/>
          </p:cNvSpPr>
          <p:nvPr/>
        </p:nvSpPr>
        <p:spPr bwMode="auto">
          <a:xfrm>
            <a:off x="258763" y="442913"/>
            <a:ext cx="8520112" cy="776287"/>
          </a:xfrm>
          <a:prstGeom prst="rect">
            <a:avLst/>
          </a:prstGeom>
          <a:noFill/>
          <a:ln w="9525">
            <a:noFill/>
            <a:miter lim="800000"/>
            <a:headEnd/>
            <a:tailEnd/>
          </a:ln>
        </p:spPr>
        <p:txBody>
          <a:bodyPr/>
          <a:lstStyle/>
          <a:p>
            <a:pPr>
              <a:buClr>
                <a:schemeClr val="tx1"/>
              </a:buClr>
            </a:pPr>
            <a:r>
              <a:rPr lang="en-US" sz="3600" b="1">
                <a:solidFill>
                  <a:schemeClr val="accent2"/>
                </a:solidFill>
                <a:latin typeface="Times New Roman" pitchFamily="18" charset="0"/>
                <a:cs typeface="Times New Roman" pitchFamily="18" charset="0"/>
              </a:rPr>
              <a:t>Hypochromia</a:t>
            </a:r>
          </a:p>
        </p:txBody>
      </p:sp>
      <p:sp>
        <p:nvSpPr>
          <p:cNvPr id="16387" name="عنصر نائب للمحتوى 2"/>
          <p:cNvSpPr txBox="1">
            <a:spLocks/>
          </p:cNvSpPr>
          <p:nvPr/>
        </p:nvSpPr>
        <p:spPr bwMode="auto">
          <a:xfrm>
            <a:off x="-17463" y="1219200"/>
            <a:ext cx="8796338" cy="4937125"/>
          </a:xfrm>
          <a:prstGeom prst="rect">
            <a:avLst/>
          </a:prstGeom>
          <a:noFill/>
          <a:ln>
            <a:noFill/>
          </a:ln>
          <a:extLst>
            <a:ext uri="{909E8E84-426E-40DD-AFC4-6F175D3DCCD1}"/>
            <a:ext uri="{91240B29-F687-4F45-9708-019B960494DF}"/>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buClr>
                <a:schemeClr val="tx1"/>
              </a:buClr>
              <a:buFontTx/>
              <a:buChar char="•"/>
              <a:defRPr/>
            </a:pPr>
            <a:r>
              <a:rPr lang="en-US" sz="3200" dirty="0">
                <a:latin typeface="Times New Roman" pitchFamily="18" charset="0"/>
                <a:cs typeface="Times New Roman" pitchFamily="18" charset="0"/>
              </a:rPr>
              <a:t>Increased central pallor and decreased hemoglobin concentration, the central pallor occupies more than the normal third of the red cell diameter.</a:t>
            </a:r>
          </a:p>
          <a:p>
            <a:pPr marL="457200" lvl="1" indent="0" eaLnBrk="1" hangingPunct="1">
              <a:spcBef>
                <a:spcPct val="20000"/>
              </a:spcBef>
              <a:buClr>
                <a:schemeClr val="tx1"/>
              </a:buClr>
              <a:defRPr/>
            </a:pPr>
            <a:r>
              <a:rPr lang="en-US" sz="2800" b="1" dirty="0">
                <a:solidFill>
                  <a:schemeClr val="accent2"/>
                </a:solidFill>
                <a:latin typeface="Times New Roman" pitchFamily="18" charset="0"/>
                <a:cs typeface="Times New Roman" pitchFamily="18" charset="0"/>
              </a:rPr>
              <a:t>Found </a:t>
            </a:r>
            <a:r>
              <a:rPr lang="en-US" sz="2800" b="1" dirty="0" smtClean="0">
                <a:solidFill>
                  <a:schemeClr val="accent2"/>
                </a:solidFill>
                <a:latin typeface="Times New Roman" pitchFamily="18" charset="0"/>
                <a:cs typeface="Times New Roman" pitchFamily="18" charset="0"/>
              </a:rPr>
              <a:t>in </a:t>
            </a:r>
            <a:endParaRPr lang="en-US" sz="2800" b="1" dirty="0">
              <a:solidFill>
                <a:schemeClr val="accent2"/>
              </a:solidFill>
              <a:latin typeface="Times New Roman" pitchFamily="18" charset="0"/>
              <a:cs typeface="Times New Roman" pitchFamily="18" charset="0"/>
            </a:endParaRPr>
          </a:p>
          <a:p>
            <a:pPr lvl="1" eaLnBrk="1" hangingPunct="1">
              <a:spcBef>
                <a:spcPct val="20000"/>
              </a:spcBef>
              <a:buClr>
                <a:schemeClr val="tx1"/>
              </a:buClr>
              <a:buFontTx/>
              <a:buChar char="•"/>
              <a:defRPr/>
            </a:pPr>
            <a:r>
              <a:rPr lang="en-US" sz="2800" dirty="0">
                <a:latin typeface="Times New Roman" pitchFamily="18" charset="0"/>
                <a:cs typeface="Times New Roman" pitchFamily="18" charset="0"/>
              </a:rPr>
              <a:t>Iron deficiency</a:t>
            </a:r>
          </a:p>
          <a:p>
            <a:pPr lvl="1" eaLnBrk="1" hangingPunct="1">
              <a:spcBef>
                <a:spcPct val="20000"/>
              </a:spcBef>
              <a:buClr>
                <a:schemeClr val="tx1"/>
              </a:buClr>
              <a:buFontTx/>
              <a:buChar char="•"/>
              <a:defRPr/>
            </a:pPr>
            <a:r>
              <a:rPr lang="en-US" sz="2800" dirty="0" err="1">
                <a:latin typeface="Times New Roman" pitchFamily="18" charset="0"/>
                <a:cs typeface="Times New Roman" pitchFamily="18" charset="0"/>
              </a:rPr>
              <a:t>Thalassaemia</a:t>
            </a:r>
            <a:endParaRPr lang="en-US" sz="2800" dirty="0">
              <a:latin typeface="Times New Roman" pitchFamily="18" charset="0"/>
              <a:cs typeface="Times New Roman" pitchFamily="18" charset="0"/>
            </a:endParaRPr>
          </a:p>
          <a:p>
            <a:pPr lvl="1" eaLnBrk="1" hangingPunct="1">
              <a:spcBef>
                <a:spcPct val="20000"/>
              </a:spcBef>
              <a:buClr>
                <a:schemeClr val="tx1"/>
              </a:buClr>
              <a:buFontTx/>
              <a:buChar char="•"/>
              <a:defRPr/>
            </a:pPr>
            <a:r>
              <a:rPr lang="en-US" sz="2800" dirty="0">
                <a:latin typeface="Times New Roman" pitchFamily="18" charset="0"/>
                <a:cs typeface="Times New Roman" pitchFamily="18" charset="0"/>
              </a:rPr>
              <a:t>any of the conditions </a:t>
            </a:r>
            <a:r>
              <a:rPr lang="en-US" sz="2800" dirty="0" smtClean="0">
                <a:latin typeface="Times New Roman" pitchFamily="18" charset="0"/>
                <a:cs typeface="Times New Roman" pitchFamily="18" charset="0"/>
              </a:rPr>
              <a:t>leading </a:t>
            </a:r>
          </a:p>
          <a:p>
            <a:pPr marL="457200" lvl="1" indent="0" eaLnBrk="1" hangingPunct="1">
              <a:spcBef>
                <a:spcPct val="20000"/>
              </a:spcBef>
              <a:buClr>
                <a:schemeClr val="tx1"/>
              </a:buClr>
              <a:defRPr/>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to </a:t>
            </a:r>
            <a:r>
              <a:rPr lang="en-US" sz="2800" dirty="0" err="1">
                <a:latin typeface="Times New Roman" pitchFamily="18" charset="0"/>
                <a:cs typeface="Times New Roman" pitchFamily="18" charset="0"/>
              </a:rPr>
              <a:t>Microcytosis</a:t>
            </a:r>
            <a:endParaRPr lang="ar-SA" sz="2800" dirty="0">
              <a:latin typeface="Times New Roman" pitchFamily="18" charset="0"/>
              <a:cs typeface="Times New Roman" pitchFamily="18" charset="0"/>
            </a:endParaRPr>
          </a:p>
        </p:txBody>
      </p:sp>
      <p:pic>
        <p:nvPicPr>
          <p:cNvPr id="4" name="Picture 5"/>
          <p:cNvPicPr>
            <a:picLocks noChangeAspect="1" noChangeArrowheads="1"/>
          </p:cNvPicPr>
          <p:nvPr/>
        </p:nvPicPr>
        <p:blipFill>
          <a:blip/>
          <a:srcRect/>
          <a:stretch>
            <a:fillRect/>
          </a:stretch>
        </p:blipFill>
        <p:spPr bwMode="auto">
          <a:xfrm>
            <a:off x="5397232" y="2857496"/>
            <a:ext cx="3746768" cy="3743333"/>
          </a:xfrm>
          <a:prstGeom prst="ellipse">
            <a:avLst/>
          </a:prstGeom>
          <a:ln w="63500" cap="rnd">
            <a:solidFill>
              <a:srgbClr val="333333"/>
            </a:solidFill>
          </a:ln>
          <a:effectLst>
            <a:outerShdw blurRad="50800" dist="38100" dir="16200000" rotWithShape="0">
              <a:prstClr val="black">
                <a:alpha val="40000"/>
              </a:prstClr>
            </a:outerShdw>
          </a:effectLst>
          <a:scene3d>
            <a:camera prst="orthographicFront"/>
            <a:lightRig rig="soft" dir="t"/>
          </a:scene3d>
          <a:sp3d contourW="7620">
            <a:bevelT w="95250" h="31750" prst="relaxedInset"/>
            <a:contourClr>
              <a:srgbClr val="333333"/>
            </a:contourClr>
          </a:sp3d>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4"/>
          <p:cNvSpPr txBox="1">
            <a:spLocks/>
          </p:cNvSpPr>
          <p:nvPr/>
        </p:nvSpPr>
        <p:spPr bwMode="auto">
          <a:xfrm>
            <a:off x="212725" y="300038"/>
            <a:ext cx="8756650" cy="914400"/>
          </a:xfrm>
          <a:prstGeom prst="rect">
            <a:avLst/>
          </a:prstGeom>
          <a:noFill/>
          <a:ln w="9525">
            <a:noFill/>
            <a:miter lim="800000"/>
            <a:headEnd/>
            <a:tailEnd/>
          </a:ln>
        </p:spPr>
        <p:txBody>
          <a:bodyPr/>
          <a:lstStyle/>
          <a:p>
            <a:pPr>
              <a:buClr>
                <a:schemeClr val="tx1"/>
              </a:buClr>
            </a:pPr>
            <a:r>
              <a:rPr lang="en-US" sz="3600" b="1">
                <a:solidFill>
                  <a:schemeClr val="accent2"/>
                </a:solidFill>
                <a:latin typeface="Times New Roman" pitchFamily="18" charset="0"/>
                <a:cs typeface="Times New Roman" pitchFamily="18" charset="0"/>
              </a:rPr>
              <a:t>Polychromasia</a:t>
            </a:r>
            <a:endParaRPr lang="en-US" sz="3200" b="1">
              <a:solidFill>
                <a:schemeClr val="accent2"/>
              </a:solidFill>
              <a:latin typeface="Times New Roman" pitchFamily="18" charset="0"/>
              <a:cs typeface="Times New Roman" pitchFamily="18" charset="0"/>
            </a:endParaRPr>
          </a:p>
        </p:txBody>
      </p:sp>
      <p:sp>
        <p:nvSpPr>
          <p:cNvPr id="65539" name="عنصر نائب للمحتوى 2"/>
          <p:cNvSpPr txBox="1">
            <a:spLocks/>
          </p:cNvSpPr>
          <p:nvPr/>
        </p:nvSpPr>
        <p:spPr bwMode="auto">
          <a:xfrm>
            <a:off x="-9525" y="1035050"/>
            <a:ext cx="9269413" cy="1643063"/>
          </a:xfrm>
          <a:prstGeom prst="rect">
            <a:avLst/>
          </a:prstGeom>
          <a:noFill/>
          <a:ln w="9525">
            <a:noFill/>
            <a:miter lim="800000"/>
            <a:headEnd/>
            <a:tailEnd/>
          </a:ln>
        </p:spPr>
        <p:txBody>
          <a:bodyPr/>
          <a:lstStyle/>
          <a:p>
            <a:pPr marL="342900" indent="-342900">
              <a:spcBef>
                <a:spcPct val="20000"/>
              </a:spcBef>
              <a:buClr>
                <a:schemeClr val="tx1"/>
              </a:buClr>
              <a:buFontTx/>
              <a:buChar char="•"/>
            </a:pPr>
            <a:r>
              <a:rPr lang="en-US" sz="2800">
                <a:latin typeface="Times New Roman" pitchFamily="18" charset="0"/>
                <a:cs typeface="Times New Roman" pitchFamily="18" charset="0"/>
              </a:rPr>
              <a:t>Red cells stain shades of blue-gray as a consequence of uptake of both eosin (by hemoglobin) and basic dyes (by residual ribosomal RNA). Often slightly larger than normal red cells and round in shape - round macrocytosis.</a:t>
            </a:r>
          </a:p>
        </p:txBody>
      </p:sp>
      <p:sp>
        <p:nvSpPr>
          <p:cNvPr id="65540" name="Content Placeholder 7"/>
          <p:cNvSpPr txBox="1">
            <a:spLocks/>
          </p:cNvSpPr>
          <p:nvPr/>
        </p:nvSpPr>
        <p:spPr bwMode="auto">
          <a:xfrm>
            <a:off x="0" y="3143250"/>
            <a:ext cx="5426075" cy="3357563"/>
          </a:xfrm>
          <a:prstGeom prst="rect">
            <a:avLst/>
          </a:prstGeom>
          <a:noFill/>
          <a:ln w="9525">
            <a:noFill/>
            <a:miter lim="800000"/>
            <a:headEnd/>
            <a:tailEnd/>
          </a:ln>
        </p:spPr>
        <p:txBody>
          <a:bodyPr/>
          <a:lstStyle/>
          <a:p>
            <a:pPr lvl="1">
              <a:spcBef>
                <a:spcPct val="20000"/>
              </a:spcBef>
              <a:buClr>
                <a:schemeClr val="tx1"/>
              </a:buClr>
            </a:pPr>
            <a:r>
              <a:rPr lang="en-US" sz="2800" b="1">
                <a:solidFill>
                  <a:schemeClr val="accent2"/>
                </a:solidFill>
                <a:latin typeface="Times New Roman" pitchFamily="18" charset="0"/>
                <a:cs typeface="Times New Roman" pitchFamily="18" charset="0"/>
              </a:rPr>
              <a:t>Found in</a:t>
            </a:r>
          </a:p>
          <a:p>
            <a:pPr marL="342900" indent="-342900">
              <a:spcBef>
                <a:spcPct val="20000"/>
              </a:spcBef>
              <a:buClr>
                <a:schemeClr val="tx1"/>
              </a:buClr>
              <a:buFont typeface="Wingdings 3" pitchFamily="18" charset="2"/>
              <a:buNone/>
            </a:pPr>
            <a:r>
              <a:rPr lang="en-US" sz="2800">
                <a:latin typeface="Times New Roman" pitchFamily="18" charset="0"/>
                <a:cs typeface="Times New Roman" pitchFamily="18" charset="0"/>
              </a:rPr>
              <a:t>	Any situation with reticulocytosis –  for example bleeding, hemolysis or response to heamatinic factor replacement</a:t>
            </a:r>
            <a:r>
              <a:rPr lang="en-US" sz="2800">
                <a:cs typeface="Arial" pitchFamily="34" charset="0"/>
              </a:rPr>
              <a:t>.</a:t>
            </a:r>
            <a:endParaRPr lang="en-US" sz="2800">
              <a:latin typeface="Times New Roman" pitchFamily="18" charset="0"/>
              <a:cs typeface="Times New Roman" pitchFamily="18" charset="0"/>
            </a:endParaRPr>
          </a:p>
        </p:txBody>
      </p:sp>
      <p:sp>
        <p:nvSpPr>
          <p:cNvPr id="65541" name="مربع نص 3"/>
          <p:cNvSpPr txBox="1">
            <a:spLocks noChangeArrowheads="1"/>
          </p:cNvSpPr>
          <p:nvPr/>
        </p:nvSpPr>
        <p:spPr bwMode="auto">
          <a:xfrm>
            <a:off x="6340475" y="1857375"/>
            <a:ext cx="1785938" cy="461963"/>
          </a:xfrm>
          <a:prstGeom prst="rect">
            <a:avLst/>
          </a:prstGeom>
          <a:noFill/>
          <a:ln w="9525">
            <a:noFill/>
            <a:miter lim="800000"/>
            <a:headEnd/>
            <a:tailEnd/>
          </a:ln>
        </p:spPr>
        <p:txBody>
          <a:bodyPr>
            <a:spAutoFit/>
          </a:bodyPr>
          <a:lstStyle/>
          <a:p>
            <a:endParaRPr lang="ar-SA"/>
          </a:p>
        </p:txBody>
      </p:sp>
      <p:pic>
        <p:nvPicPr>
          <p:cNvPr id="6" name="Picture 6"/>
          <p:cNvPicPr>
            <a:picLocks noChangeAspect="1" noChangeArrowheads="1"/>
          </p:cNvPicPr>
          <p:nvPr/>
        </p:nvPicPr>
        <p:blipFill>
          <a:blip r:embed="rId2"/>
          <a:srcRect/>
          <a:stretch>
            <a:fillRect/>
          </a:stretch>
        </p:blipFill>
        <p:spPr bwMode="auto">
          <a:xfrm>
            <a:off x="5425440" y="2956560"/>
            <a:ext cx="3443828" cy="3544274"/>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عنوان 1"/>
          <p:cNvSpPr txBox="1">
            <a:spLocks/>
          </p:cNvSpPr>
          <p:nvPr/>
        </p:nvSpPr>
        <p:spPr bwMode="auto">
          <a:xfrm>
            <a:off x="320675" y="152400"/>
            <a:ext cx="8888413" cy="704850"/>
          </a:xfrm>
          <a:prstGeom prst="rect">
            <a:avLst/>
          </a:prstGeom>
          <a:noFill/>
          <a:ln w="9525">
            <a:noFill/>
            <a:miter lim="800000"/>
            <a:headEnd/>
            <a:tailEnd/>
          </a:ln>
        </p:spPr>
        <p:txBody>
          <a:bodyPr/>
          <a:lstStyle/>
          <a:p>
            <a:pPr marL="857250" indent="-857250">
              <a:buClr>
                <a:schemeClr val="tx1"/>
              </a:buClr>
              <a:buFont typeface="Bookman Old Style" pitchFamily="18" charset="0"/>
              <a:buAutoNum type="romanUcPeriod" startAt="4"/>
            </a:pPr>
            <a:r>
              <a:rPr lang="en-US" sz="3600" b="1">
                <a:solidFill>
                  <a:srgbClr val="FFFF00"/>
                </a:solidFill>
                <a:latin typeface="Times New Roman" pitchFamily="18" charset="0"/>
                <a:cs typeface="Times New Roman" pitchFamily="18" charset="0"/>
              </a:rPr>
              <a:t>Shape Abnormalities of Erythrocytes</a:t>
            </a:r>
            <a:endParaRPr lang="ar-SA" sz="3600" b="1">
              <a:solidFill>
                <a:srgbClr val="FFFF00"/>
              </a:solidFill>
              <a:latin typeface="Times New Roman" pitchFamily="18" charset="0"/>
              <a:cs typeface="Times New Roman" pitchFamily="18" charset="0"/>
            </a:endParaRPr>
          </a:p>
        </p:txBody>
      </p:sp>
      <p:sp>
        <p:nvSpPr>
          <p:cNvPr id="66563" name="عنصر نائب للمحتوى 2"/>
          <p:cNvSpPr txBox="1">
            <a:spLocks/>
          </p:cNvSpPr>
          <p:nvPr/>
        </p:nvSpPr>
        <p:spPr bwMode="auto">
          <a:xfrm>
            <a:off x="-49213" y="857250"/>
            <a:ext cx="9258301" cy="5570538"/>
          </a:xfrm>
          <a:prstGeom prst="rect">
            <a:avLst/>
          </a:prstGeom>
          <a:noFill/>
          <a:ln w="9525">
            <a:noFill/>
            <a:miter lim="800000"/>
            <a:headEnd/>
            <a:tailEnd/>
          </a:ln>
        </p:spPr>
        <p:txBody>
          <a:bodyPr/>
          <a:lstStyle/>
          <a:p>
            <a:pPr marL="342900" indent="-342900">
              <a:spcBef>
                <a:spcPts val="1200"/>
              </a:spcBef>
              <a:spcAft>
                <a:spcPts val="600"/>
              </a:spcAft>
              <a:buClr>
                <a:schemeClr val="tx1"/>
              </a:buClr>
              <a:buFontTx/>
              <a:buChar char="•"/>
            </a:pPr>
            <a:r>
              <a:rPr lang="en-US" sz="3600">
                <a:solidFill>
                  <a:schemeClr val="accent2"/>
                </a:solidFill>
                <a:latin typeface="Times New Roman" pitchFamily="18" charset="0"/>
                <a:cs typeface="Times New Roman" pitchFamily="18" charset="0"/>
              </a:rPr>
              <a:t>Poikilocytosis</a:t>
            </a:r>
            <a:r>
              <a:rPr lang="en-US" sz="3200">
                <a:latin typeface="Times New Roman" pitchFamily="18" charset="0"/>
                <a:cs typeface="Times New Roman" pitchFamily="18" charset="0"/>
              </a:rPr>
              <a:t> is the general term for mature erythrocytes that have a shape other than the round, biconcave disk.</a:t>
            </a:r>
          </a:p>
          <a:p>
            <a:pPr marL="342900" indent="-342900">
              <a:spcBef>
                <a:spcPts val="1200"/>
              </a:spcBef>
              <a:spcAft>
                <a:spcPts val="600"/>
              </a:spcAft>
              <a:buClr>
                <a:schemeClr val="tx1"/>
              </a:buClr>
              <a:buFontTx/>
              <a:buChar char="•"/>
            </a:pPr>
            <a:r>
              <a:rPr lang="en-US" sz="3200">
                <a:latin typeface="Times New Roman" pitchFamily="18" charset="0"/>
                <a:cs typeface="Times New Roman" pitchFamily="18" charset="0"/>
              </a:rPr>
              <a:t>Poikilocytes can be seen in many shapes.(e.g. Acanthocyte, Spherocytosis,…)</a:t>
            </a:r>
          </a:p>
          <a:p>
            <a:pPr marL="342900" indent="-342900">
              <a:spcBef>
                <a:spcPts val="1200"/>
              </a:spcBef>
              <a:spcAft>
                <a:spcPts val="600"/>
              </a:spcAft>
              <a:buClr>
                <a:schemeClr val="tx1"/>
              </a:buClr>
              <a:buFont typeface="Wingdings" pitchFamily="2" charset="2"/>
              <a:buNone/>
            </a:pPr>
            <a:endParaRPr lang="ar-SA" sz="2400">
              <a:latin typeface="Century Gothic" pitchFamily="34" charset="0"/>
            </a:endParaRPr>
          </a:p>
        </p:txBody>
      </p:sp>
      <p:pic>
        <p:nvPicPr>
          <p:cNvPr id="4" name="Picture 4"/>
          <p:cNvPicPr>
            <a:picLocks noChangeAspect="1" noChangeArrowheads="1"/>
          </p:cNvPicPr>
          <p:nvPr/>
        </p:nvPicPr>
        <p:blipFill>
          <a:blip r:embed="rId2"/>
          <a:srcRect/>
          <a:stretch>
            <a:fillRect/>
          </a:stretch>
        </p:blipFill>
        <p:spPr bwMode="auto">
          <a:xfrm>
            <a:off x="3032760" y="3782795"/>
            <a:ext cx="5821679" cy="25603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0"/>
            <a:ext cx="7772400" cy="1143000"/>
          </a:xfrm>
        </p:spPr>
        <p:txBody>
          <a:bodyPr/>
          <a:lstStyle/>
          <a:p>
            <a:pPr>
              <a:defRPr/>
            </a:pPr>
            <a:r>
              <a:rPr lang="en-US"/>
              <a:t>Blood cells</a:t>
            </a:r>
          </a:p>
        </p:txBody>
      </p:sp>
      <p:pic>
        <p:nvPicPr>
          <p:cNvPr id="18435" name="Picture 4" descr="blood_cells"/>
          <p:cNvPicPr>
            <a:picLocks noGrp="1" noChangeAspect="1" noChangeArrowheads="1"/>
          </p:cNvPicPr>
          <p:nvPr>
            <p:ph idx="1"/>
          </p:nvPr>
        </p:nvPicPr>
        <p:blipFill>
          <a:blip r:embed="rId3"/>
          <a:srcRect/>
          <a:stretch>
            <a:fillRect/>
          </a:stretch>
        </p:blipFill>
        <p:spPr>
          <a:xfrm>
            <a:off x="304800" y="1436688"/>
            <a:ext cx="8534400" cy="5421312"/>
          </a:xfrm>
        </p:spPr>
      </p:pic>
      <p:sp>
        <p:nvSpPr>
          <p:cNvPr id="18436" name="Line 5"/>
          <p:cNvSpPr>
            <a:spLocks noChangeShapeType="1"/>
          </p:cNvSpPr>
          <p:nvPr/>
        </p:nvSpPr>
        <p:spPr bwMode="auto">
          <a:xfrm flipV="1">
            <a:off x="3733800" y="2133600"/>
            <a:ext cx="0" cy="838200"/>
          </a:xfrm>
          <a:prstGeom prst="line">
            <a:avLst/>
          </a:prstGeom>
          <a:noFill/>
          <a:ln w="9525">
            <a:solidFill>
              <a:schemeClr val="bg2"/>
            </a:solidFill>
            <a:round/>
            <a:headEnd/>
            <a:tailEnd/>
          </a:ln>
        </p:spPr>
        <p:txBody>
          <a:bodyPr wrap="none"/>
          <a:lstStyle/>
          <a:p>
            <a:endParaRPr lang="tr-TR"/>
          </a:p>
        </p:txBody>
      </p:sp>
      <p:sp>
        <p:nvSpPr>
          <p:cNvPr id="18437" name="Line 6"/>
          <p:cNvSpPr>
            <a:spLocks noChangeShapeType="1"/>
          </p:cNvSpPr>
          <p:nvPr/>
        </p:nvSpPr>
        <p:spPr bwMode="auto">
          <a:xfrm>
            <a:off x="3733800" y="2133600"/>
            <a:ext cx="4114800" cy="0"/>
          </a:xfrm>
          <a:prstGeom prst="line">
            <a:avLst/>
          </a:prstGeom>
          <a:noFill/>
          <a:ln w="9525">
            <a:solidFill>
              <a:schemeClr val="bg2"/>
            </a:solidFill>
            <a:round/>
            <a:headEnd/>
            <a:tailEnd/>
          </a:ln>
        </p:spPr>
        <p:txBody>
          <a:bodyPr wrap="none"/>
          <a:lstStyle/>
          <a:p>
            <a:endParaRPr lang="tr-TR"/>
          </a:p>
        </p:txBody>
      </p:sp>
      <p:sp>
        <p:nvSpPr>
          <p:cNvPr id="18438" name="Line 7"/>
          <p:cNvSpPr>
            <a:spLocks noChangeShapeType="1"/>
          </p:cNvSpPr>
          <p:nvPr/>
        </p:nvSpPr>
        <p:spPr bwMode="auto">
          <a:xfrm>
            <a:off x="7848600" y="2133600"/>
            <a:ext cx="0" cy="838200"/>
          </a:xfrm>
          <a:prstGeom prst="line">
            <a:avLst/>
          </a:prstGeom>
          <a:noFill/>
          <a:ln w="9525">
            <a:solidFill>
              <a:schemeClr val="bg2"/>
            </a:solidFill>
            <a:round/>
            <a:headEnd/>
            <a:tailEnd/>
          </a:ln>
        </p:spPr>
        <p:txBody>
          <a:bodyPr wrap="none"/>
          <a:lstStyle/>
          <a:p>
            <a:endParaRPr lang="tr-TR"/>
          </a:p>
        </p:txBody>
      </p:sp>
      <p:sp>
        <p:nvSpPr>
          <p:cNvPr id="18439" name="Line 8"/>
          <p:cNvSpPr>
            <a:spLocks noChangeShapeType="1"/>
          </p:cNvSpPr>
          <p:nvPr/>
        </p:nvSpPr>
        <p:spPr bwMode="auto">
          <a:xfrm>
            <a:off x="5867400" y="2133600"/>
            <a:ext cx="0" cy="762000"/>
          </a:xfrm>
          <a:prstGeom prst="line">
            <a:avLst/>
          </a:prstGeom>
          <a:noFill/>
          <a:ln w="9525">
            <a:solidFill>
              <a:schemeClr val="bg2"/>
            </a:solidFill>
            <a:round/>
            <a:headEnd/>
            <a:tailEnd/>
          </a:ln>
        </p:spPr>
        <p:txBody>
          <a:bodyPr wrap="none"/>
          <a:lstStyle/>
          <a:p>
            <a:endParaRPr lang="tr-TR"/>
          </a:p>
        </p:txBody>
      </p:sp>
      <p:sp>
        <p:nvSpPr>
          <p:cNvPr id="18440" name="Text Box 9"/>
          <p:cNvSpPr txBox="1">
            <a:spLocks noChangeArrowheads="1"/>
          </p:cNvSpPr>
          <p:nvPr/>
        </p:nvSpPr>
        <p:spPr bwMode="auto">
          <a:xfrm>
            <a:off x="4343400" y="1676400"/>
            <a:ext cx="3124200" cy="457200"/>
          </a:xfrm>
          <a:prstGeom prst="rect">
            <a:avLst/>
          </a:prstGeom>
          <a:noFill/>
          <a:ln w="9525">
            <a:noFill/>
            <a:miter lim="800000"/>
            <a:headEnd/>
            <a:tailEnd/>
          </a:ln>
        </p:spPr>
        <p:txBody>
          <a:bodyPr>
            <a:spAutoFit/>
          </a:bodyPr>
          <a:lstStyle/>
          <a:p>
            <a:pPr algn="ctr">
              <a:spcBef>
                <a:spcPct val="50000"/>
              </a:spcBef>
            </a:pPr>
            <a:r>
              <a:rPr lang="en-US">
                <a:solidFill>
                  <a:schemeClr val="bg2"/>
                </a:solidFill>
              </a:rPr>
              <a:t>Granulocytes</a:t>
            </a:r>
          </a:p>
        </p:txBody>
      </p:sp>
      <p:sp>
        <p:nvSpPr>
          <p:cNvPr id="18441" name="Line 10"/>
          <p:cNvSpPr>
            <a:spLocks noChangeShapeType="1"/>
          </p:cNvSpPr>
          <p:nvPr/>
        </p:nvSpPr>
        <p:spPr bwMode="auto">
          <a:xfrm>
            <a:off x="1828800" y="3429000"/>
            <a:ext cx="2362200" cy="1371600"/>
          </a:xfrm>
          <a:prstGeom prst="line">
            <a:avLst/>
          </a:prstGeom>
          <a:noFill/>
          <a:ln w="9525">
            <a:solidFill>
              <a:schemeClr val="bg2"/>
            </a:solidFill>
            <a:round/>
            <a:headEnd/>
            <a:tailEnd type="triangle" w="med" len="med"/>
          </a:ln>
        </p:spPr>
        <p:txBody>
          <a:bodyPr wrap="none"/>
          <a:lstStyle/>
          <a:p>
            <a:endParaRPr lang="tr-TR"/>
          </a:p>
        </p:txBody>
      </p:sp>
    </p:spTree>
  </p:cSld>
  <p:clrMapOvr>
    <a:masterClrMapping/>
  </p:clrMapOvr>
  <p:transition>
    <p:cover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3514725" y="6248400"/>
            <a:ext cx="2965450" cy="457200"/>
          </a:xfrm>
          <a:prstGeom prst="rect">
            <a:avLst/>
          </a:prstGeom>
          <a:noFill/>
          <a:ln w="9525">
            <a:noFill/>
            <a:miter lim="800000"/>
            <a:headEnd/>
            <a:tailEnd/>
          </a:ln>
        </p:spPr>
        <p:txBody>
          <a:bodyPr wrap="none" anchor="ctr"/>
          <a:lstStyle/>
          <a:p>
            <a:endParaRPr lang="ar-SA"/>
          </a:p>
        </p:txBody>
      </p:sp>
      <p:sp>
        <p:nvSpPr>
          <p:cNvPr id="67587" name="Rectangle 3"/>
          <p:cNvSpPr txBox="1">
            <a:spLocks noChangeArrowheads="1"/>
          </p:cNvSpPr>
          <p:nvPr/>
        </p:nvSpPr>
        <p:spPr bwMode="auto">
          <a:xfrm>
            <a:off x="198438" y="6350"/>
            <a:ext cx="8659812" cy="661988"/>
          </a:xfrm>
          <a:prstGeom prst="rect">
            <a:avLst/>
          </a:prstGeom>
          <a:noFill/>
          <a:ln w="9525">
            <a:noFill/>
            <a:miter lim="800000"/>
            <a:headEnd/>
            <a:tailEnd/>
          </a:ln>
        </p:spPr>
        <p:txBody>
          <a:bodyPr lIns="90487" tIns="44450" rIns="90487" bIns="44450"/>
          <a:lstStyle/>
          <a:p>
            <a:pPr marL="857250" indent="-857250">
              <a:buClr>
                <a:schemeClr val="tx1"/>
              </a:buClr>
            </a:pPr>
            <a:r>
              <a:rPr lang="en-US" sz="3600">
                <a:solidFill>
                  <a:srgbClr val="FFFF00"/>
                </a:solidFill>
                <a:latin typeface="Times New Roman" pitchFamily="18" charset="0"/>
                <a:cs typeface="Times New Roman" pitchFamily="18" charset="0"/>
              </a:rPr>
              <a:t>Shape Abnormalities of Erythrocytes</a:t>
            </a:r>
          </a:p>
        </p:txBody>
      </p:sp>
      <p:graphicFrame>
        <p:nvGraphicFramePr>
          <p:cNvPr id="4" name="Table 4"/>
          <p:cNvGraphicFramePr>
            <a:graphicFrameLocks noGrp="1"/>
          </p:cNvGraphicFramePr>
          <p:nvPr/>
        </p:nvGraphicFramePr>
        <p:xfrm>
          <a:off x="0" y="757238"/>
          <a:ext cx="9144000" cy="6189662"/>
        </p:xfrm>
        <a:graphic>
          <a:graphicData uri="http://schemas.openxmlformats.org/drawingml/2006/table">
            <a:tbl>
              <a:tblPr firstRow="1" bandRow="1">
                <a:tableStyleId>{073A0DAA-6AF3-43AB-8588-CEC1D06C72B9}</a:tableStyleId>
              </a:tblPr>
              <a:tblGrid>
                <a:gridCol w="2398410"/>
                <a:gridCol w="3128935"/>
                <a:gridCol w="3616656"/>
              </a:tblGrid>
              <a:tr h="530016">
                <a:tc>
                  <a:txBody>
                    <a:bodyPr/>
                    <a:lstStyle/>
                    <a:p>
                      <a:pPr algn="ctr">
                        <a:defRPr/>
                      </a:pPr>
                      <a:r>
                        <a:rPr lang="en-US" sz="2800" u="none" dirty="0" smtClean="0">
                          <a:effectLst/>
                          <a:latin typeface="Times New Roman" pitchFamily="18" charset="0"/>
                          <a:cs typeface="Times New Roman" pitchFamily="18" charset="0"/>
                        </a:rPr>
                        <a:t>Terminology</a:t>
                      </a:r>
                      <a:endParaRPr lang="en-US" sz="2800" b="0" u="none" dirty="0">
                        <a:solidFill>
                          <a:schemeClr val="bg1"/>
                        </a:solidFill>
                        <a:effectLst/>
                        <a:latin typeface="Times New Roman" pitchFamily="18" charset="0"/>
                        <a:cs typeface="Times New Roman" pitchFamily="18" charset="0"/>
                      </a:endParaRPr>
                    </a:p>
                  </a:txBody>
                  <a:tcPr/>
                </a:tc>
                <a:tc>
                  <a:txBody>
                    <a:bodyPr/>
                    <a:lstStyle/>
                    <a:p>
                      <a:pPr algn="ctr">
                        <a:defRPr/>
                      </a:pPr>
                      <a:r>
                        <a:rPr lang="en-US" sz="2800" u="none" dirty="0" smtClean="0">
                          <a:effectLst/>
                          <a:latin typeface="Times New Roman" pitchFamily="18" charset="0"/>
                          <a:cs typeface="Times New Roman" pitchFamily="18" charset="0"/>
                        </a:rPr>
                        <a:t>Description</a:t>
                      </a:r>
                      <a:endParaRPr lang="en-US" sz="2800" b="0" u="none" dirty="0">
                        <a:solidFill>
                          <a:schemeClr val="bg1"/>
                        </a:solidFill>
                        <a:effectLst/>
                        <a:latin typeface="Times New Roman" pitchFamily="18" charset="0"/>
                        <a:cs typeface="Times New Roman" pitchFamily="18" charset="0"/>
                      </a:endParaRPr>
                    </a:p>
                  </a:txBody>
                  <a:tcPr/>
                </a:tc>
                <a:tc>
                  <a:txBody>
                    <a:bodyPr/>
                    <a:lstStyle/>
                    <a:p>
                      <a:pPr algn="ctr">
                        <a:defRPr/>
                      </a:pPr>
                      <a:r>
                        <a:rPr lang="en-US" sz="2800" u="none" dirty="0" smtClean="0">
                          <a:effectLst/>
                          <a:latin typeface="Times New Roman" pitchFamily="18" charset="0"/>
                          <a:cs typeface="Times New Roman" pitchFamily="18" charset="0"/>
                        </a:rPr>
                        <a:t>Condition</a:t>
                      </a:r>
                      <a:endParaRPr lang="en-US" sz="2800" b="0" u="none" dirty="0">
                        <a:solidFill>
                          <a:schemeClr val="bg1"/>
                        </a:solidFill>
                        <a:effectLst/>
                        <a:latin typeface="Times New Roman" pitchFamily="18" charset="0"/>
                        <a:cs typeface="Times New Roman" pitchFamily="18" charset="0"/>
                      </a:endParaRPr>
                    </a:p>
                  </a:txBody>
                  <a:tcPr/>
                </a:tc>
              </a:tr>
              <a:tr h="742023">
                <a:tc>
                  <a:txBody>
                    <a:bodyPr/>
                    <a:lstStyle/>
                    <a:p>
                      <a:r>
                        <a:rPr lang="en-US" sz="2000" dirty="0" smtClean="0">
                          <a:latin typeface="Times New Roman" pitchFamily="18" charset="0"/>
                          <a:cs typeface="Times New Roman" pitchFamily="18" charset="0"/>
                        </a:rPr>
                        <a:t>Target Cells</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Central Hemoglobin;</a:t>
                      </a:r>
                      <a:r>
                        <a:rPr lang="en-US" sz="2000" baseline="0" dirty="0" smtClean="0">
                          <a:latin typeface="Times New Roman" pitchFamily="18" charset="0"/>
                          <a:cs typeface="Times New Roman" pitchFamily="18" charset="0"/>
                        </a:rPr>
                        <a:t> target shaped</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Liver  Disease;</a:t>
                      </a:r>
                      <a:r>
                        <a:rPr lang="en-US" sz="2000" baseline="0" dirty="0" smtClean="0">
                          <a:latin typeface="Times New Roman" pitchFamily="18" charset="0"/>
                          <a:cs typeface="Times New Roman" pitchFamily="18" charset="0"/>
                        </a:rPr>
                        <a:t> Thalassaemia, Abnormal Hb;  Iron Deficiency</a:t>
                      </a:r>
                      <a:endParaRPr lang="en-US" sz="2000" dirty="0">
                        <a:latin typeface="Times New Roman" pitchFamily="18" charset="0"/>
                        <a:cs typeface="Times New Roman" pitchFamily="18" charset="0"/>
                      </a:endParaRPr>
                    </a:p>
                  </a:txBody>
                  <a:tcPr/>
                </a:tc>
              </a:tr>
              <a:tr h="656474">
                <a:tc>
                  <a:txBody>
                    <a:bodyPr/>
                    <a:lstStyle/>
                    <a:p>
                      <a:r>
                        <a:rPr lang="en-US" sz="2000" dirty="0" smtClean="0">
                          <a:latin typeface="Times New Roman" pitchFamily="18" charset="0"/>
                          <a:cs typeface="Times New Roman" pitchFamily="18" charset="0"/>
                        </a:rPr>
                        <a:t>Echinocyte</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Short specula's, equally-spaced</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Uremia, Hypokalemia,</a:t>
                      </a:r>
                      <a:r>
                        <a:rPr lang="en-US" sz="2000" baseline="0" dirty="0" smtClean="0">
                          <a:latin typeface="Times New Roman" pitchFamily="18" charset="0"/>
                          <a:cs typeface="Times New Roman" pitchFamily="18" charset="0"/>
                        </a:rPr>
                        <a:t> Artifact</a:t>
                      </a:r>
                      <a:endParaRPr lang="en-US" sz="2000" dirty="0">
                        <a:latin typeface="Times New Roman" pitchFamily="18" charset="0"/>
                        <a:cs typeface="Times New Roman" pitchFamily="18" charset="0"/>
                      </a:endParaRPr>
                    </a:p>
                  </a:txBody>
                  <a:tcPr/>
                </a:tc>
              </a:tr>
              <a:tr h="742023">
                <a:tc>
                  <a:txBody>
                    <a:bodyPr/>
                    <a:lstStyle/>
                    <a:p>
                      <a:r>
                        <a:rPr lang="en-US" sz="2000" dirty="0" smtClean="0">
                          <a:latin typeface="Times New Roman" pitchFamily="18" charset="0"/>
                          <a:cs typeface="Times New Roman" pitchFamily="18" charset="0"/>
                        </a:rPr>
                        <a:t>Acanthocyte</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Speculated, Irregular</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Liver disease (Alcohol), Post-</a:t>
                      </a:r>
                      <a:r>
                        <a:rPr lang="en-US" sz="2000" dirty="0" err="1" smtClean="0">
                          <a:latin typeface="Times New Roman" pitchFamily="18" charset="0"/>
                          <a:cs typeface="Times New Roman" pitchFamily="18" charset="0"/>
                        </a:rPr>
                        <a:t>spleenoctomy</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a:tc>
              </a:tr>
              <a:tr h="429902">
                <a:tc>
                  <a:txBody>
                    <a:bodyPr/>
                    <a:lstStyle/>
                    <a:p>
                      <a:r>
                        <a:rPr lang="en-US" sz="2000" dirty="0" smtClean="0">
                          <a:latin typeface="Times New Roman" pitchFamily="18" charset="0"/>
                          <a:cs typeface="Times New Roman" pitchFamily="18" charset="0"/>
                        </a:rPr>
                        <a:t>Spherocyte</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Spherical, no central pallor</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HS, immune Hemolytic</a:t>
                      </a:r>
                      <a:r>
                        <a:rPr lang="en-US" sz="2000" baseline="0" dirty="0" smtClean="0">
                          <a:latin typeface="Times New Roman" pitchFamily="18" charset="0"/>
                          <a:cs typeface="Times New Roman" pitchFamily="18" charset="0"/>
                        </a:rPr>
                        <a:t> anemia</a:t>
                      </a:r>
                      <a:endParaRPr lang="en-US" sz="2000" dirty="0">
                        <a:latin typeface="Times New Roman" pitchFamily="18" charset="0"/>
                        <a:cs typeface="Times New Roman" pitchFamily="18" charset="0"/>
                      </a:endParaRPr>
                    </a:p>
                  </a:txBody>
                  <a:tcPr/>
                </a:tc>
              </a:tr>
              <a:tr h="656474">
                <a:tc>
                  <a:txBody>
                    <a:bodyPr/>
                    <a:lstStyle/>
                    <a:p>
                      <a:r>
                        <a:rPr lang="en-US" sz="2000" dirty="0" smtClean="0">
                          <a:latin typeface="Times New Roman" pitchFamily="18" charset="0"/>
                          <a:cs typeface="Times New Roman" pitchFamily="18" charset="0"/>
                        </a:rPr>
                        <a:t>Shistocyte</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Fragmented RBC, Helmet cells</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MAHA, burns</a:t>
                      </a:r>
                      <a:endParaRPr lang="en-US" sz="2000" dirty="0">
                        <a:latin typeface="Times New Roman" pitchFamily="18" charset="0"/>
                        <a:cs typeface="Times New Roman" pitchFamily="18" charset="0"/>
                      </a:endParaRPr>
                    </a:p>
                  </a:txBody>
                  <a:tcPr/>
                </a:tc>
              </a:tr>
              <a:tr h="742023">
                <a:tc>
                  <a:txBody>
                    <a:bodyPr/>
                    <a:lstStyle/>
                    <a:p>
                      <a:r>
                        <a:rPr lang="en-US" sz="2000" dirty="0" smtClean="0">
                          <a:latin typeface="Times New Roman" pitchFamily="18" charset="0"/>
                          <a:cs typeface="Times New Roman" pitchFamily="18" charset="0"/>
                        </a:rPr>
                        <a:t>Ovalocyte</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Oval / Elliptical shaped</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Hereditary elliptocytosis, Megaloblastic anemia.</a:t>
                      </a:r>
                      <a:endParaRPr lang="en-US" sz="2000" dirty="0">
                        <a:latin typeface="Times New Roman" pitchFamily="18" charset="0"/>
                        <a:cs typeface="Times New Roman" pitchFamily="18" charset="0"/>
                      </a:endParaRPr>
                    </a:p>
                  </a:txBody>
                  <a:tcPr/>
                </a:tc>
              </a:tr>
              <a:tr h="742023">
                <a:tc>
                  <a:txBody>
                    <a:bodyPr/>
                    <a:lstStyle/>
                    <a:p>
                      <a:r>
                        <a:rPr lang="en-US" sz="2000" dirty="0" smtClean="0">
                          <a:latin typeface="Times New Roman" pitchFamily="18" charset="0"/>
                          <a:cs typeface="Times New Roman" pitchFamily="18" charset="0"/>
                        </a:rPr>
                        <a:t>Sickle Cell</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Bipolar</a:t>
                      </a:r>
                      <a:r>
                        <a:rPr lang="en-US" sz="2000" baseline="0" dirty="0" smtClean="0">
                          <a:latin typeface="Times New Roman" pitchFamily="18" charset="0"/>
                          <a:cs typeface="Times New Roman" pitchFamily="18" charset="0"/>
                        </a:rPr>
                        <a:t> speculated shape “ banana” shaped</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Hb S-containing </a:t>
                      </a:r>
                    </a:p>
                    <a:p>
                      <a:r>
                        <a:rPr lang="en-US" sz="2000" dirty="0" smtClean="0">
                          <a:latin typeface="Times New Roman" pitchFamily="18" charset="0"/>
                          <a:cs typeface="Times New Roman" pitchFamily="18" charset="0"/>
                        </a:rPr>
                        <a:t>hemoglobinopathy</a:t>
                      </a:r>
                      <a:endParaRPr lang="en-US" sz="2000" dirty="0">
                        <a:latin typeface="Times New Roman" pitchFamily="18" charset="0"/>
                        <a:cs typeface="Times New Roman" pitchFamily="18" charset="0"/>
                      </a:endParaRPr>
                    </a:p>
                  </a:txBody>
                  <a:tcPr/>
                </a:tc>
              </a:tr>
              <a:tr h="429902">
                <a:tc>
                  <a:txBody>
                    <a:bodyPr/>
                    <a:lstStyle/>
                    <a:p>
                      <a:r>
                        <a:rPr lang="en-US" sz="2000" dirty="0" smtClean="0">
                          <a:latin typeface="Times New Roman" pitchFamily="18" charset="0"/>
                          <a:cs typeface="Times New Roman" pitchFamily="18" charset="0"/>
                        </a:rPr>
                        <a:t>Teardrop cell</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Single elongated extremity</a:t>
                      </a:r>
                      <a:endParaRPr lang="en-US" sz="2000" dirty="0">
                        <a:latin typeface="Times New Roman" pitchFamily="18" charset="0"/>
                        <a:cs typeface="Times New Roman" pitchFamily="18" charset="0"/>
                      </a:endParaRPr>
                    </a:p>
                  </a:txBody>
                  <a:tcPr/>
                </a:tc>
                <a:tc>
                  <a:txBody>
                    <a:bodyPr/>
                    <a:lstStyle/>
                    <a:p>
                      <a:r>
                        <a:rPr lang="en-US" sz="2000" dirty="0" err="1" smtClean="0">
                          <a:latin typeface="Times New Roman" pitchFamily="18" charset="0"/>
                          <a:cs typeface="Times New Roman" pitchFamily="18" charset="0"/>
                        </a:rPr>
                        <a:t>Myelophthistic</a:t>
                      </a:r>
                      <a:r>
                        <a:rPr lang="en-US" sz="2000" dirty="0" smtClean="0">
                          <a:latin typeface="Times New Roman" pitchFamily="18" charset="0"/>
                          <a:cs typeface="Times New Roman" pitchFamily="18" charset="0"/>
                        </a:rPr>
                        <a:t> changes</a:t>
                      </a:r>
                      <a:endParaRPr lang="en-US" sz="2000" dirty="0">
                        <a:latin typeface="Times New Roman" pitchFamily="18" charset="0"/>
                        <a:cs typeface="Times New Roman" pitchFamily="18" charset="0"/>
                      </a:endParaRPr>
                    </a:p>
                  </a:txBody>
                  <a:tcPr/>
                </a:tc>
              </a:tr>
              <a:tr h="429902">
                <a:tc>
                  <a:txBody>
                    <a:bodyPr/>
                    <a:lstStyle/>
                    <a:p>
                      <a:r>
                        <a:rPr lang="en-US" sz="2000" dirty="0" smtClean="0">
                          <a:latin typeface="Times New Roman" pitchFamily="18" charset="0"/>
                          <a:cs typeface="Times New Roman" pitchFamily="18" charset="0"/>
                        </a:rPr>
                        <a:t>Bite</a:t>
                      </a:r>
                      <a:r>
                        <a:rPr lang="en-US" sz="2000" baseline="0" dirty="0" smtClean="0">
                          <a:latin typeface="Times New Roman" pitchFamily="18" charset="0"/>
                          <a:cs typeface="Times New Roman" pitchFamily="18" charset="0"/>
                        </a:rPr>
                        <a:t> cells</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Irregular gap in membrane</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G6PD deficiency</a:t>
                      </a:r>
                      <a:endParaRPr lang="en-US" sz="20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8738" y="1214438"/>
            <a:ext cx="9072563" cy="5292725"/>
          </a:xfrm>
          <a:prstGeom prst="rect">
            <a:avLst/>
          </a:prstGeom>
        </p:spPr>
        <p:txBody>
          <a:bodyPr>
            <a:normAutofit/>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marL="441325" indent="0" fontAlgn="auto">
              <a:spcBef>
                <a:spcPts val="1200"/>
              </a:spcBef>
              <a:spcAft>
                <a:spcPts val="600"/>
              </a:spcAft>
              <a:buFont typeface="Wingdings 3"/>
              <a:buNone/>
              <a:defRPr/>
            </a:pPr>
            <a:r>
              <a:rPr lang="en-US" sz="2800" dirty="0" smtClean="0">
                <a:latin typeface="Times New Roman" pitchFamily="18" charset="0"/>
                <a:cs typeface="Times New Roman" pitchFamily="18" charset="0"/>
              </a:rPr>
              <a:t>Red cell with a “target” or bull’s-eye appearance. The cell appears with a central bull’s eye that is surrounded by a clear ring and then an outer red ring</a:t>
            </a:r>
            <a:r>
              <a:rPr lang="ar-SA" sz="2800" dirty="0" smtClean="0">
                <a:latin typeface="Times New Roman" pitchFamily="18" charset="0"/>
                <a:cs typeface="Times New Roman" pitchFamily="18" charset="0"/>
              </a:rPr>
              <a:t>.</a:t>
            </a:r>
          </a:p>
          <a:p>
            <a:pPr marL="441325" indent="0" fontAlgn="auto">
              <a:spcBef>
                <a:spcPts val="1200"/>
              </a:spcBef>
              <a:spcAft>
                <a:spcPts val="600"/>
              </a:spcAft>
              <a:buFont typeface="Wingdings 3"/>
              <a:buNone/>
              <a:defRPr/>
            </a:pPr>
            <a:r>
              <a:rPr lang="en-US" sz="2800" b="1" dirty="0" smtClean="0">
                <a:solidFill>
                  <a:schemeClr val="accent2"/>
                </a:solidFill>
                <a:latin typeface="Times New Roman" pitchFamily="18" charset="0"/>
                <a:cs typeface="Times New Roman" pitchFamily="18" charset="0"/>
              </a:rPr>
              <a:t>Found in</a:t>
            </a:r>
          </a:p>
          <a:p>
            <a:pPr marL="973137" fontAlgn="auto">
              <a:spcAft>
                <a:spcPts val="0"/>
              </a:spcAft>
              <a:defRPr/>
            </a:pPr>
            <a:r>
              <a:rPr lang="en-US" sz="2800" dirty="0" smtClean="0">
                <a:latin typeface="Times New Roman" pitchFamily="18" charset="0"/>
                <a:cs typeface="Times New Roman" pitchFamily="18" charset="0"/>
              </a:rPr>
              <a:t>Obstructive liver disease</a:t>
            </a:r>
          </a:p>
          <a:p>
            <a:pPr marL="973137" fontAlgn="auto">
              <a:spcAft>
                <a:spcPts val="0"/>
              </a:spcAft>
              <a:defRPr/>
            </a:pPr>
            <a:r>
              <a:rPr lang="en-US" sz="2800" dirty="0" smtClean="0">
                <a:latin typeface="Times New Roman" pitchFamily="18" charset="0"/>
                <a:cs typeface="Times New Roman" pitchFamily="18" charset="0"/>
              </a:rPr>
              <a:t>Severe iron deficiency</a:t>
            </a:r>
          </a:p>
          <a:p>
            <a:pPr marL="973137" fontAlgn="auto">
              <a:spcAft>
                <a:spcPts val="0"/>
              </a:spcAft>
              <a:defRPr/>
            </a:pPr>
            <a:r>
              <a:rPr lang="en-US" sz="2800" dirty="0" err="1" smtClean="0">
                <a:latin typeface="Times New Roman" pitchFamily="18" charset="0"/>
                <a:cs typeface="Times New Roman" pitchFamily="18" charset="0"/>
              </a:rPr>
              <a:t>Thalassaemia</a:t>
            </a:r>
            <a:endParaRPr lang="en-US" sz="2800" dirty="0" smtClean="0">
              <a:latin typeface="Times New Roman" pitchFamily="18" charset="0"/>
              <a:cs typeface="Times New Roman" pitchFamily="18" charset="0"/>
            </a:endParaRPr>
          </a:p>
          <a:p>
            <a:pPr marL="973137" fontAlgn="auto">
              <a:spcAft>
                <a:spcPts val="0"/>
              </a:spcAft>
              <a:defRPr/>
            </a:pPr>
            <a:r>
              <a:rPr lang="en-US" sz="2800" dirty="0" smtClean="0">
                <a:latin typeface="Times New Roman" pitchFamily="18" charset="0"/>
                <a:cs typeface="Times New Roman" pitchFamily="18" charset="0"/>
              </a:rPr>
              <a:t>Post </a:t>
            </a:r>
            <a:r>
              <a:rPr lang="en-US" sz="2800" dirty="0" err="1" smtClean="0">
                <a:latin typeface="Times New Roman" pitchFamily="18" charset="0"/>
                <a:cs typeface="Times New Roman" pitchFamily="18" charset="0"/>
              </a:rPr>
              <a:t>splenectomy</a:t>
            </a:r>
            <a:endParaRPr lang="en-US" sz="2800" dirty="0" smtClean="0">
              <a:latin typeface="Times New Roman" pitchFamily="18" charset="0"/>
              <a:cs typeface="Times New Roman" pitchFamily="18" charset="0"/>
            </a:endParaRPr>
          </a:p>
          <a:p>
            <a:pPr marL="973137" lvl="1" indent="-342900" fontAlgn="auto">
              <a:spcBef>
                <a:spcPts val="600"/>
              </a:spcBef>
              <a:spcAft>
                <a:spcPts val="0"/>
              </a:spcAft>
              <a:buClr>
                <a:schemeClr val="accent1"/>
              </a:buClr>
              <a:defRPr/>
            </a:pPr>
            <a:r>
              <a:rPr lang="en-US" sz="2800" dirty="0" smtClean="0">
                <a:latin typeface="Times New Roman" pitchFamily="18" charset="0"/>
                <a:cs typeface="Times New Roman" pitchFamily="18" charset="0"/>
              </a:rPr>
              <a:t>Lipid disorders</a:t>
            </a:r>
          </a:p>
          <a:p>
            <a:pPr marL="973137" lvl="1" indent="-342900" fontAlgn="auto">
              <a:spcBef>
                <a:spcPts val="600"/>
              </a:spcBef>
              <a:spcAft>
                <a:spcPts val="0"/>
              </a:spcAft>
              <a:buClr>
                <a:schemeClr val="accent1"/>
              </a:buClr>
              <a:defRPr/>
            </a:pPr>
            <a:r>
              <a:rPr lang="en-US" sz="2800" dirty="0" err="1">
                <a:latin typeface="Times New Roman" pitchFamily="18" charset="0"/>
                <a:cs typeface="Times New Roman" pitchFamily="18" charset="0"/>
              </a:rPr>
              <a:t>Haemoglobinopathies</a:t>
            </a:r>
            <a:r>
              <a:rPr lang="en-US" sz="2800" dirty="0">
                <a:latin typeface="Times New Roman" pitchFamily="18" charset="0"/>
                <a:cs typeface="Times New Roman" pitchFamily="18" charset="0"/>
              </a:rPr>
              <a:t> (S and C)</a:t>
            </a:r>
            <a:endParaRPr lang="en-US" sz="2800" dirty="0" smtClean="0">
              <a:latin typeface="Times New Roman" pitchFamily="18" charset="0"/>
              <a:cs typeface="Times New Roman" pitchFamily="18" charset="0"/>
            </a:endParaRPr>
          </a:p>
          <a:p>
            <a:pPr marL="898525" indent="-268288" fontAlgn="auto">
              <a:spcAft>
                <a:spcPts val="0"/>
              </a:spcAft>
              <a:buFont typeface="Wingdings 3"/>
              <a:buChar char=""/>
              <a:defRPr/>
            </a:pPr>
            <a:endParaRPr lang="en-US" dirty="0">
              <a:latin typeface="Century Gothic" pitchFamily="34" charset="0"/>
              <a:cs typeface="Arial" pitchFamily="34" charset="0"/>
            </a:endParaRPr>
          </a:p>
        </p:txBody>
      </p:sp>
      <p:sp>
        <p:nvSpPr>
          <p:cNvPr id="68611" name="Text Box 4"/>
          <p:cNvSpPr txBox="1">
            <a:spLocks noChangeArrowheads="1"/>
          </p:cNvSpPr>
          <p:nvPr/>
        </p:nvSpPr>
        <p:spPr bwMode="auto">
          <a:xfrm>
            <a:off x="7300913" y="2873375"/>
            <a:ext cx="184150" cy="457200"/>
          </a:xfrm>
          <a:prstGeom prst="rect">
            <a:avLst/>
          </a:prstGeom>
          <a:noFill/>
          <a:ln w="9525">
            <a:noFill/>
            <a:miter lim="800000"/>
            <a:headEnd/>
            <a:tailEnd/>
          </a:ln>
        </p:spPr>
        <p:txBody>
          <a:bodyPr wrap="none">
            <a:spAutoFit/>
          </a:bodyPr>
          <a:lstStyle/>
          <a:p>
            <a:endParaRPr lang="ar-SA"/>
          </a:p>
        </p:txBody>
      </p:sp>
      <p:sp>
        <p:nvSpPr>
          <p:cNvPr id="68612" name="Title 5"/>
          <p:cNvSpPr txBox="1">
            <a:spLocks/>
          </p:cNvSpPr>
          <p:nvPr/>
        </p:nvSpPr>
        <p:spPr bwMode="auto">
          <a:xfrm>
            <a:off x="334963" y="365125"/>
            <a:ext cx="8678862" cy="704850"/>
          </a:xfrm>
          <a:prstGeom prst="rect">
            <a:avLst/>
          </a:prstGeom>
          <a:noFill/>
          <a:ln w="9525">
            <a:noFill/>
            <a:miter lim="800000"/>
            <a:headEnd/>
            <a:tailEnd/>
          </a:ln>
        </p:spPr>
        <p:txBody>
          <a:bodyPr/>
          <a:lstStyle/>
          <a:p>
            <a:pPr>
              <a:buClr>
                <a:schemeClr val="tx1"/>
              </a:buClr>
            </a:pPr>
            <a:r>
              <a:rPr lang="en-US" sz="4000" b="1">
                <a:solidFill>
                  <a:schemeClr val="accent2"/>
                </a:solidFill>
                <a:latin typeface="Times New Roman" pitchFamily="18" charset="0"/>
                <a:cs typeface="Times New Roman" pitchFamily="18" charset="0"/>
              </a:rPr>
              <a:t>Target cell</a:t>
            </a:r>
          </a:p>
        </p:txBody>
      </p:sp>
      <p:pic>
        <p:nvPicPr>
          <p:cNvPr id="5" name="Picture 6"/>
          <p:cNvPicPr>
            <a:picLocks noChangeAspect="1" noChangeArrowheads="1"/>
          </p:cNvPicPr>
          <p:nvPr/>
        </p:nvPicPr>
        <p:blipFill>
          <a:blip r:embed="rId2"/>
          <a:srcRect/>
          <a:stretch>
            <a:fillRect/>
          </a:stretch>
        </p:blipFill>
        <p:spPr bwMode="auto">
          <a:xfrm>
            <a:off x="4876800" y="2700338"/>
            <a:ext cx="3930650" cy="3143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p:cNvSpPr txBox="1">
            <a:spLocks/>
          </p:cNvSpPr>
          <p:nvPr/>
        </p:nvSpPr>
        <p:spPr>
          <a:xfrm>
            <a:off x="130175" y="1450975"/>
            <a:ext cx="8861425" cy="5080000"/>
          </a:xfrm>
          <a:prstGeom prst="rect">
            <a:avLst/>
          </a:prstGeom>
        </p:spPr>
        <p:txBody>
          <a:bodyPr>
            <a:normAutofit/>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marL="274320" indent="-274320" fontAlgn="auto">
              <a:spcBef>
                <a:spcPts val="1200"/>
              </a:spcBef>
              <a:spcAft>
                <a:spcPts val="600"/>
              </a:spcAft>
              <a:buFont typeface="Wingdings" pitchFamily="2" charset="2"/>
              <a:buNone/>
              <a:defRPr/>
            </a:pPr>
            <a:r>
              <a:rPr lang="en-US" dirty="0" smtClean="0">
                <a:latin typeface="Century Gothic" pitchFamily="34" charset="0"/>
              </a:rPr>
              <a:t>	</a:t>
            </a:r>
            <a:r>
              <a:rPr lang="en-US" sz="2800" dirty="0" smtClean="0">
                <a:latin typeface="Times New Roman" pitchFamily="18" charset="0"/>
                <a:cs typeface="Times New Roman" pitchFamily="18" charset="0"/>
              </a:rPr>
              <a:t>Red cells are more spherical. Lack the central area of pallor on a stained blood film.</a:t>
            </a:r>
          </a:p>
          <a:p>
            <a:pPr marL="274320" indent="-274320" fontAlgn="auto">
              <a:spcAft>
                <a:spcPts val="0"/>
              </a:spcAft>
              <a:buFont typeface="Wingdings" pitchFamily="2" charset="2"/>
              <a:buNone/>
              <a:defRPr/>
            </a:pPr>
            <a:r>
              <a:rPr lang="en-US" sz="2800" b="1" dirty="0" smtClean="0">
                <a:solidFill>
                  <a:schemeClr val="accent2"/>
                </a:solidFill>
                <a:latin typeface="Times New Roman" pitchFamily="18" charset="0"/>
                <a:cs typeface="Times New Roman" pitchFamily="18" charset="0"/>
              </a:rPr>
              <a:t>   Found in</a:t>
            </a:r>
          </a:p>
          <a:p>
            <a:pPr marL="819150" indent="-457200" fontAlgn="auto">
              <a:spcAft>
                <a:spcPts val="0"/>
              </a:spcAft>
              <a:defRPr/>
            </a:pPr>
            <a:r>
              <a:rPr lang="en-US" sz="2800" dirty="0" smtClean="0">
                <a:latin typeface="Times New Roman" pitchFamily="18" charset="0"/>
                <a:cs typeface="Times New Roman" pitchFamily="18" charset="0"/>
              </a:rPr>
              <a:t>Hereditary spherocytosis</a:t>
            </a:r>
          </a:p>
          <a:p>
            <a:pPr marL="819150" indent="-457200" fontAlgn="auto">
              <a:spcAft>
                <a:spcPts val="0"/>
              </a:spcAft>
              <a:defRPr/>
            </a:pPr>
            <a:r>
              <a:rPr lang="en-US" sz="2800" dirty="0" smtClean="0">
                <a:latin typeface="Times New Roman" pitchFamily="18" charset="0"/>
                <a:cs typeface="Times New Roman" pitchFamily="18" charset="0"/>
              </a:rPr>
              <a:t> Immune </a:t>
            </a:r>
            <a:r>
              <a:rPr lang="en-US" sz="2800" dirty="0" err="1" smtClean="0">
                <a:latin typeface="Times New Roman" pitchFamily="18" charset="0"/>
                <a:cs typeface="Times New Roman" pitchFamily="18" charset="0"/>
              </a:rPr>
              <a:t>haemolytic</a:t>
            </a:r>
            <a:r>
              <a:rPr lang="en-US" sz="2800" dirty="0" smtClean="0">
                <a:latin typeface="Times New Roman" pitchFamily="18" charset="0"/>
                <a:cs typeface="Times New Roman" pitchFamily="18" charset="0"/>
              </a:rPr>
              <a:t> anemia</a:t>
            </a:r>
          </a:p>
          <a:p>
            <a:pPr marL="819150" indent="-457200" fontAlgn="auto">
              <a:spcAft>
                <a:spcPts val="0"/>
              </a:spcAft>
              <a:defRPr/>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Zieve's</a:t>
            </a:r>
            <a:r>
              <a:rPr lang="en-US" sz="2800" dirty="0" smtClean="0">
                <a:latin typeface="Times New Roman" pitchFamily="18" charset="0"/>
                <a:cs typeface="Times New Roman" pitchFamily="18" charset="0"/>
              </a:rPr>
              <a:t> syndrome</a:t>
            </a:r>
          </a:p>
          <a:p>
            <a:pPr marL="819150" indent="-457200" fontAlgn="auto">
              <a:spcAft>
                <a:spcPts val="0"/>
              </a:spcAft>
              <a:defRPr/>
            </a:pPr>
            <a:r>
              <a:rPr lang="en-US" sz="2800" dirty="0" err="1" smtClean="0">
                <a:latin typeface="Times New Roman" pitchFamily="18" charset="0"/>
                <a:cs typeface="Times New Roman" pitchFamily="18" charset="0"/>
              </a:rPr>
              <a:t>Microangiopathic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haemolytic</a:t>
            </a:r>
            <a:endParaRPr lang="en-US" sz="2800" dirty="0" smtClean="0">
              <a:effectLst>
                <a:outerShdw blurRad="38100" dist="38100" dir="2700000" algn="tl">
                  <a:srgbClr val="000000">
                    <a:alpha val="43137"/>
                  </a:srgbClr>
                </a:outerShdw>
              </a:effectLst>
              <a:latin typeface="Times New Roman" pitchFamily="18" charset="0"/>
              <a:cs typeface="Times New Roman" pitchFamily="18" charset="0"/>
            </a:endParaRPr>
          </a:p>
          <a:p>
            <a:pPr marL="0" indent="0" fontAlgn="auto">
              <a:spcAft>
                <a:spcPts val="0"/>
              </a:spcAft>
              <a:buFontTx/>
              <a:buNone/>
              <a:defRPr/>
            </a:pPr>
            <a:endParaRPr lang="ar-SA" dirty="0">
              <a:latin typeface="Century Gothic" pitchFamily="34" charset="0"/>
            </a:endParaRPr>
          </a:p>
        </p:txBody>
      </p:sp>
      <p:sp>
        <p:nvSpPr>
          <p:cNvPr id="69635" name="مربع نص 3"/>
          <p:cNvSpPr txBox="1">
            <a:spLocks noChangeArrowheads="1"/>
          </p:cNvSpPr>
          <p:nvPr/>
        </p:nvSpPr>
        <p:spPr bwMode="auto">
          <a:xfrm>
            <a:off x="6500813" y="4451350"/>
            <a:ext cx="2071687" cy="461963"/>
          </a:xfrm>
          <a:prstGeom prst="rect">
            <a:avLst/>
          </a:prstGeom>
          <a:noFill/>
          <a:ln w="9525">
            <a:noFill/>
            <a:miter lim="800000"/>
            <a:headEnd/>
            <a:tailEnd/>
          </a:ln>
        </p:spPr>
        <p:txBody>
          <a:bodyPr>
            <a:spAutoFit/>
          </a:bodyPr>
          <a:lstStyle/>
          <a:p>
            <a:endParaRPr lang="ar-SA"/>
          </a:p>
        </p:txBody>
      </p:sp>
      <p:sp>
        <p:nvSpPr>
          <p:cNvPr id="69636" name="Title 4"/>
          <p:cNvSpPr txBox="1">
            <a:spLocks/>
          </p:cNvSpPr>
          <p:nvPr/>
        </p:nvSpPr>
        <p:spPr bwMode="auto">
          <a:xfrm>
            <a:off x="320675" y="438150"/>
            <a:ext cx="8853488" cy="990600"/>
          </a:xfrm>
          <a:prstGeom prst="rect">
            <a:avLst/>
          </a:prstGeom>
          <a:noFill/>
          <a:ln w="9525">
            <a:noFill/>
            <a:miter lim="800000"/>
            <a:headEnd/>
            <a:tailEnd/>
          </a:ln>
        </p:spPr>
        <p:txBody>
          <a:bodyPr/>
          <a:lstStyle/>
          <a:p>
            <a:pPr>
              <a:buClr>
                <a:schemeClr val="tx1"/>
              </a:buClr>
            </a:pPr>
            <a:r>
              <a:rPr lang="en-US" sz="4000" b="1">
                <a:solidFill>
                  <a:schemeClr val="accent2"/>
                </a:solidFill>
                <a:latin typeface="Times New Roman" pitchFamily="18" charset="0"/>
                <a:cs typeface="Times New Roman" pitchFamily="18" charset="0"/>
              </a:rPr>
              <a:t>Spherocytosis</a:t>
            </a:r>
          </a:p>
        </p:txBody>
      </p:sp>
      <p:pic>
        <p:nvPicPr>
          <p:cNvPr id="5" name="Picture 5"/>
          <p:cNvPicPr>
            <a:picLocks noChangeAspect="1" noChangeArrowheads="1"/>
          </p:cNvPicPr>
          <p:nvPr/>
        </p:nvPicPr>
        <p:blipFill>
          <a:blip r:embed="rId2"/>
          <a:srcRect/>
          <a:stretch>
            <a:fillRect/>
          </a:stretch>
        </p:blipFill>
        <p:spPr bwMode="auto">
          <a:xfrm>
            <a:off x="5360988" y="2565400"/>
            <a:ext cx="3630612" cy="3167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txBox="1">
            <a:spLocks noChangeArrowheads="1"/>
          </p:cNvSpPr>
          <p:nvPr/>
        </p:nvSpPr>
        <p:spPr bwMode="auto">
          <a:xfrm>
            <a:off x="0" y="1549400"/>
            <a:ext cx="9153525" cy="4895850"/>
          </a:xfrm>
          <a:prstGeom prst="rect">
            <a:avLst/>
          </a:prstGeom>
          <a:noFill/>
          <a:ln>
            <a:noFill/>
          </a:ln>
          <a:extLst>
            <a:ext uri="{909E8E84-426E-40DD-AFC4-6F175D3DCCD1}"/>
            <a:ext uri="{91240B29-F687-4F45-9708-019B960494DF}"/>
          </a:extLst>
        </p:spPr>
        <p:txBody>
          <a:bodyPr/>
          <a:lstStyle>
            <a:lvl1pPr marL="342900" indent="-476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buClr>
                <a:schemeClr val="tx1"/>
              </a:buClr>
              <a:buFont typeface="Wingdings" pitchFamily="2" charset="2"/>
              <a:buNone/>
              <a:defRPr/>
            </a:pPr>
            <a:r>
              <a:rPr lang="en-US" sz="2800" dirty="0">
                <a:latin typeface="Times New Roman" pitchFamily="18" charset="0"/>
                <a:cs typeface="Times New Roman" pitchFamily="18" charset="0"/>
              </a:rPr>
              <a:t>Red cells with a central linear slit or stoma. Seen as mouth-shaped form in peripheral smear</a:t>
            </a:r>
            <a:r>
              <a:rPr lang="en-US" sz="2800" dirty="0" smtClean="0">
                <a:latin typeface="Times New Roman" pitchFamily="18" charset="0"/>
                <a:cs typeface="Times New Roman" pitchFamily="18" charset="0"/>
              </a:rPr>
              <a:t>.</a:t>
            </a:r>
          </a:p>
          <a:p>
            <a:pPr eaLnBrk="1" hangingPunct="1">
              <a:spcBef>
                <a:spcPct val="20000"/>
              </a:spcBef>
              <a:buClr>
                <a:schemeClr val="tx1"/>
              </a:buClr>
              <a:buFont typeface="Wingdings" pitchFamily="2" charset="2"/>
              <a:buNone/>
              <a:defRPr/>
            </a:pPr>
            <a:endParaRPr lang="en-US" sz="2800" u="sng" dirty="0">
              <a:latin typeface="Times New Roman" pitchFamily="18" charset="0"/>
              <a:cs typeface="Times New Roman" pitchFamily="18" charset="0"/>
            </a:endParaRPr>
          </a:p>
          <a:p>
            <a:pPr marL="338137" indent="0" eaLnBrk="1" hangingPunct="1">
              <a:spcBef>
                <a:spcPct val="20000"/>
              </a:spcBef>
              <a:buClr>
                <a:schemeClr val="tx1"/>
              </a:buClr>
              <a:defRPr/>
            </a:pPr>
            <a:r>
              <a:rPr lang="en-US" sz="2800" b="1" dirty="0" smtClean="0">
                <a:solidFill>
                  <a:schemeClr val="accent2"/>
                </a:solidFill>
                <a:latin typeface="Times New Roman" pitchFamily="18" charset="0"/>
                <a:cs typeface="Times New Roman" pitchFamily="18" charset="0"/>
              </a:rPr>
              <a:t>Found in</a:t>
            </a:r>
            <a:endParaRPr lang="en-US" sz="2800" dirty="0" smtClean="0">
              <a:solidFill>
                <a:schemeClr val="accent2"/>
              </a:solidFill>
              <a:latin typeface="Times New Roman" pitchFamily="18" charset="0"/>
              <a:cs typeface="Times New Roman" pitchFamily="18" charset="0"/>
            </a:endParaRPr>
          </a:p>
          <a:p>
            <a:pPr marL="795337" indent="-457200" eaLnBrk="1" hangingPunct="1">
              <a:spcBef>
                <a:spcPct val="20000"/>
              </a:spcBef>
              <a:buClr>
                <a:schemeClr val="tx1"/>
              </a:buClr>
              <a:buFont typeface="Arial" pitchFamily="34" charset="0"/>
              <a:buChar char="•"/>
              <a:defRPr/>
            </a:pPr>
            <a:r>
              <a:rPr lang="en-US" sz="2800" dirty="0" smtClean="0">
                <a:latin typeface="Times New Roman" pitchFamily="18" charset="0"/>
                <a:cs typeface="Times New Roman" pitchFamily="18" charset="0"/>
              </a:rPr>
              <a:t>Alcohol excess</a:t>
            </a:r>
          </a:p>
          <a:p>
            <a:pPr marL="795337" indent="-457200" eaLnBrk="1" hangingPunct="1">
              <a:spcBef>
                <a:spcPct val="20000"/>
              </a:spcBef>
              <a:buClr>
                <a:schemeClr val="tx1"/>
              </a:buClr>
              <a:buFont typeface="Arial" pitchFamily="34" charset="0"/>
              <a:buChar char="•"/>
              <a:defRPr/>
            </a:pPr>
            <a:r>
              <a:rPr lang="en-US" sz="2800" dirty="0" smtClean="0">
                <a:latin typeface="Times New Roman" pitchFamily="18" charset="0"/>
                <a:cs typeface="Times New Roman" pitchFamily="18" charset="0"/>
              </a:rPr>
              <a:t>Alcoholic </a:t>
            </a:r>
            <a:r>
              <a:rPr lang="en-US" sz="2800" dirty="0">
                <a:latin typeface="Times New Roman" pitchFamily="18" charset="0"/>
                <a:cs typeface="Times New Roman" pitchFamily="18" charset="0"/>
              </a:rPr>
              <a:t>liver </a:t>
            </a:r>
            <a:r>
              <a:rPr lang="en-US" sz="2800" dirty="0" smtClean="0">
                <a:latin typeface="Times New Roman" pitchFamily="18" charset="0"/>
                <a:cs typeface="Times New Roman" pitchFamily="18" charset="0"/>
              </a:rPr>
              <a:t>disease</a:t>
            </a:r>
          </a:p>
          <a:p>
            <a:pPr marL="795337" indent="-457200" eaLnBrk="1" hangingPunct="1">
              <a:spcBef>
                <a:spcPct val="20000"/>
              </a:spcBef>
              <a:buClr>
                <a:schemeClr val="tx1"/>
              </a:buClr>
              <a:buFont typeface="Arial" pitchFamily="34" charset="0"/>
              <a:buChar char="•"/>
              <a:defRPr/>
            </a:pP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Hereditary </a:t>
            </a:r>
            <a:r>
              <a:rPr lang="en-US" sz="2800" dirty="0" err="1">
                <a:latin typeface="Times New Roman" pitchFamily="18" charset="0"/>
                <a:cs typeface="Times New Roman" pitchFamily="18" charset="0"/>
              </a:rPr>
              <a:t>stomatocytosis</a:t>
            </a:r>
            <a:r>
              <a:rPr lang="en-US" sz="2400" dirty="0">
                <a:latin typeface="Century Gothic" pitchFamily="34" charset="0"/>
              </a:rPr>
              <a:t/>
            </a:r>
            <a:br>
              <a:rPr lang="en-US" sz="2400" dirty="0">
                <a:latin typeface="Century Gothic" pitchFamily="34" charset="0"/>
              </a:rPr>
            </a:br>
            <a:endParaRPr lang="en-US" sz="2400" dirty="0">
              <a:latin typeface="Century Gothic" pitchFamily="34" charset="0"/>
            </a:endParaRPr>
          </a:p>
        </p:txBody>
      </p:sp>
      <p:sp>
        <p:nvSpPr>
          <p:cNvPr id="70659" name="Title 3"/>
          <p:cNvSpPr txBox="1">
            <a:spLocks/>
          </p:cNvSpPr>
          <p:nvPr/>
        </p:nvSpPr>
        <p:spPr bwMode="auto">
          <a:xfrm>
            <a:off x="411163" y="541338"/>
            <a:ext cx="8575675" cy="776287"/>
          </a:xfrm>
          <a:prstGeom prst="rect">
            <a:avLst/>
          </a:prstGeom>
          <a:noFill/>
          <a:ln w="9525">
            <a:noFill/>
            <a:miter lim="800000"/>
            <a:headEnd/>
            <a:tailEnd/>
          </a:ln>
        </p:spPr>
        <p:txBody>
          <a:bodyPr/>
          <a:lstStyle/>
          <a:p>
            <a:pPr>
              <a:buClr>
                <a:schemeClr val="tx1"/>
              </a:buClr>
            </a:pPr>
            <a:r>
              <a:rPr lang="en-US" sz="4000" b="1">
                <a:solidFill>
                  <a:schemeClr val="accent2"/>
                </a:solidFill>
                <a:latin typeface="Times New Roman" pitchFamily="18" charset="0"/>
                <a:cs typeface="Times New Roman" pitchFamily="18" charset="0"/>
              </a:rPr>
              <a:t>Stomatocyte</a:t>
            </a:r>
          </a:p>
        </p:txBody>
      </p:sp>
      <p:pic>
        <p:nvPicPr>
          <p:cNvPr id="4" name="Picture 4"/>
          <p:cNvPicPr>
            <a:picLocks noChangeAspect="1" noChangeArrowheads="1"/>
          </p:cNvPicPr>
          <p:nvPr/>
        </p:nvPicPr>
        <p:blipFill>
          <a:blip r:embed="rId2"/>
          <a:srcRect/>
          <a:stretch>
            <a:fillRect/>
          </a:stretch>
        </p:blipFill>
        <p:spPr bwMode="auto">
          <a:xfrm>
            <a:off x="4965700" y="2808288"/>
            <a:ext cx="4021138" cy="3317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txBox="1">
            <a:spLocks noChangeArrowheads="1"/>
          </p:cNvSpPr>
          <p:nvPr/>
        </p:nvSpPr>
        <p:spPr bwMode="auto">
          <a:xfrm>
            <a:off x="411163" y="534988"/>
            <a:ext cx="8947150" cy="642937"/>
          </a:xfrm>
          <a:prstGeom prst="rect">
            <a:avLst/>
          </a:prstGeom>
          <a:noFill/>
          <a:ln w="9525">
            <a:noFill/>
            <a:miter lim="800000"/>
            <a:headEnd/>
            <a:tailEnd/>
          </a:ln>
        </p:spPr>
        <p:txBody>
          <a:bodyPr/>
          <a:lstStyle/>
          <a:p>
            <a:pPr>
              <a:buClr>
                <a:schemeClr val="tx1"/>
              </a:buClr>
            </a:pPr>
            <a:r>
              <a:rPr lang="en-US" sz="4000" b="1">
                <a:solidFill>
                  <a:schemeClr val="accent2"/>
                </a:solidFill>
                <a:latin typeface="Times New Roman" pitchFamily="18" charset="0"/>
                <a:cs typeface="Times New Roman" pitchFamily="18" charset="0"/>
              </a:rPr>
              <a:t>Ovalocyte </a:t>
            </a:r>
          </a:p>
        </p:txBody>
      </p:sp>
      <p:sp>
        <p:nvSpPr>
          <p:cNvPr id="24579" name="Rectangle 3"/>
          <p:cNvSpPr txBox="1">
            <a:spLocks noChangeArrowheads="1"/>
          </p:cNvSpPr>
          <p:nvPr/>
        </p:nvSpPr>
        <p:spPr bwMode="auto">
          <a:xfrm>
            <a:off x="411163" y="1606550"/>
            <a:ext cx="8732837" cy="4584700"/>
          </a:xfrm>
          <a:prstGeom prst="rect">
            <a:avLst/>
          </a:prstGeom>
          <a:noFill/>
          <a:ln>
            <a:noFill/>
          </a:ln>
          <a:extLst>
            <a:ext uri="{909E8E84-426E-40DD-AFC4-6F175D3DCCD1}"/>
            <a:ext uri="{91240B29-F687-4F45-9708-019B960494DF}"/>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marL="0" indent="0" eaLnBrk="1" hangingPunct="1">
              <a:spcBef>
                <a:spcPct val="20000"/>
              </a:spcBef>
              <a:buClr>
                <a:schemeClr val="tx1"/>
              </a:buClr>
              <a:defRPr/>
            </a:pPr>
            <a:r>
              <a:rPr lang="en-US" sz="3200" dirty="0">
                <a:latin typeface="Times New Roman" pitchFamily="18" charset="0"/>
                <a:cs typeface="Times New Roman" pitchFamily="18" charset="0"/>
              </a:rPr>
              <a:t>An elongated oval cell. They are a result of a membrane defect.</a:t>
            </a:r>
          </a:p>
          <a:p>
            <a:pPr lvl="1" eaLnBrk="1" hangingPunct="1">
              <a:spcBef>
                <a:spcPct val="20000"/>
              </a:spcBef>
              <a:buClr>
                <a:schemeClr val="tx1"/>
              </a:buClr>
              <a:buFont typeface="Wingdings 3" pitchFamily="18" charset="2"/>
              <a:buNone/>
              <a:defRPr/>
            </a:pPr>
            <a:r>
              <a:rPr lang="en-US" sz="2800" b="1" dirty="0">
                <a:solidFill>
                  <a:schemeClr val="accent2"/>
                </a:solidFill>
                <a:latin typeface="Times New Roman" pitchFamily="18" charset="0"/>
                <a:cs typeface="Times New Roman" pitchFamily="18" charset="0"/>
              </a:rPr>
              <a:t>Found </a:t>
            </a:r>
            <a:r>
              <a:rPr lang="en-US" sz="2800" b="1" dirty="0" smtClean="0">
                <a:solidFill>
                  <a:schemeClr val="accent2"/>
                </a:solidFill>
                <a:latin typeface="Times New Roman" pitchFamily="18" charset="0"/>
                <a:cs typeface="Times New Roman" pitchFamily="18" charset="0"/>
              </a:rPr>
              <a:t>in</a:t>
            </a:r>
            <a:endParaRPr lang="en-US" sz="2800" b="1" dirty="0">
              <a:solidFill>
                <a:schemeClr val="accent2"/>
              </a:solidFill>
              <a:latin typeface="Times New Roman" pitchFamily="18" charset="0"/>
              <a:cs typeface="Times New Roman" pitchFamily="18" charset="0"/>
            </a:endParaRPr>
          </a:p>
          <a:p>
            <a:pPr marL="914400" lvl="1" indent="-457200" eaLnBrk="1" hangingPunct="1">
              <a:spcBef>
                <a:spcPct val="20000"/>
              </a:spcBef>
              <a:buClr>
                <a:schemeClr val="tx1"/>
              </a:buClr>
              <a:buFont typeface="Arial" pitchFamily="34" charset="0"/>
              <a:buChar char="•"/>
              <a:defRPr/>
            </a:pPr>
            <a:r>
              <a:rPr lang="en-US" sz="2800" dirty="0" err="1">
                <a:latin typeface="Times New Roman" pitchFamily="18" charset="0"/>
                <a:cs typeface="Times New Roman" pitchFamily="18" charset="0"/>
              </a:rPr>
              <a:t>Thalassaemia</a:t>
            </a:r>
            <a:r>
              <a:rPr lang="en-US" sz="2800" dirty="0">
                <a:latin typeface="Times New Roman" pitchFamily="18" charset="0"/>
                <a:cs typeface="Times New Roman" pitchFamily="18" charset="0"/>
              </a:rPr>
              <a:t> major.</a:t>
            </a:r>
          </a:p>
          <a:p>
            <a:pPr marL="914400" lvl="1" indent="-457200" eaLnBrk="1" hangingPunct="1">
              <a:spcBef>
                <a:spcPct val="20000"/>
              </a:spcBef>
              <a:buClr>
                <a:schemeClr val="tx1"/>
              </a:buClr>
              <a:buFont typeface="Arial" pitchFamily="34" charset="0"/>
              <a:buChar char="•"/>
              <a:defRPr/>
            </a:pPr>
            <a:r>
              <a:rPr lang="en-US" sz="2800" dirty="0">
                <a:latin typeface="Times New Roman" pitchFamily="18" charset="0"/>
                <a:cs typeface="Times New Roman" pitchFamily="18" charset="0"/>
              </a:rPr>
              <a:t>Hereditary </a:t>
            </a:r>
            <a:r>
              <a:rPr lang="en-US" sz="2800" dirty="0" err="1">
                <a:latin typeface="Times New Roman" pitchFamily="18" charset="0"/>
                <a:cs typeface="Times New Roman" pitchFamily="18" charset="0"/>
              </a:rPr>
              <a:t>ovalocytosis</a:t>
            </a:r>
            <a:r>
              <a:rPr lang="en-US" sz="2800" dirty="0">
                <a:latin typeface="Times New Roman" pitchFamily="18" charset="0"/>
                <a:cs typeface="Times New Roman" pitchFamily="18" charset="0"/>
              </a:rPr>
              <a:t>. </a:t>
            </a:r>
          </a:p>
          <a:p>
            <a:pPr marL="914400" lvl="1" indent="-457200" eaLnBrk="1" hangingPunct="1">
              <a:spcBef>
                <a:spcPct val="20000"/>
              </a:spcBef>
              <a:buClr>
                <a:schemeClr val="tx1"/>
              </a:buClr>
              <a:buFont typeface="Arial" pitchFamily="34" charset="0"/>
              <a:buChar char="•"/>
              <a:defRPr/>
            </a:pPr>
            <a:r>
              <a:rPr lang="en-US" sz="2800" dirty="0">
                <a:latin typeface="Times New Roman" pitchFamily="18" charset="0"/>
                <a:cs typeface="Times New Roman" pitchFamily="18" charset="0"/>
              </a:rPr>
              <a:t>Sickle cell anemia</a:t>
            </a:r>
          </a:p>
          <a:p>
            <a:pPr eaLnBrk="1" hangingPunct="1">
              <a:spcBef>
                <a:spcPct val="20000"/>
              </a:spcBef>
              <a:buClr>
                <a:schemeClr val="tx1"/>
              </a:buClr>
              <a:buFontTx/>
              <a:buChar char="•"/>
              <a:defRPr/>
            </a:pPr>
            <a:endParaRPr lang="en-US" sz="2800" dirty="0">
              <a:latin typeface="Century Gothic" pitchFamily="34" charset="0"/>
            </a:endParaRPr>
          </a:p>
        </p:txBody>
      </p:sp>
      <p:sp>
        <p:nvSpPr>
          <p:cNvPr id="71684" name="Text Box 4"/>
          <p:cNvSpPr txBox="1">
            <a:spLocks noChangeArrowheads="1"/>
          </p:cNvSpPr>
          <p:nvPr/>
        </p:nvSpPr>
        <p:spPr bwMode="auto">
          <a:xfrm>
            <a:off x="5375275" y="3554413"/>
            <a:ext cx="184150" cy="457200"/>
          </a:xfrm>
          <a:prstGeom prst="rect">
            <a:avLst/>
          </a:prstGeom>
          <a:noFill/>
          <a:ln w="9525">
            <a:noFill/>
            <a:miter lim="800000"/>
            <a:headEnd/>
            <a:tailEnd/>
          </a:ln>
        </p:spPr>
        <p:txBody>
          <a:bodyPr wrap="none">
            <a:spAutoFit/>
          </a:bodyPr>
          <a:lstStyle/>
          <a:p>
            <a:endParaRPr lang="ar-SA"/>
          </a:p>
        </p:txBody>
      </p:sp>
      <p:pic>
        <p:nvPicPr>
          <p:cNvPr id="5" name="Picture 5"/>
          <p:cNvPicPr>
            <a:picLocks noChangeAspect="1" noChangeArrowheads="1"/>
          </p:cNvPicPr>
          <p:nvPr/>
        </p:nvPicPr>
        <p:blipFill>
          <a:blip r:embed="rId2"/>
          <a:srcRect/>
          <a:stretch>
            <a:fillRect/>
          </a:stretch>
        </p:blipFill>
        <p:spPr bwMode="auto">
          <a:xfrm>
            <a:off x="5246688" y="2678113"/>
            <a:ext cx="3500437" cy="3143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txBox="1">
            <a:spLocks noChangeArrowheads="1"/>
          </p:cNvSpPr>
          <p:nvPr/>
        </p:nvSpPr>
        <p:spPr bwMode="auto">
          <a:xfrm>
            <a:off x="441325" y="530225"/>
            <a:ext cx="8564563" cy="571500"/>
          </a:xfrm>
          <a:prstGeom prst="rect">
            <a:avLst/>
          </a:prstGeom>
          <a:noFill/>
          <a:ln w="9525">
            <a:noFill/>
            <a:miter lim="800000"/>
            <a:headEnd/>
            <a:tailEnd/>
          </a:ln>
        </p:spPr>
        <p:txBody>
          <a:bodyPr/>
          <a:lstStyle/>
          <a:p>
            <a:pPr>
              <a:buClr>
                <a:schemeClr val="tx1"/>
              </a:buClr>
            </a:pPr>
            <a:r>
              <a:rPr lang="en-US" sz="4000" b="1">
                <a:solidFill>
                  <a:schemeClr val="accent2"/>
                </a:solidFill>
                <a:latin typeface="Times New Roman" pitchFamily="18" charset="0"/>
                <a:cs typeface="Times New Roman" pitchFamily="18" charset="0"/>
              </a:rPr>
              <a:t>Elliptocyte</a:t>
            </a:r>
          </a:p>
        </p:txBody>
      </p:sp>
      <p:sp>
        <p:nvSpPr>
          <p:cNvPr id="25603" name="Rectangle 3"/>
          <p:cNvSpPr txBox="1">
            <a:spLocks noChangeArrowheads="1"/>
          </p:cNvSpPr>
          <p:nvPr/>
        </p:nvSpPr>
        <p:spPr bwMode="auto">
          <a:xfrm>
            <a:off x="441325" y="1458913"/>
            <a:ext cx="8493125" cy="4584700"/>
          </a:xfrm>
          <a:prstGeom prst="rect">
            <a:avLst/>
          </a:prstGeom>
          <a:noFill/>
          <a:ln>
            <a:noFill/>
          </a:ln>
          <a:extLst>
            <a:ext uri="{909E8E84-426E-40DD-AFC4-6F175D3DCCD1}"/>
            <a:ext uri="{91240B29-F687-4F45-9708-019B960494DF}"/>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rtl="1" eaLnBrk="1" hangingPunct="1">
              <a:lnSpc>
                <a:spcPct val="80000"/>
              </a:lnSpc>
              <a:spcBef>
                <a:spcPct val="20000"/>
              </a:spcBef>
              <a:buClr>
                <a:schemeClr val="hlink"/>
              </a:buClr>
              <a:buFont typeface="Wingdings" pitchFamily="2" charset="2"/>
              <a:buNone/>
              <a:defRPr/>
            </a:pPr>
            <a:r>
              <a:rPr lang="en-US" sz="3200" dirty="0">
                <a:latin typeface="Times New Roman" pitchFamily="18" charset="0"/>
                <a:cs typeface="Times New Roman" pitchFamily="18" charset="0"/>
              </a:rPr>
              <a:t>The red cells are oval or elliptical in shape. Long axis is twice the short axis</a:t>
            </a:r>
            <a:r>
              <a:rPr lang="en-US" sz="3200" dirty="0" smtClean="0">
                <a:latin typeface="Times New Roman" pitchFamily="18" charset="0"/>
                <a:cs typeface="Times New Roman" pitchFamily="18" charset="0"/>
              </a:rPr>
              <a:t>.</a:t>
            </a:r>
          </a:p>
          <a:p>
            <a:pPr rtl="1" eaLnBrk="1" hangingPunct="1">
              <a:lnSpc>
                <a:spcPct val="80000"/>
              </a:lnSpc>
              <a:spcBef>
                <a:spcPct val="20000"/>
              </a:spcBef>
              <a:buClr>
                <a:schemeClr val="hlink"/>
              </a:buClr>
              <a:buFont typeface="Wingdings" pitchFamily="2" charset="2"/>
              <a:buNone/>
              <a:defRPr/>
            </a:pPr>
            <a:endParaRPr lang="en-US" sz="2400" u="sng" dirty="0">
              <a:latin typeface="Times New Roman" pitchFamily="18" charset="0"/>
              <a:cs typeface="Times New Roman" pitchFamily="18" charset="0"/>
            </a:endParaRPr>
          </a:p>
          <a:p>
            <a:pPr marL="0" indent="0" eaLnBrk="1" hangingPunct="1">
              <a:spcBef>
                <a:spcPct val="20000"/>
              </a:spcBef>
              <a:buClr>
                <a:schemeClr val="tx1"/>
              </a:buClr>
              <a:defRPr/>
            </a:pPr>
            <a:r>
              <a:rPr lang="en-US" sz="2800" b="1" dirty="0">
                <a:solidFill>
                  <a:schemeClr val="accent2"/>
                </a:solidFill>
                <a:latin typeface="Times New Roman" pitchFamily="18" charset="0"/>
                <a:cs typeface="Times New Roman" pitchFamily="18" charset="0"/>
              </a:rPr>
              <a:t>Found </a:t>
            </a:r>
            <a:r>
              <a:rPr lang="en-US" sz="2800" b="1" dirty="0" smtClean="0">
                <a:solidFill>
                  <a:schemeClr val="accent2"/>
                </a:solidFill>
                <a:latin typeface="Times New Roman" pitchFamily="18" charset="0"/>
                <a:cs typeface="Times New Roman" pitchFamily="18" charset="0"/>
              </a:rPr>
              <a:t>in</a:t>
            </a:r>
          </a:p>
          <a:p>
            <a:pPr marL="457200" indent="-457200" eaLnBrk="1" hangingPunct="1">
              <a:spcBef>
                <a:spcPct val="20000"/>
              </a:spcBef>
              <a:buClr>
                <a:schemeClr val="tx1"/>
              </a:buClr>
              <a:buFont typeface="Arial" pitchFamily="34" charset="0"/>
              <a:buChar char="•"/>
              <a:defRPr/>
            </a:pPr>
            <a:r>
              <a:rPr lang="en-US" sz="2800" dirty="0" smtClean="0">
                <a:latin typeface="Times New Roman" pitchFamily="18" charset="0"/>
                <a:cs typeface="Times New Roman" pitchFamily="18" charset="0"/>
              </a:rPr>
              <a:t>Hereditary </a:t>
            </a:r>
            <a:r>
              <a:rPr lang="en-US" sz="2800" dirty="0" err="1" smtClean="0">
                <a:latin typeface="Times New Roman" pitchFamily="18" charset="0"/>
                <a:cs typeface="Times New Roman" pitchFamily="18" charset="0"/>
              </a:rPr>
              <a:t>elliptocytosis</a:t>
            </a:r>
            <a:endParaRPr lang="en-US" sz="2800" dirty="0" smtClean="0">
              <a:latin typeface="Times New Roman" pitchFamily="18" charset="0"/>
              <a:cs typeface="Times New Roman" pitchFamily="18" charset="0"/>
            </a:endParaRPr>
          </a:p>
          <a:p>
            <a:pPr marL="457200" indent="-457200" eaLnBrk="1" hangingPunct="1">
              <a:spcBef>
                <a:spcPct val="20000"/>
              </a:spcBef>
              <a:buClr>
                <a:schemeClr val="tx1"/>
              </a:buClr>
              <a:buFont typeface="Arial" pitchFamily="34" charset="0"/>
              <a:buChar char="•"/>
              <a:defRPr/>
            </a:pPr>
            <a:r>
              <a:rPr lang="en-US" sz="2800" dirty="0" err="1" smtClean="0">
                <a:latin typeface="Times New Roman" pitchFamily="18" charset="0"/>
                <a:cs typeface="Times New Roman" pitchFamily="18" charset="0"/>
              </a:rPr>
              <a:t>Megaloblastic</a:t>
            </a:r>
            <a:r>
              <a:rPr lang="en-US" sz="2800" dirty="0" smtClean="0">
                <a:latin typeface="Times New Roman" pitchFamily="18" charset="0"/>
                <a:cs typeface="Times New Roman" pitchFamily="18" charset="0"/>
              </a:rPr>
              <a:t> anemia</a:t>
            </a:r>
          </a:p>
          <a:p>
            <a:pPr marL="457200" indent="-457200" eaLnBrk="1" hangingPunct="1">
              <a:spcBef>
                <a:spcPct val="20000"/>
              </a:spcBef>
              <a:buClr>
                <a:schemeClr val="tx1"/>
              </a:buClr>
              <a:buFont typeface="Arial" pitchFamily="34" charset="0"/>
              <a:buChar char="•"/>
              <a:defRPr/>
            </a:pPr>
            <a:r>
              <a:rPr lang="en-US" sz="2800" dirty="0" smtClean="0">
                <a:latin typeface="Times New Roman" pitchFamily="18" charset="0"/>
                <a:cs typeface="Times New Roman" pitchFamily="18" charset="0"/>
              </a:rPr>
              <a:t>Iron deficiency</a:t>
            </a:r>
          </a:p>
          <a:p>
            <a:pPr marL="457200" indent="-457200" eaLnBrk="1" hangingPunct="1">
              <a:spcBef>
                <a:spcPct val="20000"/>
              </a:spcBef>
              <a:buClr>
                <a:schemeClr val="tx1"/>
              </a:buClr>
              <a:buFont typeface="Arial" pitchFamily="34" charset="0"/>
              <a:buChar char="•"/>
              <a:defRPr/>
            </a:pPr>
            <a:r>
              <a:rPr lang="en-US" sz="2800" dirty="0" err="1" smtClean="0">
                <a:latin typeface="Times New Roman" pitchFamily="18" charset="0"/>
                <a:cs typeface="Times New Roman" pitchFamily="18" charset="0"/>
              </a:rPr>
              <a:t>Thalassaemia</a:t>
            </a:r>
            <a:endParaRPr lang="en-US" sz="2800" dirty="0" smtClean="0">
              <a:latin typeface="Times New Roman" pitchFamily="18" charset="0"/>
              <a:cs typeface="Times New Roman" pitchFamily="18" charset="0"/>
            </a:endParaRPr>
          </a:p>
          <a:p>
            <a:pPr marL="457200" indent="-457200" eaLnBrk="1" hangingPunct="1">
              <a:spcBef>
                <a:spcPct val="20000"/>
              </a:spcBef>
              <a:buClr>
                <a:schemeClr val="tx1"/>
              </a:buClr>
              <a:buFont typeface="Arial" pitchFamily="34" charset="0"/>
              <a:buChar char="•"/>
              <a:defRPr/>
            </a:pPr>
            <a:r>
              <a:rPr lang="en-US" sz="2800" dirty="0" err="1" smtClean="0">
                <a:latin typeface="Times New Roman" pitchFamily="18" charset="0"/>
                <a:cs typeface="Times New Roman" pitchFamily="18" charset="0"/>
              </a:rPr>
              <a:t>Myelofibrosis</a:t>
            </a:r>
            <a:endParaRPr lang="en-US" sz="2800" dirty="0">
              <a:latin typeface="Times New Roman" pitchFamily="18" charset="0"/>
              <a:cs typeface="Times New Roman" pitchFamily="18" charset="0"/>
            </a:endParaRPr>
          </a:p>
          <a:p>
            <a:pPr eaLnBrk="1" hangingPunct="1">
              <a:spcBef>
                <a:spcPct val="20000"/>
              </a:spcBef>
              <a:buClr>
                <a:schemeClr val="tx1"/>
              </a:buClr>
              <a:buFontTx/>
              <a:buChar char="•"/>
              <a:defRPr/>
            </a:pPr>
            <a:endParaRPr lang="en-US" sz="3200" dirty="0">
              <a:latin typeface="Times New Roman" pitchFamily="18" charset="0"/>
              <a:cs typeface="Times New Roman" pitchFamily="18" charset="0"/>
            </a:endParaRPr>
          </a:p>
        </p:txBody>
      </p:sp>
      <p:sp>
        <p:nvSpPr>
          <p:cNvPr id="72708" name="Text Box 4"/>
          <p:cNvSpPr txBox="1">
            <a:spLocks noChangeArrowheads="1"/>
          </p:cNvSpPr>
          <p:nvPr/>
        </p:nvSpPr>
        <p:spPr bwMode="auto">
          <a:xfrm>
            <a:off x="6242050" y="3673475"/>
            <a:ext cx="177800" cy="457200"/>
          </a:xfrm>
          <a:prstGeom prst="rect">
            <a:avLst/>
          </a:prstGeom>
          <a:noFill/>
          <a:ln w="9525">
            <a:noFill/>
            <a:miter lim="800000"/>
            <a:headEnd/>
            <a:tailEnd/>
          </a:ln>
        </p:spPr>
        <p:txBody>
          <a:bodyPr>
            <a:spAutoFit/>
          </a:bodyPr>
          <a:lstStyle/>
          <a:p>
            <a:pPr>
              <a:spcBef>
                <a:spcPct val="50000"/>
              </a:spcBef>
            </a:pPr>
            <a:endParaRPr lang="ar-SA"/>
          </a:p>
        </p:txBody>
      </p:sp>
      <p:pic>
        <p:nvPicPr>
          <p:cNvPr id="5" name="Picture 5"/>
          <p:cNvPicPr>
            <a:picLocks noChangeAspect="1" noChangeArrowheads="1"/>
          </p:cNvPicPr>
          <p:nvPr/>
        </p:nvPicPr>
        <p:blipFill>
          <a:blip r:embed="rId2"/>
          <a:srcRect/>
          <a:stretch>
            <a:fillRect/>
          </a:stretch>
        </p:blipFill>
        <p:spPr bwMode="auto">
          <a:xfrm>
            <a:off x="4723924" y="2137535"/>
            <a:ext cx="4063365" cy="39862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76238" y="1112838"/>
            <a:ext cx="4975225" cy="5456237"/>
          </a:xfrm>
          <a:prstGeom prst="rect">
            <a:avLst/>
          </a:prstGeom>
        </p:spPr>
        <p:txBody>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marL="0" indent="0">
              <a:buFontTx/>
              <a:buNone/>
              <a:defRPr/>
            </a:pPr>
            <a:r>
              <a:rPr lang="en-US" sz="2800" dirty="0">
                <a:latin typeface="Times New Roman" pitchFamily="18" charset="0"/>
                <a:cs typeface="Times New Roman" pitchFamily="18" charset="0"/>
              </a:rPr>
              <a:t>R</a:t>
            </a:r>
            <a:r>
              <a:rPr lang="en-US" sz="2800" dirty="0" smtClean="0">
                <a:latin typeface="Times New Roman" pitchFamily="18" charset="0"/>
                <a:cs typeface="Times New Roman" pitchFamily="18" charset="0"/>
              </a:rPr>
              <a:t>ed cell fragments that are irregular in shape and size. They are usually half the size of the normal RBC; therefore, they have a deeper red color.</a:t>
            </a:r>
          </a:p>
          <a:p>
            <a:pPr>
              <a:defRPr/>
            </a:pPr>
            <a:endParaRPr lang="en-US" sz="2000" dirty="0" smtClean="0">
              <a:latin typeface="Times New Roman" pitchFamily="18" charset="0"/>
              <a:cs typeface="Times New Roman" pitchFamily="18" charset="0"/>
            </a:endParaRPr>
          </a:p>
          <a:p>
            <a:pPr marL="0" indent="0">
              <a:buFontTx/>
              <a:buNone/>
              <a:defRPr/>
            </a:pPr>
            <a:r>
              <a:rPr lang="en-US" sz="3200" b="1" dirty="0" smtClean="0">
                <a:solidFill>
                  <a:schemeClr val="accent2"/>
                </a:solidFill>
                <a:latin typeface="Times New Roman" pitchFamily="18" charset="0"/>
                <a:cs typeface="Times New Roman" pitchFamily="18" charset="0"/>
              </a:rPr>
              <a:t>Found in</a:t>
            </a:r>
          </a:p>
          <a:p>
            <a:pPr marL="617538" lvl="1" indent="-342900">
              <a:defRPr/>
            </a:pPr>
            <a:r>
              <a:rPr lang="en-US" dirty="0" smtClean="0">
                <a:latin typeface="Times New Roman" pitchFamily="18" charset="0"/>
                <a:cs typeface="Times New Roman" pitchFamily="18" charset="0"/>
              </a:rPr>
              <a:t>DIC </a:t>
            </a:r>
          </a:p>
          <a:p>
            <a:pPr marL="617538" lvl="1" indent="-342900">
              <a:defRPr/>
            </a:pPr>
            <a:r>
              <a:rPr lang="en-US" dirty="0" smtClean="0">
                <a:latin typeface="Times New Roman" pitchFamily="18" charset="0"/>
                <a:cs typeface="Times New Roman" pitchFamily="18" charset="0"/>
              </a:rPr>
              <a:t>Micro </a:t>
            </a:r>
            <a:r>
              <a:rPr lang="en-US" dirty="0" err="1" smtClean="0">
                <a:latin typeface="Times New Roman" pitchFamily="18" charset="0"/>
                <a:cs typeface="Times New Roman" pitchFamily="18" charset="0"/>
              </a:rPr>
              <a:t>angiopathic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haemolytic</a:t>
            </a:r>
            <a:r>
              <a:rPr lang="en-US" dirty="0" smtClean="0">
                <a:latin typeface="Times New Roman" pitchFamily="18" charset="0"/>
                <a:cs typeface="Times New Roman" pitchFamily="18" charset="0"/>
              </a:rPr>
              <a:t> anemia</a:t>
            </a:r>
          </a:p>
          <a:p>
            <a:pPr marL="617538" lvl="1" indent="-342900">
              <a:defRPr/>
            </a:pPr>
            <a:r>
              <a:rPr lang="en-US" dirty="0" smtClean="0">
                <a:latin typeface="Times New Roman" pitchFamily="18" charset="0"/>
                <a:cs typeface="Times New Roman" pitchFamily="18" charset="0"/>
              </a:rPr>
              <a:t>Mechanical </a:t>
            </a:r>
            <a:r>
              <a:rPr lang="en-US" dirty="0" err="1" smtClean="0">
                <a:latin typeface="Times New Roman" pitchFamily="18" charset="0"/>
                <a:cs typeface="Times New Roman" pitchFamily="18" charset="0"/>
              </a:rPr>
              <a:t>haemolytic</a:t>
            </a:r>
            <a:r>
              <a:rPr lang="en-US" dirty="0" smtClean="0">
                <a:latin typeface="Times New Roman" pitchFamily="18" charset="0"/>
                <a:cs typeface="Times New Roman" pitchFamily="18" charset="0"/>
              </a:rPr>
              <a:t> anemia</a:t>
            </a:r>
            <a:endParaRPr lang="en-US" sz="3200" dirty="0" smtClean="0">
              <a:latin typeface="Times New Roman" pitchFamily="18" charset="0"/>
              <a:cs typeface="Times New Roman" pitchFamily="18" charset="0"/>
            </a:endParaRPr>
          </a:p>
          <a:p>
            <a:pPr>
              <a:buFont typeface="Wingdings 3" pitchFamily="18" charset="2"/>
              <a:buNone/>
              <a:defRPr/>
            </a:pPr>
            <a:endParaRPr lang="en-US" dirty="0">
              <a:latin typeface="Century Gothic" pitchFamily="34" charset="0"/>
            </a:endParaRPr>
          </a:p>
        </p:txBody>
      </p:sp>
      <p:sp>
        <p:nvSpPr>
          <p:cNvPr id="73731" name="Title 3"/>
          <p:cNvSpPr txBox="1">
            <a:spLocks/>
          </p:cNvSpPr>
          <p:nvPr/>
        </p:nvSpPr>
        <p:spPr bwMode="auto">
          <a:xfrm>
            <a:off x="533400" y="307975"/>
            <a:ext cx="8539163" cy="633413"/>
          </a:xfrm>
          <a:prstGeom prst="rect">
            <a:avLst/>
          </a:prstGeom>
          <a:noFill/>
          <a:ln w="9525">
            <a:noFill/>
            <a:miter lim="800000"/>
            <a:headEnd/>
            <a:tailEnd/>
          </a:ln>
        </p:spPr>
        <p:txBody>
          <a:bodyPr/>
          <a:lstStyle/>
          <a:p>
            <a:pPr>
              <a:buClr>
                <a:schemeClr val="tx1"/>
              </a:buClr>
            </a:pPr>
            <a:r>
              <a:rPr lang="en-US" sz="4000" b="1">
                <a:solidFill>
                  <a:schemeClr val="accent2"/>
                </a:solidFill>
                <a:latin typeface="Times New Roman" pitchFamily="18" charset="0"/>
                <a:cs typeface="Times New Roman" pitchFamily="18" charset="0"/>
              </a:rPr>
              <a:t>Schistocyte</a:t>
            </a:r>
          </a:p>
        </p:txBody>
      </p:sp>
      <p:pic>
        <p:nvPicPr>
          <p:cNvPr id="4" name="Picture 4"/>
          <p:cNvPicPr>
            <a:picLocks noChangeAspect="1" noChangeArrowheads="1"/>
          </p:cNvPicPr>
          <p:nvPr/>
        </p:nvPicPr>
        <p:blipFill>
          <a:blip r:embed="rId2"/>
          <a:srcRect/>
          <a:stretch>
            <a:fillRect/>
          </a:stretch>
        </p:blipFill>
        <p:spPr bwMode="auto">
          <a:xfrm>
            <a:off x="5351633" y="1920126"/>
            <a:ext cx="3594247" cy="35205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733" name="AutoShape 6" descr="data:image/jpeg;base64,/9j/4AAQSkZJRgABAQAAAQABAAD/2wBDAAkGBwgHBgkIBwgKCgkLDRYPDQwMDRsUFRAWIB0iIiAdHx8kKDQsJCYxJx8fLT0tMTU3Ojo6Iys/RD84QzQ5Ojf/2wBDAQoKCg0MDRoPDxo3JR8lNzc3Nzc3Nzc3Nzc3Nzc3Nzc3Nzc3Nzc3Nzc3Nzc3Nzc3Nzc3Nzc3Nzc3Nzc3Nzc3Nzf/wAARCACHAMADASIAAhEBAxEB/8QAGwAAAgIDAQAAAAAAAAAAAAAAAAECBAMFBgf/xAA3EAACAQMDAgQEAwUJAAAAAAAAAQIDBBESITEFUQYiQWETFHGBMpGhI0JSctEVJDRic4KSsfD/xAAZAQEAAwEBAAAAAAAAAAAAAAAAAQIEAwX/xAAhEQEBAQEBAAICAwEBAAAAAAAAAQIRAwQSITETQVEiYf/aAAwDAQACEQMRAD8A9hYABCAIYgGAhgACyADzuGRAAZf0DL/iYgAU1qjKLbw1h4eH+a4FQpwoUo0qUdMIrCWc/qyQASzkQsjABiyGQGAAAAAsgSQxJjAi+RDYgABAgGAAAMQxMAGIeQEAwYEQGyLYDGRBsCQIjkaAlkMkUMCQCQwGhiQwIsTHlS3TyDAiNsQAPIskJyUIuUmlFLLb9DQdT8TUqOadp56ieMtbEXUn7XxjW7zLoZTjFZk0l7led/bQeHVWfbc1HS7a66hH5m9qzcZfhjnBuI2dCO2hPvkS2p1nOfxay06tOqs05xl9GTXJhhbUYy1RpqLXqjMluSobewsgxMIGStd3dG0g6lepGEfTL5F1C7hZW069WTSjwu7PO+oX1fqN1KpWm/8ALBcR9im9/V38fG+l/wDHVV/FNDLVvTcveRXXims5f4eDT43aOXpTWpxWMruZY6svL2OH8mq2T42J/TrKHiejKWmrScfdPODdWl5Qu46qFRTXsee8Yyyx068nZXEalObXdLj7ls+t/ty9PjTn/L0NDKnT7yneUFUptZ4a7MtmiVissvKY0IEEJDBDAg+QyJiyA2Y5zUE5SeEllsk2c74zvXQs4W9JtTrN5x2XP/ZFvIv54++plqPEXX53cnb2raoJ+n7z/oaWjiU4uXK3yyNOKi29nj7mWlKLknLypepkura9jHnnGfrHpdnp+VpaPw6VjH0Mxz3hnqCnB21R8fgOgNWb2PI9M3GrKY8iAs5k2J8EmRazsByXjC6c6sLaLwo+aRy/w21LCeO/c2fW6rn1Wq21+JooU4Sm/Ksy7YbMm+3T1vKTOIhR2ktlt644LLi2k1gHaXEXqcHh9k8mSnQqRWHTml/KyJmr/ef6xZSXP6cEZ6VJbfYsSozaepSj9irVpKUk28/cfWpljeeF7v4N/GnJvRV8ry/ujtYnmllqp3VFxeVGabf3PS4bwT7nfyv4ef8AKzzXYnkELBJbHVlMkRRJbAYpCJSQsAJo4fxpUcupwhJ7RprC7ZO5OT8a2bk6N1GO+HCXv2Kek7lp+LqT1nXJU5NqSf4fUyUud0jFF6cJR5ZPU9aTXpkyvW4u0K7p1FKlJpnddIvPnbOFRrEltI8+i8vS/X1zwdb4RqS0XFOT9Yy575/odvO8vGL5eJcddENAHJ3eaA4AAOTrdFV11ytHGIfim0/Q6SzsqFpTUKFKMUvXHJOnSUa9SrjzSws+yM3BWZjpv0uvwNKE4Re7WSS3DBZTtQ0Q/hRirWVtWi1VoUp/zRRYDI5Dt/1ynWuj21nKlcWlP4eqeJQTen6nU0l+yh3wih1mjKrSt4xWV8xDV9NzZYwsFZOVfWrrM6AACzmaGKJMJYmDG0DQQiV7+1p3trUoVl5ZrGez7lnAYCZbL2PL7+yqWNxOlWWJReM9/cwPdLG2Ntz0TrfSKfUqO0vh14ryTxnPsziL/ptzYVErmDgnxLmL+5m3iyvW8febn5/aqsOO2ee5tujdQ+QuYVKjfw5LTL6GtUHJNwxL3RF6tlj2wt8/TBTPY6bk1OV6PQvra4pfEpV6cod9S2+pgrdZsqdRU4VfjVX+5RWt/ocj0voF7fVFrUqVFNOUprH5ep2dh0y2sIaaEPN6zfLNObqvM9PPGL++rVN64KTi4t74foSaHgMF2cgHgEgAYYDAAGAGBCUVLn6kkgwNIBYGgwNLAAluSEuRhKOwC3BMIPCDYQADIyhGacZRUk+U1knwJBPeNdcdB6bXbc7OkpPlxWGyVr0bp9rU+JSt4KeMZe+DYPIiORb+Tf66WEuEkAbmk6x4itulV72hXqUYVaVtGrQp1Kml15PX5Uv9i47kqN4BqLvrtCinGgnUqqvCjiSajLNaFKbi/XS57+5kpdbtKsoqnG5kpOOJOjJLS5aVLf01bfrjG4Gz2EjWVetUMqNGlXqy+NCnhQeGnJx1Luspr8vRpmzAeR7ERgPYNhAAxrciNASEHIYAEMSQwkmhYGIILA8DyASTQYGABgMAQqzcI5jCU991HkISSKF50uF1/aCdWUfnbaNvPC/CkprK/wCb/IsO6a0/3a4w/XQQle6VmVvc4/08ga6Phu2jOs4TUI1LlXHlpRU3L40az1S5a1RwuMJvnYz0ejwpU6cFXm9FOFNNxW+mbnn75wXpXDWcUa2Fh5Uec7kfm5S2VvcJuOfND9PqBr6HQ6dupfAqRp/tIzhpoRXEnLEnzLOcZb9F65zuMJFWN25Y021ynxvHGNskld7SlK2uEk1+5u13AsYDBVneqFRU5W9y23hONPK57lsAwGAAJGB4AAAAAAAAIEQaACUAAAJMQAEBAAAHrt9gAAAN2AAAf+4AAkwAAAAAgCGAAAAAAAAB/9k="/>
          <p:cNvSpPr>
            <a:spLocks noChangeAspect="1" noChangeArrowheads="1"/>
          </p:cNvSpPr>
          <p:nvPr/>
        </p:nvSpPr>
        <p:spPr bwMode="auto">
          <a:xfrm>
            <a:off x="-538163" y="-661988"/>
            <a:ext cx="1828801" cy="1285876"/>
          </a:xfrm>
          <a:prstGeom prst="rect">
            <a:avLst/>
          </a:prstGeom>
          <a:noFill/>
          <a:ln w="9525">
            <a:noFill/>
            <a:miter lim="800000"/>
            <a:headEnd/>
            <a:tailEnd/>
          </a:ln>
        </p:spPr>
        <p:txBody>
          <a:bodyPr/>
          <a:lstStyle/>
          <a:p>
            <a:endParaRPr lang="ar-SA"/>
          </a:p>
        </p:txBody>
      </p:sp>
      <p:sp>
        <p:nvSpPr>
          <p:cNvPr id="73734" name="AutoShape 8" descr="data:image/jpeg;base64,/9j/4AAQSkZJRgABAQAAAQABAAD/2wBDAAkGBwgHBgkIBwgKCgkLDRYPDQwMDRsUFRAWIB0iIiAdHx8kKDQsJCYxJx8fLT0tMTU3Ojo6Iys/RD84QzQ5Ojf/2wBDAQoKCg0MDRoPDxo3JR8lNzc3Nzc3Nzc3Nzc3Nzc3Nzc3Nzc3Nzc3Nzc3Nzc3Nzc3Nzc3Nzc3Nzc3Nzc3Nzc3Nzf/wAARCACHAMADASIAAhEBAxEB/8QAGwAAAgIDAQAAAAAAAAAAAAAAAAECBAMFBgf/xAA3EAACAQMDAgQEAwUJAAAAAAAAAQIDBBESITEFUQYiQWETFHGBMpGhI0JSctEVJDRic4KSsfD/xAAZAQEAAwEBAAAAAAAAAAAAAAAAAQIEAwX/xAAhEQEBAQEBAAICAwEBAAAAAAAAAQIRAwQSITETQVEiYf/aAAwDAQACEQMRAD8A9hYABCAIYgGAhgACyADzuGRAAZf0DL/iYgAU1qjKLbw1h4eH+a4FQpwoUo0qUdMIrCWc/qyQASzkQsjABiyGQGAAAAAsgSQxJjAi+RDYgABAgGAAAMQxMAGIeQEAwYEQGyLYDGRBsCQIjkaAlkMkUMCQCQwGhiQwIsTHlS3TyDAiNsQAPIskJyUIuUmlFLLb9DQdT8TUqOadp56ieMtbEXUn7XxjW7zLoZTjFZk0l7led/bQeHVWfbc1HS7a66hH5m9qzcZfhjnBuI2dCO2hPvkS2p1nOfxay06tOqs05xl9GTXJhhbUYy1RpqLXqjMluSobewsgxMIGStd3dG0g6lepGEfTL5F1C7hZW069WTSjwu7PO+oX1fqN1KpWm/8ALBcR9im9/V38fG+l/wDHVV/FNDLVvTcveRXXims5f4eDT43aOXpTWpxWMruZY6svL2OH8mq2T42J/TrKHiejKWmrScfdPODdWl5Qu46qFRTXsee8Yyyx068nZXEalObXdLj7ls+t/ty9PjTn/L0NDKnT7yneUFUptZ4a7MtmiVissvKY0IEEJDBDAg+QyJiyA2Y5zUE5SeEllsk2c74zvXQs4W9JtTrN5x2XP/ZFvIv54++plqPEXX53cnb2raoJ+n7z/oaWjiU4uXK3yyNOKi29nj7mWlKLknLypepkura9jHnnGfrHpdnp+VpaPw6VjH0Mxz3hnqCnB21R8fgOgNWb2PI9M3GrKY8iAs5k2J8EmRazsByXjC6c6sLaLwo+aRy/w21LCeO/c2fW6rn1Wq21+JooU4Sm/Ksy7YbMm+3T1vKTOIhR2ktlt644LLi2k1gHaXEXqcHh9k8mSnQqRWHTml/KyJmr/ef6xZSXP6cEZ6VJbfYsSozaepSj9irVpKUk28/cfWpljeeF7v4N/GnJvRV8ry/ujtYnmllqp3VFxeVGabf3PS4bwT7nfyv4ef8AKzzXYnkELBJbHVlMkRRJbAYpCJSQsAJo4fxpUcupwhJ7RprC7ZO5OT8a2bk6N1GO+HCXv2Kek7lp+LqT1nXJU5NqSf4fUyUud0jFF6cJR5ZPU9aTXpkyvW4u0K7p1FKlJpnddIvPnbOFRrEltI8+i8vS/X1zwdb4RqS0XFOT9Yy575/odvO8vGL5eJcddENAHJ3eaA4AAOTrdFV11ytHGIfim0/Q6SzsqFpTUKFKMUvXHJOnSUa9SrjzSws+yM3BWZjpv0uvwNKE4Re7WSS3DBZTtQ0Q/hRirWVtWi1VoUp/zRRYDI5Dt/1ynWuj21nKlcWlP4eqeJQTen6nU0l+yh3wih1mjKrSt4xWV8xDV9NzZYwsFZOVfWrrM6AACzmaGKJMJYmDG0DQQiV7+1p3trUoVl5ZrGez7lnAYCZbL2PL7+yqWNxOlWWJReM9/cwPdLG2Ntz0TrfSKfUqO0vh14ryTxnPsziL/ptzYVErmDgnxLmL+5m3iyvW8febn5/aqsOO2ee5tujdQ+QuYVKjfw5LTL6GtUHJNwxL3RF6tlj2wt8/TBTPY6bk1OV6PQvra4pfEpV6cod9S2+pgrdZsqdRU4VfjVX+5RWt/ocj0voF7fVFrUqVFNOUprH5ep2dh0y2sIaaEPN6zfLNObqvM9PPGL++rVN64KTi4t74foSaHgMF2cgHgEgAYYDAAGAGBCUVLn6kkgwNIBYGgwNLAAluSEuRhKOwC3BMIPCDYQADIyhGacZRUk+U1knwJBPeNdcdB6bXbc7OkpPlxWGyVr0bp9rU+JSt4KeMZe+DYPIiORb+Tf66WEuEkAbmk6x4itulV72hXqUYVaVtGrQp1Kml15PX5Uv9i47kqN4BqLvrtCinGgnUqqvCjiSajLNaFKbi/XS57+5kpdbtKsoqnG5kpOOJOjJLS5aVLf01bfrjG4Gz2EjWVetUMqNGlXqy+NCnhQeGnJx1Luspr8vRpmzAeR7ERgPYNhAAxrciNASEHIYAEMSQwkmhYGIILA8DyASTQYGABgMAQqzcI5jCU991HkISSKF50uF1/aCdWUfnbaNvPC/CkprK/wCb/IsO6a0/3a4w/XQQle6VmVvc4/08ga6Phu2jOs4TUI1LlXHlpRU3L40az1S5a1RwuMJvnYz0ejwpU6cFXm9FOFNNxW+mbnn75wXpXDWcUa2Fh5Uec7kfm5S2VvcJuOfND9PqBr6HQ6dupfAqRp/tIzhpoRXEnLEnzLOcZb9F65zuMJFWN25Y021ynxvHGNskld7SlK2uEk1+5u13AsYDBVneqFRU5W9y23hONPK57lsAwGAAJGB4AAAAAAAAIEQaACUAAAJMQAEBAAAHrt9gAAAN2AAAf+4AAkwAAAAAgCGAAAAAAAAB/9k="/>
          <p:cNvSpPr>
            <a:spLocks noChangeAspect="1" noChangeArrowheads="1"/>
          </p:cNvSpPr>
          <p:nvPr/>
        </p:nvSpPr>
        <p:spPr bwMode="auto">
          <a:xfrm>
            <a:off x="-538163" y="-661988"/>
            <a:ext cx="1828801" cy="1285876"/>
          </a:xfrm>
          <a:prstGeom prst="rect">
            <a:avLst/>
          </a:prstGeom>
          <a:noFill/>
          <a:ln w="9525">
            <a:noFill/>
            <a:miter lim="800000"/>
            <a:headEnd/>
            <a:tailEnd/>
          </a:ln>
        </p:spPr>
        <p:txBody>
          <a:bodyPr/>
          <a:lstStyle/>
          <a:p>
            <a:endParaRPr lang="ar-SA"/>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04788" y="1108075"/>
            <a:ext cx="8963025" cy="5172075"/>
          </a:xfrm>
          <a:prstGeom prst="rect">
            <a:avLst/>
          </a:prstGeom>
        </p:spPr>
        <p:txBody>
          <a:bodyPr>
            <a:normAutofit/>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indent="-4763" fontAlgn="auto">
              <a:spcAft>
                <a:spcPts val="0"/>
              </a:spcAft>
              <a:buClr>
                <a:schemeClr val="hlink"/>
              </a:buClr>
              <a:buFont typeface="Wingdings" pitchFamily="2" charset="2"/>
              <a:buNone/>
              <a:defRPr/>
            </a:pPr>
            <a:r>
              <a:rPr lang="en-US" sz="2800" dirty="0" smtClean="0">
                <a:latin typeface="Times New Roman" pitchFamily="18" charset="0"/>
                <a:cs typeface="Times New Roman" pitchFamily="18" charset="0"/>
              </a:rPr>
              <a:t>Have </a:t>
            </a:r>
            <a:r>
              <a:rPr lang="en-US" sz="2800" dirty="0" err="1" smtClean="0">
                <a:latin typeface="Times New Roman" pitchFamily="18" charset="0"/>
                <a:cs typeface="Times New Roman" pitchFamily="18" charset="0"/>
              </a:rPr>
              <a:t>accentric</a:t>
            </a:r>
            <a:r>
              <a:rPr lang="en-US" sz="2800" dirty="0" smtClean="0">
                <a:latin typeface="Times New Roman" pitchFamily="18" charset="0"/>
                <a:cs typeface="Times New Roman" pitchFamily="18" charset="0"/>
              </a:rPr>
              <a:t> hallow area. Resemble a women's handbag  and may be called </a:t>
            </a:r>
            <a:r>
              <a:rPr lang="en-US" sz="2800" i="1" dirty="0" smtClean="0">
                <a:latin typeface="Times New Roman" pitchFamily="18" charset="0"/>
                <a:cs typeface="Times New Roman" pitchFamily="18" charset="0"/>
              </a:rPr>
              <a:t>pocket-book </a:t>
            </a:r>
            <a:r>
              <a:rPr lang="en-US" sz="2800" dirty="0" smtClean="0">
                <a:latin typeface="Times New Roman" pitchFamily="18" charset="0"/>
                <a:cs typeface="Times New Roman" pitchFamily="18" charset="0"/>
              </a:rPr>
              <a:t>cell.</a:t>
            </a:r>
          </a:p>
          <a:p>
            <a:pPr indent="-4763" fontAlgn="auto">
              <a:spcAft>
                <a:spcPts val="0"/>
              </a:spcAft>
              <a:buClr>
                <a:schemeClr val="hlink"/>
              </a:buClr>
              <a:buFont typeface="Wingdings" pitchFamily="2" charset="2"/>
              <a:buNone/>
              <a:defRPr/>
            </a:pPr>
            <a:endParaRPr lang="en-US" sz="2800" u="sng" dirty="0" smtClean="0">
              <a:latin typeface="Times New Roman" pitchFamily="18" charset="0"/>
              <a:cs typeface="Times New Roman" pitchFamily="18" charset="0"/>
            </a:endParaRPr>
          </a:p>
          <a:p>
            <a:pPr indent="-4763" fontAlgn="auto">
              <a:spcAft>
                <a:spcPts val="0"/>
              </a:spcAft>
              <a:buClr>
                <a:schemeClr val="hlink"/>
              </a:buClr>
              <a:buFont typeface="Wingdings" pitchFamily="2" charset="2"/>
              <a:buNone/>
              <a:defRPr/>
            </a:pPr>
            <a:r>
              <a:rPr lang="en-US" sz="2800" b="1" dirty="0" smtClean="0">
                <a:solidFill>
                  <a:schemeClr val="accent2"/>
                </a:solidFill>
                <a:latin typeface="Times New Roman" pitchFamily="18" charset="0"/>
                <a:cs typeface="Times New Roman" pitchFamily="18" charset="0"/>
              </a:rPr>
              <a:t>Found in</a:t>
            </a:r>
          </a:p>
          <a:p>
            <a:pPr indent="-4763" fontAlgn="auto">
              <a:spcAft>
                <a:spcPts val="0"/>
              </a:spcAft>
              <a:buClr>
                <a:schemeClr val="hlink"/>
              </a:buClr>
              <a:buFont typeface="Wingdings" pitchFamily="2" charset="2"/>
              <a:buNone/>
              <a:defRPr/>
            </a:pPr>
            <a:r>
              <a:rPr lang="en-US" sz="2800" dirty="0" err="1" smtClean="0">
                <a:latin typeface="Times New Roman" pitchFamily="18" charset="0"/>
                <a:cs typeface="Times New Roman" pitchFamily="18" charset="0"/>
              </a:rPr>
              <a:t>Microangiopathic</a:t>
            </a:r>
            <a:r>
              <a:rPr lang="en-US" sz="2800" dirty="0" smtClean="0">
                <a:latin typeface="Times New Roman" pitchFamily="18" charset="0"/>
                <a:cs typeface="Times New Roman" pitchFamily="18" charset="0"/>
              </a:rPr>
              <a:t> hemolytic anemia</a:t>
            </a:r>
          </a:p>
          <a:p>
            <a:pPr marL="274320" indent="-274320" fontAlgn="auto">
              <a:spcAft>
                <a:spcPts val="0"/>
              </a:spcAft>
              <a:buFont typeface="Wingdings 3"/>
              <a:buChar char=""/>
              <a:defRPr/>
            </a:pPr>
            <a:endParaRPr lang="en-US" dirty="0">
              <a:latin typeface="Century Gothic" pitchFamily="34" charset="0"/>
            </a:endParaRPr>
          </a:p>
        </p:txBody>
      </p:sp>
      <p:sp>
        <p:nvSpPr>
          <p:cNvPr id="74755" name="Text Box 4"/>
          <p:cNvSpPr txBox="1">
            <a:spLocks noChangeArrowheads="1"/>
          </p:cNvSpPr>
          <p:nvPr/>
        </p:nvSpPr>
        <p:spPr bwMode="auto">
          <a:xfrm>
            <a:off x="7215188" y="3286125"/>
            <a:ext cx="184150" cy="457200"/>
          </a:xfrm>
          <a:prstGeom prst="rect">
            <a:avLst/>
          </a:prstGeom>
          <a:noFill/>
          <a:ln w="9525">
            <a:noFill/>
            <a:miter lim="800000"/>
            <a:headEnd/>
            <a:tailEnd/>
          </a:ln>
        </p:spPr>
        <p:txBody>
          <a:bodyPr wrap="none">
            <a:spAutoFit/>
          </a:bodyPr>
          <a:lstStyle/>
          <a:p>
            <a:endParaRPr lang="ar-SA"/>
          </a:p>
        </p:txBody>
      </p:sp>
      <p:sp>
        <p:nvSpPr>
          <p:cNvPr id="74756" name="Title 4"/>
          <p:cNvSpPr txBox="1">
            <a:spLocks/>
          </p:cNvSpPr>
          <p:nvPr/>
        </p:nvSpPr>
        <p:spPr bwMode="auto">
          <a:xfrm>
            <a:off x="381000" y="277813"/>
            <a:ext cx="8610600" cy="633412"/>
          </a:xfrm>
          <a:prstGeom prst="rect">
            <a:avLst/>
          </a:prstGeom>
          <a:noFill/>
          <a:ln w="9525">
            <a:noFill/>
            <a:miter lim="800000"/>
            <a:headEnd/>
            <a:tailEnd/>
          </a:ln>
        </p:spPr>
        <p:txBody>
          <a:bodyPr/>
          <a:lstStyle/>
          <a:p>
            <a:pPr>
              <a:buClr>
                <a:schemeClr val="tx1"/>
              </a:buClr>
            </a:pPr>
            <a:r>
              <a:rPr lang="en-US" sz="4000" b="1">
                <a:solidFill>
                  <a:schemeClr val="accent2"/>
                </a:solidFill>
                <a:latin typeface="Times New Roman" pitchFamily="18" charset="0"/>
                <a:cs typeface="Times New Roman" pitchFamily="18" charset="0"/>
              </a:rPr>
              <a:t>Blister cell: pre keratocyte</a:t>
            </a:r>
          </a:p>
        </p:txBody>
      </p:sp>
      <p:pic>
        <p:nvPicPr>
          <p:cNvPr id="5" name="Picture 5"/>
          <p:cNvPicPr>
            <a:picLocks noChangeAspect="1" noChangeArrowheads="1"/>
          </p:cNvPicPr>
          <p:nvPr/>
        </p:nvPicPr>
        <p:blipFill>
          <a:blip r:embed="rId2"/>
          <a:srcRect/>
          <a:stretch>
            <a:fillRect/>
          </a:stretch>
        </p:blipFill>
        <p:spPr bwMode="auto">
          <a:xfrm>
            <a:off x="4219575" y="3743325"/>
            <a:ext cx="4238625"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p:cNvPicPr>
            <a:picLocks noChangeAspect="1" noChangeArrowheads="1"/>
          </p:cNvPicPr>
          <p:nvPr/>
        </p:nvPicPr>
        <p:blipFill>
          <a:blip r:embed="rId3"/>
          <a:srcRect/>
          <a:stretch>
            <a:fillRect/>
          </a:stretch>
        </p:blipFill>
        <p:spPr bwMode="auto">
          <a:xfrm>
            <a:off x="1416349" y="4033638"/>
            <a:ext cx="2124075" cy="1876425"/>
          </a:xfrm>
          <a:prstGeom prst="ellipse">
            <a:avLst/>
          </a:prstGeom>
          <a:ln w="19050" cap="rnd" cmpd="sng">
            <a:solidFill>
              <a:schemeClr val="accent6">
                <a:lumMod val="75000"/>
              </a:schemeClr>
            </a:solidFill>
            <a:beve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txBox="1">
            <a:spLocks noChangeArrowheads="1"/>
          </p:cNvSpPr>
          <p:nvPr/>
        </p:nvSpPr>
        <p:spPr bwMode="auto">
          <a:xfrm>
            <a:off x="138113" y="1047750"/>
            <a:ext cx="9005887" cy="5219700"/>
          </a:xfrm>
          <a:prstGeom prst="rect">
            <a:avLst/>
          </a:prstGeom>
          <a:noFill/>
          <a:ln>
            <a:noFill/>
          </a:ln>
          <a:extLst>
            <a:ext uri="{909E8E84-426E-40DD-AFC4-6F175D3DCCD1}"/>
            <a:ext uri="{91240B29-F687-4F45-9708-019B960494DF}"/>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spcAft>
                <a:spcPts val="600"/>
              </a:spcAft>
              <a:buClr>
                <a:schemeClr val="tx1"/>
              </a:buClr>
              <a:buFont typeface="Wingdings" pitchFamily="2" charset="2"/>
              <a:buNone/>
              <a:defRPr/>
            </a:pPr>
            <a:r>
              <a:rPr lang="en-US" sz="2800" dirty="0" smtClean="0">
                <a:latin typeface="Times New Roman" pitchFamily="18" charset="0"/>
                <a:cs typeface="Times New Roman" pitchFamily="18" charset="0"/>
              </a:rPr>
              <a:t>    Part </a:t>
            </a:r>
            <a:r>
              <a:rPr lang="en-US" sz="2800" dirty="0">
                <a:latin typeface="Times New Roman" pitchFamily="18" charset="0"/>
                <a:cs typeface="Times New Roman" pitchFamily="18" charset="0"/>
              </a:rPr>
              <a:t>of the cell fuses back leaving two or three </a:t>
            </a:r>
            <a:r>
              <a:rPr lang="en-US" sz="2800" dirty="0" smtClean="0">
                <a:latin typeface="Times New Roman" pitchFamily="18" charset="0"/>
                <a:cs typeface="Times New Roman" pitchFamily="18" charset="0"/>
              </a:rPr>
              <a:t>horn-like projections</a:t>
            </a:r>
            <a:r>
              <a:rPr lang="en-US" sz="2800" dirty="0">
                <a:latin typeface="Times New Roman" pitchFamily="18" charset="0"/>
                <a:cs typeface="Times New Roman" pitchFamily="18" charset="0"/>
              </a:rPr>
              <a:t>. The </a:t>
            </a:r>
            <a:r>
              <a:rPr lang="en-US" sz="2800" dirty="0" err="1">
                <a:latin typeface="Times New Roman" pitchFamily="18" charset="0"/>
                <a:cs typeface="Times New Roman" pitchFamily="18" charset="0"/>
              </a:rPr>
              <a:t>keratocyte</a:t>
            </a:r>
            <a:r>
              <a:rPr lang="en-US" sz="2800" dirty="0">
                <a:latin typeface="Times New Roman" pitchFamily="18" charset="0"/>
                <a:cs typeface="Times New Roman" pitchFamily="18" charset="0"/>
              </a:rPr>
              <a:t> is a fragile cell and remains </a:t>
            </a:r>
            <a:r>
              <a:rPr lang="en-US" sz="2800" dirty="0" smtClean="0">
                <a:latin typeface="Times New Roman" pitchFamily="18" charset="0"/>
                <a:cs typeface="Times New Roman" pitchFamily="18" charset="0"/>
              </a:rPr>
              <a:t>in circulation </a:t>
            </a:r>
            <a:r>
              <a:rPr lang="en-US" sz="2800" dirty="0">
                <a:latin typeface="Times New Roman" pitchFamily="18" charset="0"/>
                <a:cs typeface="Times New Roman" pitchFamily="18" charset="0"/>
              </a:rPr>
              <a:t>for only a few hours</a:t>
            </a:r>
            <a:r>
              <a:rPr lang="en-US" sz="2800" dirty="0" smtClean="0">
                <a:latin typeface="Times New Roman" pitchFamily="18" charset="0"/>
                <a:cs typeface="Times New Roman" pitchFamily="18" charset="0"/>
              </a:rPr>
              <a:t>.</a:t>
            </a:r>
            <a:endParaRPr lang="en-US" sz="3200" dirty="0">
              <a:solidFill>
                <a:srgbClr val="002060"/>
              </a:solidFill>
              <a:latin typeface="Times New Roman" pitchFamily="18" charset="0"/>
              <a:cs typeface="Times New Roman" pitchFamily="18" charset="0"/>
            </a:endParaRPr>
          </a:p>
          <a:p>
            <a:pPr marL="400050" lvl="1" indent="0" eaLnBrk="1" hangingPunct="1">
              <a:spcBef>
                <a:spcPct val="20000"/>
              </a:spcBef>
              <a:spcAft>
                <a:spcPts val="600"/>
              </a:spcAft>
              <a:buClr>
                <a:schemeClr val="tx1"/>
              </a:buClr>
              <a:defRPr/>
            </a:pPr>
            <a:r>
              <a:rPr lang="en-US" sz="3200" b="1" dirty="0" smtClean="0">
                <a:solidFill>
                  <a:schemeClr val="accent2"/>
                </a:solidFill>
                <a:latin typeface="Times New Roman" pitchFamily="18" charset="0"/>
                <a:cs typeface="Times New Roman" pitchFamily="18" charset="0"/>
              </a:rPr>
              <a:t>Found in</a:t>
            </a:r>
          </a:p>
          <a:p>
            <a:pPr marL="857250" lvl="1" indent="-457200" eaLnBrk="1" hangingPunct="1">
              <a:spcBef>
                <a:spcPct val="20000"/>
              </a:spcBef>
              <a:spcAft>
                <a:spcPts val="600"/>
              </a:spcAft>
              <a:buClr>
                <a:schemeClr val="tx1"/>
              </a:buClr>
              <a:buFont typeface="Arial" pitchFamily="34" charset="0"/>
              <a:buChar char="•"/>
              <a:defRPr/>
            </a:pPr>
            <a:r>
              <a:rPr lang="en-US" sz="2800" dirty="0" err="1" smtClean="0">
                <a:latin typeface="Times New Roman" pitchFamily="18" charset="0"/>
                <a:cs typeface="Times New Roman" pitchFamily="18" charset="0"/>
              </a:rPr>
              <a:t>Uraemia</a:t>
            </a:r>
            <a:endParaRPr lang="en-US" sz="2800" dirty="0" smtClean="0">
              <a:latin typeface="Times New Roman" pitchFamily="18" charset="0"/>
              <a:cs typeface="Times New Roman" pitchFamily="18" charset="0"/>
            </a:endParaRPr>
          </a:p>
          <a:p>
            <a:pPr marL="857250" lvl="1" indent="-457200" eaLnBrk="1" hangingPunct="1">
              <a:spcBef>
                <a:spcPct val="20000"/>
              </a:spcBef>
              <a:spcAft>
                <a:spcPts val="600"/>
              </a:spcAft>
              <a:buClr>
                <a:schemeClr val="tx1"/>
              </a:buClr>
              <a:buFont typeface="Arial" pitchFamily="34" charset="0"/>
              <a:buChar char="•"/>
              <a:defRPr/>
            </a:pPr>
            <a:r>
              <a:rPr lang="en-US" sz="2800" dirty="0" smtClean="0">
                <a:latin typeface="Times New Roman" pitchFamily="18" charset="0"/>
                <a:cs typeface="Times New Roman" pitchFamily="18" charset="0"/>
              </a:rPr>
              <a:t>Severe burns</a:t>
            </a:r>
          </a:p>
          <a:p>
            <a:pPr marL="857250" lvl="1" indent="-457200" eaLnBrk="1" hangingPunct="1">
              <a:spcBef>
                <a:spcPct val="20000"/>
              </a:spcBef>
              <a:spcAft>
                <a:spcPts val="600"/>
              </a:spcAft>
              <a:buClr>
                <a:schemeClr val="tx1"/>
              </a:buClr>
              <a:buFont typeface="Arial" pitchFamily="34" charset="0"/>
              <a:buChar char="•"/>
              <a:defRPr/>
            </a:pPr>
            <a:r>
              <a:rPr lang="en-US" sz="2800" dirty="0" smtClean="0">
                <a:latin typeface="Times New Roman" pitchFamily="18" charset="0"/>
                <a:cs typeface="Times New Roman" pitchFamily="18" charset="0"/>
              </a:rPr>
              <a:t>EDTA artifact</a:t>
            </a:r>
          </a:p>
          <a:p>
            <a:pPr marL="857250" lvl="1" indent="-457200" eaLnBrk="1" hangingPunct="1">
              <a:spcBef>
                <a:spcPct val="20000"/>
              </a:spcBef>
              <a:spcAft>
                <a:spcPts val="600"/>
              </a:spcAft>
              <a:buClr>
                <a:schemeClr val="tx1"/>
              </a:buClr>
              <a:buFont typeface="Arial" pitchFamily="34" charset="0"/>
              <a:buChar char="•"/>
              <a:defRPr/>
            </a:pPr>
            <a:r>
              <a:rPr lang="en-US" sz="2800" dirty="0" smtClean="0">
                <a:latin typeface="Times New Roman" pitchFamily="18" charset="0"/>
                <a:cs typeface="Times New Roman" pitchFamily="18" charset="0"/>
              </a:rPr>
              <a:t>Liver disease</a:t>
            </a:r>
            <a:endParaRPr lang="en-US" sz="2800" dirty="0">
              <a:latin typeface="Times New Roman" pitchFamily="18" charset="0"/>
              <a:cs typeface="Times New Roman" pitchFamily="18" charset="0"/>
            </a:endParaRPr>
          </a:p>
          <a:p>
            <a:pPr eaLnBrk="1" hangingPunct="1">
              <a:lnSpc>
                <a:spcPct val="90000"/>
              </a:lnSpc>
              <a:spcBef>
                <a:spcPct val="20000"/>
              </a:spcBef>
              <a:buClr>
                <a:schemeClr val="tx1"/>
              </a:buClr>
              <a:buFont typeface="Wingdings 3" pitchFamily="18" charset="2"/>
              <a:buNone/>
              <a:defRPr/>
            </a:pPr>
            <a:r>
              <a:rPr lang="en-US" sz="2800" dirty="0" smtClean="0">
                <a:solidFill>
                  <a:schemeClr val="accent2"/>
                </a:solidFill>
                <a:latin typeface="Times New Roman" pitchFamily="18" charset="0"/>
                <a:cs typeface="Times New Roman" pitchFamily="18" charset="0"/>
              </a:rPr>
              <a:t>    Also </a:t>
            </a:r>
            <a:r>
              <a:rPr lang="en-US" sz="2800" dirty="0">
                <a:solidFill>
                  <a:schemeClr val="accent2"/>
                </a:solidFill>
                <a:latin typeface="Times New Roman" pitchFamily="18" charset="0"/>
                <a:cs typeface="Times New Roman" pitchFamily="18" charset="0"/>
              </a:rPr>
              <a:t>called helmet cells</a:t>
            </a:r>
          </a:p>
          <a:p>
            <a:pPr eaLnBrk="1" hangingPunct="1">
              <a:lnSpc>
                <a:spcPct val="90000"/>
              </a:lnSpc>
              <a:spcBef>
                <a:spcPct val="20000"/>
              </a:spcBef>
              <a:buClr>
                <a:schemeClr val="tx1"/>
              </a:buClr>
              <a:buFont typeface="Wingdings" pitchFamily="2" charset="2"/>
              <a:buNone/>
              <a:defRPr/>
            </a:pPr>
            <a:endParaRPr lang="en-US" sz="2400" dirty="0">
              <a:latin typeface="Century Gothic" pitchFamily="34" charset="0"/>
            </a:endParaRPr>
          </a:p>
        </p:txBody>
      </p:sp>
      <p:sp>
        <p:nvSpPr>
          <p:cNvPr id="75779" name="Title 3"/>
          <p:cNvSpPr txBox="1">
            <a:spLocks/>
          </p:cNvSpPr>
          <p:nvPr/>
        </p:nvSpPr>
        <p:spPr bwMode="auto">
          <a:xfrm>
            <a:off x="398463" y="219075"/>
            <a:ext cx="8745537" cy="828675"/>
          </a:xfrm>
          <a:prstGeom prst="rect">
            <a:avLst/>
          </a:prstGeom>
          <a:noFill/>
          <a:ln w="9525">
            <a:noFill/>
            <a:miter lim="800000"/>
            <a:headEnd/>
            <a:tailEnd/>
          </a:ln>
        </p:spPr>
        <p:txBody>
          <a:bodyPr/>
          <a:lstStyle/>
          <a:p>
            <a:pPr>
              <a:buClr>
                <a:schemeClr val="tx1"/>
              </a:buClr>
            </a:pPr>
            <a:r>
              <a:rPr lang="en-US" sz="4000" b="1">
                <a:solidFill>
                  <a:schemeClr val="accent2"/>
                </a:solidFill>
                <a:latin typeface="Times New Roman" pitchFamily="18" charset="0"/>
                <a:cs typeface="Times New Roman" pitchFamily="18" charset="0"/>
              </a:rPr>
              <a:t>Keratocytes (horn cell)</a:t>
            </a:r>
          </a:p>
        </p:txBody>
      </p:sp>
      <p:pic>
        <p:nvPicPr>
          <p:cNvPr id="75780" name="Picture 7"/>
          <p:cNvPicPr>
            <a:picLocks noChangeAspect="1" noChangeArrowheads="1"/>
          </p:cNvPicPr>
          <p:nvPr/>
        </p:nvPicPr>
        <p:blipFill>
          <a:blip r:embed="rId2"/>
          <a:srcRect/>
          <a:stretch>
            <a:fillRect/>
          </a:stretch>
        </p:blipFill>
        <p:spPr bwMode="auto">
          <a:xfrm>
            <a:off x="4114800" y="2563813"/>
            <a:ext cx="5027613" cy="382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txBox="1">
            <a:spLocks noChangeArrowheads="1"/>
          </p:cNvSpPr>
          <p:nvPr/>
        </p:nvSpPr>
        <p:spPr bwMode="auto">
          <a:xfrm>
            <a:off x="479425" y="277813"/>
            <a:ext cx="8177213" cy="771525"/>
          </a:xfrm>
          <a:prstGeom prst="rect">
            <a:avLst/>
          </a:prstGeom>
          <a:noFill/>
          <a:ln w="9525">
            <a:noFill/>
            <a:miter lim="800000"/>
            <a:headEnd/>
            <a:tailEnd/>
          </a:ln>
        </p:spPr>
        <p:txBody>
          <a:bodyPr/>
          <a:lstStyle/>
          <a:p>
            <a:pPr>
              <a:buClr>
                <a:schemeClr val="tx1"/>
              </a:buClr>
            </a:pPr>
            <a:r>
              <a:rPr lang="en-US" sz="4000" b="1">
                <a:solidFill>
                  <a:schemeClr val="accent2"/>
                </a:solidFill>
                <a:latin typeface="Times New Roman" pitchFamily="18" charset="0"/>
                <a:cs typeface="Times New Roman" pitchFamily="18" charset="0"/>
              </a:rPr>
              <a:t>Degmacyte "bite cell"</a:t>
            </a:r>
          </a:p>
        </p:txBody>
      </p:sp>
      <p:sp>
        <p:nvSpPr>
          <p:cNvPr id="76803" name="Content Placeholder 4"/>
          <p:cNvSpPr txBox="1">
            <a:spLocks/>
          </p:cNvSpPr>
          <p:nvPr/>
        </p:nvSpPr>
        <p:spPr bwMode="auto">
          <a:xfrm>
            <a:off x="409575" y="1044575"/>
            <a:ext cx="8315325" cy="2057400"/>
          </a:xfrm>
          <a:prstGeom prst="rect">
            <a:avLst/>
          </a:prstGeom>
          <a:noFill/>
          <a:ln w="9525">
            <a:noFill/>
            <a:miter lim="800000"/>
            <a:headEnd/>
            <a:tailEnd/>
          </a:ln>
        </p:spPr>
        <p:txBody>
          <a:bodyPr/>
          <a:lstStyle/>
          <a:p>
            <a:pPr marL="342900" indent="-342900">
              <a:spcBef>
                <a:spcPct val="20000"/>
              </a:spcBef>
              <a:buClr>
                <a:schemeClr val="tx1"/>
              </a:buClr>
              <a:buFontTx/>
              <a:buChar char="•"/>
            </a:pPr>
            <a:r>
              <a:rPr lang="en-US" sz="2800">
                <a:latin typeface="Times New Roman" pitchFamily="18" charset="0"/>
                <a:cs typeface="Times New Roman" pitchFamily="18" charset="0"/>
              </a:rPr>
              <a:t>An abnormally shaped red blood cell with one or more semicircular portions removed from the cell margin. </a:t>
            </a:r>
          </a:p>
          <a:p>
            <a:pPr marL="342900" indent="-342900">
              <a:spcBef>
                <a:spcPct val="20000"/>
              </a:spcBef>
              <a:buClr>
                <a:schemeClr val="tx1"/>
              </a:buClr>
              <a:buFontTx/>
              <a:buChar char="•"/>
            </a:pPr>
            <a:r>
              <a:rPr lang="en-US" sz="2800">
                <a:latin typeface="Times New Roman" pitchFamily="18" charset="0"/>
                <a:cs typeface="Times New Roman" pitchFamily="18" charset="0"/>
              </a:rPr>
              <a:t>These "bites" result from the removal of denatured hemoglobin by macrophages in the spleen.</a:t>
            </a:r>
          </a:p>
          <a:p>
            <a:pPr marL="342900" indent="-342900">
              <a:spcBef>
                <a:spcPct val="20000"/>
              </a:spcBef>
              <a:buClr>
                <a:schemeClr val="tx1"/>
              </a:buClr>
              <a:buFont typeface="Wingdings 3" pitchFamily="18" charset="2"/>
              <a:buNone/>
            </a:pPr>
            <a:endParaRPr lang="en-US" sz="2400" baseline="30000">
              <a:latin typeface="Century Gothic" pitchFamily="34" charset="0"/>
              <a:cs typeface="Arial" pitchFamily="34" charset="0"/>
            </a:endParaRPr>
          </a:p>
          <a:p>
            <a:pPr marL="342900" indent="-342900">
              <a:spcBef>
                <a:spcPct val="20000"/>
              </a:spcBef>
              <a:buClr>
                <a:schemeClr val="tx1"/>
              </a:buClr>
              <a:buFont typeface="Wingdings 3" pitchFamily="18" charset="2"/>
              <a:buNone/>
            </a:pPr>
            <a:endParaRPr lang="en-US" sz="2400">
              <a:latin typeface="Century Gothic" pitchFamily="34" charset="0"/>
              <a:cs typeface="Arial" pitchFamily="34" charset="0"/>
            </a:endParaRPr>
          </a:p>
        </p:txBody>
      </p:sp>
      <p:sp>
        <p:nvSpPr>
          <p:cNvPr id="29700" name="Content Placeholder 6"/>
          <p:cNvSpPr txBox="1">
            <a:spLocks/>
          </p:cNvSpPr>
          <p:nvPr/>
        </p:nvSpPr>
        <p:spPr bwMode="auto">
          <a:xfrm>
            <a:off x="0" y="2960688"/>
            <a:ext cx="5165725" cy="3357562"/>
          </a:xfrm>
          <a:prstGeom prst="rect">
            <a:avLst/>
          </a:prstGeom>
          <a:noFill/>
          <a:ln>
            <a:noFill/>
          </a:ln>
          <a:extLst>
            <a:ext uri="{909E8E84-426E-40DD-AFC4-6F175D3DCCD1}"/>
            <a:ext uri="{91240B29-F687-4F45-9708-019B960494DF}"/>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marL="457200" lvl="1" indent="0" eaLnBrk="1" hangingPunct="1">
              <a:spcBef>
                <a:spcPct val="20000"/>
              </a:spcBef>
              <a:buClr>
                <a:schemeClr val="tx1"/>
              </a:buClr>
              <a:defRPr/>
            </a:pPr>
            <a:r>
              <a:rPr lang="en-US" sz="2800" b="1" dirty="0">
                <a:solidFill>
                  <a:schemeClr val="accent2"/>
                </a:solidFill>
                <a:latin typeface="Times New Roman" pitchFamily="18" charset="0"/>
                <a:cs typeface="Times New Roman" pitchFamily="18" charset="0"/>
              </a:rPr>
              <a:t>Found </a:t>
            </a:r>
            <a:r>
              <a:rPr lang="en-US" sz="2800" b="1" dirty="0" smtClean="0">
                <a:solidFill>
                  <a:schemeClr val="accent2"/>
                </a:solidFill>
                <a:latin typeface="Times New Roman" pitchFamily="18" charset="0"/>
                <a:cs typeface="Times New Roman" pitchFamily="18" charset="0"/>
              </a:rPr>
              <a:t>In</a:t>
            </a:r>
            <a:endParaRPr lang="en-US" sz="2800" b="1" dirty="0">
              <a:solidFill>
                <a:schemeClr val="accent2"/>
              </a:solidFill>
              <a:latin typeface="Times New Roman" pitchFamily="18" charset="0"/>
              <a:cs typeface="Times New Roman" pitchFamily="18" charset="0"/>
            </a:endParaRPr>
          </a:p>
          <a:p>
            <a:pPr lvl="1" eaLnBrk="1" hangingPunct="1">
              <a:spcBef>
                <a:spcPct val="20000"/>
              </a:spcBef>
              <a:buClr>
                <a:schemeClr val="tx1"/>
              </a:buClr>
              <a:buFontTx/>
              <a:buChar char="•"/>
              <a:defRPr/>
            </a:pPr>
            <a:r>
              <a:rPr lang="en-US" sz="2800" dirty="0">
                <a:latin typeface="Times New Roman" pitchFamily="18" charset="0"/>
                <a:cs typeface="Times New Roman" pitchFamily="18" charset="0"/>
              </a:rPr>
              <a:t>G-6-PD deficiency, in which uncontrolled oxidative stress causes hemoglobin to denature  and form Heinz bodies, is a common disorder that leads to the formation of bite </a:t>
            </a:r>
            <a:r>
              <a:rPr lang="en-US" sz="2800" dirty="0" smtClean="0">
                <a:latin typeface="Times New Roman" pitchFamily="18" charset="0"/>
                <a:cs typeface="Times New Roman" pitchFamily="18" charset="0"/>
              </a:rPr>
              <a:t>cells.</a:t>
            </a:r>
            <a:endParaRPr lang="en-US" sz="2800" dirty="0">
              <a:latin typeface="Times New Roman" pitchFamily="18" charset="0"/>
              <a:cs typeface="Times New Roman" pitchFamily="18" charset="0"/>
            </a:endParaRPr>
          </a:p>
          <a:p>
            <a:pPr eaLnBrk="1" hangingPunct="1">
              <a:spcBef>
                <a:spcPct val="20000"/>
              </a:spcBef>
              <a:buClr>
                <a:schemeClr val="tx1"/>
              </a:buClr>
              <a:buFontTx/>
              <a:buChar char="•"/>
              <a:defRPr/>
            </a:pPr>
            <a:endParaRPr lang="en-US" sz="2400" dirty="0">
              <a:latin typeface="Century Gothic" pitchFamily="34" charset="0"/>
            </a:endParaRPr>
          </a:p>
        </p:txBody>
      </p:sp>
      <p:pic>
        <p:nvPicPr>
          <p:cNvPr id="5" name="Picture 6" descr="http://t2.gstatic.com/images?q=tbn:ANd9GcQEcsT7OcX1Xmz3QX8eqPGD_UpLN0ftUSY4FpHmFAYHUbn09AhZQ0ZJPeuB"/>
          <p:cNvPicPr>
            <a:picLocks noChangeAspect="1" noChangeArrowheads="1"/>
          </p:cNvPicPr>
          <p:nvPr/>
        </p:nvPicPr>
        <p:blipFill>
          <a:blip r:embed="rId2"/>
          <a:srcRect/>
          <a:stretch>
            <a:fillRect/>
          </a:stretch>
        </p:blipFill>
        <p:spPr bwMode="auto">
          <a:xfrm>
            <a:off x="5367223" y="3101975"/>
            <a:ext cx="3533255" cy="26860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95288" y="2924175"/>
            <a:ext cx="8229600" cy="1066800"/>
          </a:xfrm>
        </p:spPr>
        <p:txBody>
          <a:bodyPr/>
          <a:lstStyle/>
          <a:p>
            <a:pPr eaLnBrk="1" hangingPunct="1">
              <a:defRPr/>
            </a:pPr>
            <a:r>
              <a:rPr lang="en-US" dirty="0" smtClean="0"/>
              <a:t>		</a:t>
            </a:r>
            <a:r>
              <a:rPr lang="en-US" dirty="0" err="1" smtClean="0"/>
              <a:t>Periferik</a:t>
            </a:r>
            <a:r>
              <a:rPr lang="en-US" dirty="0" smtClean="0"/>
              <a:t> </a:t>
            </a:r>
            <a:r>
              <a:rPr lang="en-US" dirty="0" err="1" smtClean="0"/>
              <a:t>Yayma</a:t>
            </a:r>
            <a:endParaRPr lang="en-US"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txBox="1">
            <a:spLocks noChangeArrowheads="1"/>
          </p:cNvSpPr>
          <p:nvPr/>
        </p:nvSpPr>
        <p:spPr bwMode="auto">
          <a:xfrm>
            <a:off x="500063" y="1362075"/>
            <a:ext cx="3751262" cy="1914525"/>
          </a:xfrm>
          <a:prstGeom prst="rect">
            <a:avLst/>
          </a:prstGeom>
          <a:noFill/>
          <a:ln w="9525">
            <a:noFill/>
            <a:miter lim="800000"/>
            <a:headEnd/>
            <a:tailEnd/>
          </a:ln>
        </p:spPr>
        <p:txBody>
          <a:bodyPr/>
          <a:lstStyle/>
          <a:p>
            <a:pPr marL="342900" indent="-342900">
              <a:spcBef>
                <a:spcPct val="20000"/>
              </a:spcBef>
              <a:buClr>
                <a:schemeClr val="tx1"/>
              </a:buClr>
              <a:buFont typeface="Wingdings" pitchFamily="2" charset="2"/>
              <a:buNone/>
            </a:pPr>
            <a:r>
              <a:rPr lang="en-US" sz="2800">
                <a:latin typeface="Times New Roman" pitchFamily="18" charset="0"/>
                <a:cs typeface="Times New Roman" pitchFamily="18" charset="0"/>
              </a:rPr>
              <a:t>Sickle shaped red cells.</a:t>
            </a:r>
          </a:p>
          <a:p>
            <a:pPr marL="342900" indent="-342900">
              <a:spcBef>
                <a:spcPct val="20000"/>
              </a:spcBef>
              <a:buClr>
                <a:schemeClr val="tx1"/>
              </a:buClr>
              <a:buFont typeface="Wingdings" pitchFamily="2" charset="2"/>
              <a:buNone/>
            </a:pPr>
            <a:r>
              <a:rPr lang="en-US" sz="2800">
                <a:latin typeface="Times New Roman" pitchFamily="18" charset="0"/>
                <a:cs typeface="Times New Roman" pitchFamily="18" charset="0"/>
              </a:rPr>
              <a:t> </a:t>
            </a:r>
            <a:endParaRPr lang="en-US" sz="2800" u="sng">
              <a:latin typeface="Times New Roman" pitchFamily="18" charset="0"/>
              <a:cs typeface="Times New Roman" pitchFamily="18" charset="0"/>
            </a:endParaRPr>
          </a:p>
          <a:p>
            <a:pPr marL="342900" indent="-342900">
              <a:spcBef>
                <a:spcPct val="20000"/>
              </a:spcBef>
              <a:buClr>
                <a:schemeClr val="tx1"/>
              </a:buClr>
              <a:buFont typeface="Wingdings" pitchFamily="2" charset="2"/>
              <a:buNone/>
            </a:pPr>
            <a:r>
              <a:rPr lang="en-US" sz="2800" b="1">
                <a:solidFill>
                  <a:schemeClr val="accent2"/>
                </a:solidFill>
                <a:latin typeface="Times New Roman" pitchFamily="18" charset="0"/>
                <a:cs typeface="Times New Roman" pitchFamily="18" charset="0"/>
              </a:rPr>
              <a:t>Found in</a:t>
            </a:r>
          </a:p>
          <a:p>
            <a:pPr marL="342900" indent="-342900">
              <a:spcBef>
                <a:spcPct val="20000"/>
              </a:spcBef>
              <a:buClr>
                <a:schemeClr val="tx1"/>
              </a:buClr>
              <a:buFont typeface="Wingdings" pitchFamily="2" charset="2"/>
              <a:buNone/>
            </a:pPr>
            <a:r>
              <a:rPr lang="en-US" sz="2800">
                <a:latin typeface="Times New Roman" pitchFamily="18" charset="0"/>
                <a:cs typeface="Times New Roman" pitchFamily="18" charset="0"/>
              </a:rPr>
              <a:t>  Hb-S disease and trait</a:t>
            </a:r>
          </a:p>
        </p:txBody>
      </p:sp>
      <p:sp>
        <p:nvSpPr>
          <p:cNvPr id="77827" name="Title 4"/>
          <p:cNvSpPr txBox="1">
            <a:spLocks/>
          </p:cNvSpPr>
          <p:nvPr/>
        </p:nvSpPr>
        <p:spPr bwMode="auto">
          <a:xfrm>
            <a:off x="500063" y="601663"/>
            <a:ext cx="8293100" cy="635000"/>
          </a:xfrm>
          <a:prstGeom prst="rect">
            <a:avLst/>
          </a:prstGeom>
          <a:noFill/>
          <a:ln w="9525">
            <a:noFill/>
            <a:miter lim="800000"/>
            <a:headEnd/>
            <a:tailEnd/>
          </a:ln>
        </p:spPr>
        <p:txBody>
          <a:bodyPr/>
          <a:lstStyle/>
          <a:p>
            <a:pPr>
              <a:buClr>
                <a:schemeClr val="tx1"/>
              </a:buClr>
            </a:pPr>
            <a:r>
              <a:rPr lang="en-US" sz="4000" b="1">
                <a:solidFill>
                  <a:schemeClr val="accent2"/>
                </a:solidFill>
                <a:latin typeface="Times New Roman" pitchFamily="18" charset="0"/>
                <a:cs typeface="Times New Roman" pitchFamily="18" charset="0"/>
              </a:rPr>
              <a:t>Sickle Cells</a:t>
            </a:r>
          </a:p>
        </p:txBody>
      </p:sp>
      <p:pic>
        <p:nvPicPr>
          <p:cNvPr id="4" name="Picture 5"/>
          <p:cNvPicPr>
            <a:picLocks noChangeAspect="1" noChangeArrowheads="1"/>
          </p:cNvPicPr>
          <p:nvPr/>
        </p:nvPicPr>
        <p:blipFill>
          <a:blip r:embed="rId2"/>
          <a:srcRect/>
          <a:stretch>
            <a:fillRect/>
          </a:stretch>
        </p:blipFill>
        <p:spPr bwMode="auto">
          <a:xfrm>
            <a:off x="4526280" y="1036320"/>
            <a:ext cx="4075090" cy="4968240"/>
          </a:xfrm>
          <a:prstGeom prst="rect">
            <a:avLst/>
          </a:prstGeom>
          <a:ln w="228600" cap="sq" cmpd="thickThin">
            <a:solidFill>
              <a:schemeClr val="tx1">
                <a:lumMod val="75000"/>
                <a:lumOff val="25000"/>
              </a:schemeClr>
            </a:solidFill>
            <a:prstDash val="solid"/>
            <a:miter lim="800000"/>
          </a:ln>
          <a:effectLst>
            <a:innerShdw blurRad="76200">
              <a:schemeClr val="accent6">
                <a:lumMod val="75000"/>
              </a:schemeClr>
            </a:innerShdw>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74638" y="949325"/>
            <a:ext cx="8829675" cy="5608638"/>
          </a:xfrm>
          <a:prstGeom prst="rect">
            <a:avLst/>
          </a:prstGeom>
        </p:spPr>
        <p:txBody>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marL="274320" indent="-274320" fontAlgn="auto">
              <a:spcAft>
                <a:spcPts val="0"/>
              </a:spcAft>
              <a:buFont typeface="Wingdings" pitchFamily="2" charset="2"/>
              <a:buNone/>
              <a:defRPr/>
            </a:pPr>
            <a:r>
              <a:rPr lang="en-US" dirty="0" smtClean="0">
                <a:latin typeface="Century Gothic" pitchFamily="34" charset="0"/>
              </a:rPr>
              <a:t>	</a:t>
            </a:r>
            <a:r>
              <a:rPr lang="en-US" sz="2800" dirty="0" smtClean="0">
                <a:latin typeface="Times New Roman" pitchFamily="18" charset="0"/>
                <a:cs typeface="Times New Roman" pitchFamily="18" charset="0"/>
              </a:rPr>
              <a:t>Red cell with 30 or more, short blunt projections which are regularly distributed on their surface</a:t>
            </a:r>
            <a:endParaRPr lang="en-US" sz="2800" u="sng" dirty="0" smtClean="0">
              <a:latin typeface="Times New Roman" pitchFamily="18" charset="0"/>
              <a:cs typeface="Times New Roman" pitchFamily="18" charset="0"/>
            </a:endParaRPr>
          </a:p>
          <a:p>
            <a:pPr marL="274320" indent="-274320" fontAlgn="auto">
              <a:spcAft>
                <a:spcPts val="0"/>
              </a:spcAft>
              <a:buFont typeface="Wingdings" pitchFamily="2" charset="2"/>
              <a:buNone/>
              <a:defRPr/>
            </a:pPr>
            <a:r>
              <a:rPr lang="en-US" sz="2800" b="1" dirty="0" smtClean="0">
                <a:solidFill>
                  <a:schemeClr val="accent2"/>
                </a:solidFill>
                <a:latin typeface="Times New Roman" pitchFamily="18" charset="0"/>
                <a:cs typeface="Times New Roman" pitchFamily="18" charset="0"/>
              </a:rPr>
              <a:t>	Found in </a:t>
            </a:r>
          </a:p>
          <a:p>
            <a:pPr marL="268288" indent="0" fontAlgn="auto">
              <a:spcAft>
                <a:spcPts val="0"/>
              </a:spcAft>
              <a:buFont typeface="Wingdings" pitchFamily="2" charset="2"/>
              <a:buNone/>
              <a:defRPr/>
            </a:pPr>
            <a:r>
              <a:rPr lang="en-US" sz="2800" dirty="0" smtClean="0">
                <a:latin typeface="Times New Roman" pitchFamily="18" charset="0"/>
                <a:cs typeface="Times New Roman" pitchFamily="18" charset="0"/>
              </a:rPr>
              <a:t>Usually </a:t>
            </a:r>
            <a:r>
              <a:rPr lang="en-US" sz="2800" dirty="0" err="1" smtClean="0">
                <a:latin typeface="Times New Roman" pitchFamily="18" charset="0"/>
                <a:cs typeface="Times New Roman" pitchFamily="18" charset="0"/>
              </a:rPr>
              <a:t>artifactual</a:t>
            </a:r>
            <a:r>
              <a:rPr lang="en-US" sz="2800" dirty="0" smtClean="0">
                <a:latin typeface="Times New Roman" pitchFamily="18" charset="0"/>
                <a:cs typeface="Times New Roman" pitchFamily="18" charset="0"/>
              </a:rPr>
              <a:t>— the result of slow drying under humid conditions.</a:t>
            </a:r>
          </a:p>
          <a:p>
            <a:pPr marL="268288" indent="0" fontAlgn="auto">
              <a:spcAft>
                <a:spcPts val="0"/>
              </a:spcAft>
              <a:buFont typeface="Wingdings" pitchFamily="2" charset="2"/>
              <a:buNone/>
              <a:defRPr/>
            </a:pPr>
            <a:r>
              <a:rPr lang="en-US" sz="2800" dirty="0" smtClean="0">
                <a:latin typeface="Times New Roman" pitchFamily="18" charset="0"/>
                <a:cs typeface="Times New Roman" pitchFamily="18" charset="0"/>
              </a:rPr>
              <a:t>Sometimes are non - </a:t>
            </a:r>
            <a:r>
              <a:rPr lang="en-US" sz="2800" dirty="0" err="1" smtClean="0">
                <a:latin typeface="Times New Roman" pitchFamily="18" charset="0"/>
                <a:cs typeface="Times New Roman" pitchFamily="18" charset="0"/>
              </a:rPr>
              <a:t>artifactual</a:t>
            </a:r>
            <a:r>
              <a:rPr lang="en-US" sz="2800" dirty="0" smtClean="0">
                <a:latin typeface="Times New Roman" pitchFamily="18" charset="0"/>
                <a:cs typeface="Times New Roman" pitchFamily="18" charset="0"/>
              </a:rPr>
              <a:t>, indicating uremia or pyruvate kinase deficiency.</a:t>
            </a:r>
            <a:endParaRPr lang="en-US" sz="2800" u="sng" dirty="0" smtClean="0">
              <a:latin typeface="Times New Roman" pitchFamily="18" charset="0"/>
              <a:cs typeface="Times New Roman" pitchFamily="18" charset="0"/>
            </a:endParaRPr>
          </a:p>
          <a:p>
            <a:pPr marL="536575" indent="-268288" fontAlgn="auto">
              <a:spcAft>
                <a:spcPts val="0"/>
              </a:spcAft>
              <a:defRPr/>
            </a:pPr>
            <a:r>
              <a:rPr lang="en-US" sz="2800" dirty="0" smtClean="0">
                <a:latin typeface="Times New Roman" pitchFamily="18" charset="0"/>
                <a:cs typeface="Times New Roman" pitchFamily="18" charset="0"/>
              </a:rPr>
              <a:t>Hemolytic anemia</a:t>
            </a:r>
          </a:p>
          <a:p>
            <a:pPr marL="536575" indent="-268288" fontAlgn="auto">
              <a:spcAft>
                <a:spcPts val="0"/>
              </a:spcAft>
              <a:defRPr/>
            </a:pPr>
            <a:r>
              <a:rPr lang="en-US" sz="2800" dirty="0" smtClean="0">
                <a:latin typeface="Times New Roman" pitchFamily="18" charset="0"/>
                <a:cs typeface="Times New Roman" pitchFamily="18" charset="0"/>
              </a:rPr>
              <a:t>Uremia.</a:t>
            </a:r>
          </a:p>
          <a:p>
            <a:pPr marL="536575" indent="-268288" fontAlgn="auto">
              <a:spcAft>
                <a:spcPts val="0"/>
              </a:spcAft>
              <a:defRPr/>
            </a:pPr>
            <a:r>
              <a:rPr lang="en-US" sz="2800" dirty="0" err="1" smtClean="0">
                <a:latin typeface="Times New Roman" pitchFamily="18" charset="0"/>
                <a:cs typeface="Times New Roman" pitchFamily="18" charset="0"/>
              </a:rPr>
              <a:t>Megaloblastic</a:t>
            </a:r>
            <a:r>
              <a:rPr lang="en-US" sz="2800" dirty="0" smtClean="0">
                <a:latin typeface="Times New Roman" pitchFamily="18" charset="0"/>
                <a:cs typeface="Times New Roman" pitchFamily="18" charset="0"/>
              </a:rPr>
              <a:t> anemia </a:t>
            </a:r>
          </a:p>
          <a:p>
            <a:pPr marL="268287" indent="0" fontAlgn="auto">
              <a:spcAft>
                <a:spcPts val="0"/>
              </a:spcAft>
              <a:buFontTx/>
              <a:buNone/>
              <a:defRPr/>
            </a:pPr>
            <a:r>
              <a:rPr lang="en-US" sz="2800" dirty="0" smtClean="0">
                <a:solidFill>
                  <a:schemeClr val="accent2"/>
                </a:solidFill>
                <a:latin typeface="Times New Roman" pitchFamily="18" charset="0"/>
                <a:cs typeface="Times New Roman" pitchFamily="18" charset="0"/>
              </a:rPr>
              <a:t>Cells retain the central pallor</a:t>
            </a:r>
            <a:r>
              <a:rPr lang="en-US" sz="2800" dirty="0" smtClean="0">
                <a:latin typeface="Times New Roman" pitchFamily="18" charset="0"/>
                <a:cs typeface="Times New Roman" pitchFamily="18" charset="0"/>
              </a:rPr>
              <a:t>.</a:t>
            </a:r>
            <a:br>
              <a:rPr lang="en-US" sz="2800" dirty="0" smtClean="0">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sp>
        <p:nvSpPr>
          <p:cNvPr id="78851" name="Title 3"/>
          <p:cNvSpPr txBox="1">
            <a:spLocks/>
          </p:cNvSpPr>
          <p:nvPr/>
        </p:nvSpPr>
        <p:spPr bwMode="auto">
          <a:xfrm>
            <a:off x="487363" y="173038"/>
            <a:ext cx="8369300" cy="776287"/>
          </a:xfrm>
          <a:prstGeom prst="rect">
            <a:avLst/>
          </a:prstGeom>
          <a:noFill/>
          <a:ln w="9525">
            <a:noFill/>
            <a:miter lim="800000"/>
            <a:headEnd/>
            <a:tailEnd/>
          </a:ln>
        </p:spPr>
        <p:txBody>
          <a:bodyPr/>
          <a:lstStyle/>
          <a:p>
            <a:pPr>
              <a:buClr>
                <a:schemeClr val="tx1"/>
              </a:buClr>
            </a:pPr>
            <a:r>
              <a:rPr lang="en-US" sz="3600" b="1">
                <a:solidFill>
                  <a:schemeClr val="accent2"/>
                </a:solidFill>
                <a:latin typeface="Times New Roman" pitchFamily="18" charset="0"/>
                <a:cs typeface="Times New Roman" pitchFamily="18" charset="0"/>
              </a:rPr>
              <a:t>Echinocyte “Burr” (crenation ) cell:</a:t>
            </a:r>
          </a:p>
        </p:txBody>
      </p:sp>
      <p:pic>
        <p:nvPicPr>
          <p:cNvPr id="4" name="Picture 6"/>
          <p:cNvPicPr>
            <a:picLocks noChangeAspect="1" noChangeArrowheads="1"/>
          </p:cNvPicPr>
          <p:nvPr/>
        </p:nvPicPr>
        <p:blipFill>
          <a:blip r:embed="rId2"/>
          <a:srcRect/>
          <a:stretch>
            <a:fillRect/>
          </a:stretch>
        </p:blipFill>
        <p:spPr bwMode="auto">
          <a:xfrm>
            <a:off x="4953000" y="3916680"/>
            <a:ext cx="3992442" cy="2641774"/>
          </a:xfrm>
          <a:prstGeom prst="snip2DiagRect">
            <a:avLst>
              <a:gd name="adj1" fmla="val 0"/>
              <a:gd name="adj2" fmla="val 13124"/>
            </a:avLst>
          </a:prstGeom>
          <a:solidFill>
            <a:srgbClr val="FFFFFF">
              <a:shade val="85000"/>
            </a:srgbClr>
          </a:solidFill>
          <a:ln w="88900" cap="sq">
            <a:solidFill>
              <a:schemeClr val="tx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3"/>
          <p:cNvSpPr txBox="1">
            <a:spLocks noChangeArrowheads="1"/>
          </p:cNvSpPr>
          <p:nvPr/>
        </p:nvSpPr>
        <p:spPr bwMode="auto">
          <a:xfrm>
            <a:off x="228600" y="228600"/>
            <a:ext cx="184150" cy="579438"/>
          </a:xfrm>
          <a:prstGeom prst="rect">
            <a:avLst/>
          </a:prstGeom>
          <a:noFill/>
          <a:ln w="9525">
            <a:noFill/>
            <a:miter lim="800000"/>
            <a:headEnd/>
            <a:tailEnd/>
          </a:ln>
        </p:spPr>
        <p:txBody>
          <a:bodyPr wrap="none">
            <a:spAutoFit/>
          </a:bodyPr>
          <a:lstStyle/>
          <a:p>
            <a:endParaRPr lang="ar-SA" sz="3200">
              <a:latin typeface="Helvetica"/>
            </a:endParaRPr>
          </a:p>
        </p:txBody>
      </p:sp>
      <p:sp>
        <p:nvSpPr>
          <p:cNvPr id="79875" name="Rectangle 6"/>
          <p:cNvSpPr txBox="1">
            <a:spLocks noChangeArrowheads="1"/>
          </p:cNvSpPr>
          <p:nvPr/>
        </p:nvSpPr>
        <p:spPr bwMode="auto">
          <a:xfrm>
            <a:off x="514350" y="228600"/>
            <a:ext cx="8629650" cy="771525"/>
          </a:xfrm>
          <a:prstGeom prst="rect">
            <a:avLst/>
          </a:prstGeom>
          <a:noFill/>
          <a:ln w="9525">
            <a:noFill/>
            <a:miter lim="800000"/>
            <a:headEnd/>
            <a:tailEnd/>
          </a:ln>
        </p:spPr>
        <p:txBody>
          <a:bodyPr/>
          <a:lstStyle/>
          <a:p>
            <a:pPr algn="ctr">
              <a:buClr>
                <a:schemeClr val="tx1"/>
              </a:buClr>
            </a:pPr>
            <a:r>
              <a:rPr lang="en-US" sz="3600" b="1">
                <a:solidFill>
                  <a:schemeClr val="accent2"/>
                </a:solidFill>
                <a:latin typeface="Times New Roman" pitchFamily="18" charset="0"/>
                <a:cs typeface="Times New Roman" pitchFamily="18" charset="0"/>
              </a:rPr>
              <a:t>Echinocytes (Burr Cells)</a:t>
            </a:r>
          </a:p>
        </p:txBody>
      </p:sp>
      <p:pic>
        <p:nvPicPr>
          <p:cNvPr id="4" name="Picture 10"/>
          <p:cNvPicPr>
            <a:picLocks noChangeAspect="1" noChangeArrowheads="1"/>
          </p:cNvPicPr>
          <p:nvPr/>
        </p:nvPicPr>
        <p:blipFill>
          <a:blip r:embed="rId2"/>
          <a:srcRect/>
          <a:stretch>
            <a:fillRect/>
          </a:stretch>
        </p:blipFill>
        <p:spPr bwMode="auto">
          <a:xfrm>
            <a:off x="1357313" y="1428750"/>
            <a:ext cx="6796087" cy="4627563"/>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txBox="1">
            <a:spLocks noChangeArrowheads="1"/>
          </p:cNvSpPr>
          <p:nvPr/>
        </p:nvSpPr>
        <p:spPr bwMode="auto">
          <a:xfrm>
            <a:off x="285750" y="1285875"/>
            <a:ext cx="8512175" cy="5040313"/>
          </a:xfrm>
          <a:prstGeom prst="rect">
            <a:avLst/>
          </a:prstGeom>
          <a:noFill/>
          <a:ln>
            <a:noFill/>
          </a:ln>
          <a:extLst>
            <a:ext uri="{909E8E84-426E-40DD-AFC4-6F175D3DCCD1}"/>
            <a:ext uri="{91240B29-F687-4F45-9708-019B960494DF}"/>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buClr>
                <a:schemeClr val="tx1"/>
              </a:buClr>
              <a:buFont typeface="Wingdings" pitchFamily="2" charset="2"/>
              <a:buNone/>
              <a:defRPr/>
            </a:pPr>
            <a:r>
              <a:rPr lang="en-US" sz="2400" dirty="0">
                <a:latin typeface="Century Gothic" pitchFamily="34" charset="0"/>
              </a:rPr>
              <a:t>	</a:t>
            </a:r>
            <a:r>
              <a:rPr lang="en-US" sz="3200" dirty="0">
                <a:latin typeface="Times New Roman" pitchFamily="18" charset="0"/>
                <a:cs typeface="Times New Roman" pitchFamily="18" charset="0"/>
              </a:rPr>
              <a:t>Red blood cells with irregularly spaced projections, these projections very in width but usually contain a rounded end</a:t>
            </a:r>
            <a:endParaRPr lang="en-US" sz="3200" u="sng" dirty="0">
              <a:latin typeface="Times New Roman" pitchFamily="18" charset="0"/>
              <a:cs typeface="Times New Roman" pitchFamily="18" charset="0"/>
            </a:endParaRPr>
          </a:p>
          <a:p>
            <a:pPr eaLnBrk="1" hangingPunct="1">
              <a:spcBef>
                <a:spcPct val="20000"/>
              </a:spcBef>
              <a:buClr>
                <a:schemeClr val="tx1"/>
              </a:buClr>
              <a:buFont typeface="Wingdings" pitchFamily="2" charset="2"/>
              <a:buNone/>
              <a:defRPr/>
            </a:pPr>
            <a:endParaRPr lang="en-US" sz="3200" u="sng" dirty="0">
              <a:solidFill>
                <a:srgbClr val="FFC000"/>
              </a:solidFill>
              <a:latin typeface="Times New Roman" pitchFamily="18" charset="0"/>
              <a:cs typeface="Times New Roman" pitchFamily="18" charset="0"/>
            </a:endParaRPr>
          </a:p>
          <a:p>
            <a:pPr marL="0" indent="0" eaLnBrk="1" hangingPunct="1">
              <a:spcBef>
                <a:spcPct val="20000"/>
              </a:spcBef>
              <a:buClr>
                <a:schemeClr val="tx1"/>
              </a:buClr>
              <a:defRPr/>
            </a:pPr>
            <a:r>
              <a:rPr lang="en-US" sz="3200" b="1" dirty="0" smtClean="0">
                <a:solidFill>
                  <a:schemeClr val="accent2"/>
                </a:solidFill>
                <a:latin typeface="Times New Roman" pitchFamily="18" charset="0"/>
                <a:cs typeface="Times New Roman" pitchFamily="18" charset="0"/>
              </a:rPr>
              <a:t>Found in</a:t>
            </a:r>
          </a:p>
          <a:p>
            <a:pPr marL="457200" indent="-457200" eaLnBrk="1" hangingPunct="1">
              <a:spcBef>
                <a:spcPct val="20000"/>
              </a:spcBef>
              <a:buClr>
                <a:schemeClr val="tx1"/>
              </a:buClr>
              <a:buFont typeface="Arial" pitchFamily="34" charset="0"/>
              <a:buChar char="•"/>
              <a:defRPr/>
            </a:pPr>
            <a:r>
              <a:rPr lang="en-US" sz="2800" dirty="0" smtClean="0">
                <a:latin typeface="Times New Roman" pitchFamily="18" charset="0"/>
                <a:cs typeface="Times New Roman" pitchFamily="18" charset="0"/>
              </a:rPr>
              <a:t>Liver </a:t>
            </a:r>
            <a:r>
              <a:rPr lang="en-US" sz="2800" dirty="0">
                <a:latin typeface="Times New Roman" pitchFamily="18" charset="0"/>
                <a:cs typeface="Times New Roman" pitchFamily="18" charset="0"/>
              </a:rPr>
              <a:t>disease </a:t>
            </a:r>
            <a:endParaRPr lang="en-US" sz="2800" dirty="0" smtClean="0">
              <a:latin typeface="Times New Roman" pitchFamily="18" charset="0"/>
              <a:cs typeface="Times New Roman" pitchFamily="18" charset="0"/>
            </a:endParaRPr>
          </a:p>
          <a:p>
            <a:pPr marL="457200" indent="-457200" eaLnBrk="1" hangingPunct="1">
              <a:spcBef>
                <a:spcPct val="20000"/>
              </a:spcBef>
              <a:buClr>
                <a:schemeClr val="tx1"/>
              </a:buClr>
              <a:buFont typeface="Arial" pitchFamily="34" charset="0"/>
              <a:buChar char="•"/>
              <a:defRPr/>
            </a:pPr>
            <a:r>
              <a:rPr lang="en-US" sz="2800" dirty="0" smtClean="0">
                <a:latin typeface="Times New Roman" pitchFamily="18" charset="0"/>
                <a:cs typeface="Times New Roman" pitchFamily="18" charset="0"/>
              </a:rPr>
              <a:t>Post </a:t>
            </a:r>
            <a:r>
              <a:rPr lang="en-US" sz="2800" dirty="0" err="1" smtClean="0">
                <a:latin typeface="Times New Roman" pitchFamily="18" charset="0"/>
                <a:cs typeface="Times New Roman" pitchFamily="18" charset="0"/>
              </a:rPr>
              <a:t>splenectomy</a:t>
            </a:r>
            <a:endParaRPr lang="en-US" sz="2800" dirty="0" smtClean="0">
              <a:latin typeface="Times New Roman" pitchFamily="18" charset="0"/>
              <a:cs typeface="Times New Roman" pitchFamily="18" charset="0"/>
            </a:endParaRPr>
          </a:p>
          <a:p>
            <a:pPr marL="457200" indent="-457200" eaLnBrk="1" hangingPunct="1">
              <a:spcBef>
                <a:spcPct val="20000"/>
              </a:spcBef>
              <a:buClr>
                <a:schemeClr val="tx1"/>
              </a:buClr>
              <a:buFont typeface="Arial" pitchFamily="34" charset="0"/>
              <a:buChar char="•"/>
              <a:defRPr/>
            </a:pPr>
            <a:r>
              <a:rPr lang="en-US" sz="2800" dirty="0" smtClean="0">
                <a:latin typeface="Times New Roman" pitchFamily="18" charset="0"/>
                <a:cs typeface="Times New Roman" pitchFamily="18" charset="0"/>
              </a:rPr>
              <a:t>Anorexia </a:t>
            </a:r>
            <a:r>
              <a:rPr lang="en-US" sz="2800" dirty="0">
                <a:latin typeface="Times New Roman" pitchFamily="18" charset="0"/>
                <a:cs typeface="Times New Roman" pitchFamily="18" charset="0"/>
              </a:rPr>
              <a:t>nervosa and starvation</a:t>
            </a:r>
          </a:p>
        </p:txBody>
      </p:sp>
      <p:sp>
        <p:nvSpPr>
          <p:cNvPr id="80899" name="Title 3"/>
          <p:cNvSpPr txBox="1">
            <a:spLocks/>
          </p:cNvSpPr>
          <p:nvPr/>
        </p:nvSpPr>
        <p:spPr bwMode="auto">
          <a:xfrm>
            <a:off x="500063" y="214313"/>
            <a:ext cx="8293100" cy="776287"/>
          </a:xfrm>
          <a:prstGeom prst="rect">
            <a:avLst/>
          </a:prstGeom>
          <a:noFill/>
          <a:ln w="9525">
            <a:noFill/>
            <a:miter lim="800000"/>
            <a:headEnd/>
            <a:tailEnd/>
          </a:ln>
        </p:spPr>
        <p:txBody>
          <a:bodyPr/>
          <a:lstStyle/>
          <a:p>
            <a:pPr>
              <a:buClr>
                <a:schemeClr val="tx1"/>
              </a:buClr>
            </a:pPr>
            <a:r>
              <a:rPr lang="en-US" sz="4000" b="1">
                <a:solidFill>
                  <a:schemeClr val="accent2"/>
                </a:solidFill>
                <a:latin typeface="Times New Roman" pitchFamily="18" charset="0"/>
                <a:cs typeface="Times New Roman" pitchFamily="18" charset="0"/>
              </a:rPr>
              <a:t>Acanthocytosis (Spur Cells):</a:t>
            </a:r>
          </a:p>
        </p:txBody>
      </p:sp>
      <p:pic>
        <p:nvPicPr>
          <p:cNvPr id="5" name="Picture 6"/>
          <p:cNvPicPr>
            <a:picLocks noChangeAspect="1" noChangeArrowheads="1"/>
          </p:cNvPicPr>
          <p:nvPr/>
        </p:nvPicPr>
        <p:blipFill>
          <a:blip r:embed="rId3">
            <a:lum bright="10000" contrast="30000"/>
          </a:blip>
          <a:srcRect/>
          <a:stretch>
            <a:fillRect/>
          </a:stretch>
        </p:blipFill>
        <p:spPr bwMode="auto">
          <a:xfrm>
            <a:off x="5668963" y="2803525"/>
            <a:ext cx="3246437" cy="3522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txBox="1">
            <a:spLocks noChangeArrowheads="1"/>
          </p:cNvSpPr>
          <p:nvPr/>
        </p:nvSpPr>
        <p:spPr bwMode="auto">
          <a:xfrm>
            <a:off x="122238" y="396875"/>
            <a:ext cx="9021762" cy="914400"/>
          </a:xfrm>
          <a:prstGeom prst="rect">
            <a:avLst/>
          </a:prstGeom>
          <a:noFill/>
          <a:ln w="9525">
            <a:noFill/>
            <a:miter lim="800000"/>
            <a:headEnd/>
            <a:tailEnd/>
          </a:ln>
        </p:spPr>
        <p:txBody>
          <a:bodyPr/>
          <a:lstStyle/>
          <a:p>
            <a:pPr algn="ctr">
              <a:buClr>
                <a:schemeClr val="tx1"/>
              </a:buClr>
            </a:pPr>
            <a:r>
              <a:rPr lang="en-US" sz="4000" b="1">
                <a:solidFill>
                  <a:schemeClr val="accent2"/>
                </a:solidFill>
                <a:latin typeface="Times New Roman" pitchFamily="18" charset="0"/>
                <a:cs typeface="Times New Roman" pitchFamily="18" charset="0"/>
              </a:rPr>
              <a:t>Acanthocytes (Spur Cells)</a:t>
            </a:r>
          </a:p>
        </p:txBody>
      </p:sp>
      <p:pic>
        <p:nvPicPr>
          <p:cNvPr id="3" name="Picture 5" descr="File:Acanthocytosis.jpg">
            <a:hlinkClick r:id="rId2"/>
          </p:cNvPr>
          <p:cNvPicPr>
            <a:picLocks noChangeAspect="1" noChangeArrowheads="1"/>
          </p:cNvPicPr>
          <p:nvPr/>
        </p:nvPicPr>
        <p:blipFill>
          <a:blip r:embed="rId3"/>
          <a:srcRect/>
          <a:stretch>
            <a:fillRect/>
          </a:stretch>
        </p:blipFill>
        <p:spPr bwMode="auto">
          <a:xfrm>
            <a:off x="1214410" y="1500174"/>
            <a:ext cx="7324600" cy="46207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1">
            <a:schemeClr val="accent5"/>
          </a:lnRef>
          <a:fillRef idx="3">
            <a:schemeClr val="accent5"/>
          </a:fillRef>
          <a:effectRef idx="2">
            <a:schemeClr val="accent5"/>
          </a:effectRef>
          <a:fontRef idx="minor">
            <a:schemeClr val="lt1"/>
          </a:fontRef>
        </p:style>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34963" y="1412875"/>
            <a:ext cx="8564562" cy="4584700"/>
          </a:xfrm>
          <a:prstGeom prst="rect">
            <a:avLst/>
          </a:prstGeom>
        </p:spPr>
        <p:txBody>
          <a:bodyPr>
            <a:normAutofit/>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marL="0" indent="0" fontAlgn="auto">
              <a:spcAft>
                <a:spcPts val="0"/>
              </a:spcAft>
              <a:buFontTx/>
              <a:buNone/>
              <a:defRPr/>
            </a:pPr>
            <a:r>
              <a:rPr lang="en-US" sz="3200" dirty="0" smtClean="0">
                <a:latin typeface="Times New Roman" pitchFamily="18" charset="0"/>
                <a:cs typeface="Times New Roman" pitchFamily="18" charset="0"/>
              </a:rPr>
              <a:t>Resembles a tear and usually smaller than the normal RBC.</a:t>
            </a:r>
          </a:p>
          <a:p>
            <a:pPr marL="274320" indent="-274320" fontAlgn="auto">
              <a:spcAft>
                <a:spcPts val="0"/>
              </a:spcAft>
              <a:buFont typeface="Wingdings 3"/>
              <a:buChar char=""/>
              <a:defRPr/>
            </a:pPr>
            <a:endParaRPr lang="en-US" sz="1200" dirty="0" smtClean="0">
              <a:latin typeface="Times New Roman" pitchFamily="18" charset="0"/>
              <a:cs typeface="Times New Roman" pitchFamily="18" charset="0"/>
            </a:endParaRPr>
          </a:p>
          <a:p>
            <a:pPr marL="274320" indent="-274320" rtl="1" fontAlgn="auto">
              <a:lnSpc>
                <a:spcPct val="90000"/>
              </a:lnSpc>
              <a:spcAft>
                <a:spcPts val="0"/>
              </a:spcAft>
              <a:buClr>
                <a:schemeClr val="hlink"/>
              </a:buClr>
              <a:buFont typeface="Wingdings" pitchFamily="2" charset="2"/>
              <a:buNone/>
              <a:defRPr/>
            </a:pPr>
            <a:r>
              <a:rPr lang="en-US" sz="3200" b="1" dirty="0" smtClean="0">
                <a:solidFill>
                  <a:schemeClr val="accent2"/>
                </a:solidFill>
                <a:latin typeface="Times New Roman" pitchFamily="18" charset="0"/>
                <a:cs typeface="Times New Roman" pitchFamily="18" charset="0"/>
              </a:rPr>
              <a:t>Found in</a:t>
            </a:r>
          </a:p>
          <a:p>
            <a:pPr marL="630237" indent="-457200" fontAlgn="auto">
              <a:lnSpc>
                <a:spcPct val="90000"/>
              </a:lnSpc>
              <a:spcAft>
                <a:spcPts val="0"/>
              </a:spcAft>
              <a:buClr>
                <a:schemeClr val="hlink"/>
              </a:buClr>
              <a:defRPr/>
            </a:pPr>
            <a:r>
              <a:rPr lang="en-US" sz="3200" dirty="0" smtClean="0">
                <a:latin typeface="Times New Roman" pitchFamily="18" charset="0"/>
                <a:cs typeface="Times New Roman" pitchFamily="18" charset="0"/>
              </a:rPr>
              <a:t>Bone </a:t>
            </a:r>
            <a:r>
              <a:rPr lang="en-US" sz="3200" dirty="0">
                <a:latin typeface="Times New Roman" pitchFamily="18" charset="0"/>
                <a:cs typeface="Times New Roman" pitchFamily="18" charset="0"/>
              </a:rPr>
              <a:t>marrow fibrosis</a:t>
            </a:r>
          </a:p>
          <a:p>
            <a:pPr marL="630237" indent="-457200" fontAlgn="auto">
              <a:lnSpc>
                <a:spcPct val="90000"/>
              </a:lnSpc>
              <a:spcAft>
                <a:spcPts val="0"/>
              </a:spcAft>
              <a:buClr>
                <a:schemeClr val="hlink"/>
              </a:buClr>
              <a:defRPr/>
            </a:pPr>
            <a:r>
              <a:rPr lang="en-US" sz="3200" dirty="0" err="1" smtClean="0">
                <a:latin typeface="Times New Roman" pitchFamily="18" charset="0"/>
                <a:cs typeface="Times New Roman" pitchFamily="18" charset="0"/>
              </a:rPr>
              <a:t>Megaloblastic</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anemia</a:t>
            </a:r>
          </a:p>
          <a:p>
            <a:pPr marL="630237" indent="-457200" fontAlgn="auto">
              <a:lnSpc>
                <a:spcPct val="90000"/>
              </a:lnSpc>
              <a:spcAft>
                <a:spcPts val="0"/>
              </a:spcAft>
              <a:buClr>
                <a:schemeClr val="hlink"/>
              </a:buClr>
              <a:defRPr/>
            </a:pPr>
            <a:r>
              <a:rPr lang="en-US" sz="3200" dirty="0" smtClean="0">
                <a:latin typeface="Times New Roman" pitchFamily="18" charset="0"/>
                <a:cs typeface="Times New Roman" pitchFamily="18" charset="0"/>
              </a:rPr>
              <a:t>Iron </a:t>
            </a:r>
            <a:r>
              <a:rPr lang="en-US" sz="3200" dirty="0">
                <a:latin typeface="Times New Roman" pitchFamily="18" charset="0"/>
                <a:cs typeface="Times New Roman" pitchFamily="18" charset="0"/>
              </a:rPr>
              <a:t>deficiency</a:t>
            </a:r>
          </a:p>
          <a:p>
            <a:pPr marL="630237" indent="-457200" fontAlgn="auto">
              <a:lnSpc>
                <a:spcPct val="90000"/>
              </a:lnSpc>
              <a:spcAft>
                <a:spcPts val="0"/>
              </a:spcAft>
              <a:buClr>
                <a:schemeClr val="hlink"/>
              </a:buClr>
              <a:defRPr/>
            </a:pPr>
            <a:r>
              <a:rPr lang="en-US" sz="3200" dirty="0" err="1" smtClean="0">
                <a:latin typeface="Times New Roman" pitchFamily="18" charset="0"/>
                <a:cs typeface="Times New Roman" pitchFamily="18" charset="0"/>
              </a:rPr>
              <a:t>Thalassaemia</a:t>
            </a:r>
            <a:endParaRPr lang="en-US" sz="3200" dirty="0">
              <a:latin typeface="Times New Roman" pitchFamily="18" charset="0"/>
              <a:cs typeface="Times New Roman" pitchFamily="18" charset="0"/>
            </a:endParaRPr>
          </a:p>
        </p:txBody>
      </p:sp>
      <p:sp>
        <p:nvSpPr>
          <p:cNvPr id="82947" name="Text Box 4"/>
          <p:cNvSpPr txBox="1">
            <a:spLocks noChangeArrowheads="1"/>
          </p:cNvSpPr>
          <p:nvPr/>
        </p:nvSpPr>
        <p:spPr bwMode="auto">
          <a:xfrm>
            <a:off x="6296025" y="2781300"/>
            <a:ext cx="863600" cy="457200"/>
          </a:xfrm>
          <a:prstGeom prst="rect">
            <a:avLst/>
          </a:prstGeom>
          <a:noFill/>
          <a:ln w="9525">
            <a:noFill/>
            <a:miter lim="800000"/>
            <a:headEnd/>
            <a:tailEnd/>
          </a:ln>
        </p:spPr>
        <p:txBody>
          <a:bodyPr>
            <a:spAutoFit/>
          </a:bodyPr>
          <a:lstStyle/>
          <a:p>
            <a:pPr>
              <a:spcBef>
                <a:spcPct val="50000"/>
              </a:spcBef>
            </a:pPr>
            <a:endParaRPr lang="ar-SA"/>
          </a:p>
        </p:txBody>
      </p:sp>
      <p:sp>
        <p:nvSpPr>
          <p:cNvPr id="82948" name="Title 4"/>
          <p:cNvSpPr txBox="1">
            <a:spLocks/>
          </p:cNvSpPr>
          <p:nvPr/>
        </p:nvSpPr>
        <p:spPr bwMode="auto">
          <a:xfrm>
            <a:off x="514350" y="304800"/>
            <a:ext cx="8385175" cy="776288"/>
          </a:xfrm>
          <a:prstGeom prst="rect">
            <a:avLst/>
          </a:prstGeom>
          <a:noFill/>
          <a:ln w="9525">
            <a:noFill/>
            <a:miter lim="800000"/>
            <a:headEnd/>
            <a:tailEnd/>
          </a:ln>
        </p:spPr>
        <p:txBody>
          <a:bodyPr/>
          <a:lstStyle/>
          <a:p>
            <a:pPr>
              <a:buClr>
                <a:schemeClr val="tx1"/>
              </a:buClr>
            </a:pPr>
            <a:r>
              <a:rPr lang="en-GB" sz="4000" b="1">
                <a:solidFill>
                  <a:schemeClr val="accent2"/>
                </a:solidFill>
                <a:latin typeface="Times New Roman" pitchFamily="18" charset="0"/>
                <a:cs typeface="Times New Roman" pitchFamily="18" charset="0"/>
              </a:rPr>
              <a:t>Dacryocytes (</a:t>
            </a:r>
            <a:r>
              <a:rPr lang="en-US" sz="4000" b="1">
                <a:solidFill>
                  <a:schemeClr val="accent2"/>
                </a:solidFill>
                <a:latin typeface="Times New Roman" pitchFamily="18" charset="0"/>
                <a:cs typeface="Times New Roman" pitchFamily="18" charset="0"/>
              </a:rPr>
              <a:t>Teardrop)</a:t>
            </a:r>
          </a:p>
        </p:txBody>
      </p:sp>
      <p:pic>
        <p:nvPicPr>
          <p:cNvPr id="5" name="Picture 5"/>
          <p:cNvPicPr>
            <a:picLocks noChangeAspect="1" noChangeArrowheads="1"/>
          </p:cNvPicPr>
          <p:nvPr/>
        </p:nvPicPr>
        <p:blipFill>
          <a:blip r:embed="rId2"/>
          <a:srcRect/>
          <a:stretch>
            <a:fillRect/>
          </a:stretch>
        </p:blipFill>
        <p:spPr bwMode="auto">
          <a:xfrm>
            <a:off x="4892040" y="2656045"/>
            <a:ext cx="3876401" cy="2786082"/>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txBox="1">
            <a:spLocks noChangeArrowheads="1"/>
          </p:cNvSpPr>
          <p:nvPr/>
        </p:nvSpPr>
        <p:spPr bwMode="auto">
          <a:xfrm>
            <a:off x="454025" y="342900"/>
            <a:ext cx="8370888" cy="776288"/>
          </a:xfrm>
          <a:prstGeom prst="rect">
            <a:avLst/>
          </a:prstGeom>
          <a:noFill/>
          <a:ln w="9525">
            <a:noFill/>
            <a:miter lim="800000"/>
            <a:headEnd/>
            <a:tailEnd/>
          </a:ln>
        </p:spPr>
        <p:txBody>
          <a:bodyPr/>
          <a:lstStyle/>
          <a:p>
            <a:pPr>
              <a:buClr>
                <a:schemeClr val="tx1"/>
              </a:buClr>
            </a:pPr>
            <a:r>
              <a:rPr lang="en-US" sz="4000" b="1">
                <a:solidFill>
                  <a:schemeClr val="accent2"/>
                </a:solidFill>
                <a:latin typeface="Times New Roman" pitchFamily="18" charset="0"/>
                <a:cs typeface="Times New Roman" pitchFamily="18" charset="0"/>
              </a:rPr>
              <a:t>Envelope Form Cell</a:t>
            </a:r>
          </a:p>
        </p:txBody>
      </p:sp>
      <p:sp>
        <p:nvSpPr>
          <p:cNvPr id="83971" name="Rectangle 3"/>
          <p:cNvSpPr txBox="1">
            <a:spLocks noChangeArrowheads="1"/>
          </p:cNvSpPr>
          <p:nvPr/>
        </p:nvSpPr>
        <p:spPr bwMode="auto">
          <a:xfrm>
            <a:off x="454025" y="1428750"/>
            <a:ext cx="4025900" cy="2571750"/>
          </a:xfrm>
          <a:prstGeom prst="rect">
            <a:avLst/>
          </a:prstGeom>
          <a:noFill/>
          <a:ln w="9525">
            <a:noFill/>
            <a:miter lim="800000"/>
            <a:headEnd/>
            <a:tailEnd/>
          </a:ln>
        </p:spPr>
        <p:txBody>
          <a:bodyPr/>
          <a:lstStyle/>
          <a:p>
            <a:pPr>
              <a:spcBef>
                <a:spcPct val="20000"/>
              </a:spcBef>
              <a:buClr>
                <a:schemeClr val="tx1"/>
              </a:buClr>
            </a:pPr>
            <a:r>
              <a:rPr lang="en-US" sz="3200" b="1">
                <a:solidFill>
                  <a:schemeClr val="accent2"/>
                </a:solidFill>
                <a:latin typeface="Times New Roman" pitchFamily="18" charset="0"/>
                <a:cs typeface="Times New Roman" pitchFamily="18" charset="0"/>
              </a:rPr>
              <a:t>Found in</a:t>
            </a:r>
          </a:p>
          <a:p>
            <a:pPr marL="628650" lvl="1" indent="-457200">
              <a:lnSpc>
                <a:spcPct val="90000"/>
              </a:lnSpc>
              <a:spcBef>
                <a:spcPct val="20000"/>
              </a:spcBef>
              <a:buClr>
                <a:schemeClr val="hlink"/>
              </a:buClr>
              <a:buFontTx/>
              <a:buChar char="•"/>
            </a:pPr>
            <a:r>
              <a:rPr lang="en-US" sz="3200">
                <a:latin typeface="Times New Roman" pitchFamily="18" charset="0"/>
                <a:cs typeface="Times New Roman" pitchFamily="18" charset="0"/>
              </a:rPr>
              <a:t>Thalassaemia </a:t>
            </a:r>
          </a:p>
          <a:p>
            <a:pPr marL="628650" lvl="1" indent="-457200">
              <a:lnSpc>
                <a:spcPct val="90000"/>
              </a:lnSpc>
              <a:spcBef>
                <a:spcPct val="20000"/>
              </a:spcBef>
              <a:buClr>
                <a:schemeClr val="hlink"/>
              </a:buClr>
              <a:buFontTx/>
              <a:buChar char="•"/>
            </a:pPr>
            <a:r>
              <a:rPr lang="en-US" sz="3200">
                <a:latin typeface="Times New Roman" pitchFamily="18" charset="0"/>
                <a:cs typeface="Times New Roman" pitchFamily="18" charset="0"/>
              </a:rPr>
              <a:t>Sickle cell anemia</a:t>
            </a:r>
          </a:p>
        </p:txBody>
      </p:sp>
      <p:pic>
        <p:nvPicPr>
          <p:cNvPr id="4" name="Picture 7"/>
          <p:cNvPicPr>
            <a:picLocks noChangeAspect="1" noChangeArrowheads="1"/>
          </p:cNvPicPr>
          <p:nvPr/>
        </p:nvPicPr>
        <p:blipFill>
          <a:blip r:embed="rId2"/>
          <a:srcRect/>
          <a:stretch>
            <a:fillRect/>
          </a:stretch>
        </p:blipFill>
        <p:spPr bwMode="auto">
          <a:xfrm>
            <a:off x="4640263" y="1428750"/>
            <a:ext cx="4002087" cy="37719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txBox="1">
            <a:spLocks noChangeArrowheads="1"/>
          </p:cNvSpPr>
          <p:nvPr/>
        </p:nvSpPr>
        <p:spPr bwMode="auto">
          <a:xfrm>
            <a:off x="0" y="0"/>
            <a:ext cx="9067800" cy="539750"/>
          </a:xfrm>
          <a:prstGeom prst="rect">
            <a:avLst/>
          </a:prstGeom>
          <a:noFill/>
          <a:ln w="9525">
            <a:noFill/>
            <a:miter lim="800000"/>
            <a:headEnd/>
            <a:tailEnd/>
          </a:ln>
        </p:spPr>
        <p:txBody>
          <a:bodyPr/>
          <a:lstStyle/>
          <a:p>
            <a:pPr marL="571500" indent="-571500" algn="ctr">
              <a:buClr>
                <a:schemeClr val="tx1"/>
              </a:buClr>
              <a:buFont typeface="Bookman Old Style" pitchFamily="18" charset="0"/>
              <a:buAutoNum type="romanUcPeriod" startAt="5"/>
            </a:pPr>
            <a:r>
              <a:rPr lang="en-US" sz="3200" b="1">
                <a:solidFill>
                  <a:srgbClr val="FFFF00"/>
                </a:solidFill>
                <a:latin typeface="Times New Roman" pitchFamily="18" charset="0"/>
                <a:cs typeface="Times New Roman" pitchFamily="18" charset="0"/>
              </a:rPr>
              <a:t>Erythrocyte Inclusions with Wright’s Stain</a:t>
            </a:r>
          </a:p>
        </p:txBody>
      </p:sp>
      <p:graphicFrame>
        <p:nvGraphicFramePr>
          <p:cNvPr id="3" name="Table 3"/>
          <p:cNvGraphicFramePr>
            <a:graphicFrameLocks noGrp="1"/>
          </p:cNvGraphicFramePr>
          <p:nvPr/>
        </p:nvGraphicFramePr>
        <p:xfrm>
          <a:off x="0" y="654050"/>
          <a:ext cx="9067800" cy="6096000"/>
        </p:xfrm>
        <a:graphic>
          <a:graphicData uri="http://schemas.openxmlformats.org/drawingml/2006/table">
            <a:tbl>
              <a:tblPr firstRow="1" bandRow="1">
                <a:tableStyleId>{5C22544A-7EE6-4342-B048-85BDC9FD1C3A}</a:tableStyleId>
              </a:tblPr>
              <a:tblGrid>
                <a:gridCol w="2266950"/>
                <a:gridCol w="2266950"/>
                <a:gridCol w="2266950"/>
                <a:gridCol w="2266950"/>
              </a:tblGrid>
              <a:tr h="669705">
                <a:tc>
                  <a:txBody>
                    <a:bodyPr/>
                    <a:lstStyle/>
                    <a:p>
                      <a:r>
                        <a:rPr lang="en-US" sz="2400" dirty="0" smtClean="0">
                          <a:latin typeface="Times New Roman" pitchFamily="18" charset="0"/>
                          <a:cs typeface="Times New Roman" pitchFamily="18" charset="0"/>
                        </a:rPr>
                        <a:t>Inclusion</a:t>
                      </a:r>
                      <a:endParaRPr lang="en-US" sz="2400" dirty="0">
                        <a:latin typeface="Times New Roman" pitchFamily="18" charset="0"/>
                        <a:cs typeface="Times New Roman" pitchFamily="18" charset="0"/>
                      </a:endParaRPr>
                    </a:p>
                  </a:txBody>
                  <a:tcPr marL="91429" marR="91429" marT="45727" marB="45727"/>
                </a:tc>
                <a:tc>
                  <a:txBody>
                    <a:bodyPr/>
                    <a:lstStyle/>
                    <a:p>
                      <a:r>
                        <a:rPr lang="en-US" sz="2400" dirty="0" smtClean="0">
                          <a:latin typeface="Times New Roman" pitchFamily="18" charset="0"/>
                          <a:cs typeface="Times New Roman" pitchFamily="18" charset="0"/>
                        </a:rPr>
                        <a:t>Composition</a:t>
                      </a:r>
                      <a:endParaRPr lang="en-US" sz="2400" dirty="0">
                        <a:latin typeface="Times New Roman" pitchFamily="18" charset="0"/>
                        <a:cs typeface="Times New Roman" pitchFamily="18" charset="0"/>
                      </a:endParaRPr>
                    </a:p>
                  </a:txBody>
                  <a:tcPr marL="91429" marR="91429" marT="45727" marB="45727"/>
                </a:tc>
                <a:tc>
                  <a:txBody>
                    <a:bodyPr/>
                    <a:lstStyle/>
                    <a:p>
                      <a:r>
                        <a:rPr lang="en-US" sz="2400" dirty="0" smtClean="0">
                          <a:latin typeface="Times New Roman" pitchFamily="18" charset="0"/>
                          <a:cs typeface="Times New Roman" pitchFamily="18" charset="0"/>
                        </a:rPr>
                        <a:t>Appearance</a:t>
                      </a:r>
                      <a:endParaRPr lang="en-US" sz="2400" dirty="0">
                        <a:latin typeface="Times New Roman" pitchFamily="18" charset="0"/>
                        <a:cs typeface="Times New Roman" pitchFamily="18" charset="0"/>
                      </a:endParaRPr>
                    </a:p>
                  </a:txBody>
                  <a:tcPr marL="91429" marR="91429" marT="45727" marB="45727"/>
                </a:tc>
                <a:tc>
                  <a:txBody>
                    <a:bodyPr/>
                    <a:lstStyle/>
                    <a:p>
                      <a:r>
                        <a:rPr lang="en-US" sz="2400" dirty="0" smtClean="0">
                          <a:latin typeface="Times New Roman" pitchFamily="18" charset="0"/>
                          <a:cs typeface="Times New Roman" pitchFamily="18" charset="0"/>
                        </a:rPr>
                        <a:t>Condition</a:t>
                      </a:r>
                      <a:endParaRPr lang="en-US" sz="2400" dirty="0">
                        <a:latin typeface="Times New Roman" pitchFamily="18" charset="0"/>
                        <a:cs typeface="Times New Roman" pitchFamily="18" charset="0"/>
                      </a:endParaRPr>
                    </a:p>
                  </a:txBody>
                  <a:tcPr marL="91429" marR="91429" marT="45727" marB="45727"/>
                </a:tc>
              </a:tr>
              <a:tr h="1005999">
                <a:tc>
                  <a:txBody>
                    <a:bodyPr/>
                    <a:lstStyle/>
                    <a:p>
                      <a:r>
                        <a:rPr lang="en-US" sz="2000" dirty="0" smtClean="0">
                          <a:latin typeface="Times New Roman" pitchFamily="18" charset="0"/>
                          <a:cs typeface="Times New Roman" pitchFamily="18" charset="0"/>
                        </a:rPr>
                        <a:t>Basophilic</a:t>
                      </a:r>
                      <a:r>
                        <a:rPr lang="en-US" sz="2000" baseline="0" dirty="0" smtClean="0">
                          <a:latin typeface="Times New Roman" pitchFamily="18" charset="0"/>
                          <a:cs typeface="Times New Roman" pitchFamily="18" charset="0"/>
                        </a:rPr>
                        <a:t> stippling</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Precipitated ribosomes</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Evenly dispersed fine or coarse granules</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 Lead poisoning</a:t>
                      </a:r>
                    </a:p>
                    <a:p>
                      <a:pPr marL="173038" indent="-173038">
                        <a:buFontTx/>
                        <a:buChar char="-"/>
                      </a:pPr>
                      <a:r>
                        <a:rPr lang="en-US" sz="2000" baseline="0" dirty="0" smtClean="0">
                          <a:latin typeface="Times New Roman" pitchFamily="18" charset="0"/>
                          <a:cs typeface="Times New Roman" pitchFamily="18" charset="0"/>
                        </a:rPr>
                        <a:t>Thalassaemia , other anemia.</a:t>
                      </a:r>
                    </a:p>
                  </a:txBody>
                  <a:tcPr marL="91429" marR="91429" marT="45727" marB="45727"/>
                </a:tc>
              </a:tr>
              <a:tr h="1005999">
                <a:tc>
                  <a:txBody>
                    <a:bodyPr/>
                    <a:lstStyle/>
                    <a:p>
                      <a:r>
                        <a:rPr lang="en-US" sz="2000" dirty="0" smtClean="0">
                          <a:latin typeface="Times New Roman" pitchFamily="18" charset="0"/>
                          <a:cs typeface="Times New Roman" pitchFamily="18" charset="0"/>
                        </a:rPr>
                        <a:t>Howell-Jolly</a:t>
                      </a:r>
                      <a:r>
                        <a:rPr lang="en-US" sz="2000" baseline="0" dirty="0" smtClean="0">
                          <a:latin typeface="Times New Roman" pitchFamily="18" charset="0"/>
                          <a:cs typeface="Times New Roman" pitchFamily="18" charset="0"/>
                        </a:rPr>
                        <a:t> bodies</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DNA in origin</a:t>
                      </a:r>
                      <a:endParaRPr lang="en-US" sz="2000" baseline="0" dirty="0" smtClean="0">
                        <a:latin typeface="Times New Roman" pitchFamily="18" charset="0"/>
                        <a:cs typeface="Times New Roman" pitchFamily="18" charset="0"/>
                      </a:endParaRPr>
                    </a:p>
                    <a:p>
                      <a:r>
                        <a:rPr lang="en-US" sz="2000" baseline="0" dirty="0" smtClean="0">
                          <a:latin typeface="Times New Roman" pitchFamily="18" charset="0"/>
                          <a:cs typeface="Times New Roman" pitchFamily="18" charset="0"/>
                        </a:rPr>
                        <a:t>Nuclear Fragment</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Dense,</a:t>
                      </a:r>
                      <a:r>
                        <a:rPr lang="en-US" sz="2000" baseline="0" dirty="0" smtClean="0">
                          <a:latin typeface="Times New Roman" pitchFamily="18" charset="0"/>
                          <a:cs typeface="Times New Roman" pitchFamily="18" charset="0"/>
                        </a:rPr>
                        <a:t> round blue granule</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Post</a:t>
                      </a:r>
                      <a:r>
                        <a:rPr lang="en-US" sz="2000" baseline="0" dirty="0" smtClean="0">
                          <a:latin typeface="Times New Roman" pitchFamily="18" charset="0"/>
                          <a:cs typeface="Times New Roman" pitchFamily="18" charset="0"/>
                        </a:rPr>
                        <a:t> – Splenectomy</a:t>
                      </a:r>
                      <a:endParaRPr lang="en-US" sz="2000" dirty="0">
                        <a:latin typeface="Times New Roman" pitchFamily="18" charset="0"/>
                        <a:cs typeface="Times New Roman" pitchFamily="18" charset="0"/>
                      </a:endParaRPr>
                    </a:p>
                  </a:txBody>
                  <a:tcPr marL="91429" marR="91429" marT="45727" marB="45727"/>
                </a:tc>
              </a:tr>
              <a:tr h="1005999">
                <a:tc>
                  <a:txBody>
                    <a:bodyPr/>
                    <a:lstStyle/>
                    <a:p>
                      <a:r>
                        <a:rPr lang="en-US" sz="2000" dirty="0" smtClean="0">
                          <a:latin typeface="Times New Roman" pitchFamily="18" charset="0"/>
                          <a:cs typeface="Times New Roman" pitchFamily="18" charset="0"/>
                        </a:rPr>
                        <a:t>Pappenheimer bodies</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Iron-containing granules</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Small blue granules in clusters</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Anemia's</a:t>
                      </a:r>
                      <a:endParaRPr lang="en-US" sz="2000" dirty="0">
                        <a:latin typeface="Times New Roman" pitchFamily="18" charset="0"/>
                        <a:cs typeface="Times New Roman" pitchFamily="18" charset="0"/>
                      </a:endParaRPr>
                    </a:p>
                  </a:txBody>
                  <a:tcPr marL="91429" marR="91429" marT="45727" marB="45727"/>
                </a:tc>
              </a:tr>
              <a:tr h="701151">
                <a:tc>
                  <a:txBody>
                    <a:bodyPr/>
                    <a:lstStyle/>
                    <a:p>
                      <a:r>
                        <a:rPr lang="en-US" sz="2000" dirty="0" smtClean="0">
                          <a:latin typeface="Times New Roman" pitchFamily="18" charset="0"/>
                          <a:cs typeface="Times New Roman" pitchFamily="18" charset="0"/>
                        </a:rPr>
                        <a:t>Heinz</a:t>
                      </a:r>
                      <a:r>
                        <a:rPr lang="en-US" sz="2000" baseline="0" dirty="0" smtClean="0">
                          <a:latin typeface="Times New Roman" pitchFamily="18" charset="0"/>
                          <a:cs typeface="Times New Roman" pitchFamily="18" charset="0"/>
                        </a:rPr>
                        <a:t> bodies</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Denatured</a:t>
                      </a:r>
                      <a:r>
                        <a:rPr lang="en-US" sz="2000" baseline="0" dirty="0" smtClean="0">
                          <a:latin typeface="Times New Roman" pitchFamily="18" charset="0"/>
                          <a:cs typeface="Times New Roman" pitchFamily="18" charset="0"/>
                        </a:rPr>
                        <a:t> Hemoglobin</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Round blue precipitates</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G6PD</a:t>
                      </a:r>
                      <a:endParaRPr lang="en-US" sz="2000" dirty="0">
                        <a:latin typeface="Times New Roman" pitchFamily="18" charset="0"/>
                        <a:cs typeface="Times New Roman" pitchFamily="18" charset="0"/>
                      </a:endParaRPr>
                    </a:p>
                  </a:txBody>
                  <a:tcPr marL="91429" marR="91429" marT="45727" marB="45727"/>
                </a:tc>
              </a:tr>
              <a:tr h="1005999">
                <a:tc>
                  <a:txBody>
                    <a:bodyPr/>
                    <a:lstStyle/>
                    <a:p>
                      <a:r>
                        <a:rPr lang="en-US" sz="2000" dirty="0" smtClean="0">
                          <a:latin typeface="Times New Roman" pitchFamily="18" charset="0"/>
                          <a:cs typeface="Times New Roman" pitchFamily="18" charset="0"/>
                        </a:rPr>
                        <a:t>Cabot Rings</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Remnants of Nuclear membrane</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Reddish</a:t>
                      </a:r>
                      <a:r>
                        <a:rPr lang="en-US" sz="2000" baseline="0" dirty="0" smtClean="0">
                          <a:latin typeface="Times New Roman" pitchFamily="18" charset="0"/>
                          <a:cs typeface="Times New Roman" pitchFamily="18" charset="0"/>
                        </a:rPr>
                        <a:t>-blue thread like rings</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Severe</a:t>
                      </a:r>
                      <a:r>
                        <a:rPr lang="en-US" sz="2000" baseline="0" dirty="0" smtClean="0">
                          <a:latin typeface="Times New Roman" pitchFamily="18" charset="0"/>
                          <a:cs typeface="Times New Roman" pitchFamily="18" charset="0"/>
                        </a:rPr>
                        <a:t> anemia, Lead poisoning.</a:t>
                      </a:r>
                      <a:endParaRPr lang="en-US" sz="2000" dirty="0">
                        <a:latin typeface="Times New Roman" pitchFamily="18" charset="0"/>
                        <a:cs typeface="Times New Roman" pitchFamily="18" charset="0"/>
                      </a:endParaRPr>
                    </a:p>
                  </a:txBody>
                  <a:tcPr marL="91429" marR="91429" marT="45727" marB="45727"/>
                </a:tc>
              </a:tr>
              <a:tr h="701151">
                <a:tc>
                  <a:txBody>
                    <a:bodyPr/>
                    <a:lstStyle/>
                    <a:p>
                      <a:r>
                        <a:rPr lang="en-US" sz="2000" dirty="0" smtClean="0">
                          <a:latin typeface="Times New Roman" pitchFamily="18" charset="0"/>
                          <a:cs typeface="Times New Roman" pitchFamily="18" charset="0"/>
                        </a:rPr>
                        <a:t>Organism</a:t>
                      </a:r>
                      <a:endParaRPr lang="en-US" sz="2000" dirty="0">
                        <a:latin typeface="Times New Roman" pitchFamily="18" charset="0"/>
                        <a:cs typeface="Times New Roman" pitchFamily="18" charset="0"/>
                      </a:endParaRPr>
                    </a:p>
                  </a:txBody>
                  <a:tcPr marL="91429" marR="91429" marT="45727" marB="45727"/>
                </a:tc>
                <a:tc>
                  <a:txBody>
                    <a:bodyPr/>
                    <a:lstStyle/>
                    <a:p>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Small blue inclusion</a:t>
                      </a:r>
                      <a:endParaRPr lang="en-US" sz="2000" dirty="0">
                        <a:latin typeface="Times New Roman" pitchFamily="18" charset="0"/>
                        <a:cs typeface="Times New Roman" pitchFamily="18" charset="0"/>
                      </a:endParaRPr>
                    </a:p>
                  </a:txBody>
                  <a:tcPr marL="91429" marR="91429" marT="45727" marB="45727"/>
                </a:tc>
                <a:tc>
                  <a:txBody>
                    <a:bodyPr/>
                    <a:lstStyle/>
                    <a:p>
                      <a:r>
                        <a:rPr lang="en-US" sz="2000" dirty="0" smtClean="0">
                          <a:latin typeface="Times New Roman" pitchFamily="18" charset="0"/>
                          <a:cs typeface="Times New Roman" pitchFamily="18" charset="0"/>
                        </a:rPr>
                        <a:t>Malaria</a:t>
                      </a:r>
                    </a:p>
                    <a:p>
                      <a:r>
                        <a:rPr lang="en-US" sz="2000" dirty="0" err="1" smtClean="0">
                          <a:latin typeface="Times New Roman" pitchFamily="18" charset="0"/>
                          <a:cs typeface="Times New Roman" pitchFamily="18" charset="0"/>
                        </a:rPr>
                        <a:t>Babesiosis</a:t>
                      </a:r>
                      <a:endParaRPr lang="en-US" sz="2000" dirty="0">
                        <a:latin typeface="Times New Roman" pitchFamily="18" charset="0"/>
                        <a:cs typeface="Times New Roman" pitchFamily="18" charset="0"/>
                      </a:endParaRPr>
                    </a:p>
                  </a:txBody>
                  <a:tcPr marL="91429" marR="91429" marT="45727" marB="45727"/>
                </a:tc>
              </a:tr>
            </a:tbl>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14313" y="1357313"/>
            <a:ext cx="7904162" cy="3473450"/>
          </a:xfrm>
          <a:prstGeom prst="rect">
            <a:avLst/>
          </a:prstGeom>
        </p:spPr>
        <p:txBody>
          <a:bodyPr/>
          <a:lst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400">
                <a:solidFill>
                  <a:schemeClr val="tx1"/>
                </a:solidFill>
                <a:latin typeface="+mn-lt"/>
              </a:defRPr>
            </a:lvl4pPr>
            <a:lvl5pPr marL="2057400" indent="-228600" algn="l" rtl="0" eaLnBrk="0" fontAlgn="base" hangingPunct="0">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eaLnBrk="1" hangingPunct="1">
              <a:lnSpc>
                <a:spcPct val="90000"/>
              </a:lnSpc>
              <a:buFont typeface="Wingdings" pitchFamily="2" charset="2"/>
              <a:buNone/>
              <a:defRPr/>
            </a:pPr>
            <a:r>
              <a:rPr lang="en-US" sz="2800" dirty="0" smtClean="0">
                <a:latin typeface="Century Gothic" pitchFamily="34" charset="0"/>
              </a:rPr>
              <a:t>	</a:t>
            </a:r>
            <a:r>
              <a:rPr lang="en-US" sz="3200" dirty="0" smtClean="0">
                <a:latin typeface="Times New Roman" pitchFamily="18" charset="0"/>
                <a:cs typeface="Times New Roman" pitchFamily="18" charset="0"/>
              </a:rPr>
              <a:t>Small round cytoplasmic red cell inclusion with same staining characteristics as nuclei </a:t>
            </a:r>
            <a:endParaRPr lang="en-US" sz="3200" u="sng" dirty="0" smtClean="0">
              <a:latin typeface="Times New Roman" pitchFamily="18" charset="0"/>
              <a:cs typeface="Times New Roman" pitchFamily="18" charset="0"/>
            </a:endParaRPr>
          </a:p>
          <a:p>
            <a:pPr eaLnBrk="1" hangingPunct="1">
              <a:lnSpc>
                <a:spcPct val="90000"/>
              </a:lnSpc>
              <a:buFont typeface="Wingdings" pitchFamily="2" charset="2"/>
              <a:buNone/>
              <a:defRPr/>
            </a:pPr>
            <a:r>
              <a:rPr lang="en-US" sz="3200" dirty="0" smtClean="0">
                <a:latin typeface="Times New Roman" pitchFamily="18" charset="0"/>
                <a:cs typeface="Times New Roman" pitchFamily="18" charset="0"/>
              </a:rPr>
              <a:t>	</a:t>
            </a:r>
          </a:p>
          <a:p>
            <a:pPr marL="400050" lvl="1" indent="0" eaLnBrk="1" hangingPunct="1">
              <a:lnSpc>
                <a:spcPct val="90000"/>
              </a:lnSpc>
              <a:buFontTx/>
              <a:buNone/>
              <a:defRPr/>
            </a:pPr>
            <a:r>
              <a:rPr lang="en-US" sz="3200" b="1" dirty="0" smtClean="0">
                <a:solidFill>
                  <a:schemeClr val="accent2"/>
                </a:solidFill>
                <a:latin typeface="Times New Roman" pitchFamily="18" charset="0"/>
                <a:cs typeface="Times New Roman" pitchFamily="18" charset="0"/>
              </a:rPr>
              <a:t>Found in</a:t>
            </a:r>
          </a:p>
          <a:p>
            <a:pPr lvl="1" eaLnBrk="1" hangingPunct="1">
              <a:lnSpc>
                <a:spcPct val="90000"/>
              </a:lnSpc>
              <a:defRPr/>
            </a:pPr>
            <a:r>
              <a:rPr lang="en-US" sz="2800" dirty="0" smtClean="0">
                <a:latin typeface="Times New Roman" pitchFamily="18" charset="0"/>
                <a:cs typeface="Times New Roman" pitchFamily="18" charset="0"/>
              </a:rPr>
              <a:t>Post </a:t>
            </a:r>
            <a:r>
              <a:rPr lang="en-US" sz="2800" dirty="0" err="1" smtClean="0">
                <a:latin typeface="Times New Roman" pitchFamily="18" charset="0"/>
                <a:cs typeface="Times New Roman" pitchFamily="18" charset="0"/>
              </a:rPr>
              <a:t>splenectomy</a:t>
            </a:r>
            <a:endParaRPr lang="en-US" sz="2800" dirty="0" smtClean="0">
              <a:latin typeface="Times New Roman" pitchFamily="18" charset="0"/>
              <a:cs typeface="Times New Roman" pitchFamily="18" charset="0"/>
            </a:endParaRPr>
          </a:p>
          <a:p>
            <a:pPr lvl="1" eaLnBrk="1" hangingPunct="1">
              <a:lnSpc>
                <a:spcPct val="90000"/>
              </a:lnSpc>
              <a:defRPr/>
            </a:pPr>
            <a:r>
              <a:rPr lang="en-US" sz="2800" dirty="0" err="1" smtClean="0">
                <a:latin typeface="Times New Roman" pitchFamily="18" charset="0"/>
                <a:cs typeface="Times New Roman" pitchFamily="18" charset="0"/>
              </a:rPr>
              <a:t>Megaloblastic</a:t>
            </a:r>
            <a:r>
              <a:rPr lang="en-US" sz="2800"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anemia</a:t>
            </a:r>
          </a:p>
        </p:txBody>
      </p:sp>
      <p:sp>
        <p:nvSpPr>
          <p:cNvPr id="86019" name="Title 3"/>
          <p:cNvSpPr txBox="1">
            <a:spLocks/>
          </p:cNvSpPr>
          <p:nvPr/>
        </p:nvSpPr>
        <p:spPr bwMode="auto">
          <a:xfrm>
            <a:off x="514350" y="320675"/>
            <a:ext cx="7588250" cy="704850"/>
          </a:xfrm>
          <a:prstGeom prst="rect">
            <a:avLst/>
          </a:prstGeom>
          <a:noFill/>
          <a:ln w="9525">
            <a:noFill/>
            <a:miter lim="800000"/>
            <a:headEnd/>
            <a:tailEnd/>
          </a:ln>
        </p:spPr>
        <p:txBody>
          <a:bodyPr/>
          <a:lstStyle/>
          <a:p>
            <a:pPr eaLnBrk="0" hangingPunct="0">
              <a:buClr>
                <a:schemeClr val="tx1"/>
              </a:buClr>
            </a:pPr>
            <a:r>
              <a:rPr lang="en-US" sz="4000" b="1">
                <a:solidFill>
                  <a:schemeClr val="accent2"/>
                </a:solidFill>
                <a:latin typeface="Times New Roman" pitchFamily="18" charset="0"/>
                <a:cs typeface="Times New Roman" pitchFamily="18" charset="0"/>
              </a:rPr>
              <a:t>Howell-Jolly Bodies</a:t>
            </a:r>
          </a:p>
        </p:txBody>
      </p:sp>
      <p:pic>
        <p:nvPicPr>
          <p:cNvPr id="4" name="Picture 9"/>
          <p:cNvPicPr>
            <a:picLocks noChangeAspect="1" noChangeArrowheads="1"/>
          </p:cNvPicPr>
          <p:nvPr/>
        </p:nvPicPr>
        <p:blipFill>
          <a:blip r:embed="rId2"/>
          <a:srcRect/>
          <a:stretch>
            <a:fillRect/>
          </a:stretch>
        </p:blipFill>
        <p:spPr bwMode="auto">
          <a:xfrm>
            <a:off x="5000624" y="2571744"/>
            <a:ext cx="3922659" cy="402907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4862513" y="4430713"/>
            <a:ext cx="3671887" cy="2282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7043" name="Rectangle 3"/>
          <p:cNvSpPr txBox="1">
            <a:spLocks noChangeArrowheads="1"/>
          </p:cNvSpPr>
          <p:nvPr/>
        </p:nvSpPr>
        <p:spPr bwMode="auto">
          <a:xfrm>
            <a:off x="384175" y="1000125"/>
            <a:ext cx="8401050" cy="3282950"/>
          </a:xfrm>
          <a:prstGeom prst="rect">
            <a:avLst/>
          </a:prstGeom>
          <a:noFill/>
          <a:ln w="9525">
            <a:noFill/>
            <a:miter lim="800000"/>
            <a:headEnd/>
            <a:tailEnd/>
          </a:ln>
        </p:spPr>
        <p:txBody>
          <a:bodyPr/>
          <a:lstStyle/>
          <a:p>
            <a:pPr>
              <a:lnSpc>
                <a:spcPct val="90000"/>
              </a:lnSpc>
              <a:spcBef>
                <a:spcPct val="20000"/>
              </a:spcBef>
              <a:buClr>
                <a:schemeClr val="tx1"/>
              </a:buClr>
              <a:buFont typeface="Wingdings" pitchFamily="2" charset="2"/>
              <a:buNone/>
            </a:pPr>
            <a:r>
              <a:rPr lang="en-US" sz="2800">
                <a:latin typeface="Times New Roman" pitchFamily="18" charset="0"/>
                <a:cs typeface="Times New Roman" pitchFamily="18" charset="0"/>
              </a:rPr>
              <a:t>These are iron containing granules in red blood cells that are seen because the iron is aggregated with mitochondria and ribosomes. They appear as faint violet or magenta specks, often in small clusters, due to staining of the associated protein. </a:t>
            </a:r>
          </a:p>
          <a:p>
            <a:pPr>
              <a:lnSpc>
                <a:spcPct val="90000"/>
              </a:lnSpc>
              <a:spcBef>
                <a:spcPct val="20000"/>
              </a:spcBef>
              <a:buClr>
                <a:schemeClr val="tx1"/>
              </a:buClr>
              <a:buFont typeface="Wingdings" pitchFamily="2" charset="2"/>
              <a:buNone/>
            </a:pPr>
            <a:r>
              <a:rPr lang="en-US" sz="2800">
                <a:latin typeface="Times New Roman" pitchFamily="18" charset="0"/>
                <a:cs typeface="Times New Roman" pitchFamily="18" charset="0"/>
              </a:rPr>
              <a:t>They are associated with severe anemias and thalassemias. Pappenheimer bodies can be increased in hemolytic anemia, infections and post-splenectomy.</a:t>
            </a:r>
          </a:p>
        </p:txBody>
      </p:sp>
      <p:sp>
        <p:nvSpPr>
          <p:cNvPr id="87044" name="Title 3"/>
          <p:cNvSpPr txBox="1">
            <a:spLocks/>
          </p:cNvSpPr>
          <p:nvPr/>
        </p:nvSpPr>
        <p:spPr bwMode="auto">
          <a:xfrm>
            <a:off x="384175" y="198438"/>
            <a:ext cx="8578850" cy="847725"/>
          </a:xfrm>
          <a:prstGeom prst="rect">
            <a:avLst/>
          </a:prstGeom>
          <a:noFill/>
          <a:ln w="9525">
            <a:noFill/>
            <a:miter lim="800000"/>
            <a:headEnd/>
            <a:tailEnd/>
          </a:ln>
        </p:spPr>
        <p:txBody>
          <a:bodyPr/>
          <a:lstStyle/>
          <a:p>
            <a:pPr eaLnBrk="0" hangingPunct="0">
              <a:buClr>
                <a:schemeClr val="tx1"/>
              </a:buClr>
            </a:pPr>
            <a:r>
              <a:rPr lang="en-US" sz="3600" b="1">
                <a:solidFill>
                  <a:schemeClr val="accent2"/>
                </a:solidFill>
                <a:latin typeface="Times New Roman" pitchFamily="18" charset="0"/>
                <a:cs typeface="Times New Roman" pitchFamily="18" charset="0"/>
              </a:rPr>
              <a:t>Siderotic Granules (Pappenheimer Bodies)</a:t>
            </a:r>
          </a:p>
        </p:txBody>
      </p:sp>
      <p:cxnSp>
        <p:nvCxnSpPr>
          <p:cNvPr id="5" name="Straight Arrow Connector 7"/>
          <p:cNvCxnSpPr/>
          <p:nvPr/>
        </p:nvCxnSpPr>
        <p:spPr>
          <a:xfrm flipV="1">
            <a:off x="6143632" y="5572140"/>
            <a:ext cx="285752" cy="285752"/>
          </a:xfrm>
          <a:prstGeom prst="straightConnector1">
            <a:avLst/>
          </a:prstGeom>
          <a:ln w="22225" cmpd="sng">
            <a:gradFill>
              <a:gsLst>
                <a:gs pos="0">
                  <a:srgbClr val="000000"/>
                </a:gs>
                <a:gs pos="20000">
                  <a:srgbClr val="000040"/>
                </a:gs>
                <a:gs pos="50000">
                  <a:srgbClr val="400040"/>
                </a:gs>
                <a:gs pos="75000">
                  <a:srgbClr val="8F0040"/>
                </a:gs>
                <a:gs pos="89999">
                  <a:srgbClr val="F27300"/>
                </a:gs>
                <a:gs pos="100000">
                  <a:srgbClr val="FFBF00"/>
                </a:gs>
              </a:gsLst>
              <a:lin ang="5400000" scaled="0"/>
            </a:gra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6" name="Picture 6"/>
          <p:cNvPicPr>
            <a:picLocks noChangeAspect="1" noChangeArrowheads="1"/>
          </p:cNvPicPr>
          <p:nvPr/>
        </p:nvPicPr>
        <p:blipFill>
          <a:blip r:embed="rId3"/>
          <a:srcRect/>
          <a:stretch>
            <a:fillRect/>
          </a:stretch>
        </p:blipFill>
        <p:spPr bwMode="auto">
          <a:xfrm>
            <a:off x="929640" y="4430377"/>
            <a:ext cx="3655201" cy="2283525"/>
          </a:xfrm>
          <a:prstGeom prst="rect">
            <a:avLst/>
          </a:prstGeom>
          <a:solidFill>
            <a:srgbClr val="FFFFFF">
              <a:shade val="85000"/>
            </a:srgbClr>
          </a:solidFill>
          <a:ln w="88900" cap="sq">
            <a:solidFill>
              <a:schemeClr val="bg1">
                <a:lumMod val="6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idx="4294967295"/>
          </p:nvPr>
        </p:nvSpPr>
        <p:spPr/>
        <p:txBody>
          <a:bodyPr/>
          <a:lstStyle/>
          <a:p>
            <a:pPr>
              <a:defRPr/>
            </a:pPr>
            <a:r>
              <a:rPr lang="tr-TR" smtClean="0"/>
              <a:t>Periferik Yayma</a:t>
            </a:r>
          </a:p>
        </p:txBody>
      </p:sp>
      <p:sp>
        <p:nvSpPr>
          <p:cNvPr id="20483" name="Rectangle 3"/>
          <p:cNvSpPr>
            <a:spLocks noGrp="1" noChangeArrowheads="1"/>
          </p:cNvSpPr>
          <p:nvPr>
            <p:ph type="body" idx="4294967295"/>
          </p:nvPr>
        </p:nvSpPr>
        <p:spPr/>
        <p:txBody>
          <a:bodyPr/>
          <a:lstStyle/>
          <a:p>
            <a:endParaRPr lang="tr-TR" smtClean="0">
              <a:ea typeface="ＭＳ Ｐゴシック" pitchFamily="34" charset="-128"/>
            </a:endParaRPr>
          </a:p>
        </p:txBody>
      </p:sp>
      <p:pic>
        <p:nvPicPr>
          <p:cNvPr id="20484" name="Picture 5" descr="formülyayma"/>
          <p:cNvPicPr>
            <a:picLocks noChangeAspect="1" noChangeArrowheads="1"/>
          </p:cNvPicPr>
          <p:nvPr/>
        </p:nvPicPr>
        <p:blipFill>
          <a:blip r:embed="rId2"/>
          <a:srcRect/>
          <a:stretch>
            <a:fillRect/>
          </a:stretch>
        </p:blipFill>
        <p:spPr bwMode="auto">
          <a:xfrm>
            <a:off x="468313" y="3573463"/>
            <a:ext cx="8285162" cy="2214562"/>
          </a:xfrm>
          <a:prstGeom prst="rect">
            <a:avLst/>
          </a:prstGeom>
          <a:noFill/>
          <a:ln w="9525">
            <a:noFill/>
            <a:miter lim="800000"/>
            <a:headEnd/>
            <a:tailEnd/>
          </a:ln>
        </p:spPr>
      </p:pic>
      <p:pic>
        <p:nvPicPr>
          <p:cNvPr id="20485" name="Picture 7" descr="hemogram01_1284046838"/>
          <p:cNvPicPr>
            <a:picLocks noChangeAspect="1" noChangeArrowheads="1"/>
          </p:cNvPicPr>
          <p:nvPr/>
        </p:nvPicPr>
        <p:blipFill>
          <a:blip r:embed="rId3"/>
          <a:srcRect/>
          <a:stretch>
            <a:fillRect/>
          </a:stretch>
        </p:blipFill>
        <p:spPr bwMode="auto">
          <a:xfrm>
            <a:off x="539750" y="1773238"/>
            <a:ext cx="2592388" cy="1712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00063" y="1214438"/>
            <a:ext cx="8050212" cy="4967287"/>
          </a:xfrm>
          <a:prstGeom prst="rect">
            <a:avLst/>
          </a:prstGeom>
        </p:spPr>
        <p:txBody>
          <a:bodyPr/>
          <a:lst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400">
                <a:solidFill>
                  <a:schemeClr val="tx1"/>
                </a:solidFill>
                <a:latin typeface="+mn-lt"/>
              </a:defRPr>
            </a:lvl4pPr>
            <a:lvl5pPr marL="2057400" indent="-228600" algn="l" rtl="0" eaLnBrk="0" fontAlgn="base" hangingPunct="0">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indent="-4763" eaLnBrk="1" hangingPunct="1">
              <a:lnSpc>
                <a:spcPct val="90000"/>
              </a:lnSpc>
              <a:buFont typeface="Wingdings" pitchFamily="2" charset="2"/>
              <a:buNone/>
              <a:defRPr/>
            </a:pPr>
            <a:r>
              <a:rPr lang="en-US" sz="2800"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Considerable numbers of small basophilic inclusions in red cells. </a:t>
            </a:r>
          </a:p>
          <a:p>
            <a:pPr indent="-4763" eaLnBrk="1" hangingPunct="1">
              <a:lnSpc>
                <a:spcPct val="90000"/>
              </a:lnSpc>
              <a:buFont typeface="Wingdings" pitchFamily="2" charset="2"/>
              <a:buNone/>
              <a:defRPr/>
            </a:pPr>
            <a:endParaRPr lang="en-US" sz="2800" b="1" dirty="0" smtClean="0">
              <a:latin typeface="Times New Roman" pitchFamily="18" charset="0"/>
              <a:cs typeface="Times New Roman" pitchFamily="18" charset="0"/>
            </a:endParaRPr>
          </a:p>
          <a:p>
            <a:pPr marL="338137" indent="0" eaLnBrk="1" hangingPunct="1">
              <a:lnSpc>
                <a:spcPct val="90000"/>
              </a:lnSpc>
              <a:buFontTx/>
              <a:buNone/>
              <a:defRPr/>
            </a:pPr>
            <a:r>
              <a:rPr lang="en-US" sz="2800" b="1" dirty="0" smtClean="0">
                <a:solidFill>
                  <a:schemeClr val="accent2"/>
                </a:solidFill>
                <a:latin typeface="Times New Roman" pitchFamily="18" charset="0"/>
                <a:cs typeface="Times New Roman" pitchFamily="18" charset="0"/>
              </a:rPr>
              <a:t>Found in</a:t>
            </a:r>
          </a:p>
          <a:p>
            <a:pPr marL="795337" indent="-457200" eaLnBrk="1" hangingPunct="1">
              <a:lnSpc>
                <a:spcPct val="90000"/>
              </a:lnSpc>
              <a:defRPr/>
            </a:pPr>
            <a:r>
              <a:rPr lang="en-US" sz="2800" dirty="0" err="1" smtClean="0">
                <a:latin typeface="Times New Roman" pitchFamily="18" charset="0"/>
                <a:cs typeface="Times New Roman" pitchFamily="18" charset="0"/>
              </a:rPr>
              <a:t>Thalassaemia</a:t>
            </a:r>
            <a:endParaRPr lang="en-US" sz="2800" dirty="0" smtClean="0">
              <a:latin typeface="Times New Roman" pitchFamily="18" charset="0"/>
              <a:cs typeface="Times New Roman" pitchFamily="18" charset="0"/>
            </a:endParaRPr>
          </a:p>
          <a:p>
            <a:pPr marL="795337" indent="-457200" eaLnBrk="1" hangingPunct="1">
              <a:lnSpc>
                <a:spcPct val="90000"/>
              </a:lnSpc>
              <a:defRPr/>
            </a:pPr>
            <a:r>
              <a:rPr lang="en-US" sz="2800" dirty="0" err="1" smtClean="0">
                <a:latin typeface="Times New Roman" pitchFamily="18" charset="0"/>
                <a:cs typeface="Times New Roman" pitchFamily="18" charset="0"/>
              </a:rPr>
              <a:t>Megaloblastic</a:t>
            </a:r>
            <a:r>
              <a:rPr lang="en-US" sz="2800" dirty="0" smtClean="0">
                <a:latin typeface="Times New Roman" pitchFamily="18" charset="0"/>
                <a:cs typeface="Times New Roman" pitchFamily="18" charset="0"/>
              </a:rPr>
              <a:t> anemia</a:t>
            </a:r>
          </a:p>
          <a:p>
            <a:pPr marL="795337" indent="-457200" eaLnBrk="1" hangingPunct="1">
              <a:lnSpc>
                <a:spcPct val="90000"/>
              </a:lnSpc>
              <a:defRPr/>
            </a:pPr>
            <a:r>
              <a:rPr lang="en-US" sz="2800" dirty="0" smtClean="0">
                <a:latin typeface="Times New Roman" pitchFamily="18" charset="0"/>
                <a:cs typeface="Times New Roman" pitchFamily="18" charset="0"/>
              </a:rPr>
              <a:t>Hemolytic anemia</a:t>
            </a:r>
          </a:p>
          <a:p>
            <a:pPr marL="795337" indent="-457200" eaLnBrk="1" hangingPunct="1">
              <a:lnSpc>
                <a:spcPct val="90000"/>
              </a:lnSpc>
              <a:defRPr/>
            </a:pPr>
            <a:r>
              <a:rPr lang="en-US" sz="2800" dirty="0" smtClean="0">
                <a:latin typeface="Times New Roman" pitchFamily="18" charset="0"/>
                <a:cs typeface="Times New Roman" pitchFamily="18" charset="0"/>
              </a:rPr>
              <a:t> Liver disease</a:t>
            </a:r>
          </a:p>
          <a:p>
            <a:pPr marL="795337" indent="-457200" eaLnBrk="1" hangingPunct="1">
              <a:lnSpc>
                <a:spcPct val="90000"/>
              </a:lnSpc>
              <a:defRPr/>
            </a:pPr>
            <a:r>
              <a:rPr lang="en-US" sz="2800" dirty="0" smtClean="0">
                <a:latin typeface="Times New Roman" pitchFamily="18" charset="0"/>
                <a:cs typeface="Times New Roman" pitchFamily="18" charset="0"/>
              </a:rPr>
              <a:t>Heavy metal poisoning.</a:t>
            </a:r>
          </a:p>
        </p:txBody>
      </p:sp>
      <p:sp>
        <p:nvSpPr>
          <p:cNvPr id="88067" name="Title 3"/>
          <p:cNvSpPr txBox="1">
            <a:spLocks/>
          </p:cNvSpPr>
          <p:nvPr/>
        </p:nvSpPr>
        <p:spPr bwMode="auto">
          <a:xfrm>
            <a:off x="514350" y="304800"/>
            <a:ext cx="7673975" cy="633413"/>
          </a:xfrm>
          <a:prstGeom prst="rect">
            <a:avLst/>
          </a:prstGeom>
          <a:noFill/>
          <a:ln w="9525">
            <a:noFill/>
            <a:miter lim="800000"/>
            <a:headEnd/>
            <a:tailEnd/>
          </a:ln>
        </p:spPr>
        <p:txBody>
          <a:bodyPr/>
          <a:lstStyle/>
          <a:p>
            <a:pPr eaLnBrk="0" hangingPunct="0">
              <a:buClr>
                <a:schemeClr val="tx1"/>
              </a:buClr>
            </a:pPr>
            <a:r>
              <a:rPr lang="en-US" sz="4000" b="1">
                <a:solidFill>
                  <a:schemeClr val="accent2"/>
                </a:solidFill>
                <a:latin typeface="Times New Roman" pitchFamily="18" charset="0"/>
                <a:cs typeface="Times New Roman" pitchFamily="18" charset="0"/>
              </a:rPr>
              <a:t>Basophilic stippling</a:t>
            </a:r>
          </a:p>
        </p:txBody>
      </p:sp>
      <p:pic>
        <p:nvPicPr>
          <p:cNvPr id="4" name="Picture 6"/>
          <p:cNvPicPr>
            <a:picLocks noChangeAspect="1" noChangeArrowheads="1"/>
          </p:cNvPicPr>
          <p:nvPr/>
        </p:nvPicPr>
        <p:blipFill>
          <a:blip r:embed="rId2"/>
          <a:srcRect/>
          <a:stretch>
            <a:fillRect/>
          </a:stretch>
        </p:blipFill>
        <p:spPr bwMode="auto">
          <a:xfrm>
            <a:off x="5158740" y="2367911"/>
            <a:ext cx="3520440" cy="406526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85750" y="1214438"/>
            <a:ext cx="8716963" cy="2714625"/>
          </a:xfrm>
          <a:prstGeom prst="rect">
            <a:avLst/>
          </a:prstGeom>
        </p:spPr>
        <p:txBody>
          <a:bodyPr>
            <a:normAutofit lnSpcReduction="10000"/>
          </a:bodyPr>
          <a:lst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400">
                <a:solidFill>
                  <a:schemeClr val="tx1"/>
                </a:solidFill>
                <a:latin typeface="+mn-lt"/>
              </a:defRPr>
            </a:lvl4pPr>
            <a:lvl5pPr marL="2057400" indent="-228600" algn="l" rtl="0" eaLnBrk="0" fontAlgn="base" hangingPunct="0">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marL="0" indent="0" eaLnBrk="1" fontAlgn="auto" hangingPunct="1">
              <a:spcAft>
                <a:spcPts val="0"/>
              </a:spcAft>
              <a:buFont typeface="Wingdings" pitchFamily="2" charset="2"/>
              <a:buNone/>
              <a:defRPr/>
            </a:pPr>
            <a:r>
              <a:rPr lang="en-US" sz="2800" dirty="0" smtClean="0">
                <a:latin typeface="Times New Roman" pitchFamily="18" charset="0"/>
                <a:cs typeface="Times New Roman" pitchFamily="18" charset="0"/>
              </a:rPr>
              <a:t>Represent denatured hemoglobin (</a:t>
            </a:r>
            <a:r>
              <a:rPr lang="en-US" sz="2800" dirty="0" err="1" smtClean="0">
                <a:latin typeface="Times New Roman" pitchFamily="18" charset="0"/>
                <a:cs typeface="Times New Roman" pitchFamily="18" charset="0"/>
              </a:rPr>
              <a:t>methemoglobin</a:t>
            </a:r>
            <a:r>
              <a:rPr lang="en-US" sz="2800" dirty="0" smtClean="0">
                <a:latin typeface="Times New Roman" pitchFamily="18" charset="0"/>
                <a:cs typeface="Times New Roman" pitchFamily="18" charset="0"/>
              </a:rPr>
              <a:t> - Fe+++) within a cell. </a:t>
            </a:r>
          </a:p>
          <a:p>
            <a:pPr marL="0" indent="0" eaLnBrk="1" fontAlgn="auto" hangingPunct="1">
              <a:spcAft>
                <a:spcPts val="0"/>
              </a:spcAft>
              <a:buFont typeface="Wingdings" pitchFamily="2" charset="2"/>
              <a:buNone/>
              <a:defRPr/>
            </a:pPr>
            <a:r>
              <a:rPr lang="en-US" sz="2800" dirty="0" smtClean="0">
                <a:latin typeface="Times New Roman" pitchFamily="18" charset="0"/>
                <a:cs typeface="Times New Roman" pitchFamily="18" charset="0"/>
              </a:rPr>
              <a:t>With a </a:t>
            </a:r>
            <a:r>
              <a:rPr lang="en-US" sz="2800" dirty="0" err="1" smtClean="0">
                <a:latin typeface="Times New Roman" pitchFamily="18" charset="0"/>
                <a:cs typeface="Times New Roman" pitchFamily="18" charset="0"/>
              </a:rPr>
              <a:t>supravital</a:t>
            </a:r>
            <a:r>
              <a:rPr lang="en-US" sz="2800" dirty="0" smtClean="0">
                <a:latin typeface="Times New Roman" pitchFamily="18" charset="0"/>
                <a:cs typeface="Times New Roman" pitchFamily="18" charset="0"/>
              </a:rPr>
              <a:t> stain like crystal violet, Heinz bodies appear as round blue precipitates. </a:t>
            </a:r>
          </a:p>
          <a:p>
            <a:pPr marL="0" indent="0" eaLnBrk="1" fontAlgn="auto" hangingPunct="1">
              <a:spcAft>
                <a:spcPts val="0"/>
              </a:spcAft>
              <a:buFont typeface="Wingdings" pitchFamily="2" charset="2"/>
              <a:buNone/>
              <a:defRPr/>
            </a:pPr>
            <a:r>
              <a:rPr lang="en-US" sz="2800" dirty="0" smtClean="0">
                <a:latin typeface="Times New Roman" pitchFamily="18" charset="0"/>
                <a:cs typeface="Times New Roman" pitchFamily="18" charset="0"/>
              </a:rPr>
              <a:t>Presence of Heinz bodies indicates red cell injury and is usually associated with G6PD-deficiency.</a:t>
            </a:r>
            <a:endParaRPr lang="ar-SA" sz="2800" dirty="0" smtClean="0">
              <a:latin typeface="Times New Roman" pitchFamily="18" charset="0"/>
              <a:cs typeface="Times New Roman" pitchFamily="18" charset="0"/>
            </a:endParaRPr>
          </a:p>
          <a:p>
            <a:pPr marL="274320" indent="-274320" eaLnBrk="1" fontAlgn="auto" hangingPunct="1">
              <a:spcAft>
                <a:spcPts val="0"/>
              </a:spcAft>
              <a:buFont typeface="Wingdings 3"/>
              <a:buChar char=""/>
              <a:defRPr/>
            </a:pPr>
            <a:endParaRPr lang="en-US" sz="2800" dirty="0" smtClean="0">
              <a:latin typeface="Century Gothic" pitchFamily="34" charset="0"/>
            </a:endParaRPr>
          </a:p>
        </p:txBody>
      </p:sp>
      <p:sp>
        <p:nvSpPr>
          <p:cNvPr id="89091" name="Title 3"/>
          <p:cNvSpPr txBox="1">
            <a:spLocks/>
          </p:cNvSpPr>
          <p:nvPr/>
        </p:nvSpPr>
        <p:spPr bwMode="auto">
          <a:xfrm>
            <a:off x="460375" y="288925"/>
            <a:ext cx="8367713" cy="776288"/>
          </a:xfrm>
          <a:prstGeom prst="rect">
            <a:avLst/>
          </a:prstGeom>
          <a:noFill/>
          <a:ln w="9525">
            <a:noFill/>
            <a:miter lim="800000"/>
            <a:headEnd/>
            <a:tailEnd/>
          </a:ln>
        </p:spPr>
        <p:txBody>
          <a:bodyPr/>
          <a:lstStyle/>
          <a:p>
            <a:pPr eaLnBrk="0" hangingPunct="0">
              <a:buClr>
                <a:schemeClr val="tx1"/>
              </a:buClr>
            </a:pPr>
            <a:r>
              <a:rPr lang="en-US" sz="3600" b="1">
                <a:solidFill>
                  <a:schemeClr val="accent2"/>
                </a:solidFill>
                <a:latin typeface="Times New Roman" pitchFamily="18" charset="0"/>
                <a:cs typeface="Times New Roman" pitchFamily="18" charset="0"/>
              </a:rPr>
              <a:t>Heinz Bodies</a:t>
            </a:r>
          </a:p>
        </p:txBody>
      </p:sp>
      <p:pic>
        <p:nvPicPr>
          <p:cNvPr id="4" name="Picture 4"/>
          <p:cNvPicPr>
            <a:picLocks noChangeAspect="1" noChangeArrowheads="1"/>
          </p:cNvPicPr>
          <p:nvPr/>
        </p:nvPicPr>
        <p:blipFill>
          <a:blip r:embed="rId2"/>
          <a:srcRect/>
          <a:stretch>
            <a:fillRect/>
          </a:stretch>
        </p:blipFill>
        <p:spPr bwMode="auto">
          <a:xfrm>
            <a:off x="5464729" y="3929063"/>
            <a:ext cx="3297151" cy="273367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5"/>
          <p:cNvPicPr>
            <a:picLocks noChangeAspect="1" noChangeArrowheads="1"/>
          </p:cNvPicPr>
          <p:nvPr/>
        </p:nvPicPr>
        <p:blipFill>
          <a:blip r:embed="rId3"/>
          <a:srcRect/>
          <a:stretch>
            <a:fillRect/>
          </a:stretch>
        </p:blipFill>
        <p:spPr bwMode="auto">
          <a:xfrm>
            <a:off x="678317" y="4191001"/>
            <a:ext cx="3965614" cy="220979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مربع نص 3"/>
          <p:cNvSpPr txBox="1">
            <a:spLocks noChangeArrowheads="1"/>
          </p:cNvSpPr>
          <p:nvPr/>
        </p:nvSpPr>
        <p:spPr bwMode="auto">
          <a:xfrm>
            <a:off x="479425" y="5046663"/>
            <a:ext cx="8643938" cy="1200150"/>
          </a:xfrm>
          <a:prstGeom prst="rect">
            <a:avLst/>
          </a:prstGeom>
          <a:noFill/>
          <a:ln w="9525">
            <a:noFill/>
            <a:miter lim="800000"/>
            <a:headEnd/>
            <a:tailEnd/>
          </a:ln>
        </p:spPr>
        <p:txBody>
          <a:bodyPr>
            <a:spAutoFit/>
          </a:bodyPr>
          <a:lstStyle/>
          <a:p>
            <a:pPr marL="268288"/>
            <a:r>
              <a:rPr lang="en-US" sz="2400">
                <a:solidFill>
                  <a:schemeClr val="tx2"/>
                </a:solidFill>
                <a:latin typeface="Times New Roman" pitchFamily="18" charset="0"/>
                <a:cs typeface="Times New Roman" pitchFamily="18" charset="0"/>
              </a:rPr>
              <a:t>Heinz Body Preparation. RBC are incubated supravitally in new Methylene blue to identify precipitates of oxidatively denatured hemoglobin.</a:t>
            </a:r>
            <a:endParaRPr lang="ar-SA" sz="2400">
              <a:solidFill>
                <a:schemeClr val="tx2"/>
              </a:solidFill>
              <a:latin typeface="Times New Roman" pitchFamily="18" charset="0"/>
              <a:cs typeface="Times New Roman" pitchFamily="18" charset="0"/>
            </a:endParaRPr>
          </a:p>
        </p:txBody>
      </p:sp>
      <p:pic>
        <p:nvPicPr>
          <p:cNvPr id="3" name="Picture 4"/>
          <p:cNvPicPr>
            <a:picLocks noChangeAspect="1" noChangeArrowheads="1"/>
          </p:cNvPicPr>
          <p:nvPr/>
        </p:nvPicPr>
        <p:blipFill>
          <a:blip r:embed="rId2"/>
          <a:srcRect/>
          <a:stretch>
            <a:fillRect/>
          </a:stretch>
        </p:blipFill>
        <p:spPr bwMode="auto">
          <a:xfrm>
            <a:off x="602902" y="485296"/>
            <a:ext cx="8032446" cy="428628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73063" y="1096963"/>
            <a:ext cx="8643937" cy="4824412"/>
          </a:xfrm>
          <a:prstGeom prst="rect">
            <a:avLst/>
          </a:prstGeom>
        </p:spPr>
        <p:txBody>
          <a:bodyPr>
            <a:normAutofit/>
          </a:bodyPr>
          <a:lst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400">
                <a:solidFill>
                  <a:schemeClr val="tx1"/>
                </a:solidFill>
                <a:latin typeface="+mn-lt"/>
              </a:defRPr>
            </a:lvl4pPr>
            <a:lvl5pPr marL="2057400" indent="-228600" algn="l" rtl="0" eaLnBrk="0" fontAlgn="base" hangingPunct="0">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marL="0" indent="0" eaLnBrk="1" fontAlgn="auto" hangingPunct="1">
              <a:lnSpc>
                <a:spcPct val="90000"/>
              </a:lnSpc>
              <a:spcAft>
                <a:spcPts val="0"/>
              </a:spcAft>
              <a:buFont typeface="Wingdings" pitchFamily="2" charset="2"/>
              <a:buNone/>
              <a:defRPr/>
            </a:pPr>
            <a:r>
              <a:rPr lang="en-US" sz="2800" dirty="0" smtClean="0">
                <a:latin typeface="Times New Roman" pitchFamily="18" charset="0"/>
                <a:cs typeface="Times New Roman" pitchFamily="18" charset="0"/>
              </a:rPr>
              <a:t>Reddish-blue threadlike rings in RBCs of severe anemia's. These are remnants of the nuclear membrane or remnants of microtubules and appear as a ring or figure 8 pattern.</a:t>
            </a:r>
          </a:p>
          <a:p>
            <a:pPr marL="0" indent="0" eaLnBrk="1" fontAlgn="auto" hangingPunct="1">
              <a:lnSpc>
                <a:spcPct val="90000"/>
              </a:lnSpc>
              <a:spcAft>
                <a:spcPts val="0"/>
              </a:spcAft>
              <a:buFont typeface="Wingdings" pitchFamily="2" charset="2"/>
              <a:buNone/>
              <a:defRPr/>
            </a:pPr>
            <a:r>
              <a:rPr lang="en-US" sz="2800" dirty="0" smtClean="0">
                <a:latin typeface="Times New Roman" pitchFamily="18" charset="0"/>
                <a:cs typeface="Times New Roman" pitchFamily="18" charset="0"/>
              </a:rPr>
              <a:t> </a:t>
            </a:r>
          </a:p>
          <a:p>
            <a:pPr marL="0" indent="0" eaLnBrk="1" fontAlgn="auto" hangingPunct="1">
              <a:lnSpc>
                <a:spcPct val="90000"/>
              </a:lnSpc>
              <a:spcAft>
                <a:spcPts val="0"/>
              </a:spcAft>
              <a:buFontTx/>
              <a:buNone/>
              <a:defRPr/>
            </a:pPr>
            <a:r>
              <a:rPr lang="en-US" sz="2800" dirty="0" smtClean="0">
                <a:latin typeface="Times New Roman" pitchFamily="18" charset="0"/>
                <a:cs typeface="Times New Roman" pitchFamily="18" charset="0"/>
              </a:rPr>
              <a:t>Very rare finding in patients with </a:t>
            </a:r>
          </a:p>
          <a:p>
            <a:pPr eaLnBrk="1" fontAlgn="auto" hangingPunct="1">
              <a:lnSpc>
                <a:spcPct val="90000"/>
              </a:lnSpc>
              <a:spcAft>
                <a:spcPts val="0"/>
              </a:spcAft>
              <a:defRPr/>
            </a:pPr>
            <a:r>
              <a:rPr lang="en-US" sz="2800" dirty="0" err="1" smtClean="0">
                <a:latin typeface="Times New Roman" pitchFamily="18" charset="0"/>
                <a:cs typeface="Times New Roman" pitchFamily="18" charset="0"/>
              </a:rPr>
              <a:t>Megaloblastic</a:t>
            </a:r>
            <a:r>
              <a:rPr lang="en-US" sz="2800" dirty="0" smtClean="0">
                <a:latin typeface="Times New Roman" pitchFamily="18" charset="0"/>
                <a:cs typeface="Times New Roman" pitchFamily="18" charset="0"/>
              </a:rPr>
              <a:t> anemia. </a:t>
            </a:r>
          </a:p>
          <a:p>
            <a:pPr eaLnBrk="1" fontAlgn="auto" hangingPunct="1">
              <a:lnSpc>
                <a:spcPct val="90000"/>
              </a:lnSpc>
              <a:spcAft>
                <a:spcPts val="0"/>
              </a:spcAft>
              <a:defRPr/>
            </a:pPr>
            <a:r>
              <a:rPr lang="en-US" sz="2800" dirty="0" smtClean="0">
                <a:latin typeface="Times New Roman" pitchFamily="18" charset="0"/>
                <a:cs typeface="Times New Roman" pitchFamily="18" charset="0"/>
              </a:rPr>
              <a:t>severe anemia's.</a:t>
            </a:r>
          </a:p>
          <a:p>
            <a:pPr eaLnBrk="1" fontAlgn="auto" hangingPunct="1">
              <a:lnSpc>
                <a:spcPct val="90000"/>
              </a:lnSpc>
              <a:spcAft>
                <a:spcPts val="0"/>
              </a:spcAft>
              <a:defRPr/>
            </a:pPr>
            <a:r>
              <a:rPr lang="en-US" sz="2800" dirty="0" smtClean="0">
                <a:latin typeface="Times New Roman" pitchFamily="18" charset="0"/>
                <a:cs typeface="Times New Roman" pitchFamily="18" charset="0"/>
              </a:rPr>
              <a:t>lead poisoning.</a:t>
            </a:r>
          </a:p>
          <a:p>
            <a:pPr eaLnBrk="1" fontAlgn="auto" hangingPunct="1">
              <a:lnSpc>
                <a:spcPct val="90000"/>
              </a:lnSpc>
              <a:spcAft>
                <a:spcPts val="0"/>
              </a:spcAft>
              <a:defRPr/>
            </a:pPr>
            <a:r>
              <a:rPr lang="en-US" sz="2800" dirty="0" err="1" smtClean="0">
                <a:latin typeface="Times New Roman" pitchFamily="18" charset="0"/>
                <a:cs typeface="Times New Roman" pitchFamily="18" charset="0"/>
              </a:rPr>
              <a:t>Dyserythropoiesis</a:t>
            </a:r>
            <a:r>
              <a:rPr lang="en-US" sz="2800" dirty="0" smtClean="0">
                <a:latin typeface="Times New Roman" pitchFamily="18" charset="0"/>
                <a:cs typeface="Times New Roman" pitchFamily="18" charset="0"/>
              </a:rPr>
              <a:t>.</a:t>
            </a:r>
          </a:p>
        </p:txBody>
      </p:sp>
      <p:sp>
        <p:nvSpPr>
          <p:cNvPr id="91139" name="Title 3"/>
          <p:cNvSpPr txBox="1">
            <a:spLocks/>
          </p:cNvSpPr>
          <p:nvPr/>
        </p:nvSpPr>
        <p:spPr bwMode="auto">
          <a:xfrm>
            <a:off x="514350" y="334963"/>
            <a:ext cx="8359775" cy="633412"/>
          </a:xfrm>
          <a:prstGeom prst="rect">
            <a:avLst/>
          </a:prstGeom>
          <a:noFill/>
          <a:ln w="9525">
            <a:noFill/>
            <a:miter lim="800000"/>
            <a:headEnd/>
            <a:tailEnd/>
          </a:ln>
        </p:spPr>
        <p:txBody>
          <a:bodyPr/>
          <a:lstStyle/>
          <a:p>
            <a:pPr eaLnBrk="0" hangingPunct="0">
              <a:buClr>
                <a:schemeClr val="tx1"/>
              </a:buClr>
            </a:pPr>
            <a:r>
              <a:rPr lang="en-US" sz="4000" b="1">
                <a:solidFill>
                  <a:schemeClr val="accent2"/>
                </a:solidFill>
                <a:latin typeface="Times New Roman" pitchFamily="18" charset="0"/>
                <a:cs typeface="Times New Roman" pitchFamily="18" charset="0"/>
              </a:rPr>
              <a:t>Cabot Rings</a:t>
            </a:r>
          </a:p>
        </p:txBody>
      </p:sp>
      <p:pic>
        <p:nvPicPr>
          <p:cNvPr id="4" name="Picture 4"/>
          <p:cNvPicPr>
            <a:picLocks noChangeAspect="1" noChangeArrowheads="1"/>
          </p:cNvPicPr>
          <p:nvPr/>
        </p:nvPicPr>
        <p:blipFill>
          <a:blip r:embed="rId2"/>
          <a:srcRect/>
          <a:stretch>
            <a:fillRect/>
          </a:stretch>
        </p:blipFill>
        <p:spPr bwMode="auto">
          <a:xfrm>
            <a:off x="4937760" y="3643789"/>
            <a:ext cx="3650858" cy="27408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1141" name="Rectangle 5"/>
          <p:cNvSpPr>
            <a:spLocks noChangeArrowheads="1"/>
          </p:cNvSpPr>
          <p:nvPr/>
        </p:nvSpPr>
        <p:spPr bwMode="auto">
          <a:xfrm>
            <a:off x="731838" y="5505450"/>
            <a:ext cx="3333750" cy="830263"/>
          </a:xfrm>
          <a:prstGeom prst="rect">
            <a:avLst/>
          </a:prstGeom>
          <a:noFill/>
          <a:ln w="9525">
            <a:noFill/>
            <a:miter lim="800000"/>
            <a:headEnd/>
            <a:tailEnd/>
          </a:ln>
        </p:spPr>
        <p:txBody>
          <a:bodyPr>
            <a:spAutoFit/>
          </a:bodyPr>
          <a:lstStyle/>
          <a:p>
            <a:r>
              <a:rPr lang="en-US" sz="2400" b="1">
                <a:latin typeface="Times New Roman" pitchFamily="18" charset="0"/>
                <a:cs typeface="Times New Roman" pitchFamily="18" charset="0"/>
              </a:rPr>
              <a:t>A - Cabot ring</a:t>
            </a:r>
            <a:br>
              <a:rPr lang="en-US" sz="2400" b="1">
                <a:latin typeface="Times New Roman" pitchFamily="18" charset="0"/>
                <a:cs typeface="Times New Roman" pitchFamily="18" charset="0"/>
              </a:rPr>
            </a:br>
            <a:r>
              <a:rPr lang="en-US" sz="2400" b="1">
                <a:latin typeface="Times New Roman" pitchFamily="18" charset="0"/>
                <a:cs typeface="Times New Roman" pitchFamily="18" charset="0"/>
              </a:rPr>
              <a:t>B - Howell-Jolly body</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06400" y="993775"/>
            <a:ext cx="8486775" cy="3014663"/>
          </a:xfrm>
          <a:prstGeom prst="rect">
            <a:avLst/>
          </a:prstGeom>
        </p:spPr>
        <p:txBody>
          <a:bodyPr>
            <a:normAutofit/>
          </a:bodyPr>
          <a:lstStyle/>
          <a:p>
            <a:pPr algn="just">
              <a:lnSpc>
                <a:spcPct val="115000"/>
              </a:lnSpc>
              <a:spcBef>
                <a:spcPct val="20000"/>
              </a:spcBef>
              <a:spcAft>
                <a:spcPts val="1000"/>
              </a:spcAft>
              <a:buClr>
                <a:schemeClr val="tx1"/>
              </a:buClr>
              <a:defRPr/>
            </a:pPr>
            <a:r>
              <a:rPr lang="en-US" sz="2800">
                <a:latin typeface="Times New Roman" pitchFamily="18" charset="0"/>
                <a:ea typeface="Calibri" pitchFamily="34" charset="0"/>
                <a:cs typeface="Times New Roman" pitchFamily="18" charset="0"/>
              </a:rPr>
              <a:t>Two organisms are have a tendency to </a:t>
            </a:r>
            <a:r>
              <a:rPr lang="en-US" sz="2800">
                <a:effectLst>
                  <a:outerShdw blurRad="38100" dist="38100" dir="2700000" algn="tl">
                    <a:srgbClr val="C0C0C0"/>
                  </a:outerShdw>
                </a:effectLst>
                <a:latin typeface="Times New Roman" pitchFamily="18" charset="0"/>
                <a:ea typeface="Calibri" pitchFamily="34" charset="0"/>
                <a:cs typeface="Times New Roman" pitchFamily="18" charset="0"/>
              </a:rPr>
              <a:t>invade the RBCs</a:t>
            </a:r>
            <a:r>
              <a:rPr lang="ar-SA" sz="2800">
                <a:latin typeface="Times New Roman" pitchFamily="18" charset="0"/>
                <a:ea typeface="Calibri" pitchFamily="34" charset="0"/>
                <a:cs typeface="Times New Roman" pitchFamily="18" charset="0"/>
              </a:rPr>
              <a:t>.</a:t>
            </a:r>
            <a:endParaRPr lang="en-US" sz="2800">
              <a:latin typeface="Times New Roman" pitchFamily="18" charset="0"/>
              <a:ea typeface="Calibri" pitchFamily="34" charset="0"/>
              <a:cs typeface="Times New Roman" pitchFamily="18" charset="0"/>
            </a:endParaRPr>
          </a:p>
          <a:p>
            <a:pPr algn="just">
              <a:lnSpc>
                <a:spcPct val="115000"/>
              </a:lnSpc>
              <a:spcBef>
                <a:spcPct val="20000"/>
              </a:spcBef>
              <a:spcAft>
                <a:spcPts val="1000"/>
              </a:spcAft>
              <a:buClr>
                <a:schemeClr val="tx1"/>
              </a:buClr>
              <a:buFont typeface="Arial" pitchFamily="34" charset="0"/>
              <a:buAutoNum type="arabicPeriod"/>
              <a:defRPr/>
            </a:pPr>
            <a:r>
              <a:rPr lang="en-US" sz="2800">
                <a:latin typeface="Times New Roman" pitchFamily="18" charset="0"/>
                <a:ea typeface="Calibri" pitchFamily="34" charset="0"/>
                <a:cs typeface="Times New Roman" pitchFamily="18" charset="0"/>
              </a:rPr>
              <a:t> All 4 species of the malaria parasite will invade RBCs. We will see the Plasmodium of different species in RBCs</a:t>
            </a:r>
            <a:r>
              <a:rPr lang="ar-SA" sz="2800">
                <a:latin typeface="Times New Roman" pitchFamily="18" charset="0"/>
                <a:ea typeface="Calibri" pitchFamily="34" charset="0"/>
                <a:cs typeface="Times New Roman" pitchFamily="18" charset="0"/>
              </a:rPr>
              <a:t>.</a:t>
            </a:r>
            <a:endParaRPr lang="en-US" sz="2800">
              <a:latin typeface="Times New Roman" pitchFamily="18" charset="0"/>
              <a:ea typeface="Calibri" pitchFamily="34" charset="0"/>
              <a:cs typeface="Times New Roman" pitchFamily="18" charset="0"/>
            </a:endParaRPr>
          </a:p>
          <a:p>
            <a:pPr>
              <a:spcBef>
                <a:spcPct val="20000"/>
              </a:spcBef>
              <a:buClr>
                <a:schemeClr val="tx1"/>
              </a:buClr>
              <a:buFont typeface="Arial" pitchFamily="34" charset="0"/>
              <a:buAutoNum type="arabicPeriod"/>
              <a:defRPr/>
            </a:pPr>
            <a:r>
              <a:rPr lang="en-US" sz="2800">
                <a:latin typeface="Times New Roman" pitchFamily="18" charset="0"/>
                <a:cs typeface="Times New Roman" pitchFamily="18" charset="0"/>
              </a:rPr>
              <a:t> Theileria microti (Bebesia microti)</a:t>
            </a:r>
          </a:p>
        </p:txBody>
      </p:sp>
      <p:sp>
        <p:nvSpPr>
          <p:cNvPr id="92163" name="Title 4"/>
          <p:cNvSpPr txBox="1">
            <a:spLocks/>
          </p:cNvSpPr>
          <p:nvPr/>
        </p:nvSpPr>
        <p:spPr bwMode="auto">
          <a:xfrm>
            <a:off x="514350" y="207963"/>
            <a:ext cx="8269288" cy="633412"/>
          </a:xfrm>
          <a:prstGeom prst="rect">
            <a:avLst/>
          </a:prstGeom>
          <a:noFill/>
          <a:ln w="9525">
            <a:noFill/>
            <a:miter lim="800000"/>
            <a:headEnd/>
            <a:tailEnd/>
          </a:ln>
        </p:spPr>
        <p:txBody>
          <a:bodyPr/>
          <a:lstStyle/>
          <a:p>
            <a:pPr eaLnBrk="0" hangingPunct="0">
              <a:buClr>
                <a:schemeClr val="tx1"/>
              </a:buClr>
            </a:pPr>
            <a:r>
              <a:rPr lang="en-US" sz="4000" b="1">
                <a:solidFill>
                  <a:schemeClr val="accent2"/>
                </a:solidFill>
                <a:latin typeface="Times New Roman" pitchFamily="18" charset="0"/>
                <a:cs typeface="Times New Roman" pitchFamily="18" charset="0"/>
              </a:rPr>
              <a:t>Parasites of Red Cell</a:t>
            </a:r>
          </a:p>
        </p:txBody>
      </p:sp>
      <p:pic>
        <p:nvPicPr>
          <p:cNvPr id="4" name="Picture 6" descr="http://lib.jiangnan.edu.cn/ASM/242.jpg"/>
          <p:cNvPicPr>
            <a:picLocks noChangeAspect="1" noChangeArrowheads="1"/>
          </p:cNvPicPr>
          <p:nvPr/>
        </p:nvPicPr>
        <p:blipFill>
          <a:blip r:embed="rId2"/>
          <a:srcRect/>
          <a:stretch>
            <a:fillRect/>
          </a:stretch>
        </p:blipFill>
        <p:spPr bwMode="auto">
          <a:xfrm>
            <a:off x="255270" y="4152914"/>
            <a:ext cx="2686050" cy="235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8" descr="http://www.malariasite.com/malaria/Pk_rings_thin.jpg"/>
          <p:cNvPicPr>
            <a:picLocks noChangeAspect="1" noChangeArrowheads="1"/>
          </p:cNvPicPr>
          <p:nvPr/>
        </p:nvPicPr>
        <p:blipFill>
          <a:blip r:embed="rId3"/>
          <a:srcRect/>
          <a:stretch>
            <a:fillRect/>
          </a:stretch>
        </p:blipFill>
        <p:spPr bwMode="auto">
          <a:xfrm>
            <a:off x="3277334" y="4152914"/>
            <a:ext cx="2743870" cy="2377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9"/>
          <p:cNvPicPr>
            <a:picLocks noChangeAspect="1" noChangeArrowheads="1"/>
          </p:cNvPicPr>
          <p:nvPr/>
        </p:nvPicPr>
        <p:blipFill>
          <a:blip r:embed="rId4"/>
          <a:srcRect/>
          <a:stretch>
            <a:fillRect/>
          </a:stretch>
        </p:blipFill>
        <p:spPr bwMode="auto">
          <a:xfrm>
            <a:off x="6278880" y="4133846"/>
            <a:ext cx="2743201" cy="2377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p:cNvSpPr txBox="1">
            <a:spLocks noChangeArrowheads="1"/>
          </p:cNvSpPr>
          <p:nvPr/>
        </p:nvSpPr>
        <p:spPr bwMode="auto">
          <a:xfrm>
            <a:off x="514350" y="579438"/>
            <a:ext cx="8066088" cy="700087"/>
          </a:xfrm>
          <a:prstGeom prst="rect">
            <a:avLst/>
          </a:prstGeom>
          <a:noFill/>
          <a:ln w="9525">
            <a:noFill/>
            <a:miter lim="800000"/>
            <a:headEnd/>
            <a:tailEnd/>
          </a:ln>
        </p:spPr>
        <p:txBody>
          <a:bodyPr/>
          <a:lstStyle/>
          <a:p>
            <a:pPr algn="ctr">
              <a:buClr>
                <a:schemeClr val="tx1"/>
              </a:buClr>
            </a:pPr>
            <a:r>
              <a:rPr lang="en-US" sz="4400" b="1">
                <a:solidFill>
                  <a:schemeClr val="accent2"/>
                </a:solidFill>
                <a:latin typeface="Times New Roman" pitchFamily="18" charset="0"/>
                <a:cs typeface="Times New Roman" pitchFamily="18" charset="0"/>
              </a:rPr>
              <a:t>Malaria</a:t>
            </a:r>
            <a:endParaRPr lang="en-US" sz="3200" b="1">
              <a:solidFill>
                <a:schemeClr val="accent2"/>
              </a:solidFill>
              <a:latin typeface="Times New Roman" pitchFamily="18" charset="0"/>
              <a:cs typeface="Times New Roman" pitchFamily="18" charset="0"/>
            </a:endParaRPr>
          </a:p>
        </p:txBody>
      </p:sp>
      <p:pic>
        <p:nvPicPr>
          <p:cNvPr id="3" name="Picture 5"/>
          <p:cNvPicPr>
            <a:picLocks noChangeAspect="1" noChangeArrowheads="1"/>
          </p:cNvPicPr>
          <p:nvPr/>
        </p:nvPicPr>
        <p:blipFill>
          <a:blip r:embed="rId2"/>
          <a:srcRect/>
          <a:stretch>
            <a:fillRect/>
          </a:stretch>
        </p:blipFill>
        <p:spPr bwMode="auto">
          <a:xfrm>
            <a:off x="4846320" y="1500174"/>
            <a:ext cx="3962399" cy="414340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4" name="Picture 6"/>
          <p:cNvPicPr>
            <a:picLocks noChangeAspect="1" noChangeArrowheads="1"/>
          </p:cNvPicPr>
          <p:nvPr/>
        </p:nvPicPr>
        <p:blipFill>
          <a:blip r:embed="rId3"/>
          <a:srcRect/>
          <a:stretch>
            <a:fillRect/>
          </a:stretch>
        </p:blipFill>
        <p:spPr bwMode="auto">
          <a:xfrm>
            <a:off x="864870" y="1500174"/>
            <a:ext cx="3790277" cy="414340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ChangeArrowheads="1"/>
          </p:cNvSpPr>
          <p:nvPr/>
        </p:nvSpPr>
        <p:spPr bwMode="auto">
          <a:xfrm>
            <a:off x="214313" y="231775"/>
            <a:ext cx="8661400" cy="742950"/>
          </a:xfrm>
          <a:prstGeom prst="rect">
            <a:avLst/>
          </a:prstGeom>
          <a:noFill/>
          <a:ln w="9525">
            <a:noFill/>
            <a:miter lim="800000"/>
            <a:headEnd/>
            <a:tailEnd/>
          </a:ln>
        </p:spPr>
        <p:txBody>
          <a:bodyPr/>
          <a:lstStyle/>
          <a:p>
            <a:pPr algn="ctr">
              <a:buClr>
                <a:schemeClr val="tx1"/>
              </a:buClr>
            </a:pPr>
            <a:r>
              <a:rPr lang="ar-SA" sz="4000" b="1">
                <a:solidFill>
                  <a:schemeClr val="accent2"/>
                </a:solidFill>
                <a:latin typeface="Times New Roman" pitchFamily="18" charset="0"/>
                <a:cs typeface="Times New Roman" pitchFamily="18" charset="0"/>
              </a:rPr>
              <a:t>RBCs Abnormal morphology</a:t>
            </a:r>
            <a:endParaRPr lang="en-US" sz="4000" b="1">
              <a:solidFill>
                <a:schemeClr val="accent2"/>
              </a:solidFill>
              <a:latin typeface="Times New Roman" pitchFamily="18" charset="0"/>
              <a:cs typeface="Times New Roman" pitchFamily="18" charset="0"/>
            </a:endParaRPr>
          </a:p>
        </p:txBody>
      </p:sp>
      <p:sp>
        <p:nvSpPr>
          <p:cNvPr id="3" name="Rectangle 8"/>
          <p:cNvSpPr txBox="1">
            <a:spLocks noChangeArrowheads="1"/>
          </p:cNvSpPr>
          <p:nvPr/>
        </p:nvSpPr>
        <p:spPr>
          <a:xfrm>
            <a:off x="214313" y="1184275"/>
            <a:ext cx="4387850" cy="5384800"/>
          </a:xfrm>
          <a:prstGeom prst="rect">
            <a:avLst/>
          </a:prstGeom>
        </p:spPr>
        <p:txBody>
          <a:bodyPr/>
          <a:lst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400">
                <a:solidFill>
                  <a:schemeClr val="tx1"/>
                </a:solidFill>
                <a:latin typeface="+mn-lt"/>
              </a:defRPr>
            </a:lvl4pPr>
            <a:lvl5pPr marL="2057400" indent="-228600" algn="l" rtl="0" eaLnBrk="0" fontAlgn="base" hangingPunct="0">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pPr indent="-4763" eaLnBrk="1" hangingPunct="1">
              <a:buFont typeface="Wingdings" pitchFamily="2" charset="2"/>
              <a:buNone/>
              <a:defRPr/>
            </a:pPr>
            <a:r>
              <a:rPr lang="en-US" sz="3200" dirty="0" smtClean="0">
                <a:latin typeface="Times New Roman" pitchFamily="18" charset="0"/>
                <a:cs typeface="Times New Roman" pitchFamily="18" charset="0"/>
              </a:rPr>
              <a:t>Depiction of red blood cell morphologies that may appear on a peripheral smear, showing: </a:t>
            </a:r>
          </a:p>
          <a:p>
            <a:pPr marL="725487" indent="-457200" eaLnBrk="1" hangingPunct="1">
              <a:buFont typeface="Wingdings" pitchFamily="2" charset="2"/>
              <a:buAutoNum type="alphaUcParenBoth"/>
              <a:defRPr/>
            </a:pPr>
            <a:r>
              <a:rPr lang="en-US" sz="3200" dirty="0" smtClean="0">
                <a:latin typeface="Times New Roman" pitchFamily="18" charset="0"/>
                <a:cs typeface="Times New Roman" pitchFamily="18" charset="0"/>
              </a:rPr>
              <a:t>basophilic stippling, </a:t>
            </a:r>
          </a:p>
          <a:p>
            <a:pPr marL="725487" indent="-457200" eaLnBrk="1" hangingPunct="1">
              <a:buFont typeface="Wingdings" pitchFamily="2" charset="2"/>
              <a:buAutoNum type="alphaUcParenBoth"/>
              <a:defRPr/>
            </a:pPr>
            <a:r>
              <a:rPr lang="en-US" sz="3200" dirty="0" smtClean="0">
                <a:latin typeface="Times New Roman" pitchFamily="18" charset="0"/>
                <a:cs typeface="Times New Roman" pitchFamily="18" charset="0"/>
              </a:rPr>
              <a:t>Howell-Jolly bodies, </a:t>
            </a:r>
          </a:p>
          <a:p>
            <a:pPr marL="725487" indent="-457200" eaLnBrk="1" hangingPunct="1">
              <a:buFont typeface="Wingdings" pitchFamily="2" charset="2"/>
              <a:buAutoNum type="alphaUcParenBoth"/>
              <a:defRPr/>
            </a:pPr>
            <a:r>
              <a:rPr lang="en-US" sz="3200" dirty="0" smtClean="0">
                <a:latin typeface="Times New Roman" pitchFamily="18" charset="0"/>
                <a:cs typeface="Times New Roman" pitchFamily="18" charset="0"/>
              </a:rPr>
              <a:t>Cabot's ring bodies </a:t>
            </a:r>
          </a:p>
          <a:p>
            <a:pPr marL="725487" indent="-457200" eaLnBrk="1" hangingPunct="1">
              <a:buFont typeface="Wingdings" pitchFamily="2" charset="2"/>
              <a:buAutoNum type="alphaUcParenBoth"/>
              <a:defRPr/>
            </a:pPr>
            <a:r>
              <a:rPr lang="en-US" sz="3200" dirty="0" smtClean="0">
                <a:latin typeface="Times New Roman" pitchFamily="18" charset="0"/>
                <a:cs typeface="Times New Roman" pitchFamily="18" charset="0"/>
              </a:rPr>
              <a:t>Heinz's bodies. </a:t>
            </a:r>
          </a:p>
          <a:p>
            <a:pPr eaLnBrk="1" hangingPunct="1">
              <a:defRPr/>
            </a:pPr>
            <a:endParaRPr lang="en-US" dirty="0" smtClean="0">
              <a:latin typeface="Century Gothic" pitchFamily="34" charset="0"/>
            </a:endParaRPr>
          </a:p>
        </p:txBody>
      </p:sp>
      <p:pic>
        <p:nvPicPr>
          <p:cNvPr id="4" name="Picture 9" descr="1379_f1"/>
          <p:cNvPicPr>
            <a:picLocks noChangeAspect="1" noChangeArrowheads="1"/>
          </p:cNvPicPr>
          <p:nvPr/>
        </p:nvPicPr>
        <p:blipFill>
          <a:blip r:embed="rId2"/>
          <a:srcRect/>
          <a:stretch>
            <a:fillRect/>
          </a:stretch>
        </p:blipFill>
        <p:spPr bwMode="auto">
          <a:xfrm>
            <a:off x="5072062" y="1357298"/>
            <a:ext cx="3803924" cy="4730813"/>
          </a:xfrm>
          <a:prstGeom prst="rect">
            <a:avLst/>
          </a:prstGeom>
          <a:solidFill>
            <a:srgbClr val="FFFFFF">
              <a:shade val="85000"/>
            </a:srgbClr>
          </a:solidFill>
          <a:ln w="190500" cap="rnd">
            <a:solidFill>
              <a:schemeClr val="bg1">
                <a:lumMod val="85000"/>
              </a:schemeClr>
            </a:solidFill>
          </a:ln>
          <a:effectLst>
            <a:innerShdw blurRad="114300">
              <a:prstClr val="black"/>
            </a:inn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ME\Slide Presentations &amp; Handouts\Blinder\IM Review\03.jpg"/>
          <p:cNvPicPr>
            <a:picLocks noChangeAspect="1" noChangeArrowheads="1"/>
          </p:cNvPicPr>
          <p:nvPr/>
        </p:nvPicPr>
        <p:blipFill>
          <a:blip r:embed="rId2"/>
          <a:srcRect/>
          <a:stretch>
            <a:fillRect/>
          </a:stretch>
        </p:blipFill>
        <p:spPr bwMode="auto">
          <a:xfrm>
            <a:off x="609600" y="1428736"/>
            <a:ext cx="8219090" cy="4786346"/>
          </a:xfrm>
          <a:prstGeom prst="rect">
            <a:avLst/>
          </a:prstGeom>
          <a:ln w="228600" cap="sq" cmpd="thickThin">
            <a:solidFill>
              <a:srgbClr val="000000"/>
            </a:solidFill>
            <a:prstDash val="solid"/>
            <a:miter lim="800000"/>
          </a:ln>
          <a:effectLst>
            <a:innerShdw blurRad="76200">
              <a:srgbClr val="000000"/>
            </a:innerShdw>
          </a:effectLst>
        </p:spPr>
      </p:pic>
      <p:sp>
        <p:nvSpPr>
          <p:cNvPr id="95235" name="Rectangle 3"/>
          <p:cNvSpPr txBox="1">
            <a:spLocks noChangeArrowheads="1"/>
          </p:cNvSpPr>
          <p:nvPr/>
        </p:nvSpPr>
        <p:spPr bwMode="auto">
          <a:xfrm>
            <a:off x="642938" y="285750"/>
            <a:ext cx="8321675" cy="700088"/>
          </a:xfrm>
          <a:prstGeom prst="rect">
            <a:avLst/>
          </a:prstGeom>
          <a:noFill/>
          <a:ln w="9525">
            <a:noFill/>
            <a:miter lim="800000"/>
            <a:headEnd/>
            <a:tailEnd/>
          </a:ln>
        </p:spPr>
        <p:txBody>
          <a:bodyPr/>
          <a:lstStyle/>
          <a:p>
            <a:pPr algn="ctr">
              <a:buClr>
                <a:schemeClr val="tx1"/>
              </a:buClr>
            </a:pPr>
            <a:r>
              <a:rPr lang="en-US" sz="4000" b="1">
                <a:solidFill>
                  <a:schemeClr val="accent2"/>
                </a:solidFill>
                <a:latin typeface="Times New Roman" pitchFamily="18" charset="0"/>
                <a:cs typeface="Times New Roman" pitchFamily="18" charset="0"/>
              </a:rPr>
              <a:t>Normal Peripheral Smear</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txBox="1">
            <a:spLocks noChangeArrowheads="1"/>
          </p:cNvSpPr>
          <p:nvPr/>
        </p:nvSpPr>
        <p:spPr bwMode="auto">
          <a:xfrm>
            <a:off x="668338" y="214313"/>
            <a:ext cx="8285162" cy="744537"/>
          </a:xfrm>
          <a:prstGeom prst="rect">
            <a:avLst/>
          </a:prstGeom>
          <a:noFill/>
          <a:ln w="9525">
            <a:noFill/>
            <a:miter lim="800000"/>
            <a:headEnd/>
            <a:tailEnd/>
          </a:ln>
        </p:spPr>
        <p:txBody>
          <a:bodyPr/>
          <a:lstStyle/>
          <a:p>
            <a:pPr algn="ctr">
              <a:buClr>
                <a:schemeClr val="tx1"/>
              </a:buClr>
            </a:pPr>
            <a:r>
              <a:rPr lang="en-US" sz="3600" b="1">
                <a:solidFill>
                  <a:schemeClr val="accent2"/>
                </a:solidFill>
                <a:latin typeface="Times New Roman" pitchFamily="18" charset="0"/>
                <a:cs typeface="Times New Roman" pitchFamily="18" charset="0"/>
              </a:rPr>
              <a:t>Autoimmune Hemolytic Anemia</a:t>
            </a:r>
          </a:p>
        </p:txBody>
      </p:sp>
      <p:pic>
        <p:nvPicPr>
          <p:cNvPr id="3" name="Picture 5"/>
          <p:cNvPicPr>
            <a:picLocks noChangeAspect="1" noChangeArrowheads="1"/>
          </p:cNvPicPr>
          <p:nvPr/>
        </p:nvPicPr>
        <p:blipFill>
          <a:blip r:embed="rId2"/>
          <a:srcRect/>
          <a:stretch>
            <a:fillRect/>
          </a:stretch>
        </p:blipFill>
        <p:spPr bwMode="auto">
          <a:xfrm>
            <a:off x="928658" y="1214422"/>
            <a:ext cx="7568956" cy="4929222"/>
          </a:xfrm>
          <a:prstGeom prst="rect">
            <a:avLst/>
          </a:prstGeom>
          <a:ln w="228600" cap="sq" cmpd="thickThin">
            <a:solidFill>
              <a:srgbClr val="000000"/>
            </a:solidFill>
            <a:prstDash val="solid"/>
            <a:miter lim="800000"/>
          </a:ln>
          <a:effectLst>
            <a:innerShdw blurRad="76200">
              <a:srgbClr val="000000"/>
            </a:innerShdw>
          </a:effectLst>
        </p:spPr>
      </p:pic>
      <p:sp>
        <p:nvSpPr>
          <p:cNvPr id="96260" name="Rectangle 3"/>
          <p:cNvSpPr>
            <a:spLocks noChangeArrowheads="1"/>
          </p:cNvSpPr>
          <p:nvPr/>
        </p:nvSpPr>
        <p:spPr bwMode="auto">
          <a:xfrm>
            <a:off x="1357313" y="5572125"/>
            <a:ext cx="1751012" cy="954088"/>
          </a:xfrm>
          <a:prstGeom prst="rect">
            <a:avLst/>
          </a:prstGeom>
          <a:noFill/>
          <a:ln w="9525">
            <a:noFill/>
            <a:miter lim="800000"/>
            <a:headEnd/>
            <a:tailEnd/>
          </a:ln>
        </p:spPr>
        <p:txBody>
          <a:bodyPr>
            <a:spAutoFit/>
          </a:bodyPr>
          <a:lstStyle/>
          <a:p>
            <a:r>
              <a:rPr lang="en-US" sz="2800" b="1"/>
              <a:t>Spherocytes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txBox="1">
            <a:spLocks noChangeArrowheads="1"/>
          </p:cNvSpPr>
          <p:nvPr/>
        </p:nvSpPr>
        <p:spPr bwMode="auto">
          <a:xfrm>
            <a:off x="0" y="339725"/>
            <a:ext cx="8631238" cy="714375"/>
          </a:xfrm>
          <a:prstGeom prst="rect">
            <a:avLst/>
          </a:prstGeom>
          <a:noFill/>
          <a:ln w="9525">
            <a:noFill/>
            <a:miter lim="800000"/>
            <a:headEnd/>
            <a:tailEnd/>
          </a:ln>
        </p:spPr>
        <p:txBody>
          <a:bodyPr/>
          <a:lstStyle/>
          <a:p>
            <a:pPr algn="ctr">
              <a:buClr>
                <a:schemeClr val="tx1"/>
              </a:buClr>
            </a:pPr>
            <a:r>
              <a:rPr lang="en-US" sz="4000" b="1">
                <a:solidFill>
                  <a:schemeClr val="accent2"/>
                </a:solidFill>
                <a:latin typeface="Times New Roman" pitchFamily="18" charset="0"/>
                <a:cs typeface="Times New Roman" pitchFamily="18" charset="0"/>
              </a:rPr>
              <a:t>Hereditary Spherocytosis</a:t>
            </a:r>
          </a:p>
        </p:txBody>
      </p:sp>
      <p:pic>
        <p:nvPicPr>
          <p:cNvPr id="3" name="Picture 6"/>
          <p:cNvPicPr>
            <a:picLocks noChangeAspect="1" noChangeArrowheads="1"/>
          </p:cNvPicPr>
          <p:nvPr/>
        </p:nvPicPr>
        <p:blipFill>
          <a:blip r:embed="rId2"/>
          <a:srcRect/>
          <a:stretch>
            <a:fillRect/>
          </a:stretch>
        </p:blipFill>
        <p:spPr bwMode="auto">
          <a:xfrm>
            <a:off x="714375" y="1584960"/>
            <a:ext cx="7389101" cy="4701540"/>
          </a:xfrm>
          <a:prstGeom prst="rect">
            <a:avLst/>
          </a:prstGeom>
          <a:ln w="228600" cap="sq" cmpd="thickThin">
            <a:solidFill>
              <a:srgbClr val="000000"/>
            </a:solidFill>
            <a:prstDash val="solid"/>
            <a:miter lim="800000"/>
          </a:ln>
          <a:effectLst>
            <a:innerShdw blurRad="76200">
              <a:srgbClr val="000000"/>
            </a:innerShdw>
          </a:effectLst>
        </p:spPr>
      </p:pic>
      <p:sp>
        <p:nvSpPr>
          <p:cNvPr id="97284" name="Rectangle 3"/>
          <p:cNvSpPr>
            <a:spLocks noChangeArrowheads="1"/>
          </p:cNvSpPr>
          <p:nvPr/>
        </p:nvSpPr>
        <p:spPr bwMode="auto">
          <a:xfrm>
            <a:off x="857250" y="5572125"/>
            <a:ext cx="2627313" cy="523875"/>
          </a:xfrm>
          <a:prstGeom prst="rect">
            <a:avLst/>
          </a:prstGeom>
          <a:noFill/>
          <a:ln w="9525">
            <a:noFill/>
            <a:miter lim="800000"/>
            <a:headEnd/>
            <a:tailEnd/>
          </a:ln>
        </p:spPr>
        <p:txBody>
          <a:bodyPr>
            <a:spAutoFit/>
          </a:bodyPr>
          <a:lstStyle/>
          <a:p>
            <a:r>
              <a:rPr lang="en-US" sz="2800"/>
              <a:t>Spherocytes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11"/>
          <p:cNvGrpSpPr>
            <a:grpSpLocks/>
          </p:cNvGrpSpPr>
          <p:nvPr/>
        </p:nvGrpSpPr>
        <p:grpSpPr bwMode="auto">
          <a:xfrm>
            <a:off x="900113" y="-674688"/>
            <a:ext cx="7669212" cy="8380413"/>
            <a:chOff x="0" y="-434"/>
            <a:chExt cx="4831" cy="5279"/>
          </a:xfrm>
        </p:grpSpPr>
        <p:sp>
          <p:nvSpPr>
            <p:cNvPr id="21510" name="Rectangle 3"/>
            <p:cNvSpPr>
              <a:spLocks noChangeArrowheads="1"/>
            </p:cNvSpPr>
            <p:nvPr/>
          </p:nvSpPr>
          <p:spPr bwMode="auto">
            <a:xfrm>
              <a:off x="2310" y="-434"/>
              <a:ext cx="169" cy="173"/>
            </a:xfrm>
            <a:prstGeom prst="rect">
              <a:avLst/>
            </a:prstGeom>
            <a:noFill/>
            <a:ln w="9525">
              <a:noFill/>
              <a:miter lim="800000"/>
              <a:headEnd/>
              <a:tailEnd/>
            </a:ln>
          </p:spPr>
          <p:txBody>
            <a:bodyPr wrap="none" anchor="ctr">
              <a:spAutoFit/>
            </a:bodyPr>
            <a:lstStyle/>
            <a:p>
              <a:r>
                <a:rPr lang="tr-TR" sz="1200">
                  <a:cs typeface="Times New Roman" pitchFamily="18" charset="0"/>
                </a:rPr>
                <a:t>1</a:t>
              </a:r>
              <a:endParaRPr lang="tr-TR">
                <a:cs typeface="Times New Roman" pitchFamily="18" charset="0"/>
              </a:endParaRPr>
            </a:p>
          </p:txBody>
        </p:sp>
        <p:pic>
          <p:nvPicPr>
            <p:cNvPr id="21511" name="Picture 4" descr="bloodsmear1"/>
            <p:cNvPicPr>
              <a:picLocks noChangeAspect="1" noChangeArrowheads="1"/>
            </p:cNvPicPr>
            <p:nvPr/>
          </p:nvPicPr>
          <p:blipFill>
            <a:blip r:embed="rId2"/>
            <a:srcRect/>
            <a:stretch>
              <a:fillRect/>
            </a:stretch>
          </p:blipFill>
          <p:spPr bwMode="auto">
            <a:xfrm>
              <a:off x="0" y="0"/>
              <a:ext cx="2109" cy="1527"/>
            </a:xfrm>
            <a:prstGeom prst="rect">
              <a:avLst/>
            </a:prstGeom>
            <a:noFill/>
            <a:ln w="9525">
              <a:noFill/>
              <a:miter lim="800000"/>
              <a:headEnd/>
              <a:tailEnd/>
            </a:ln>
          </p:spPr>
        </p:pic>
        <p:pic>
          <p:nvPicPr>
            <p:cNvPr id="21512" name="Picture 5" descr="bloodsmear3"/>
            <p:cNvPicPr>
              <a:picLocks noChangeAspect="1" noChangeArrowheads="1"/>
            </p:cNvPicPr>
            <p:nvPr/>
          </p:nvPicPr>
          <p:blipFill>
            <a:blip r:embed="rId3"/>
            <a:srcRect/>
            <a:stretch>
              <a:fillRect/>
            </a:stretch>
          </p:blipFill>
          <p:spPr bwMode="auto">
            <a:xfrm>
              <a:off x="0" y="1525"/>
              <a:ext cx="2109" cy="1490"/>
            </a:xfrm>
            <a:prstGeom prst="rect">
              <a:avLst/>
            </a:prstGeom>
            <a:noFill/>
            <a:ln w="9525">
              <a:noFill/>
              <a:miter lim="800000"/>
              <a:headEnd/>
              <a:tailEnd/>
            </a:ln>
          </p:spPr>
        </p:pic>
        <p:pic>
          <p:nvPicPr>
            <p:cNvPr id="21513" name="Picture 6" descr="bloodsmear7"/>
            <p:cNvPicPr>
              <a:picLocks noChangeAspect="1" noChangeArrowheads="1"/>
            </p:cNvPicPr>
            <p:nvPr/>
          </p:nvPicPr>
          <p:blipFill>
            <a:blip r:embed="rId4"/>
            <a:srcRect/>
            <a:stretch>
              <a:fillRect/>
            </a:stretch>
          </p:blipFill>
          <p:spPr bwMode="auto">
            <a:xfrm>
              <a:off x="0" y="2990"/>
              <a:ext cx="2109" cy="1330"/>
            </a:xfrm>
            <a:prstGeom prst="rect">
              <a:avLst/>
            </a:prstGeom>
            <a:noFill/>
            <a:ln w="9525">
              <a:noFill/>
              <a:miter lim="800000"/>
              <a:headEnd/>
              <a:tailEnd/>
            </a:ln>
          </p:spPr>
        </p:pic>
        <p:pic>
          <p:nvPicPr>
            <p:cNvPr id="21514" name="Picture 7" descr="bloodsmear4"/>
            <p:cNvPicPr>
              <a:picLocks noChangeAspect="1" noChangeArrowheads="1"/>
            </p:cNvPicPr>
            <p:nvPr/>
          </p:nvPicPr>
          <p:blipFill>
            <a:blip r:embed="rId5"/>
            <a:srcRect/>
            <a:stretch>
              <a:fillRect/>
            </a:stretch>
          </p:blipFill>
          <p:spPr bwMode="auto">
            <a:xfrm>
              <a:off x="2653" y="0"/>
              <a:ext cx="2177" cy="1295"/>
            </a:xfrm>
            <a:prstGeom prst="rect">
              <a:avLst/>
            </a:prstGeom>
            <a:noFill/>
            <a:ln w="9525">
              <a:noFill/>
              <a:miter lim="800000"/>
              <a:headEnd/>
              <a:tailEnd/>
            </a:ln>
          </p:spPr>
        </p:pic>
        <p:pic>
          <p:nvPicPr>
            <p:cNvPr id="21515" name="Picture 8" descr="bloodsmear5"/>
            <p:cNvPicPr>
              <a:picLocks noChangeAspect="1" noChangeArrowheads="1"/>
            </p:cNvPicPr>
            <p:nvPr/>
          </p:nvPicPr>
          <p:blipFill>
            <a:blip r:embed="rId6"/>
            <a:srcRect/>
            <a:stretch>
              <a:fillRect/>
            </a:stretch>
          </p:blipFill>
          <p:spPr bwMode="auto">
            <a:xfrm>
              <a:off x="2653" y="1298"/>
              <a:ext cx="2177" cy="1398"/>
            </a:xfrm>
            <a:prstGeom prst="rect">
              <a:avLst/>
            </a:prstGeom>
            <a:noFill/>
            <a:ln w="9525">
              <a:noFill/>
              <a:miter lim="800000"/>
              <a:headEnd/>
              <a:tailEnd/>
            </a:ln>
          </p:spPr>
        </p:pic>
        <p:pic>
          <p:nvPicPr>
            <p:cNvPr id="21516" name="Picture 9" descr="bloodsmear6a"/>
            <p:cNvPicPr>
              <a:picLocks noChangeAspect="1" noChangeArrowheads="1"/>
            </p:cNvPicPr>
            <p:nvPr/>
          </p:nvPicPr>
          <p:blipFill>
            <a:blip r:embed="rId7"/>
            <a:srcRect/>
            <a:stretch>
              <a:fillRect/>
            </a:stretch>
          </p:blipFill>
          <p:spPr bwMode="auto">
            <a:xfrm>
              <a:off x="2653" y="2695"/>
              <a:ext cx="2178" cy="1625"/>
            </a:xfrm>
            <a:prstGeom prst="rect">
              <a:avLst/>
            </a:prstGeom>
            <a:noFill/>
            <a:ln w="9525">
              <a:noFill/>
              <a:miter lim="800000"/>
              <a:headEnd/>
              <a:tailEnd/>
            </a:ln>
          </p:spPr>
        </p:pic>
        <p:sp>
          <p:nvSpPr>
            <p:cNvPr id="21517" name="Rectangle 10"/>
            <p:cNvSpPr>
              <a:spLocks noChangeArrowheads="1"/>
            </p:cNvSpPr>
            <p:nvPr/>
          </p:nvSpPr>
          <p:spPr bwMode="auto">
            <a:xfrm>
              <a:off x="2310" y="4672"/>
              <a:ext cx="521" cy="173"/>
            </a:xfrm>
            <a:prstGeom prst="rect">
              <a:avLst/>
            </a:prstGeom>
            <a:noFill/>
            <a:ln w="9525">
              <a:noFill/>
              <a:miter lim="800000"/>
              <a:headEnd/>
              <a:tailEnd/>
            </a:ln>
          </p:spPr>
          <p:txBody>
            <a:bodyPr wrap="none" anchor="ctr">
              <a:spAutoFit/>
            </a:bodyPr>
            <a:lstStyle/>
            <a:p>
              <a:r>
                <a:rPr lang="tr-TR" sz="1200">
                  <a:cs typeface="Times New Roman" pitchFamily="18" charset="0"/>
                </a:rPr>
                <a:t>               </a:t>
              </a:r>
              <a:endParaRPr lang="tr-TR">
                <a:cs typeface="Times New Roman" pitchFamily="18" charset="0"/>
              </a:endParaRPr>
            </a:p>
          </p:txBody>
        </p:sp>
      </p:grpSp>
      <p:sp>
        <p:nvSpPr>
          <p:cNvPr id="21507" name="Text Box 12"/>
          <p:cNvSpPr txBox="1">
            <a:spLocks noChangeArrowheads="1"/>
          </p:cNvSpPr>
          <p:nvPr/>
        </p:nvSpPr>
        <p:spPr bwMode="auto">
          <a:xfrm>
            <a:off x="1331913" y="260350"/>
            <a:ext cx="6669087" cy="641350"/>
          </a:xfrm>
          <a:prstGeom prst="rect">
            <a:avLst/>
          </a:prstGeom>
          <a:noFill/>
          <a:ln w="9525">
            <a:noFill/>
            <a:miter lim="800000"/>
            <a:headEnd/>
            <a:tailEnd/>
          </a:ln>
        </p:spPr>
        <p:txBody>
          <a:bodyPr>
            <a:spAutoFit/>
          </a:bodyPr>
          <a:lstStyle/>
          <a:p>
            <a:r>
              <a:rPr lang="tr-TR" sz="3600"/>
              <a:t>Periferik Yayma Hazırlanması</a:t>
            </a:r>
          </a:p>
        </p:txBody>
      </p:sp>
      <p:sp>
        <p:nvSpPr>
          <p:cNvPr id="21508" name="Text Box 13"/>
          <p:cNvSpPr txBox="1">
            <a:spLocks noChangeArrowheads="1"/>
          </p:cNvSpPr>
          <p:nvPr/>
        </p:nvSpPr>
        <p:spPr bwMode="auto">
          <a:xfrm>
            <a:off x="7504113" y="4673600"/>
            <a:ext cx="654050" cy="366713"/>
          </a:xfrm>
          <a:prstGeom prst="rect">
            <a:avLst/>
          </a:prstGeom>
          <a:solidFill>
            <a:schemeClr val="bg1"/>
          </a:solidFill>
          <a:ln w="9525">
            <a:noFill/>
            <a:miter lim="800000"/>
            <a:headEnd/>
            <a:tailEnd/>
          </a:ln>
        </p:spPr>
        <p:txBody>
          <a:bodyPr wrap="none">
            <a:spAutoFit/>
          </a:bodyPr>
          <a:lstStyle/>
          <a:p>
            <a:r>
              <a:rPr lang="tr-TR"/>
              <a:t>Kötü</a:t>
            </a:r>
          </a:p>
        </p:txBody>
      </p:sp>
      <p:sp>
        <p:nvSpPr>
          <p:cNvPr id="21509" name="Text Box 14"/>
          <p:cNvSpPr txBox="1">
            <a:spLocks noChangeArrowheads="1"/>
          </p:cNvSpPr>
          <p:nvPr/>
        </p:nvSpPr>
        <p:spPr bwMode="auto">
          <a:xfrm>
            <a:off x="7524750" y="6021388"/>
            <a:ext cx="539750" cy="366712"/>
          </a:xfrm>
          <a:prstGeom prst="rect">
            <a:avLst/>
          </a:prstGeom>
          <a:solidFill>
            <a:schemeClr val="bg1"/>
          </a:solidFill>
          <a:ln w="9525">
            <a:noFill/>
            <a:miter lim="800000"/>
            <a:headEnd/>
            <a:tailEnd/>
          </a:ln>
        </p:spPr>
        <p:txBody>
          <a:bodyPr wrap="none">
            <a:spAutoFit/>
          </a:bodyPr>
          <a:lstStyle/>
          <a:p>
            <a:r>
              <a:rPr lang="tr-TR"/>
              <a:t>İyi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5"/>
          <p:cNvSpPr txBox="1">
            <a:spLocks noChangeArrowheads="1"/>
          </p:cNvSpPr>
          <p:nvPr/>
        </p:nvSpPr>
        <p:spPr bwMode="auto">
          <a:xfrm>
            <a:off x="642938" y="225425"/>
            <a:ext cx="7942262" cy="598488"/>
          </a:xfrm>
          <a:prstGeom prst="rect">
            <a:avLst/>
          </a:prstGeom>
          <a:noFill/>
          <a:ln w="9525">
            <a:noFill/>
            <a:miter lim="800000"/>
            <a:headEnd/>
            <a:tailEnd/>
          </a:ln>
        </p:spPr>
        <p:txBody>
          <a:bodyPr lIns="0" tIns="0" rIns="0" bIns="0" anchor="ctr" anchorCtr="1">
            <a:spAutoFit/>
          </a:bodyPr>
          <a:lstStyle/>
          <a:p>
            <a:pPr algn="ctr">
              <a:lnSpc>
                <a:spcPct val="97000"/>
              </a:lnSpc>
              <a:buClr>
                <a:srgbClr val="000000"/>
              </a:buClr>
              <a:buSzPct val="45000"/>
              <a:buFont typeface="StarSymbol"/>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b="1">
                <a:solidFill>
                  <a:schemeClr val="accent2"/>
                </a:solidFill>
                <a:latin typeface="Times New Roman" pitchFamily="18" charset="0"/>
                <a:cs typeface="Times New Roman" pitchFamily="18" charset="0"/>
              </a:rPr>
              <a:t>Hereditary pyropoikilocytosis</a:t>
            </a:r>
          </a:p>
        </p:txBody>
      </p:sp>
      <p:pic>
        <p:nvPicPr>
          <p:cNvPr id="3" name="Picture 7"/>
          <p:cNvPicPr>
            <a:picLocks noChangeAspect="1" noChangeArrowheads="1"/>
          </p:cNvPicPr>
          <p:nvPr/>
        </p:nvPicPr>
        <p:blipFill>
          <a:blip r:embed="rId3"/>
          <a:srcRect/>
          <a:stretch>
            <a:fillRect/>
          </a:stretch>
        </p:blipFill>
        <p:spPr bwMode="auto">
          <a:xfrm>
            <a:off x="642906" y="1214422"/>
            <a:ext cx="7996597" cy="507209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4"/>
          <p:cNvSpPr txBox="1">
            <a:spLocks noChangeArrowheads="1"/>
          </p:cNvSpPr>
          <p:nvPr/>
        </p:nvSpPr>
        <p:spPr bwMode="auto">
          <a:xfrm>
            <a:off x="3565525" y="341313"/>
            <a:ext cx="163513" cy="579437"/>
          </a:xfrm>
          <a:prstGeom prst="rect">
            <a:avLst/>
          </a:prstGeom>
          <a:noFill/>
          <a:ln w="12700">
            <a:noFill/>
            <a:miter lim="800000"/>
            <a:headEnd/>
            <a:tailEnd/>
          </a:ln>
        </p:spPr>
        <p:txBody>
          <a:bodyPr>
            <a:spAutoFit/>
          </a:bodyPr>
          <a:lstStyle/>
          <a:p>
            <a:endParaRPr lang="ar-SA" sz="3200">
              <a:latin typeface="Helvetica"/>
            </a:endParaRPr>
          </a:p>
        </p:txBody>
      </p:sp>
      <p:sp>
        <p:nvSpPr>
          <p:cNvPr id="99331" name="Rectangle 7"/>
          <p:cNvSpPr txBox="1">
            <a:spLocks noChangeArrowheads="1"/>
          </p:cNvSpPr>
          <p:nvPr/>
        </p:nvSpPr>
        <p:spPr bwMode="auto">
          <a:xfrm>
            <a:off x="34925" y="477838"/>
            <a:ext cx="9094788" cy="741362"/>
          </a:xfrm>
          <a:prstGeom prst="rect">
            <a:avLst/>
          </a:prstGeom>
          <a:noFill/>
          <a:ln w="9525">
            <a:noFill/>
            <a:miter lim="800000"/>
            <a:headEnd/>
            <a:tailEnd/>
          </a:ln>
        </p:spPr>
        <p:txBody>
          <a:bodyPr/>
          <a:lstStyle/>
          <a:p>
            <a:pPr algn="ctr">
              <a:buClr>
                <a:schemeClr val="tx1"/>
              </a:buClr>
            </a:pPr>
            <a:r>
              <a:rPr lang="en-US" sz="4000" b="1">
                <a:solidFill>
                  <a:schemeClr val="accent2"/>
                </a:solidFill>
                <a:latin typeface="Times New Roman" pitchFamily="18" charset="0"/>
                <a:cs typeface="Times New Roman" pitchFamily="18" charset="0"/>
              </a:rPr>
              <a:t>Microangiopathic Hemolytic Anemia</a:t>
            </a:r>
          </a:p>
        </p:txBody>
      </p:sp>
      <p:pic>
        <p:nvPicPr>
          <p:cNvPr id="4" name="Picture 5"/>
          <p:cNvPicPr>
            <a:picLocks noChangeAspect="1" noChangeArrowheads="1"/>
          </p:cNvPicPr>
          <p:nvPr/>
        </p:nvPicPr>
        <p:blipFill>
          <a:blip r:embed="rId3"/>
          <a:srcRect/>
          <a:stretch>
            <a:fillRect/>
          </a:stretch>
        </p:blipFill>
        <p:spPr bwMode="auto">
          <a:xfrm>
            <a:off x="571468" y="1600199"/>
            <a:ext cx="8020739" cy="4614863"/>
          </a:xfrm>
          <a:prstGeom prst="rect">
            <a:avLst/>
          </a:prstGeom>
          <a:ln w="228600" cap="sq" cmpd="thickThin">
            <a:solidFill>
              <a:srgbClr val="000000"/>
            </a:solidFill>
            <a:prstDash val="solid"/>
            <a:miter lim="800000"/>
          </a:ln>
          <a:effectLst>
            <a:innerShdw blurRad="76200">
              <a:srgbClr val="000000"/>
            </a:innerShdw>
          </a:effectLst>
        </p:spPr>
      </p:pic>
      <p:sp>
        <p:nvSpPr>
          <p:cNvPr id="99333" name="Rectangle 4"/>
          <p:cNvSpPr>
            <a:spLocks noChangeArrowheads="1"/>
          </p:cNvSpPr>
          <p:nvPr/>
        </p:nvSpPr>
        <p:spPr bwMode="auto">
          <a:xfrm>
            <a:off x="928688" y="5572125"/>
            <a:ext cx="1522412" cy="369888"/>
          </a:xfrm>
          <a:prstGeom prst="rect">
            <a:avLst/>
          </a:prstGeom>
          <a:noFill/>
          <a:ln w="9525">
            <a:noFill/>
            <a:miter lim="800000"/>
            <a:headEnd/>
            <a:tailEnd/>
          </a:ln>
        </p:spPr>
        <p:txBody>
          <a:bodyPr>
            <a:spAutoFit/>
          </a:bodyPr>
          <a:lstStyle/>
          <a:p>
            <a:r>
              <a:rPr lang="en-US"/>
              <a:t>Schistocytes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txBox="1">
            <a:spLocks noChangeArrowheads="1"/>
          </p:cNvSpPr>
          <p:nvPr/>
        </p:nvSpPr>
        <p:spPr bwMode="auto">
          <a:xfrm>
            <a:off x="514350" y="228600"/>
            <a:ext cx="8215313" cy="771525"/>
          </a:xfrm>
          <a:prstGeom prst="rect">
            <a:avLst/>
          </a:prstGeom>
          <a:noFill/>
          <a:ln w="9525">
            <a:noFill/>
            <a:miter lim="800000"/>
            <a:headEnd/>
            <a:tailEnd/>
          </a:ln>
        </p:spPr>
        <p:txBody>
          <a:bodyPr/>
          <a:lstStyle/>
          <a:p>
            <a:pPr algn="ctr">
              <a:buClr>
                <a:schemeClr val="tx1"/>
              </a:buClr>
            </a:pPr>
            <a:r>
              <a:rPr lang="en-US" sz="4000" b="1">
                <a:solidFill>
                  <a:schemeClr val="accent2"/>
                </a:solidFill>
                <a:latin typeface="Times New Roman" pitchFamily="18" charset="0"/>
                <a:cs typeface="Times New Roman" pitchFamily="18" charset="0"/>
              </a:rPr>
              <a:t>Sickle Cell Anemia</a:t>
            </a:r>
          </a:p>
        </p:txBody>
      </p:sp>
      <p:pic>
        <p:nvPicPr>
          <p:cNvPr id="3" name="Picture 4"/>
          <p:cNvPicPr>
            <a:picLocks noChangeAspect="1" noChangeArrowheads="1"/>
          </p:cNvPicPr>
          <p:nvPr/>
        </p:nvPicPr>
        <p:blipFill>
          <a:blip r:embed="rId2"/>
          <a:srcRect/>
          <a:stretch>
            <a:fillRect/>
          </a:stretch>
        </p:blipFill>
        <p:spPr bwMode="auto">
          <a:xfrm>
            <a:off x="514350" y="1432559"/>
            <a:ext cx="8218170" cy="4782503"/>
          </a:xfrm>
          <a:prstGeom prst="rect">
            <a:avLst/>
          </a:prstGeom>
          <a:ln w="228600" cap="sq" cmpd="thickThin">
            <a:solidFill>
              <a:srgbClr val="000000"/>
            </a:solidFill>
            <a:prstDash val="solid"/>
            <a:miter lim="800000"/>
          </a:ln>
          <a:effectLst>
            <a:innerShdw blurRad="76200">
              <a:srgbClr val="000000"/>
            </a:innerShdw>
          </a:effectLst>
        </p:spPr>
      </p:pic>
      <p:sp>
        <p:nvSpPr>
          <p:cNvPr id="100356" name="Rectangle 3"/>
          <p:cNvSpPr>
            <a:spLocks noChangeArrowheads="1"/>
          </p:cNvSpPr>
          <p:nvPr/>
        </p:nvSpPr>
        <p:spPr bwMode="auto">
          <a:xfrm>
            <a:off x="1000125" y="5572125"/>
            <a:ext cx="989013" cy="954088"/>
          </a:xfrm>
          <a:prstGeom prst="rect">
            <a:avLst/>
          </a:prstGeom>
          <a:noFill/>
          <a:ln w="9525">
            <a:noFill/>
            <a:miter lim="800000"/>
            <a:headEnd/>
            <a:tailEnd/>
          </a:ln>
        </p:spPr>
        <p:txBody>
          <a:bodyPr>
            <a:spAutoFit/>
          </a:bodyPr>
          <a:lstStyle/>
          <a:p>
            <a:r>
              <a:rPr lang="en-US" sz="2800"/>
              <a:t>Hb SS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5"/>
          <p:cNvSpPr txBox="1">
            <a:spLocks noChangeArrowheads="1"/>
          </p:cNvSpPr>
          <p:nvPr/>
        </p:nvSpPr>
        <p:spPr bwMode="auto">
          <a:xfrm>
            <a:off x="0" y="225425"/>
            <a:ext cx="8907463" cy="598488"/>
          </a:xfrm>
          <a:prstGeom prst="rect">
            <a:avLst/>
          </a:prstGeom>
          <a:noFill/>
          <a:ln w="9525">
            <a:noFill/>
            <a:miter lim="800000"/>
            <a:headEnd/>
            <a:tailEnd/>
          </a:ln>
        </p:spPr>
        <p:txBody>
          <a:bodyPr lIns="0" tIns="0" rIns="0" bIns="0" anchor="ctr" anchorCtr="1">
            <a:spAutoFit/>
          </a:bodyPr>
          <a:lstStyle/>
          <a:p>
            <a:pPr algn="ctr">
              <a:lnSpc>
                <a:spcPct val="97000"/>
              </a:lnSpc>
              <a:buClr>
                <a:srgbClr val="000000"/>
              </a:buClr>
              <a:buSzPct val="45000"/>
              <a:buFont typeface="StarSymbol"/>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b="1">
                <a:solidFill>
                  <a:schemeClr val="accent2"/>
                </a:solidFill>
                <a:latin typeface="Times New Roman" pitchFamily="18" charset="0"/>
                <a:cs typeface="Times New Roman" pitchFamily="18" charset="0"/>
              </a:rPr>
              <a:t>Idiopathic myelofibrosis</a:t>
            </a:r>
          </a:p>
        </p:txBody>
      </p:sp>
      <p:pic>
        <p:nvPicPr>
          <p:cNvPr id="3" name="Picture 8" descr="http://med2.univ-angers.fr/discipline/lab_hema/morphogrweb/9.jpg"/>
          <p:cNvPicPr>
            <a:picLocks noChangeAspect="1" noChangeArrowheads="1"/>
          </p:cNvPicPr>
          <p:nvPr/>
        </p:nvPicPr>
        <p:blipFill>
          <a:blip r:embed="rId3"/>
          <a:srcRect/>
          <a:stretch>
            <a:fillRect/>
          </a:stretch>
        </p:blipFill>
        <p:spPr bwMode="auto">
          <a:xfrm>
            <a:off x="571468" y="1386840"/>
            <a:ext cx="7856252" cy="4813917"/>
          </a:xfrm>
          <a:prstGeom prst="rect">
            <a:avLst/>
          </a:prstGeom>
          <a:ln w="228600" cap="sq" cmpd="thickThin">
            <a:solidFill>
              <a:srgbClr val="000000"/>
            </a:solidFill>
            <a:prstDash val="solid"/>
            <a:miter lim="800000"/>
          </a:ln>
          <a:effectLst>
            <a:innerShdw blurRad="76200">
              <a:srgbClr val="000000"/>
            </a:innerShdw>
          </a:effectLst>
        </p:spPr>
      </p:pic>
      <p:sp>
        <p:nvSpPr>
          <p:cNvPr id="101380" name="Rectangle 3"/>
          <p:cNvSpPr>
            <a:spLocks noChangeArrowheads="1"/>
          </p:cNvSpPr>
          <p:nvPr/>
        </p:nvSpPr>
        <p:spPr bwMode="auto">
          <a:xfrm>
            <a:off x="785813" y="5357813"/>
            <a:ext cx="1708150" cy="369887"/>
          </a:xfrm>
          <a:prstGeom prst="rect">
            <a:avLst/>
          </a:prstGeom>
          <a:noFill/>
          <a:ln w="9525">
            <a:noFill/>
            <a:miter lim="800000"/>
            <a:headEnd/>
            <a:tailEnd/>
          </a:ln>
        </p:spPr>
        <p:txBody>
          <a:bodyPr>
            <a:spAutoFit/>
          </a:bodyPr>
          <a:lstStyle/>
          <a:p>
            <a:r>
              <a:rPr lang="en-GB">
                <a:latin typeface="Comic Sans MS" pitchFamily="66" charset="0"/>
              </a:rPr>
              <a:t>Dacryocytes</a:t>
            </a: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ME\Slide Presentations &amp; Handouts\Blinder\IM Review\07.jpg"/>
          <p:cNvPicPr>
            <a:picLocks noChangeAspect="1" noChangeArrowheads="1"/>
          </p:cNvPicPr>
          <p:nvPr/>
        </p:nvPicPr>
        <p:blipFill>
          <a:blip r:embed="rId2"/>
          <a:srcRect/>
          <a:stretch>
            <a:fillRect/>
          </a:stretch>
        </p:blipFill>
        <p:spPr bwMode="auto">
          <a:xfrm>
            <a:off x="754348" y="1569720"/>
            <a:ext cx="7947692" cy="4689654"/>
          </a:xfrm>
          <a:prstGeom prst="rect">
            <a:avLst/>
          </a:prstGeom>
          <a:ln w="228600" cap="sq" cmpd="thickThin">
            <a:solidFill>
              <a:srgbClr val="000000"/>
            </a:solidFill>
            <a:prstDash val="solid"/>
            <a:miter lim="800000"/>
          </a:ln>
          <a:effectLst>
            <a:innerShdw blurRad="76200">
              <a:srgbClr val="000000"/>
            </a:innerShdw>
          </a:effectLst>
        </p:spPr>
      </p:pic>
      <p:sp>
        <p:nvSpPr>
          <p:cNvPr id="102403" name="Rectangle 5"/>
          <p:cNvSpPr txBox="1">
            <a:spLocks noChangeArrowheads="1"/>
          </p:cNvSpPr>
          <p:nvPr/>
        </p:nvSpPr>
        <p:spPr bwMode="auto">
          <a:xfrm>
            <a:off x="0" y="258763"/>
            <a:ext cx="9144000" cy="785812"/>
          </a:xfrm>
          <a:prstGeom prst="rect">
            <a:avLst/>
          </a:prstGeom>
          <a:noFill/>
          <a:ln w="9525">
            <a:noFill/>
            <a:miter lim="800000"/>
            <a:headEnd/>
            <a:tailEnd/>
          </a:ln>
        </p:spPr>
        <p:txBody>
          <a:bodyPr/>
          <a:lstStyle/>
          <a:p>
            <a:pPr algn="ctr">
              <a:buClr>
                <a:schemeClr val="tx1"/>
              </a:buClr>
            </a:pPr>
            <a:r>
              <a:rPr lang="en-US" sz="4000" b="1">
                <a:solidFill>
                  <a:schemeClr val="accent2"/>
                </a:solidFill>
                <a:latin typeface="Times New Roman" pitchFamily="18" charset="0"/>
                <a:cs typeface="Times New Roman" pitchFamily="18" charset="0"/>
              </a:rPr>
              <a:t>Iron Deficiency Anemia</a:t>
            </a:r>
          </a:p>
        </p:txBody>
      </p:sp>
      <p:sp>
        <p:nvSpPr>
          <p:cNvPr id="4" name="Rectangle 3"/>
          <p:cNvSpPr/>
          <p:nvPr/>
        </p:nvSpPr>
        <p:spPr>
          <a:xfrm>
            <a:off x="1143000" y="5643563"/>
            <a:ext cx="2424113" cy="369887"/>
          </a:xfrm>
          <a:prstGeom prst="rect">
            <a:avLst/>
          </a:prstGeom>
        </p:spPr>
        <p:txBody>
          <a:bodyPr>
            <a:spAutoFit/>
          </a:bodyPr>
          <a:lstStyle/>
          <a:p>
            <a:pPr>
              <a:defRPr/>
            </a:pPr>
            <a:r>
              <a:rPr lang="en-US" dirty="0">
                <a:solidFill>
                  <a:schemeClr val="tx1">
                    <a:lumMod val="65000"/>
                    <a:lumOff val="35000"/>
                  </a:schemeClr>
                </a:solidFill>
                <a:cs typeface="Arial" charset="0"/>
              </a:rPr>
              <a:t>Severe Hypochromia</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ME\Slide Presentations &amp; Handouts\Blinder\IM Review 6-02\RBC Disorders\23.jpg"/>
          <p:cNvPicPr>
            <a:picLocks noChangeAspect="1" noChangeArrowheads="1"/>
          </p:cNvPicPr>
          <p:nvPr/>
        </p:nvPicPr>
        <p:blipFill>
          <a:blip r:embed="rId2"/>
          <a:srcRect/>
          <a:stretch>
            <a:fillRect/>
          </a:stretch>
        </p:blipFill>
        <p:spPr bwMode="auto">
          <a:xfrm>
            <a:off x="642938" y="1357297"/>
            <a:ext cx="7906702" cy="4889217"/>
          </a:xfrm>
          <a:prstGeom prst="rect">
            <a:avLst/>
          </a:prstGeom>
          <a:ln w="228600" cap="sq" cmpd="thickThin">
            <a:solidFill>
              <a:srgbClr val="000000"/>
            </a:solidFill>
            <a:prstDash val="solid"/>
            <a:miter lim="800000"/>
          </a:ln>
          <a:effectLst>
            <a:innerShdw blurRad="76200">
              <a:srgbClr val="000000"/>
            </a:innerShdw>
          </a:effectLst>
        </p:spPr>
      </p:pic>
      <p:sp>
        <p:nvSpPr>
          <p:cNvPr id="103427" name="Rectangle 5"/>
          <p:cNvSpPr txBox="1">
            <a:spLocks noChangeArrowheads="1"/>
          </p:cNvSpPr>
          <p:nvPr/>
        </p:nvSpPr>
        <p:spPr bwMode="auto">
          <a:xfrm>
            <a:off x="642938" y="214313"/>
            <a:ext cx="8245475" cy="714375"/>
          </a:xfrm>
          <a:prstGeom prst="rect">
            <a:avLst/>
          </a:prstGeom>
          <a:noFill/>
          <a:ln w="9525">
            <a:noFill/>
            <a:miter lim="800000"/>
            <a:headEnd/>
            <a:tailEnd/>
          </a:ln>
        </p:spPr>
        <p:txBody>
          <a:bodyPr/>
          <a:lstStyle/>
          <a:p>
            <a:pPr algn="ctr">
              <a:buClr>
                <a:schemeClr val="tx1"/>
              </a:buClr>
            </a:pPr>
            <a:r>
              <a:rPr lang="en-US" sz="4000" b="1">
                <a:solidFill>
                  <a:schemeClr val="accent2"/>
                </a:solidFill>
                <a:latin typeface="Times New Roman" pitchFamily="18" charset="0"/>
                <a:cs typeface="Times New Roman" pitchFamily="18" charset="0"/>
              </a:rPr>
              <a:t>Treated Iron Deficiency Anemia</a:t>
            </a:r>
          </a:p>
        </p:txBody>
      </p:sp>
      <p:sp>
        <p:nvSpPr>
          <p:cNvPr id="103428" name="Rectangle 3"/>
          <p:cNvSpPr>
            <a:spLocks noChangeArrowheads="1"/>
          </p:cNvSpPr>
          <p:nvPr/>
        </p:nvSpPr>
        <p:spPr bwMode="auto">
          <a:xfrm>
            <a:off x="928688" y="5453063"/>
            <a:ext cx="2279650" cy="369887"/>
          </a:xfrm>
          <a:prstGeom prst="rect">
            <a:avLst/>
          </a:prstGeom>
          <a:noFill/>
          <a:ln w="9525">
            <a:noFill/>
            <a:miter lim="800000"/>
            <a:headEnd/>
            <a:tailEnd/>
          </a:ln>
        </p:spPr>
        <p:txBody>
          <a:bodyPr>
            <a:spAutoFit/>
          </a:bodyPr>
          <a:lstStyle/>
          <a:p>
            <a:r>
              <a:rPr lang="en-US">
                <a:solidFill>
                  <a:srgbClr val="002060"/>
                </a:solidFill>
              </a:rPr>
              <a:t>Mixed Population: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ME\Slide Presentations &amp; Handouts\Blinder\IM Review 6-02\Abnormal Hemoglobins\15.jpg"/>
          <p:cNvPicPr>
            <a:picLocks noChangeAspect="1" noChangeArrowheads="1"/>
          </p:cNvPicPr>
          <p:nvPr/>
        </p:nvPicPr>
        <p:blipFill>
          <a:blip r:embed="rId2"/>
          <a:srcRect/>
          <a:stretch>
            <a:fillRect/>
          </a:stretch>
        </p:blipFill>
        <p:spPr bwMode="auto">
          <a:xfrm>
            <a:off x="642906" y="1285860"/>
            <a:ext cx="7967694" cy="4929222"/>
          </a:xfrm>
          <a:prstGeom prst="rect">
            <a:avLst/>
          </a:prstGeom>
          <a:ln w="228600" cap="sq" cmpd="thickThin">
            <a:solidFill>
              <a:srgbClr val="000000"/>
            </a:solidFill>
            <a:prstDash val="solid"/>
            <a:miter lim="800000"/>
          </a:ln>
          <a:effectLst>
            <a:innerShdw blurRad="76200">
              <a:srgbClr val="000000"/>
            </a:innerShdw>
          </a:effectLst>
        </p:spPr>
      </p:pic>
      <p:sp>
        <p:nvSpPr>
          <p:cNvPr id="104451" name="Rectangle 5"/>
          <p:cNvSpPr txBox="1">
            <a:spLocks noChangeArrowheads="1"/>
          </p:cNvSpPr>
          <p:nvPr/>
        </p:nvSpPr>
        <p:spPr bwMode="auto">
          <a:xfrm>
            <a:off x="642938" y="214313"/>
            <a:ext cx="8391525" cy="571500"/>
          </a:xfrm>
          <a:prstGeom prst="rect">
            <a:avLst/>
          </a:prstGeom>
          <a:noFill/>
          <a:ln w="9525">
            <a:noFill/>
            <a:miter lim="800000"/>
            <a:headEnd/>
            <a:tailEnd/>
          </a:ln>
        </p:spPr>
        <p:txBody>
          <a:bodyPr/>
          <a:lstStyle/>
          <a:p>
            <a:pPr algn="ctr">
              <a:buClr>
                <a:schemeClr val="tx1"/>
              </a:buClr>
            </a:pPr>
            <a:r>
              <a:rPr lang="en-US" sz="4000" b="1">
                <a:solidFill>
                  <a:schemeClr val="accent2"/>
                </a:solidFill>
                <a:latin typeface="Times New Roman" pitchFamily="18" charset="0"/>
                <a:cs typeface="Times New Roman" pitchFamily="18" charset="0"/>
              </a:rPr>
              <a:t>Alpha Thalassaemia (a-/--)</a:t>
            </a:r>
          </a:p>
        </p:txBody>
      </p:sp>
      <p:sp>
        <p:nvSpPr>
          <p:cNvPr id="104452" name="Rectangle 3"/>
          <p:cNvSpPr>
            <a:spLocks noChangeArrowheads="1"/>
          </p:cNvSpPr>
          <p:nvPr/>
        </p:nvSpPr>
        <p:spPr bwMode="auto">
          <a:xfrm>
            <a:off x="857250" y="5357813"/>
            <a:ext cx="2992438" cy="369887"/>
          </a:xfrm>
          <a:prstGeom prst="rect">
            <a:avLst/>
          </a:prstGeom>
          <a:noFill/>
          <a:ln w="9525">
            <a:noFill/>
            <a:miter lim="800000"/>
            <a:headEnd/>
            <a:tailEnd/>
          </a:ln>
        </p:spPr>
        <p:txBody>
          <a:bodyPr>
            <a:spAutoFit/>
          </a:bodyPr>
          <a:lstStyle/>
          <a:p>
            <a:r>
              <a:rPr lang="en-US">
                <a:solidFill>
                  <a:schemeClr val="bg1"/>
                </a:solidFill>
              </a:rPr>
              <a:t>Microcytic Hypochromia</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ME\Slide Presentations &amp; Handouts\Blinder\IM Review 6-02\RBC Disorders\25.jpg"/>
          <p:cNvPicPr>
            <a:picLocks noChangeAspect="1" noChangeArrowheads="1"/>
          </p:cNvPicPr>
          <p:nvPr/>
        </p:nvPicPr>
        <p:blipFill>
          <a:blip r:embed="rId2"/>
          <a:srcRect/>
          <a:stretch>
            <a:fillRect/>
          </a:stretch>
        </p:blipFill>
        <p:spPr bwMode="auto">
          <a:xfrm>
            <a:off x="524673" y="1626856"/>
            <a:ext cx="8115332" cy="4643470"/>
          </a:xfrm>
          <a:prstGeom prst="rect">
            <a:avLst/>
          </a:prstGeom>
          <a:ln w="228600" cap="sq" cmpd="thickThin">
            <a:solidFill>
              <a:srgbClr val="000000"/>
            </a:solidFill>
            <a:prstDash val="solid"/>
            <a:miter lim="800000"/>
          </a:ln>
          <a:effectLst>
            <a:innerShdw blurRad="76200">
              <a:srgbClr val="000000"/>
            </a:innerShdw>
          </a:effectLst>
        </p:spPr>
      </p:pic>
      <p:sp>
        <p:nvSpPr>
          <p:cNvPr id="105475" name="Text Box 4"/>
          <p:cNvSpPr txBox="1">
            <a:spLocks noChangeArrowheads="1"/>
          </p:cNvSpPr>
          <p:nvPr/>
        </p:nvSpPr>
        <p:spPr bwMode="auto">
          <a:xfrm>
            <a:off x="6537325" y="341313"/>
            <a:ext cx="165100" cy="579437"/>
          </a:xfrm>
          <a:prstGeom prst="rect">
            <a:avLst/>
          </a:prstGeom>
          <a:noFill/>
          <a:ln w="12700">
            <a:noFill/>
            <a:miter lim="800000"/>
            <a:headEnd/>
            <a:tailEnd/>
          </a:ln>
        </p:spPr>
        <p:txBody>
          <a:bodyPr>
            <a:spAutoFit/>
          </a:bodyPr>
          <a:lstStyle/>
          <a:p>
            <a:endParaRPr lang="ar-SA" sz="3200">
              <a:latin typeface="Helvetica"/>
            </a:endParaRPr>
          </a:p>
        </p:txBody>
      </p:sp>
      <p:sp>
        <p:nvSpPr>
          <p:cNvPr id="105476" name="Text Box 5"/>
          <p:cNvSpPr txBox="1">
            <a:spLocks noChangeArrowheads="1"/>
          </p:cNvSpPr>
          <p:nvPr/>
        </p:nvSpPr>
        <p:spPr bwMode="auto">
          <a:xfrm>
            <a:off x="6156325" y="-420688"/>
            <a:ext cx="165100" cy="579438"/>
          </a:xfrm>
          <a:prstGeom prst="rect">
            <a:avLst/>
          </a:prstGeom>
          <a:noFill/>
          <a:ln w="12700">
            <a:noFill/>
            <a:miter lim="800000"/>
            <a:headEnd/>
            <a:tailEnd/>
          </a:ln>
        </p:spPr>
        <p:txBody>
          <a:bodyPr>
            <a:spAutoFit/>
          </a:bodyPr>
          <a:lstStyle/>
          <a:p>
            <a:endParaRPr lang="ar-SA" sz="3200">
              <a:latin typeface="Helvetica"/>
            </a:endParaRPr>
          </a:p>
        </p:txBody>
      </p:sp>
      <p:sp>
        <p:nvSpPr>
          <p:cNvPr id="105477" name="Text Box 6"/>
          <p:cNvSpPr txBox="1">
            <a:spLocks noChangeArrowheads="1"/>
          </p:cNvSpPr>
          <p:nvPr/>
        </p:nvSpPr>
        <p:spPr bwMode="auto">
          <a:xfrm>
            <a:off x="5470525" y="36513"/>
            <a:ext cx="165100" cy="579437"/>
          </a:xfrm>
          <a:prstGeom prst="rect">
            <a:avLst/>
          </a:prstGeom>
          <a:noFill/>
          <a:ln w="12700">
            <a:noFill/>
            <a:miter lim="800000"/>
            <a:headEnd/>
            <a:tailEnd/>
          </a:ln>
        </p:spPr>
        <p:txBody>
          <a:bodyPr>
            <a:spAutoFit/>
          </a:bodyPr>
          <a:lstStyle/>
          <a:p>
            <a:endParaRPr lang="ar-SA" sz="3200">
              <a:latin typeface="Helvetica"/>
            </a:endParaRPr>
          </a:p>
        </p:txBody>
      </p:sp>
      <p:sp>
        <p:nvSpPr>
          <p:cNvPr id="105478" name="Text Box 7"/>
          <p:cNvSpPr txBox="1">
            <a:spLocks noChangeArrowheads="1"/>
          </p:cNvSpPr>
          <p:nvPr/>
        </p:nvSpPr>
        <p:spPr bwMode="auto">
          <a:xfrm>
            <a:off x="8594725" y="188913"/>
            <a:ext cx="165100" cy="579437"/>
          </a:xfrm>
          <a:prstGeom prst="rect">
            <a:avLst/>
          </a:prstGeom>
          <a:noFill/>
          <a:ln w="12700">
            <a:noFill/>
            <a:miter lim="800000"/>
            <a:headEnd/>
            <a:tailEnd/>
          </a:ln>
        </p:spPr>
        <p:txBody>
          <a:bodyPr>
            <a:spAutoFit/>
          </a:bodyPr>
          <a:lstStyle/>
          <a:p>
            <a:endParaRPr lang="ar-SA" sz="3200">
              <a:latin typeface="Helvetica"/>
            </a:endParaRPr>
          </a:p>
        </p:txBody>
      </p:sp>
      <p:sp>
        <p:nvSpPr>
          <p:cNvPr id="105479" name="Text Box 8"/>
          <p:cNvSpPr txBox="1">
            <a:spLocks noChangeArrowheads="1"/>
          </p:cNvSpPr>
          <p:nvPr/>
        </p:nvSpPr>
        <p:spPr bwMode="auto">
          <a:xfrm flipH="1">
            <a:off x="714375" y="5429250"/>
            <a:ext cx="3035300" cy="523875"/>
          </a:xfrm>
          <a:prstGeom prst="rect">
            <a:avLst/>
          </a:prstGeom>
          <a:noFill/>
          <a:ln w="12700">
            <a:noFill/>
            <a:miter lim="800000"/>
            <a:headEnd/>
            <a:tailEnd/>
          </a:ln>
        </p:spPr>
        <p:txBody>
          <a:bodyPr>
            <a:spAutoFit/>
          </a:bodyPr>
          <a:lstStyle/>
          <a:p>
            <a:r>
              <a:rPr lang="en-US" sz="2800" b="1">
                <a:solidFill>
                  <a:srgbClr val="000000"/>
                </a:solidFill>
              </a:rPr>
              <a:t>Target </a:t>
            </a:r>
            <a:r>
              <a:rPr lang="en-US" sz="2800" b="1">
                <a:solidFill>
                  <a:srgbClr val="010000"/>
                </a:solidFill>
              </a:rPr>
              <a:t>Cells</a:t>
            </a:r>
          </a:p>
        </p:txBody>
      </p:sp>
      <p:sp>
        <p:nvSpPr>
          <p:cNvPr id="105480" name="Text Box 9"/>
          <p:cNvSpPr txBox="1">
            <a:spLocks noChangeArrowheads="1"/>
          </p:cNvSpPr>
          <p:nvPr/>
        </p:nvSpPr>
        <p:spPr bwMode="auto">
          <a:xfrm>
            <a:off x="5029200" y="5429250"/>
            <a:ext cx="2274888" cy="523875"/>
          </a:xfrm>
          <a:prstGeom prst="rect">
            <a:avLst/>
          </a:prstGeom>
          <a:noFill/>
          <a:ln w="12700">
            <a:noFill/>
            <a:miter lim="800000"/>
            <a:headEnd/>
            <a:tailEnd/>
          </a:ln>
        </p:spPr>
        <p:txBody>
          <a:bodyPr>
            <a:spAutoFit/>
          </a:bodyPr>
          <a:lstStyle/>
          <a:p>
            <a:r>
              <a:rPr lang="en-US" sz="2800" b="1">
                <a:solidFill>
                  <a:srgbClr val="000000"/>
                </a:solidFill>
              </a:rPr>
              <a:t>Spur Cells</a:t>
            </a:r>
          </a:p>
        </p:txBody>
      </p:sp>
      <p:sp>
        <p:nvSpPr>
          <p:cNvPr id="105481" name="Text Box 10"/>
          <p:cNvSpPr txBox="1">
            <a:spLocks noChangeArrowheads="1"/>
          </p:cNvSpPr>
          <p:nvPr/>
        </p:nvSpPr>
        <p:spPr bwMode="auto">
          <a:xfrm>
            <a:off x="7756525" y="5218113"/>
            <a:ext cx="165100" cy="579437"/>
          </a:xfrm>
          <a:prstGeom prst="rect">
            <a:avLst/>
          </a:prstGeom>
          <a:noFill/>
          <a:ln w="12700">
            <a:noFill/>
            <a:miter lim="800000"/>
            <a:headEnd/>
            <a:tailEnd/>
          </a:ln>
        </p:spPr>
        <p:txBody>
          <a:bodyPr>
            <a:spAutoFit/>
          </a:bodyPr>
          <a:lstStyle/>
          <a:p>
            <a:endParaRPr lang="ar-SA" sz="3200">
              <a:latin typeface="Helvetica"/>
            </a:endParaRPr>
          </a:p>
        </p:txBody>
      </p:sp>
      <p:sp>
        <p:nvSpPr>
          <p:cNvPr id="105482" name="Rectangle 16"/>
          <p:cNvSpPr txBox="1">
            <a:spLocks noChangeArrowheads="1"/>
          </p:cNvSpPr>
          <p:nvPr/>
        </p:nvSpPr>
        <p:spPr bwMode="auto">
          <a:xfrm>
            <a:off x="212725" y="201613"/>
            <a:ext cx="8739188" cy="784225"/>
          </a:xfrm>
          <a:prstGeom prst="rect">
            <a:avLst/>
          </a:prstGeom>
          <a:noFill/>
          <a:ln w="9525">
            <a:noFill/>
            <a:miter lim="800000"/>
            <a:headEnd/>
            <a:tailEnd/>
          </a:ln>
        </p:spPr>
        <p:txBody>
          <a:bodyPr/>
          <a:lstStyle/>
          <a:p>
            <a:pPr algn="ctr">
              <a:buClr>
                <a:schemeClr val="tx1"/>
              </a:buClr>
            </a:pPr>
            <a:r>
              <a:rPr lang="en-US" sz="4000" b="1">
                <a:solidFill>
                  <a:schemeClr val="accent2"/>
                </a:solidFill>
                <a:latin typeface="Times New Roman" pitchFamily="18" charset="0"/>
                <a:cs typeface="Times New Roman" pitchFamily="18" charset="0"/>
              </a:rPr>
              <a:t>Morphologic Changes in Liver Disease</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392363"/>
            <a:ext cx="8229600" cy="990600"/>
          </a:xfrm>
        </p:spPr>
        <p:txBody>
          <a:bodyPr>
            <a:normAutofit fontScale="90000"/>
          </a:bodyPr>
          <a:lstStyle/>
          <a:p>
            <a:pPr>
              <a:defRPr/>
            </a:pPr>
            <a:r>
              <a:rPr lang="tr-TR" dirty="0" smtClean="0"/>
              <a:t>Sorularınız varsa yanıt bulalım….</a:t>
            </a:r>
            <a:br>
              <a:rPr lang="tr-TR" dirty="0" smtClean="0"/>
            </a:br>
            <a:endParaRPr lang="tr-TR"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Clarity.thmx</Template>
  <TotalTime>373</TotalTime>
  <Words>2461</Words>
  <Application>Microsoft Macintosh PowerPoint</Application>
  <PresentationFormat>Ekran Gösterisi (4:3)</PresentationFormat>
  <Paragraphs>490</Paragraphs>
  <Slides>98</Slides>
  <Notes>5</Notes>
  <HiddenSlides>0</HiddenSlides>
  <MMClips>0</MMClips>
  <ScaleCrop>false</ScaleCrop>
  <HeadingPairs>
    <vt:vector size="8" baseType="variant">
      <vt:variant>
        <vt:lpstr>Kullanılan Yazı Tipleri</vt:lpstr>
      </vt:variant>
      <vt:variant>
        <vt:i4>13</vt:i4>
      </vt:variant>
      <vt:variant>
        <vt:lpstr>Tema</vt:lpstr>
      </vt:variant>
      <vt:variant>
        <vt:i4>1</vt:i4>
      </vt:variant>
      <vt:variant>
        <vt:lpstr>Katıştırılmış OLE Hizmet Programları</vt:lpstr>
      </vt:variant>
      <vt:variant>
        <vt:i4>1</vt:i4>
      </vt:variant>
      <vt:variant>
        <vt:lpstr>Slayt Başlıkları</vt:lpstr>
      </vt:variant>
      <vt:variant>
        <vt:i4>98</vt:i4>
      </vt:variant>
    </vt:vector>
  </HeadingPairs>
  <TitlesOfParts>
    <vt:vector size="113" baseType="lpstr">
      <vt:lpstr>Arial</vt:lpstr>
      <vt:lpstr>ＭＳ Ｐゴシック</vt:lpstr>
      <vt:lpstr>Calibri</vt:lpstr>
      <vt:lpstr>Times New Roman</vt:lpstr>
      <vt:lpstr>Wingdings</vt:lpstr>
      <vt:lpstr>Symbol</vt:lpstr>
      <vt:lpstr>Century</vt:lpstr>
      <vt:lpstr>Bookman Old Style</vt:lpstr>
      <vt:lpstr>Wingdings 3</vt:lpstr>
      <vt:lpstr>Helvetica</vt:lpstr>
      <vt:lpstr>Century Gothic</vt:lpstr>
      <vt:lpstr>StarSymbol</vt:lpstr>
      <vt:lpstr>Comic Sans MS</vt:lpstr>
      <vt:lpstr>Clarity</vt:lpstr>
      <vt:lpstr>Microsoft Photo Editor 3.0 Photo</vt:lpstr>
      <vt:lpstr>ANEMİYE LABORATUVAR VE MORFOLOJİK YAKLAŞIM</vt:lpstr>
      <vt:lpstr>ANEMİ NEDİR?</vt:lpstr>
      <vt:lpstr>Slayt 3</vt:lpstr>
      <vt:lpstr>HEMATOPOEZ</vt:lpstr>
      <vt:lpstr>Slayt 5</vt:lpstr>
      <vt:lpstr>Blood cells</vt:lpstr>
      <vt:lpstr>  Periferik Yayma</vt:lpstr>
      <vt:lpstr>Periferik Yayma</vt:lpstr>
      <vt:lpstr>Slayt 9</vt:lpstr>
      <vt:lpstr>Slayt 10</vt:lpstr>
      <vt:lpstr>Slayt 11</vt:lpstr>
      <vt:lpstr>Slayt 12</vt:lpstr>
      <vt:lpstr>Slayt 13</vt:lpstr>
      <vt:lpstr>Normal Miyelogram</vt:lpstr>
      <vt:lpstr>Slayt 15</vt:lpstr>
      <vt:lpstr>RETİKÜLOSİT </vt:lpstr>
      <vt:lpstr>Slayt 17</vt:lpstr>
      <vt:lpstr>Slayt 18</vt:lpstr>
      <vt:lpstr>HEMOLİTİK ANEMİ NEDENLERİ</vt:lpstr>
      <vt:lpstr>Slayt 20</vt:lpstr>
      <vt:lpstr>Slayt 21</vt:lpstr>
      <vt:lpstr>Slayt 22</vt:lpstr>
      <vt:lpstr>Slayt 23</vt:lpstr>
      <vt:lpstr>Slayt 24</vt:lpstr>
      <vt:lpstr>Kan hücrelerinin morfolojisi</vt:lpstr>
      <vt:lpstr>Normal Eritrositler</vt:lpstr>
      <vt:lpstr>Red cells</vt:lpstr>
      <vt:lpstr>Artefacts </vt:lpstr>
      <vt:lpstr>Heat artefact</vt:lpstr>
      <vt:lpstr>Storage artefact</vt:lpstr>
      <vt:lpstr>PY değerlendirirken dikkat edilmesi gerekenler (Tüm hücreler)</vt:lpstr>
      <vt:lpstr>Eritrosit boyu</vt:lpstr>
      <vt:lpstr>Slayt 33</vt:lpstr>
      <vt:lpstr>Slayt 34</vt:lpstr>
      <vt:lpstr>Anisocytosis: Variation in Size</vt:lpstr>
      <vt:lpstr>Poikilocytosis: Abnormal Shape</vt:lpstr>
      <vt:lpstr>Poikilocytosis</vt:lpstr>
      <vt:lpstr>Poikilocytosis</vt:lpstr>
      <vt:lpstr>Poikilocytosis</vt:lpstr>
      <vt:lpstr>RBC Inclusions, etc.</vt:lpstr>
      <vt:lpstr>RBC Inclusions</vt:lpstr>
      <vt:lpstr>RBC Inclusions, etc.</vt:lpstr>
      <vt:lpstr>Slayt 43</vt:lpstr>
      <vt:lpstr>Slayt 44</vt:lpstr>
      <vt:lpstr>Sıtma teşhisi</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lpstr>Slayt 86</vt:lpstr>
      <vt:lpstr>Slayt 87</vt:lpstr>
      <vt:lpstr>Slayt 88</vt:lpstr>
      <vt:lpstr>Slayt 89</vt:lpstr>
      <vt:lpstr>Slayt 90</vt:lpstr>
      <vt:lpstr>Slayt 91</vt:lpstr>
      <vt:lpstr>Slayt 92</vt:lpstr>
      <vt:lpstr>Slayt 93</vt:lpstr>
      <vt:lpstr>Slayt 94</vt:lpstr>
      <vt:lpstr>Slayt 95</vt:lpstr>
      <vt:lpstr>Slayt 96</vt:lpstr>
      <vt:lpstr>Slayt 97</vt:lpstr>
      <vt:lpstr>Sorularınız varsa yanıt bulalım….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LÖSEMİLER VE LABORATUVAR</dc:title>
  <dc:creator>APPLE</dc:creator>
  <cp:lastModifiedBy>user</cp:lastModifiedBy>
  <cp:revision>77</cp:revision>
  <dcterms:created xsi:type="dcterms:W3CDTF">2015-01-20T23:20:54Z</dcterms:created>
  <dcterms:modified xsi:type="dcterms:W3CDTF">2018-03-13T10:44:12Z</dcterms:modified>
</cp:coreProperties>
</file>