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59" r:id="rId4"/>
    <p:sldId id="260" r:id="rId5"/>
    <p:sldId id="261" r:id="rId6"/>
    <p:sldId id="26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5AFE1A-3C05-4944-8A7A-FB2EB35B4C23}" type="datetimeFigureOut">
              <a:rPr lang="tr-TR" smtClean="0"/>
              <a:t>19.02.2018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984003-6035-44FF-8EA9-F0267DC311A6}" type="slidenum">
              <a:rPr lang="tr-TR" smtClean="0"/>
              <a:t>‹#›</a:t>
            </a:fld>
            <a:endParaRPr lang="tr-TR"/>
          </a:p>
        </p:txBody>
      </p:sp>
    </p:spTree>
    <p:extLst>
      <p:ext uri="{BB962C8B-B14F-4D97-AF65-F5344CB8AC3E}">
        <p14:creationId xmlns:p14="http://schemas.microsoft.com/office/powerpoint/2010/main" val="435426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 name="Shape 5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1608694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 name="Shape 5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920251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1416351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6174925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298604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916090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EBA8695-25F4-4EDE-8FD8-A54CD58A3CAD}"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7C2F18-6C16-435B-9C55-C476820C751A}" type="slidenum">
              <a:rPr lang="tr-TR" smtClean="0"/>
              <a:t>‹#›</a:t>
            </a:fld>
            <a:endParaRPr lang="tr-TR"/>
          </a:p>
        </p:txBody>
      </p:sp>
    </p:spTree>
    <p:extLst>
      <p:ext uri="{BB962C8B-B14F-4D97-AF65-F5344CB8AC3E}">
        <p14:creationId xmlns:p14="http://schemas.microsoft.com/office/powerpoint/2010/main" val="1261467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EBA8695-25F4-4EDE-8FD8-A54CD58A3CAD}"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7C2F18-6C16-435B-9C55-C476820C751A}" type="slidenum">
              <a:rPr lang="tr-TR" smtClean="0"/>
              <a:t>‹#›</a:t>
            </a:fld>
            <a:endParaRPr lang="tr-TR"/>
          </a:p>
        </p:txBody>
      </p:sp>
    </p:spTree>
    <p:extLst>
      <p:ext uri="{BB962C8B-B14F-4D97-AF65-F5344CB8AC3E}">
        <p14:creationId xmlns:p14="http://schemas.microsoft.com/office/powerpoint/2010/main" val="1145118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EBA8695-25F4-4EDE-8FD8-A54CD58A3CAD}"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7C2F18-6C16-435B-9C55-C476820C751A}" type="slidenum">
              <a:rPr lang="tr-TR" smtClean="0"/>
              <a:t>‹#›</a:t>
            </a:fld>
            <a:endParaRPr lang="tr-TR"/>
          </a:p>
        </p:txBody>
      </p:sp>
    </p:spTree>
    <p:extLst>
      <p:ext uri="{BB962C8B-B14F-4D97-AF65-F5344CB8AC3E}">
        <p14:creationId xmlns:p14="http://schemas.microsoft.com/office/powerpoint/2010/main" val="2791620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p:bg>
      <p:bgPr>
        <a:blipFill>
          <a:blip r:embed="rId2">
            <a:alphaModFix/>
          </a:blip>
          <a:stretch>
            <a:fillRect/>
          </a:stretch>
        </a:blipFill>
        <a:effectLst/>
      </p:bgPr>
    </p:bg>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660600" y="1597000"/>
            <a:ext cx="4578800" cy="3664000"/>
          </a:xfrm>
          <a:prstGeom prst="rect">
            <a:avLst/>
          </a:prstGeom>
        </p:spPr>
        <p:txBody>
          <a:bodyPr spcFirstLastPara="1" wrap="square" lIns="91425" tIns="91425" rIns="91425" bIns="91425" anchor="ctr" anchorCtr="0"/>
          <a:lstStyle>
            <a:lvl1pPr lvl="0"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1pPr>
            <a:lvl2pPr lvl="1"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2pPr>
            <a:lvl3pPr lvl="2"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3pPr>
            <a:lvl4pPr lvl="3"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4pPr>
            <a:lvl5pPr lvl="4"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5pPr>
            <a:lvl6pPr lvl="5"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6pPr>
            <a:lvl7pPr lvl="6"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7pPr>
            <a:lvl8pPr lvl="7"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8pPr>
            <a:lvl9pPr lvl="8"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9pPr>
          </a:lstStyle>
          <a:p>
            <a:endParaRPr/>
          </a:p>
        </p:txBody>
      </p:sp>
    </p:spTree>
    <p:extLst>
      <p:ext uri="{BB962C8B-B14F-4D97-AF65-F5344CB8AC3E}">
        <p14:creationId xmlns:p14="http://schemas.microsoft.com/office/powerpoint/2010/main" val="26635257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ColTx">
  <p:cSld name="Title + 2 columns">
    <p:bg>
      <p:bgPr>
        <a:blipFill>
          <a:blip r:embed="rId2">
            <a:alphaModFix/>
          </a:blip>
          <a:stretch>
            <a:fillRect/>
          </a:stretch>
        </a:blipFill>
        <a:effectLst/>
      </p:bgPr>
    </p:bg>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1155167" y="477847"/>
            <a:ext cx="7501600" cy="1143200"/>
          </a:xfrm>
          <a:prstGeom prst="rect">
            <a:avLst/>
          </a:prstGeom>
        </p:spPr>
        <p:txBody>
          <a:bodyPr spcFirstLastPara="1" wrap="square" lIns="91425" tIns="91425" rIns="91425" bIns="91425" anchor="b"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Shape 27"/>
          <p:cNvSpPr txBox="1">
            <a:spLocks noGrp="1"/>
          </p:cNvSpPr>
          <p:nvPr>
            <p:ph type="body" idx="1"/>
          </p:nvPr>
        </p:nvSpPr>
        <p:spPr>
          <a:xfrm>
            <a:off x="1155167" y="1747733"/>
            <a:ext cx="3641200" cy="4056800"/>
          </a:xfrm>
          <a:prstGeom prst="rect">
            <a:avLst/>
          </a:prstGeom>
        </p:spPr>
        <p:txBody>
          <a:bodyPr spcFirstLastPara="1" wrap="square" lIns="91425" tIns="91425" rIns="91425" bIns="91425" anchor="t" anchorCtr="0"/>
          <a:lstStyle>
            <a:lvl1pPr marL="609585" lvl="0" indent="-423323">
              <a:spcBef>
                <a:spcPts val="0"/>
              </a:spcBef>
              <a:spcAft>
                <a:spcPts val="0"/>
              </a:spcAft>
              <a:buSzPts val="14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a:p>
        </p:txBody>
      </p:sp>
      <p:sp>
        <p:nvSpPr>
          <p:cNvPr id="28" name="Shape 28"/>
          <p:cNvSpPr txBox="1">
            <a:spLocks noGrp="1"/>
          </p:cNvSpPr>
          <p:nvPr>
            <p:ph type="body" idx="2"/>
          </p:nvPr>
        </p:nvSpPr>
        <p:spPr>
          <a:xfrm>
            <a:off x="5015605" y="1747733"/>
            <a:ext cx="3641200" cy="4056800"/>
          </a:xfrm>
          <a:prstGeom prst="rect">
            <a:avLst/>
          </a:prstGeom>
        </p:spPr>
        <p:txBody>
          <a:bodyPr spcFirstLastPara="1" wrap="square" lIns="91425" tIns="91425" rIns="91425" bIns="91425" anchor="t" anchorCtr="0"/>
          <a:lstStyle>
            <a:lvl1pPr marL="609585" lvl="0" indent="-423323">
              <a:spcBef>
                <a:spcPts val="0"/>
              </a:spcBef>
              <a:spcAft>
                <a:spcPts val="0"/>
              </a:spcAft>
              <a:buSzPts val="14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a:p>
        </p:txBody>
      </p:sp>
      <p:sp>
        <p:nvSpPr>
          <p:cNvPr id="29" name="Shape 29"/>
          <p:cNvSpPr txBox="1">
            <a:spLocks noGrp="1"/>
          </p:cNvSpPr>
          <p:nvPr>
            <p:ph type="sldNum" idx="12"/>
          </p:nvPr>
        </p:nvSpPr>
        <p:spPr>
          <a:xfrm>
            <a:off x="11621367" y="6235167"/>
            <a:ext cx="570800" cy="6228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15658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EBA8695-25F4-4EDE-8FD8-A54CD58A3CAD}"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7C2F18-6C16-435B-9C55-C476820C751A}" type="slidenum">
              <a:rPr lang="tr-TR" smtClean="0"/>
              <a:t>‹#›</a:t>
            </a:fld>
            <a:endParaRPr lang="tr-TR"/>
          </a:p>
        </p:txBody>
      </p:sp>
    </p:spTree>
    <p:extLst>
      <p:ext uri="{BB962C8B-B14F-4D97-AF65-F5344CB8AC3E}">
        <p14:creationId xmlns:p14="http://schemas.microsoft.com/office/powerpoint/2010/main" val="4110549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EBA8695-25F4-4EDE-8FD8-A54CD58A3CAD}"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7C2F18-6C16-435B-9C55-C476820C751A}" type="slidenum">
              <a:rPr lang="tr-TR" smtClean="0"/>
              <a:t>‹#›</a:t>
            </a:fld>
            <a:endParaRPr lang="tr-TR"/>
          </a:p>
        </p:txBody>
      </p:sp>
    </p:spTree>
    <p:extLst>
      <p:ext uri="{BB962C8B-B14F-4D97-AF65-F5344CB8AC3E}">
        <p14:creationId xmlns:p14="http://schemas.microsoft.com/office/powerpoint/2010/main" val="1837960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EBA8695-25F4-4EDE-8FD8-A54CD58A3CAD}" type="datetimeFigureOut">
              <a:rPr lang="tr-TR" smtClean="0"/>
              <a:t>19.02.2018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7C2F18-6C16-435B-9C55-C476820C751A}" type="slidenum">
              <a:rPr lang="tr-TR" smtClean="0"/>
              <a:t>‹#›</a:t>
            </a:fld>
            <a:endParaRPr lang="tr-TR"/>
          </a:p>
        </p:txBody>
      </p:sp>
    </p:spTree>
    <p:extLst>
      <p:ext uri="{BB962C8B-B14F-4D97-AF65-F5344CB8AC3E}">
        <p14:creationId xmlns:p14="http://schemas.microsoft.com/office/powerpoint/2010/main" val="4213108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EBA8695-25F4-4EDE-8FD8-A54CD58A3CAD}" type="datetimeFigureOut">
              <a:rPr lang="tr-TR" smtClean="0"/>
              <a:t>19.02.2018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77C2F18-6C16-435B-9C55-C476820C751A}" type="slidenum">
              <a:rPr lang="tr-TR" smtClean="0"/>
              <a:t>‹#›</a:t>
            </a:fld>
            <a:endParaRPr lang="tr-TR"/>
          </a:p>
        </p:txBody>
      </p:sp>
    </p:spTree>
    <p:extLst>
      <p:ext uri="{BB962C8B-B14F-4D97-AF65-F5344CB8AC3E}">
        <p14:creationId xmlns:p14="http://schemas.microsoft.com/office/powerpoint/2010/main" val="3146062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EBA8695-25F4-4EDE-8FD8-A54CD58A3CAD}" type="datetimeFigureOut">
              <a:rPr lang="tr-TR" smtClean="0"/>
              <a:t>19.02.2018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77C2F18-6C16-435B-9C55-C476820C751A}" type="slidenum">
              <a:rPr lang="tr-TR" smtClean="0"/>
              <a:t>‹#›</a:t>
            </a:fld>
            <a:endParaRPr lang="tr-TR"/>
          </a:p>
        </p:txBody>
      </p:sp>
    </p:spTree>
    <p:extLst>
      <p:ext uri="{BB962C8B-B14F-4D97-AF65-F5344CB8AC3E}">
        <p14:creationId xmlns:p14="http://schemas.microsoft.com/office/powerpoint/2010/main" val="3027604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EBA8695-25F4-4EDE-8FD8-A54CD58A3CAD}" type="datetimeFigureOut">
              <a:rPr lang="tr-TR" smtClean="0"/>
              <a:t>19.02.2018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77C2F18-6C16-435B-9C55-C476820C751A}" type="slidenum">
              <a:rPr lang="tr-TR" smtClean="0"/>
              <a:t>‹#›</a:t>
            </a:fld>
            <a:endParaRPr lang="tr-TR"/>
          </a:p>
        </p:txBody>
      </p:sp>
    </p:spTree>
    <p:extLst>
      <p:ext uri="{BB962C8B-B14F-4D97-AF65-F5344CB8AC3E}">
        <p14:creationId xmlns:p14="http://schemas.microsoft.com/office/powerpoint/2010/main" val="2661959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EBA8695-25F4-4EDE-8FD8-A54CD58A3CAD}" type="datetimeFigureOut">
              <a:rPr lang="tr-TR" smtClean="0"/>
              <a:t>19.02.2018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7C2F18-6C16-435B-9C55-C476820C751A}" type="slidenum">
              <a:rPr lang="tr-TR" smtClean="0"/>
              <a:t>‹#›</a:t>
            </a:fld>
            <a:endParaRPr lang="tr-TR"/>
          </a:p>
        </p:txBody>
      </p:sp>
    </p:spTree>
    <p:extLst>
      <p:ext uri="{BB962C8B-B14F-4D97-AF65-F5344CB8AC3E}">
        <p14:creationId xmlns:p14="http://schemas.microsoft.com/office/powerpoint/2010/main" val="1978628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EBA8695-25F4-4EDE-8FD8-A54CD58A3CAD}" type="datetimeFigureOut">
              <a:rPr lang="tr-TR" smtClean="0"/>
              <a:t>19.02.2018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7C2F18-6C16-435B-9C55-C476820C751A}" type="slidenum">
              <a:rPr lang="tr-TR" smtClean="0"/>
              <a:t>‹#›</a:t>
            </a:fld>
            <a:endParaRPr lang="tr-TR"/>
          </a:p>
        </p:txBody>
      </p:sp>
    </p:spTree>
    <p:extLst>
      <p:ext uri="{BB962C8B-B14F-4D97-AF65-F5344CB8AC3E}">
        <p14:creationId xmlns:p14="http://schemas.microsoft.com/office/powerpoint/2010/main" val="3733929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BA8695-25F4-4EDE-8FD8-A54CD58A3CAD}" type="datetimeFigureOut">
              <a:rPr lang="tr-TR" smtClean="0"/>
              <a:t>19.02.2018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7C2F18-6C16-435B-9C55-C476820C751A}" type="slidenum">
              <a:rPr lang="tr-TR" smtClean="0"/>
              <a:t>‹#›</a:t>
            </a:fld>
            <a:endParaRPr lang="tr-TR"/>
          </a:p>
        </p:txBody>
      </p:sp>
    </p:spTree>
    <p:extLst>
      <p:ext uri="{BB962C8B-B14F-4D97-AF65-F5344CB8AC3E}">
        <p14:creationId xmlns:p14="http://schemas.microsoft.com/office/powerpoint/2010/main" val="3818422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3660600" y="1597000"/>
            <a:ext cx="4578800" cy="3664000"/>
          </a:xfrm>
          <a:prstGeom prst="rect">
            <a:avLst/>
          </a:prstGeom>
        </p:spPr>
        <p:txBody>
          <a:bodyPr spcFirstLastPara="1" vert="horz" wrap="square" lIns="121900" tIns="121900" rIns="121900" bIns="121900" rtlCol="0" anchor="ctr" anchorCtr="0">
            <a:noAutofit/>
          </a:bodyPr>
          <a:lstStyle/>
          <a:p>
            <a:r>
              <a:rPr lang="tr-TR" dirty="0" smtClean="0"/>
              <a:t>DBB 404</a:t>
            </a:r>
            <a:br>
              <a:rPr lang="tr-TR" dirty="0" smtClean="0"/>
            </a:br>
            <a:r>
              <a:rPr lang="tr-TR" dirty="0" smtClean="0"/>
              <a:t>Yabancı Dil Öğretimi</a:t>
            </a:r>
            <a:endParaRPr dirty="0"/>
          </a:p>
        </p:txBody>
      </p:sp>
    </p:spTree>
    <p:extLst>
      <p:ext uri="{BB962C8B-B14F-4D97-AF65-F5344CB8AC3E}">
        <p14:creationId xmlns:p14="http://schemas.microsoft.com/office/powerpoint/2010/main" val="30505579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3565132" y="1607275"/>
            <a:ext cx="4787283" cy="3664000"/>
          </a:xfrm>
          <a:prstGeom prst="rect">
            <a:avLst/>
          </a:prstGeom>
        </p:spPr>
        <p:txBody>
          <a:bodyPr spcFirstLastPara="1" vert="horz" wrap="square" lIns="121900" tIns="121900" rIns="121900" bIns="121900" rtlCol="0" anchor="ctr" anchorCtr="0">
            <a:noAutofit/>
          </a:bodyPr>
          <a:lstStyle/>
          <a:p>
            <a:r>
              <a:rPr lang="tr-TR" b="1" dirty="0"/>
              <a:t>İçeriğe </a:t>
            </a:r>
            <a:r>
              <a:rPr lang="tr-TR" b="1" dirty="0" smtClean="0"/>
              <a:t>Dayalı </a:t>
            </a:r>
            <a:r>
              <a:rPr lang="tr-TR" b="1" dirty="0"/>
              <a:t>Dil Öğretimi</a:t>
            </a:r>
            <a:endParaRPr dirty="0"/>
          </a:p>
        </p:txBody>
      </p:sp>
    </p:spTree>
    <p:extLst>
      <p:ext uri="{BB962C8B-B14F-4D97-AF65-F5344CB8AC3E}">
        <p14:creationId xmlns:p14="http://schemas.microsoft.com/office/powerpoint/2010/main" val="28515758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1155167" y="729674"/>
            <a:ext cx="7501600" cy="891373"/>
          </a:xfrm>
          <a:prstGeom prst="rect">
            <a:avLst/>
          </a:prstGeom>
        </p:spPr>
        <p:txBody>
          <a:bodyPr spcFirstLastPara="1" vert="horz" wrap="square" lIns="121900" tIns="121900" rIns="121900" bIns="121900" rtlCol="0" anchor="b" anchorCtr="0">
            <a:noAutofit/>
          </a:bodyPr>
          <a:lstStyle/>
          <a:p>
            <a:r>
              <a:rPr lang="tr-TR" sz="3600" b="1" dirty="0" smtClean="0"/>
              <a:t>İçeriğe Dayalı Dil Öğretimi</a:t>
            </a:r>
            <a:endParaRPr lang="tr-TR" sz="3600" dirty="0"/>
          </a:p>
        </p:txBody>
      </p:sp>
      <p:sp>
        <p:nvSpPr>
          <p:cNvPr id="64" name="Shape 64"/>
          <p:cNvSpPr txBox="1">
            <a:spLocks noGrp="1"/>
          </p:cNvSpPr>
          <p:nvPr>
            <p:ph type="body" idx="1"/>
          </p:nvPr>
        </p:nvSpPr>
        <p:spPr>
          <a:xfrm>
            <a:off x="752693" y="2062837"/>
            <a:ext cx="8054938" cy="2519438"/>
          </a:xfrm>
          <a:prstGeom prst="rect">
            <a:avLst/>
          </a:prstGeom>
        </p:spPr>
        <p:txBody>
          <a:bodyPr spcFirstLastPara="1" vert="horz" wrap="square" lIns="121900" tIns="121900" rIns="121900" bIns="121900" rtlCol="0" anchor="t" anchorCtr="0">
            <a:noAutofit/>
          </a:bodyPr>
          <a:lstStyle/>
          <a:p>
            <a:pPr marL="186262" indent="0">
              <a:buNone/>
            </a:pPr>
            <a:r>
              <a:rPr lang="tr-TR" sz="2400" dirty="0"/>
              <a:t>Yabancı dil öğretimi alanında özel amaçlı dil öğretimi kavramı ile birlikte, farklı gereksinimler için farklı öğretim yollarının izlenmesi düşüncesi daha da ön plana çıkmaya başlamıştır. İşte bu düşüncenin ürünlerinden biri olan </a:t>
            </a:r>
            <a:r>
              <a:rPr lang="tr-TR" sz="2400" b="1" i="1" dirty="0"/>
              <a:t>İçeriğe Dayalı Dil </a:t>
            </a:r>
            <a:r>
              <a:rPr lang="tr-TR" sz="2400" b="1" i="1" dirty="0" err="1"/>
              <a:t>Öğretimi</a:t>
            </a:r>
            <a:r>
              <a:rPr lang="tr-TR" sz="2400" dirty="0" err="1"/>
              <a:t>’ne</a:t>
            </a:r>
            <a:r>
              <a:rPr lang="tr-TR" sz="2400" dirty="0"/>
              <a:t> (Content </a:t>
            </a:r>
            <a:r>
              <a:rPr lang="tr-TR" sz="2400" dirty="0" err="1"/>
              <a:t>Based</a:t>
            </a:r>
            <a:r>
              <a:rPr lang="tr-TR" sz="2400" dirty="0"/>
              <a:t> Language Learning) göre, insanlar dili bilgi edinme aracı olarak kullanırlar. </a:t>
            </a:r>
          </a:p>
          <a:p>
            <a:pPr marL="186262" indent="0">
              <a:buNone/>
            </a:pPr>
            <a:r>
              <a:rPr lang="tr-TR" sz="2400" b="1" dirty="0"/>
              <a:t> </a:t>
            </a:r>
            <a:endParaRPr lang="tr-TR" sz="2400" dirty="0"/>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3</a:t>
            </a:fld>
            <a:endParaRPr/>
          </a:p>
        </p:txBody>
      </p:sp>
      <p:pic>
        <p:nvPicPr>
          <p:cNvPr id="1026" name="Picture 2" descr="https://www.abdn.ac.uk/italic/features/feature_images/HiR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51083">
            <a:off x="9049085" y="661589"/>
            <a:ext cx="2163486" cy="2267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124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Shape 64"/>
          <p:cNvSpPr txBox="1">
            <a:spLocks noGrp="1"/>
          </p:cNvSpPr>
          <p:nvPr>
            <p:ph type="body" idx="1"/>
          </p:nvPr>
        </p:nvSpPr>
        <p:spPr>
          <a:xfrm>
            <a:off x="752693" y="1045695"/>
            <a:ext cx="8054938" cy="4615365"/>
          </a:xfrm>
          <a:prstGeom prst="rect">
            <a:avLst/>
          </a:prstGeom>
        </p:spPr>
        <p:txBody>
          <a:bodyPr spcFirstLastPara="1" vert="horz" wrap="square" lIns="121900" tIns="121900" rIns="121900" bIns="121900" rtlCol="0" anchor="t" anchorCtr="0">
            <a:noAutofit/>
          </a:bodyPr>
          <a:lstStyle/>
          <a:p>
            <a:pPr marL="186262" indent="0">
              <a:buNone/>
            </a:pPr>
            <a:r>
              <a:rPr lang="tr-TR" sz="2400" dirty="0"/>
              <a:t>Bu yönteme göre dil, metin ve söylem temellidir. Akademik, mesleki veya toplumsal nedenlerle ya da zevk için dil öğrenilebilir ancak bu amaçların her biri kullanılacak söyleme ve metne farklı bir yön, biçim ve anlam kazandırır.  Yabancı dil öğretimi bağlamında bazı içerikler, diğerlerinden daha yararlıdır. Bu içerikler, çalışılan dil düzeylerine uyarlanarak kullanılabilir. İçeriğe Dayalı Dil Öğreniminde izlence içeriğe göre belirlenir ve bu nedenle biçimsel olarak ve ayrıntılarda farklılaşır. Ancak önemli olan, farklı içeriklerde gereken dil yapılarını sözlü ya da yazılı olarak kullanabilme yetisini kazandırmaktır. Bu amaçla söz varlığını öğretme, çalışma becerileri kazandırma ve gerekli dilbilgisi yapılarını öğretmeye yönelik etkinlikler yapılır.</a:t>
            </a:r>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4</a:t>
            </a:fld>
            <a:endParaRPr/>
          </a:p>
        </p:txBody>
      </p:sp>
      <p:pic>
        <p:nvPicPr>
          <p:cNvPr id="1026" name="Picture 2" descr="https://www.abdn.ac.uk/italic/features/feature_images/HiR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51083">
            <a:off x="9049085" y="661589"/>
            <a:ext cx="2163486" cy="2267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63277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Shape 64"/>
          <p:cNvSpPr txBox="1">
            <a:spLocks noGrp="1"/>
          </p:cNvSpPr>
          <p:nvPr>
            <p:ph type="body" idx="1"/>
          </p:nvPr>
        </p:nvSpPr>
        <p:spPr>
          <a:xfrm>
            <a:off x="752693" y="1045695"/>
            <a:ext cx="8054938" cy="4615365"/>
          </a:xfrm>
          <a:prstGeom prst="rect">
            <a:avLst/>
          </a:prstGeom>
        </p:spPr>
        <p:txBody>
          <a:bodyPr spcFirstLastPara="1" vert="horz" wrap="square" lIns="121900" tIns="121900" rIns="121900" bIns="121900" rtlCol="0" anchor="t" anchorCtr="0">
            <a:noAutofit/>
          </a:bodyPr>
          <a:lstStyle/>
          <a:p>
            <a:pPr marL="186262" indent="0">
              <a:buNone/>
            </a:pPr>
            <a:r>
              <a:rPr lang="tr-TR" sz="2400" dirty="0"/>
              <a:t>İçeriğe Dayalı Dil Öğretimi, öğrenci özerkliğini (</a:t>
            </a:r>
            <a:r>
              <a:rPr lang="tr-TR" sz="2400" dirty="0" err="1"/>
              <a:t>Student</a:t>
            </a:r>
            <a:r>
              <a:rPr lang="tr-TR" sz="2400" dirty="0"/>
              <a:t> </a:t>
            </a:r>
            <a:r>
              <a:rPr lang="tr-TR" sz="2400" dirty="0" err="1"/>
              <a:t>Autonomy</a:t>
            </a:r>
            <a:r>
              <a:rPr lang="tr-TR" sz="2400" dirty="0"/>
              <a:t>) ve öğrencinin kendi öğrenme sürecini anlayarak kontrolü ele alması gerektiğini savunur. Bu ilke doğrultusunda, öğrencinin kendini hazır hissettiğinde derse katılımı beklenir ve öncesinde dersi izlemesi yeterlidir.</a:t>
            </a:r>
          </a:p>
          <a:p>
            <a:pPr marL="186262" indent="0">
              <a:buNone/>
            </a:pPr>
            <a:r>
              <a:rPr lang="tr-TR" sz="2400" dirty="0"/>
              <a:t> </a:t>
            </a:r>
          </a:p>
          <a:p>
            <a:pPr marL="186262" indent="0">
              <a:buNone/>
            </a:pPr>
            <a:r>
              <a:rPr lang="tr-TR" sz="2400" dirty="0"/>
              <a:t>Bu yöntemde öğretmenlerin yalnızca iyi birer yabancı dil öğretmeni değil, aynı zamanda kullandıkları içerikler konusunda da bilgili olmaları beklenir. Ayrıca öğretmenler, öğrenci gereksinimlerini anlayabilecek, bu doğrultuda izlence, araç-gereç ve etkinlikleri düzenleyecek yetkinlikte olmalıdır.</a:t>
            </a:r>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5</a:t>
            </a:fld>
            <a:endParaRPr/>
          </a:p>
        </p:txBody>
      </p:sp>
      <p:pic>
        <p:nvPicPr>
          <p:cNvPr id="1026" name="Picture 2" descr="https://www.abdn.ac.uk/italic/features/feature_images/HiR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51083">
            <a:off x="9049085" y="661589"/>
            <a:ext cx="2163486" cy="2267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66535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Shape 64"/>
          <p:cNvSpPr txBox="1">
            <a:spLocks noGrp="1"/>
          </p:cNvSpPr>
          <p:nvPr>
            <p:ph type="body" idx="1"/>
          </p:nvPr>
        </p:nvSpPr>
        <p:spPr>
          <a:xfrm>
            <a:off x="1047964" y="2196402"/>
            <a:ext cx="7705618" cy="3310548"/>
          </a:xfrm>
          <a:prstGeom prst="rect">
            <a:avLst/>
          </a:prstGeom>
        </p:spPr>
        <p:txBody>
          <a:bodyPr spcFirstLastPara="1" vert="horz" wrap="square" lIns="121900" tIns="121900" rIns="121900" bIns="121900" rtlCol="0" anchor="t" anchorCtr="0">
            <a:noAutofit/>
          </a:bodyPr>
          <a:lstStyle/>
          <a:p>
            <a:pPr marL="186262" indent="0">
              <a:buNone/>
            </a:pPr>
            <a:r>
              <a:rPr lang="tr-TR" sz="2400" dirty="0"/>
              <a:t>Derste kullanılacak olan izlence ve araç gereçler de </a:t>
            </a:r>
            <a:r>
              <a:rPr lang="tr-TR" sz="2400" dirty="0" err="1"/>
              <a:t>etkiliklerde</a:t>
            </a:r>
            <a:r>
              <a:rPr lang="tr-TR" sz="2400" dirty="0"/>
              <a:t> olduğu gibi içeriğe göre değişiklik sergiler. Dolayısıyla, İçeriğe Dayalı Dil Öğretimi sırasında her türlü görsel, işitsel ve yazınsal araç</a:t>
            </a:r>
            <a:r>
              <a:rPr lang="tr-TR" sz="2400" b="1" dirty="0"/>
              <a:t>-</a:t>
            </a:r>
            <a:r>
              <a:rPr lang="tr-TR" sz="2400" dirty="0"/>
              <a:t>gereç kullanımı uygundur.</a:t>
            </a:r>
          </a:p>
          <a:p>
            <a:pPr marL="186262" indent="0">
              <a:buNone/>
            </a:pPr>
            <a:r>
              <a:rPr lang="tr-TR" sz="2400" dirty="0" smtClean="0"/>
              <a:t>düzenleyecek </a:t>
            </a:r>
            <a:r>
              <a:rPr lang="tr-TR" sz="2400" dirty="0"/>
              <a:t>yetkinlikte olmalıdır.</a:t>
            </a:r>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6</a:t>
            </a:fld>
            <a:endParaRPr/>
          </a:p>
        </p:txBody>
      </p:sp>
      <p:pic>
        <p:nvPicPr>
          <p:cNvPr id="1026" name="Picture 2" descr="https://www.abdn.ac.uk/italic/features/feature_images/HiR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51083">
            <a:off x="9049085" y="661589"/>
            <a:ext cx="2163486" cy="2267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99387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258</Words>
  <Application>Microsoft Office PowerPoint</Application>
  <PresentationFormat>Geniş ekran</PresentationFormat>
  <Paragraphs>15</Paragraphs>
  <Slides>6</Slides>
  <Notes>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Pangolin</vt:lpstr>
      <vt:lpstr>Arial</vt:lpstr>
      <vt:lpstr>Calibri</vt:lpstr>
      <vt:lpstr>Calibri Light</vt:lpstr>
      <vt:lpstr>Office Teması</vt:lpstr>
      <vt:lpstr>DBB 404 Yabancı Dil Öğretimi</vt:lpstr>
      <vt:lpstr>İçeriğe Dayalı Dil Öğretimi</vt:lpstr>
      <vt:lpstr>İçeriğe Dayalı Dil Öğretimi</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DBB 404 Yabancı Dil Öğretimi</dc:title>
  <dc:creator>Sıla Ay</dc:creator>
  <cp:lastModifiedBy>Sıla Ay</cp:lastModifiedBy>
  <cp:revision>1</cp:revision>
  <dcterms:created xsi:type="dcterms:W3CDTF">2018-02-19T13:25:03Z</dcterms:created>
  <dcterms:modified xsi:type="dcterms:W3CDTF">2018-02-19T13:25:20Z</dcterms:modified>
</cp:coreProperties>
</file>