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20"/>
  </p:notesMasterIdLst>
  <p:sldIdLst>
    <p:sldId id="256" r:id="rId2"/>
    <p:sldId id="258" r:id="rId3"/>
    <p:sldId id="292" r:id="rId4"/>
    <p:sldId id="293" r:id="rId5"/>
    <p:sldId id="305" r:id="rId6"/>
    <p:sldId id="294" r:id="rId7"/>
    <p:sldId id="295" r:id="rId8"/>
    <p:sldId id="296" r:id="rId9"/>
    <p:sldId id="297" r:id="rId10"/>
    <p:sldId id="306" r:id="rId11"/>
    <p:sldId id="298" r:id="rId12"/>
    <p:sldId id="299" r:id="rId13"/>
    <p:sldId id="300" r:id="rId14"/>
    <p:sldId id="301" r:id="rId15"/>
    <p:sldId id="307" r:id="rId16"/>
    <p:sldId id="302" r:id="rId17"/>
    <p:sldId id="303" r:id="rId18"/>
    <p:sldId id="30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30" autoAdjust="0"/>
    <p:restoredTop sz="95332" autoAdjust="0"/>
  </p:normalViewPr>
  <p:slideViewPr>
    <p:cSldViewPr snapToGrid="0">
      <p:cViewPr varScale="1">
        <p:scale>
          <a:sx n="88" d="100"/>
          <a:sy n="88" d="100"/>
        </p:scale>
        <p:origin x="5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0499E-C485-46E7-872B-679FD6597752}" type="datetimeFigureOut">
              <a:rPr lang="tr-TR" smtClean="0"/>
              <a:t>10.05.2020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B62DC-6718-4749-A800-34F57CA60BDD}" type="slidenum">
              <a:rPr lang="tr-TR" smtClean="0"/>
              <a:t>‹#›</a:t>
            </a:fld>
            <a:endParaRPr lang="tr-TR"/>
          </a:p>
        </p:txBody>
      </p:sp>
    </p:spTree>
    <p:extLst>
      <p:ext uri="{BB962C8B-B14F-4D97-AF65-F5344CB8AC3E}">
        <p14:creationId xmlns:p14="http://schemas.microsoft.com/office/powerpoint/2010/main" val="68302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5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6542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90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24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7060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93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01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08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5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2075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25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9871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49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36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5430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35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9950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430752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144063" y="1871131"/>
            <a:ext cx="1912337" cy="1149531"/>
          </a:xfrm>
          <a:prstGeom prst="rect">
            <a:avLst/>
          </a:prstGeom>
        </p:spPr>
      </p:pic>
      <p:sp>
        <p:nvSpPr>
          <p:cNvPr id="2" name="Unvan 1"/>
          <p:cNvSpPr>
            <a:spLocks noGrp="1"/>
          </p:cNvSpPr>
          <p:nvPr>
            <p:ph type="ctrTitle"/>
          </p:nvPr>
        </p:nvSpPr>
        <p:spPr/>
        <p:txBody>
          <a:bodyPr/>
          <a:lstStyle/>
          <a:p>
            <a:r>
              <a:rPr lang="tr-TR" sz="2400" b="1" dirty="0" smtClean="0"/>
              <a:t>COG 338 SİYASİ COĞRAFYA</a:t>
            </a:r>
            <a:endParaRPr lang="tr-TR" sz="2400" b="1" dirty="0"/>
          </a:p>
        </p:txBody>
      </p:sp>
      <p:sp>
        <p:nvSpPr>
          <p:cNvPr id="3" name="Alt Başlık 2"/>
          <p:cNvSpPr>
            <a:spLocks noGrp="1"/>
          </p:cNvSpPr>
          <p:nvPr>
            <p:ph type="subTitle" idx="1"/>
          </p:nvPr>
        </p:nvSpPr>
        <p:spPr/>
        <p:txBody>
          <a:bodyPr>
            <a:normAutofit lnSpcReduction="10000"/>
          </a:bodyPr>
          <a:lstStyle/>
          <a:p>
            <a:r>
              <a:rPr lang="tr-TR" dirty="0" err="1" smtClean="0"/>
              <a:t>Doç.Dr</a:t>
            </a:r>
            <a:r>
              <a:rPr lang="tr-TR" dirty="0" smtClean="0"/>
              <a:t>. Mutlu Yılmaz</a:t>
            </a:r>
          </a:p>
          <a:p>
            <a:r>
              <a:rPr lang="tr-TR" dirty="0" smtClean="0"/>
              <a:t>Anlara Üniversitesi Dil ve Tarih-Coğrafya Fakültesi</a:t>
            </a:r>
          </a:p>
          <a:p>
            <a:r>
              <a:rPr lang="tr-TR" dirty="0" smtClean="0"/>
              <a:t>Coğrafya Bölümü</a:t>
            </a:r>
            <a:endParaRPr lang="tr-TR" dirty="0"/>
          </a:p>
        </p:txBody>
      </p:sp>
    </p:spTree>
    <p:extLst>
      <p:ext uri="{BB962C8B-B14F-4D97-AF65-F5344CB8AC3E}">
        <p14:creationId xmlns:p14="http://schemas.microsoft.com/office/powerpoint/2010/main" val="25216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92777" y="949234"/>
            <a:ext cx="5677988" cy="5078313"/>
          </a:xfrm>
          <a:prstGeom prst="rect">
            <a:avLst/>
          </a:prstGeom>
        </p:spPr>
        <p:txBody>
          <a:bodyPr wrap="square">
            <a:spAutoFit/>
          </a:bodyPr>
          <a:lstStyle/>
          <a:p>
            <a:pPr defTabSz="914400">
              <a:lnSpc>
                <a:spcPct val="150000"/>
              </a:lnSpc>
              <a:defRPr/>
            </a:pPr>
            <a:r>
              <a:rPr lang="tr-TR" dirty="0">
                <a:solidFill>
                  <a:prstClr val="black"/>
                </a:solidFill>
                <a:latin typeface="Georgia" panose="02040502050405020303" pitchFamily="18" charset="0"/>
              </a:rPr>
              <a:t>Arap Birliği de II. Dünya Savaşını takip eden yıllarda kurulan uluslararası organizasyonlardan biri olup, kökleri savaş esnasında başlayan Arapların birliği ve beraberliğine ilişkin görüşmelere dayanmaktadır. </a:t>
            </a:r>
          </a:p>
          <a:p>
            <a:pPr lvl="0" defTabSz="914400">
              <a:lnSpc>
                <a:spcPct val="150000"/>
              </a:lnSpc>
              <a:defRPr/>
            </a:pPr>
            <a:r>
              <a:rPr lang="tr-TR" dirty="0" smtClean="0">
                <a:solidFill>
                  <a:prstClr val="black"/>
                </a:solidFill>
                <a:latin typeface="Georgia" panose="02040502050405020303" pitchFamily="18" charset="0"/>
              </a:rPr>
              <a:t>İngiltere </a:t>
            </a:r>
            <a:r>
              <a:rPr lang="tr-TR" dirty="0">
                <a:solidFill>
                  <a:prstClr val="black"/>
                </a:solidFill>
                <a:latin typeface="Georgia" panose="02040502050405020303" pitchFamily="18" charset="0"/>
              </a:rPr>
              <a:t>ve Fransa’nın mandasında veya hegemonyasındaki Arap devletlerinin savaş sonrası bağımsızlıklarını büyük ölçüde elde etmeleriyle gelecekteki kaderleri hakkında fikir alış verişlerini yoğunlaştırdıkları da bilinmektedir. II. Dünya Savaşı Arap halkları arasında yeni ve bağımsız bir hayat umutlarını yükseltmiş ve olası birlik fikrini güçlendirmiştir.</a:t>
            </a:r>
            <a:endParaRPr lang="tr-TR" dirty="0">
              <a:solidFill>
                <a:prstClr val="black"/>
              </a:solidFill>
              <a:latin typeface="Georgia" panose="02040502050405020303" pitchFamily="18" charset="0"/>
            </a:endParaRPr>
          </a:p>
        </p:txBody>
      </p:sp>
      <p:pic>
        <p:nvPicPr>
          <p:cNvPr id="3" name="Resim 2"/>
          <p:cNvPicPr>
            <a:picLocks noChangeAspect="1"/>
          </p:cNvPicPr>
          <p:nvPr/>
        </p:nvPicPr>
        <p:blipFill>
          <a:blip r:embed="rId2"/>
          <a:stretch>
            <a:fillRect/>
          </a:stretch>
        </p:blipFill>
        <p:spPr>
          <a:xfrm>
            <a:off x="6912668" y="2423297"/>
            <a:ext cx="4456916" cy="2314168"/>
          </a:xfrm>
          <a:prstGeom prst="rect">
            <a:avLst/>
          </a:prstGeom>
        </p:spPr>
      </p:pic>
    </p:spTree>
    <p:extLst>
      <p:ext uri="{BB962C8B-B14F-4D97-AF65-F5344CB8AC3E}">
        <p14:creationId xmlns:p14="http://schemas.microsoft.com/office/powerpoint/2010/main" val="425909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1123405" y="815429"/>
            <a:ext cx="5259977" cy="5149941"/>
          </a:xfrm>
        </p:spPr>
        <p:txBody>
          <a:bodyPr>
            <a:noAutofit/>
          </a:bodyPr>
          <a:lstStyle/>
          <a:p>
            <a:pPr marL="0" indent="0">
              <a:buNone/>
            </a:pPr>
            <a:r>
              <a:rPr lang="tr-TR" sz="1600" dirty="0" smtClean="0">
                <a:latin typeface="Georgia" panose="02040502050405020303" pitchFamily="18" charset="0"/>
              </a:rPr>
              <a:t>Birlik konusunda ilk adım, 1936 yılında Suudi Arabistan ile Irak arasında yapılan ittifakla atılmıştır. Bu ittifaka göre; </a:t>
            </a:r>
          </a:p>
          <a:p>
            <a:r>
              <a:rPr lang="tr-TR" sz="1600" dirty="0" smtClean="0">
                <a:latin typeface="Georgia" panose="02040502050405020303" pitchFamily="18" charset="0"/>
              </a:rPr>
              <a:t>İki ülke birbirine saldırmayacak,</a:t>
            </a:r>
          </a:p>
          <a:p>
            <a:r>
              <a:rPr lang="tr-TR" sz="1600" dirty="0" smtClean="0">
                <a:latin typeface="Georgia" panose="02040502050405020303" pitchFamily="18" charset="0"/>
              </a:rPr>
              <a:t> İki devletten biri üçüncü devletin saldırısına uğrarsa, öbür devlet saldırıya uğrayana yardım edecek, </a:t>
            </a:r>
          </a:p>
          <a:p>
            <a:r>
              <a:rPr lang="tr-TR" sz="1600" dirty="0" smtClean="0">
                <a:latin typeface="Georgia" panose="02040502050405020303" pitchFamily="18" charset="0"/>
              </a:rPr>
              <a:t> İki devlet aralarındaki sorunları barışçıl yollarla çözme yükümlülüğü altında olacaklar,</a:t>
            </a:r>
          </a:p>
          <a:p>
            <a:r>
              <a:rPr lang="tr-TR" sz="1600" dirty="0" smtClean="0">
                <a:latin typeface="Georgia" panose="02040502050405020303" pitchFamily="18" charset="0"/>
              </a:rPr>
              <a:t>İki ülke kültür konularında birlikte çaba sarf edeceklerdir. </a:t>
            </a:r>
          </a:p>
          <a:p>
            <a:pPr marL="0" indent="0">
              <a:buNone/>
            </a:pPr>
            <a:r>
              <a:rPr lang="tr-TR" sz="1600" dirty="0" smtClean="0">
                <a:latin typeface="Georgia" panose="02040502050405020303" pitchFamily="18" charset="0"/>
              </a:rPr>
              <a:t>Daha sonra her iki devlet diğer Arap devletlerini de bu antlaşmaya benzer antlaşmalar yapmaya davet etmişler. Bunu izleyen dönemde (1943) o zamanki bağımsız Arap devletleri olan Mısır, Suudi Arabistan, Irak, Yemen, Suriye ve Lübnan arasında da ikili görüşmeler yapılmış ve bir konferansın yapılması konusunda temel metinler hazırlanmıştır. </a:t>
            </a:r>
          </a:p>
        </p:txBody>
      </p:sp>
      <p:pic>
        <p:nvPicPr>
          <p:cNvPr id="6" name="İçerik Yer Tutucusu 5"/>
          <p:cNvPicPr>
            <a:picLocks noGrp="1" noChangeAspect="1"/>
          </p:cNvPicPr>
          <p:nvPr>
            <p:ph sz="half" idx="4294967295"/>
          </p:nvPr>
        </p:nvPicPr>
        <p:blipFill>
          <a:blip r:embed="rId2"/>
          <a:stretch>
            <a:fillRect/>
          </a:stretch>
        </p:blipFill>
        <p:spPr>
          <a:xfrm>
            <a:off x="6828881" y="1250859"/>
            <a:ext cx="4352925" cy="4351338"/>
          </a:xfrm>
          <a:prstGeom prst="rect">
            <a:avLst/>
          </a:prstGeom>
        </p:spPr>
      </p:pic>
    </p:spTree>
    <p:extLst>
      <p:ext uri="{BB962C8B-B14F-4D97-AF65-F5344CB8AC3E}">
        <p14:creationId xmlns:p14="http://schemas.microsoft.com/office/powerpoint/2010/main" val="368231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801187" y="757645"/>
            <a:ext cx="6043749" cy="4894218"/>
          </a:xfrm>
        </p:spPr>
        <p:txBody>
          <a:bodyPr>
            <a:noAutofit/>
          </a:bodyPr>
          <a:lstStyle/>
          <a:p>
            <a:pPr marL="0" indent="0" algn="just">
              <a:lnSpc>
                <a:spcPct val="150000"/>
              </a:lnSpc>
              <a:buNone/>
            </a:pPr>
            <a:r>
              <a:rPr lang="tr-TR" sz="1600" dirty="0" smtClean="0">
                <a:latin typeface="Georgia" panose="02040502050405020303" pitchFamily="18" charset="0"/>
              </a:rPr>
              <a:t>Ancak, Arap devletleri arasında bir birlik kurulması yolunda ilk resmi adım, 31 Mayıs 1943 tarihinde dönemin Mısır Başbakanı Mustafa El </a:t>
            </a:r>
            <a:r>
              <a:rPr lang="tr-TR" sz="1600" dirty="0" err="1" smtClean="0">
                <a:latin typeface="Georgia" panose="02040502050405020303" pitchFamily="18" charset="0"/>
              </a:rPr>
              <a:t>Nahhas’ın</a:t>
            </a:r>
            <a:r>
              <a:rPr lang="tr-TR" sz="1600" dirty="0" smtClean="0">
                <a:latin typeface="Georgia" panose="02040502050405020303" pitchFamily="18" charset="0"/>
              </a:rPr>
              <a:t> Arap devletlerinin temsilcilerini davet etmesiyle atılmıştır.</a:t>
            </a:r>
          </a:p>
          <a:p>
            <a:pPr marL="0" indent="0" algn="just">
              <a:lnSpc>
                <a:spcPct val="150000"/>
              </a:lnSpc>
              <a:buNone/>
            </a:pPr>
            <a:r>
              <a:rPr lang="tr-TR" sz="1600" dirty="0" smtClean="0">
                <a:latin typeface="Georgia" panose="02040502050405020303" pitchFamily="18" charset="0"/>
              </a:rPr>
              <a:t>Daha sonra bu bağlamda, 25 Eylül 1944 tarihinde, Mısır’ın İskenderiye kentinde bir araya gelen Mısır, Irak, Lübnan, Suriye, Ürdün, (</a:t>
            </a:r>
            <a:r>
              <a:rPr lang="tr-TR" sz="1600" dirty="0" err="1" smtClean="0">
                <a:latin typeface="Georgia" panose="02040502050405020303" pitchFamily="18" charset="0"/>
              </a:rPr>
              <a:t>S.Arabistan</a:t>
            </a:r>
            <a:r>
              <a:rPr lang="tr-TR" sz="1600" dirty="0" smtClean="0">
                <a:latin typeface="Georgia" panose="02040502050405020303" pitchFamily="18" charset="0"/>
              </a:rPr>
              <a:t> ve Yemen hariç) temsilcileri İskenderiye protokolünü imzalamıştır. Protokol, imzacı devletlerin aralarındaki işbirliğini geliştirme, Arap halklarının çıkarlarını koruma, egemenliklerini sağlamlaştırma ve bu uğurda çalışma amaçlarını kapsamaktaydı. Protokol sonrası 22 Mart 1945 tarihinde Mısır’ın başkenti Kahire’de bir araya gelen yedi Arap Devleti (Mısır, Irak, Lübnan, Suriye, Ürdün, S. Arabistan ve Yemen) resmen Arap Birliği’nin kuruluşunu ilan ettiler. </a:t>
            </a:r>
            <a:endParaRPr lang="tr-TR" sz="1600" dirty="0">
              <a:latin typeface="Georgia" panose="02040502050405020303" pitchFamily="18" charset="0"/>
            </a:endParaRPr>
          </a:p>
        </p:txBody>
      </p:sp>
      <p:pic>
        <p:nvPicPr>
          <p:cNvPr id="5" name="İçerik Yer Tutucusu 4"/>
          <p:cNvPicPr>
            <a:picLocks noGrp="1" noChangeAspect="1"/>
          </p:cNvPicPr>
          <p:nvPr>
            <p:ph sz="half" idx="4294967295"/>
          </p:nvPr>
        </p:nvPicPr>
        <p:blipFill>
          <a:blip r:embed="rId2"/>
          <a:stretch>
            <a:fillRect/>
          </a:stretch>
        </p:blipFill>
        <p:spPr>
          <a:xfrm>
            <a:off x="7023736" y="1097280"/>
            <a:ext cx="4319612" cy="4914220"/>
          </a:xfrm>
          <a:prstGeom prst="rect">
            <a:avLst/>
          </a:prstGeom>
        </p:spPr>
      </p:pic>
    </p:spTree>
    <p:extLst>
      <p:ext uri="{BB962C8B-B14F-4D97-AF65-F5344CB8AC3E}">
        <p14:creationId xmlns:p14="http://schemas.microsoft.com/office/powerpoint/2010/main" val="3570036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966651" y="1198608"/>
            <a:ext cx="5181600" cy="4351338"/>
          </a:xfrm>
        </p:spPr>
        <p:txBody>
          <a:bodyPr>
            <a:normAutofit/>
          </a:bodyPr>
          <a:lstStyle/>
          <a:p>
            <a:pPr marL="0" indent="0">
              <a:buNone/>
            </a:pPr>
            <a:r>
              <a:rPr lang="tr-TR" sz="2000" dirty="0" smtClean="0">
                <a:latin typeface="Georgia" panose="02040502050405020303" pitchFamily="18" charset="0"/>
              </a:rPr>
              <a:t>Arap </a:t>
            </a:r>
            <a:r>
              <a:rPr lang="tr-TR" sz="2000" dirty="0" smtClean="0">
                <a:latin typeface="Georgia" panose="02040502050405020303" pitchFamily="18" charset="0"/>
              </a:rPr>
              <a:t>Birliği, üye devletlerin halklarının aynı dili konuştuğu, aynı ırktan geldiği (</a:t>
            </a:r>
            <a:r>
              <a:rPr lang="tr-TR" sz="2000" dirty="0" err="1" smtClean="0">
                <a:latin typeface="Georgia" panose="02040502050405020303" pitchFamily="18" charset="0"/>
              </a:rPr>
              <a:t>lingo</a:t>
            </a:r>
            <a:r>
              <a:rPr lang="tr-TR" sz="2000" dirty="0" smtClean="0">
                <a:latin typeface="Georgia" panose="02040502050405020303" pitchFamily="18" charset="0"/>
              </a:rPr>
              <a:t>-etnik), bölgesel bir örgüt niteliği taşımaktadır. Şu anda birlik, 21 Arap </a:t>
            </a:r>
            <a:r>
              <a:rPr lang="tr-TR" sz="2000" dirty="0" smtClean="0">
                <a:latin typeface="Georgia" panose="02040502050405020303" pitchFamily="18" charset="0"/>
              </a:rPr>
              <a:t>devletinden (Mısır</a:t>
            </a:r>
            <a:r>
              <a:rPr lang="tr-TR" sz="2000" dirty="0" smtClean="0">
                <a:latin typeface="Georgia" panose="02040502050405020303" pitchFamily="18" charset="0"/>
              </a:rPr>
              <a:t>, Lübnan, Ürdün, Irak, Suudi </a:t>
            </a:r>
            <a:r>
              <a:rPr lang="tr-TR" sz="2000" dirty="0" smtClean="0">
                <a:latin typeface="Georgia" panose="02040502050405020303" pitchFamily="18" charset="0"/>
              </a:rPr>
              <a:t>Arabistan, Yemen </a:t>
            </a:r>
            <a:r>
              <a:rPr lang="tr-TR" sz="2000" dirty="0" smtClean="0">
                <a:latin typeface="Georgia" panose="02040502050405020303" pitchFamily="18" charset="0"/>
              </a:rPr>
              <a:t>Cezayir, Bahreyn, Kuveyt, Libya, Fas, Umman, Katar, Sudan, Tunus, Birleşik Arap Emirlikleri, Somali, Cibuti, Moritanya, Komor Adaları ve </a:t>
            </a:r>
            <a:r>
              <a:rPr lang="tr-TR" sz="2000" dirty="0" smtClean="0">
                <a:latin typeface="Georgia" panose="02040502050405020303" pitchFamily="18" charset="0"/>
              </a:rPr>
              <a:t>Filistin’den) </a:t>
            </a:r>
            <a:r>
              <a:rPr lang="tr-TR" sz="2000" dirty="0" smtClean="0">
                <a:latin typeface="Georgia" panose="02040502050405020303" pitchFamily="18" charset="0"/>
              </a:rPr>
              <a:t>oluşan yaklaşık 150 milyonluk bir nüfusu </a:t>
            </a:r>
            <a:r>
              <a:rPr lang="tr-TR" sz="2000" dirty="0" smtClean="0">
                <a:latin typeface="Georgia" panose="02040502050405020303" pitchFamily="18" charset="0"/>
              </a:rPr>
              <a:t>kapsamaktadır. </a:t>
            </a:r>
            <a:endParaRPr lang="tr-TR" sz="2000" dirty="0">
              <a:latin typeface="Georgia" panose="02040502050405020303" pitchFamily="18" charset="0"/>
            </a:endParaRPr>
          </a:p>
        </p:txBody>
      </p:sp>
      <p:pic>
        <p:nvPicPr>
          <p:cNvPr id="5" name="İçerik Yer Tutucusu 4"/>
          <p:cNvPicPr>
            <a:picLocks noGrp="1" noChangeAspect="1"/>
          </p:cNvPicPr>
          <p:nvPr>
            <p:ph sz="half" idx="4294967295"/>
          </p:nvPr>
        </p:nvPicPr>
        <p:blipFill>
          <a:blip r:embed="rId2"/>
          <a:stretch>
            <a:fillRect/>
          </a:stretch>
        </p:blipFill>
        <p:spPr>
          <a:xfrm>
            <a:off x="6251228" y="1636214"/>
            <a:ext cx="5078623" cy="3824061"/>
          </a:xfrm>
          <a:prstGeom prst="rect">
            <a:avLst/>
          </a:prstGeom>
        </p:spPr>
      </p:pic>
    </p:spTree>
    <p:extLst>
      <p:ext uri="{BB962C8B-B14F-4D97-AF65-F5344CB8AC3E}">
        <p14:creationId xmlns:p14="http://schemas.microsoft.com/office/powerpoint/2010/main" val="312836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18902" y="731520"/>
            <a:ext cx="5913120" cy="480131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ARAP BİRLİĞİ’NİN AMAÇLARI VE FAALİYETLERİ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Birliği’nin amaçları;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 a) Üye devletler arasındaki ilişkileri güçlendirmek,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 b)Yaygın işbirliği ile bağımsızlıklarının korunması için ortak politikalar oluşturmak,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 c) Arap devletlerinin çıkarları konusunda çalışmaktır. İşbirliği bağlamında tarım, ticaret, endüstri, gümrük, ulaşım, iletişim, vize uygulamaları, suçluların iadesi gibi konularda sıkı işbirliği sağlamak ve geliştirmek birliğin amaçlan arasında özellikle zikredilmiştir. Birlik, uluslararası ve bölgesel ve organizasyonlarda ortak politikalar oluşturarak Arap yüksek çıkarlarının korunması için siyasi işbirliğini de dile getirmektedir. Ayrıca, ekonomik, sosyal ve kültürel aktivitelerde ortak hareket ederek Arap halklarının kalkınmasına, güvenliğine, özgürlüklerine ve ekonomik entegrasyonlarına katkı yapılmasının da altı çizilmiştir.</a:t>
            </a:r>
          </a:p>
        </p:txBody>
      </p:sp>
      <p:pic>
        <p:nvPicPr>
          <p:cNvPr id="3" name="Resim 2"/>
          <p:cNvPicPr>
            <a:picLocks noChangeAspect="1"/>
          </p:cNvPicPr>
          <p:nvPr/>
        </p:nvPicPr>
        <p:blipFill>
          <a:blip r:embed="rId2"/>
          <a:stretch>
            <a:fillRect/>
          </a:stretch>
        </p:blipFill>
        <p:spPr>
          <a:xfrm>
            <a:off x="7123612" y="2290355"/>
            <a:ext cx="4297525" cy="2406614"/>
          </a:xfrm>
          <a:prstGeom prst="rect">
            <a:avLst/>
          </a:prstGeom>
        </p:spPr>
      </p:pic>
    </p:spTree>
    <p:extLst>
      <p:ext uri="{BB962C8B-B14F-4D97-AF65-F5344CB8AC3E}">
        <p14:creationId xmlns:p14="http://schemas.microsoft.com/office/powerpoint/2010/main" val="39658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05988" y="1396948"/>
            <a:ext cx="9771017" cy="3970318"/>
          </a:xfrm>
          <a:prstGeom prst="rect">
            <a:avLst/>
          </a:prstGeom>
        </p:spPr>
        <p:txBody>
          <a:bodyPr wrap="square">
            <a:spAutoFit/>
          </a:bodyPr>
          <a:lstStyle/>
          <a:p>
            <a:pPr lvl="0" algn="just" defTabSz="914400">
              <a:defRPr/>
            </a:pPr>
            <a:r>
              <a:rPr lang="tr-TR" dirty="0">
                <a:solidFill>
                  <a:prstClr val="black"/>
                </a:solidFill>
                <a:latin typeface="Georgia" panose="02040502050405020303" pitchFamily="18" charset="0"/>
              </a:rPr>
              <a:t>Üye devletler arasındaki anlaşmazlıkların barışçı yollarla çözülmesi talebi de dikkat çekmektedir. Şartın beşinci maddesine göre, birlik, üye devletler arasında veya üye bir devletle üçüncü devletler arasındaki anlaşmazlıklarda aracı olarak katkı sağlayacaktır. Ancak, Şartın, Birliğin amaçlarını belirleyen maddelerine baktığımızda, birliğin daha çok politik olmayan alanlarda aktifliğine atıf yapıldığı görülmektedir. Üye devletlerin birbirlerinin politik yapılarına müdahale etmemeyi ilke olarak benimsemeleri, hem farklı siyasi yapılarından hem de statükocu yaklaşımlarından kaynaklanmaktadır. </a:t>
            </a:r>
            <a:endParaRPr lang="tr-TR" dirty="0" smtClean="0">
              <a:solidFill>
                <a:prstClr val="black"/>
              </a:solidFill>
              <a:latin typeface="Georgia" panose="02040502050405020303" pitchFamily="18" charset="0"/>
            </a:endParaRPr>
          </a:p>
          <a:p>
            <a:pPr lvl="0" algn="just" defTabSz="914400">
              <a:defRPr/>
            </a:pPr>
            <a:endParaRPr lang="tr-TR" dirty="0" smtClean="0">
              <a:solidFill>
                <a:prstClr val="black"/>
              </a:solidFill>
              <a:latin typeface="Georgia" panose="02040502050405020303" pitchFamily="18" charset="0"/>
            </a:endParaRPr>
          </a:p>
          <a:p>
            <a:pPr algn="just" defTabSz="914400">
              <a:defRPr/>
            </a:pPr>
            <a:r>
              <a:rPr lang="tr-TR" dirty="0">
                <a:latin typeface="Georgia" panose="02040502050405020303" pitchFamily="18" charset="0"/>
              </a:rPr>
              <a:t>Birlik için en temel siyasi ortak nokta, Arap Birliği Şartı’nın birinci ekinde değinilen Filistin sorunu çerçevesinde üye devletlerin Filistin’in bağımsız bir devlet olması için çalışacakları vurgulamalarıdır. Kurulmasında ve devamında Filistin meselesinin en önemli konu oluğu tüm belge ve </a:t>
            </a:r>
            <a:r>
              <a:rPr lang="tr-TR" dirty="0" err="1">
                <a:latin typeface="Georgia" panose="02040502050405020303" pitchFamily="18" charset="0"/>
              </a:rPr>
              <a:t>dökümanlara</a:t>
            </a:r>
            <a:r>
              <a:rPr lang="tr-TR" dirty="0">
                <a:latin typeface="Georgia" panose="02040502050405020303" pitchFamily="18" charset="0"/>
              </a:rPr>
              <a:t> da yansımış; hatta günümüzde Arap Birliği’ni ayakta tutan tek konu Filistin’in bağımsızlığı olduğu söylenebilir</a:t>
            </a:r>
          </a:p>
          <a:p>
            <a:pPr lvl="0" algn="just" defTabSz="914400">
              <a:defRPr/>
            </a:pPr>
            <a:endParaRPr lang="tr-TR" dirty="0">
              <a:solidFill>
                <a:prstClr val="black"/>
              </a:solidFill>
              <a:latin typeface="Georgia" panose="02040502050405020303" pitchFamily="18" charset="0"/>
            </a:endParaRPr>
          </a:p>
        </p:txBody>
      </p:sp>
    </p:spTree>
    <p:extLst>
      <p:ext uri="{BB962C8B-B14F-4D97-AF65-F5344CB8AC3E}">
        <p14:creationId xmlns:p14="http://schemas.microsoft.com/office/powerpoint/2010/main" val="2759757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4294967295"/>
          </p:nvPr>
        </p:nvPicPr>
        <p:blipFill>
          <a:blip r:embed="rId2"/>
          <a:stretch>
            <a:fillRect/>
          </a:stretch>
        </p:blipFill>
        <p:spPr>
          <a:xfrm>
            <a:off x="2154699" y="1163772"/>
            <a:ext cx="7790489" cy="4383587"/>
          </a:xfrm>
          <a:prstGeom prst="rect">
            <a:avLst/>
          </a:prstGeom>
        </p:spPr>
      </p:pic>
    </p:spTree>
    <p:extLst>
      <p:ext uri="{BB962C8B-B14F-4D97-AF65-F5344CB8AC3E}">
        <p14:creationId xmlns:p14="http://schemas.microsoft.com/office/powerpoint/2010/main" val="380350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53440" y="1321764"/>
            <a:ext cx="9675223" cy="39703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Arap Birliği Suriye’de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yaşanan ayaklanma ve Suriye hükûmetinin muhalifleri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bastırmak için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şiddete başvurması nedeniyle bu ülkenin üyeliğini askıya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alması</a:t>
            </a:r>
            <a:r>
              <a:rPr kumimoji="0" lang="tr-TR" sz="1800" b="0" i="0" u="none" strike="noStrike" kern="1200" cap="none" spc="0" normalizeH="0" noProof="0" dirty="0" smtClean="0">
                <a:ln>
                  <a:noFill/>
                </a:ln>
                <a:solidFill>
                  <a:prstClr val="black"/>
                </a:solidFill>
                <a:effectLst/>
                <a:uLnTx/>
                <a:uFillTx/>
                <a:latin typeface="Georgia" panose="02040502050405020303" pitchFamily="18" charset="0"/>
              </a:rPr>
              <a:t> sonucu günümüzde 21 üyeye sahiptir.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Arap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Birliği üyeleri arasında İsrail’le ilişkilerde farklı tutumlar alma, kendi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aralarında siyasal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önderlik çekişmeleri ve toprak sorunları, Soğuk Savaş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döneminde de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ayrı bloklarla yakınlaşma gibi meselelerin yaşanmış olması siyasi açıdan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tam birliği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içinde olmadıklarını göstermektedir. Son yıllarda etkinlik arayışına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giren Arap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Birliği, Arap Baharı sürecinde Libya ve Suriye’de yaşanan olaylarda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etkili olmaya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çalışmıştır. Bu süreçte insan hakları ihlallerini kınamış ve bu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sebeple Suriye’nin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üyeliğini askıya almıştır. Bununla beraber, Kaddafi’yi kınarken Mısır</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 Tunus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ve Bahreyn’de yaşanan olaylarla ilgili örgütün sessiz kalması çifte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standart olarak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değerlendirilmektedir. Üyelerini gevşek bağlarla bir arada tutan bir yapı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olan Arap Birliğinin etkinliğini üyeleri üzerinde herhangi bir yaptırım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uygulama imkânından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yoksun olması kısıtlamaktadır. Arap ülkelerinde tabandan gelen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demokratikleşme hareketlerinin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yaşandığı günümüzde hükümetlerin yer aldığı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bu örgüt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aynı zamanda meşruiyet sorunuyla da karşı karşıya kalmaktadır. </a:t>
            </a:r>
          </a:p>
        </p:txBody>
      </p:sp>
    </p:spTree>
    <p:extLst>
      <p:ext uri="{BB962C8B-B14F-4D97-AF65-F5344CB8AC3E}">
        <p14:creationId xmlns:p14="http://schemas.microsoft.com/office/powerpoint/2010/main" val="1415794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949234" y="1285694"/>
            <a:ext cx="5181600" cy="4351338"/>
          </a:xfrm>
        </p:spPr>
        <p:txBody>
          <a:bodyPr>
            <a:normAutofit lnSpcReduction="10000"/>
          </a:bodyPr>
          <a:lstStyle/>
          <a:p>
            <a:pPr marL="0" indent="0">
              <a:buNone/>
            </a:pPr>
            <a:r>
              <a:rPr lang="tr-TR" sz="1800" dirty="0" smtClean="0">
                <a:latin typeface="Georgia" panose="02040502050405020303" pitchFamily="18" charset="0"/>
              </a:rPr>
              <a:t>Birliğin Faaliyetleri</a:t>
            </a:r>
          </a:p>
          <a:p>
            <a:pPr marL="0" indent="0">
              <a:buNone/>
            </a:pPr>
            <a:r>
              <a:rPr lang="tr-TR" sz="1800" dirty="0" smtClean="0">
                <a:latin typeface="Georgia" panose="02040502050405020303" pitchFamily="18" charset="0"/>
              </a:rPr>
              <a:t>Arap Birliği’nin özellikle</a:t>
            </a:r>
          </a:p>
          <a:p>
            <a:r>
              <a:rPr lang="tr-TR" sz="1800" dirty="0" smtClean="0">
                <a:latin typeface="Georgia" panose="02040502050405020303" pitchFamily="18" charset="0"/>
              </a:rPr>
              <a:t>Ekonomik ve mali konularda, ticaret, gümrük, döviz, tarım ve sanayi de dahil olmak üzere</a:t>
            </a:r>
          </a:p>
          <a:p>
            <a:r>
              <a:rPr lang="tr-TR" sz="1800" dirty="0" smtClean="0">
                <a:latin typeface="Georgia" panose="02040502050405020303" pitchFamily="18" charset="0"/>
              </a:rPr>
              <a:t>Demiryolu, karayolu, havacılık, iletişim konularında,</a:t>
            </a:r>
          </a:p>
          <a:p>
            <a:r>
              <a:rPr lang="tr-TR" sz="1800" dirty="0" smtClean="0">
                <a:latin typeface="Georgia" panose="02040502050405020303" pitchFamily="18" charset="0"/>
              </a:rPr>
              <a:t> Kültürel konularda</a:t>
            </a:r>
          </a:p>
          <a:p>
            <a:r>
              <a:rPr lang="tr-TR" sz="1800" dirty="0" smtClean="0">
                <a:latin typeface="Georgia" panose="02040502050405020303" pitchFamily="18" charset="0"/>
              </a:rPr>
              <a:t> Uyrukluk, pasaport, vize işlemlerinin yürütülmesi konularında,</a:t>
            </a:r>
          </a:p>
          <a:p>
            <a:r>
              <a:rPr lang="tr-TR" sz="1800" dirty="0" smtClean="0">
                <a:latin typeface="Georgia" panose="02040502050405020303" pitchFamily="18" charset="0"/>
              </a:rPr>
              <a:t> Sosyal yardım konularında,</a:t>
            </a:r>
          </a:p>
          <a:p>
            <a:r>
              <a:rPr lang="tr-TR" sz="1800" dirty="0" smtClean="0">
                <a:latin typeface="Georgia" panose="02040502050405020303" pitchFamily="18" charset="0"/>
              </a:rPr>
              <a:t>Sağlık konularında, faaliyetlerini kendi ajanları  eliyle sürdürdüğü gözlemlenmektedir. </a:t>
            </a:r>
            <a:endParaRPr lang="tr-TR" sz="1800" dirty="0">
              <a:latin typeface="Georgia" panose="02040502050405020303" pitchFamily="18" charset="0"/>
            </a:endParaRPr>
          </a:p>
        </p:txBody>
      </p:sp>
      <p:pic>
        <p:nvPicPr>
          <p:cNvPr id="5" name="İçerik Yer Tutucusu 4"/>
          <p:cNvPicPr>
            <a:picLocks noGrp="1" noChangeAspect="1"/>
          </p:cNvPicPr>
          <p:nvPr>
            <p:ph sz="half" idx="4294967295"/>
          </p:nvPr>
        </p:nvPicPr>
        <p:blipFill>
          <a:blip r:embed="rId2"/>
          <a:stretch>
            <a:fillRect/>
          </a:stretch>
        </p:blipFill>
        <p:spPr>
          <a:xfrm>
            <a:off x="6414634" y="2261054"/>
            <a:ext cx="4732337" cy="2659063"/>
          </a:xfrm>
          <a:prstGeom prst="rect">
            <a:avLst/>
          </a:prstGeom>
        </p:spPr>
      </p:pic>
    </p:spTree>
    <p:extLst>
      <p:ext uri="{BB962C8B-B14F-4D97-AF65-F5344CB8AC3E}">
        <p14:creationId xmlns:p14="http://schemas.microsoft.com/office/powerpoint/2010/main" val="195486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ctrTitle"/>
          </p:nvPr>
        </p:nvSpPr>
        <p:spPr>
          <a:xfrm>
            <a:off x="2542902" y="2211417"/>
            <a:ext cx="7376161" cy="2203829"/>
          </a:xfrm>
        </p:spPr>
        <p:txBody>
          <a:bodyPr>
            <a:normAutofit/>
          </a:bodyPr>
          <a:lstStyle/>
          <a:p>
            <a:pPr eaLnBrk="1" hangingPunct="1">
              <a:defRPr/>
            </a:pPr>
            <a:r>
              <a:rPr lang="tr-TR" altLang="tr-TR" sz="3600" dirty="0" smtClean="0">
                <a:solidFill>
                  <a:srgbClr val="002060"/>
                </a:solidFill>
              </a:rPr>
              <a:t>Küreselleşme ve Bölgesel İşbirlikleri</a:t>
            </a:r>
            <a:endParaRPr lang="tr-TR" altLang="tr-TR" sz="3600" dirty="0">
              <a:solidFill>
                <a:srgbClr val="002060"/>
              </a:solidFill>
            </a:endParaRPr>
          </a:p>
        </p:txBody>
      </p:sp>
      <p:pic>
        <p:nvPicPr>
          <p:cNvPr id="2" name="Resim 1"/>
          <p:cNvPicPr>
            <a:picLocks noChangeAspect="1"/>
          </p:cNvPicPr>
          <p:nvPr/>
        </p:nvPicPr>
        <p:blipFill>
          <a:blip r:embed="rId2"/>
          <a:stretch>
            <a:fillRect/>
          </a:stretch>
        </p:blipFill>
        <p:spPr>
          <a:xfrm>
            <a:off x="5141893" y="1638344"/>
            <a:ext cx="1908213" cy="1146147"/>
          </a:xfrm>
          <a:prstGeom prst="rect">
            <a:avLst/>
          </a:prstGeom>
        </p:spPr>
      </p:pic>
    </p:spTree>
    <p:extLst>
      <p:ext uri="{BB962C8B-B14F-4D97-AF65-F5344CB8AC3E}">
        <p14:creationId xmlns:p14="http://schemas.microsoft.com/office/powerpoint/2010/main" val="3557421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4294967295"/>
          </p:nvPr>
        </p:nvPicPr>
        <p:blipFill>
          <a:blip r:embed="rId2"/>
          <a:stretch>
            <a:fillRect/>
          </a:stretch>
        </p:blipFill>
        <p:spPr>
          <a:xfrm>
            <a:off x="945931" y="1825625"/>
            <a:ext cx="4916488" cy="3552825"/>
          </a:xfrm>
          <a:prstGeom prst="rect">
            <a:avLst/>
          </a:prstGeom>
        </p:spPr>
      </p:pic>
      <p:sp>
        <p:nvSpPr>
          <p:cNvPr id="4" name="İçerik Yer Tutucusu 3"/>
          <p:cNvSpPr>
            <a:spLocks noGrp="1"/>
          </p:cNvSpPr>
          <p:nvPr>
            <p:ph sz="half" idx="4294967295"/>
          </p:nvPr>
        </p:nvSpPr>
        <p:spPr>
          <a:xfrm>
            <a:off x="6053960" y="1825625"/>
            <a:ext cx="4966138" cy="4351338"/>
          </a:xfrm>
        </p:spPr>
        <p:txBody>
          <a:bodyPr>
            <a:normAutofit fontScale="92500"/>
          </a:bodyPr>
          <a:lstStyle/>
          <a:p>
            <a:pPr marL="0" indent="0" algn="just">
              <a:buNone/>
            </a:pPr>
            <a:r>
              <a:rPr lang="tr-TR" dirty="0" smtClean="0"/>
              <a:t>Küreselleşme genel olarak “iktisadın, siyasetin, kültürün ve bir ülke ideolojisinin diğerine nüfuz etmesini sağlayan ulusal ve uluslar üstü yapı ve süreçlerin oluşması” olarak tanımlanabilir. Bu geniş tanımda küreselleşmenin, ülkeler arası siyasi, sosyal ve ekonomik ilişkilerin gelişmesi, farklı toplum ve kültürlerin, inanç ve beklentilerinin daha iyi tanınması, uluslararası gelişmelerin yoğunlaşması gibi birbirinden farklı görünen fakat birbirleriyle bağlantılı yönleri ifade edilmektedir.</a:t>
            </a:r>
          </a:p>
          <a:p>
            <a:endParaRPr lang="tr-TR" dirty="0"/>
          </a:p>
        </p:txBody>
      </p:sp>
    </p:spTree>
    <p:extLst>
      <p:ext uri="{BB962C8B-B14F-4D97-AF65-F5344CB8AC3E}">
        <p14:creationId xmlns:p14="http://schemas.microsoft.com/office/powerpoint/2010/main" val="2251454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2412" y="1001486"/>
            <a:ext cx="9657805"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Küreselleşmenin tarihçesini Antik </a:t>
            </a:r>
            <a:r>
              <a:rPr kumimoji="0" lang="tr-TR" sz="1800" b="0" i="0" u="none" strike="noStrike" kern="1200" cap="none" spc="0" normalizeH="0" baseline="0" noProof="0" dirty="0" err="1">
                <a:ln>
                  <a:noFill/>
                </a:ln>
                <a:solidFill>
                  <a:prstClr val="black"/>
                </a:solidFill>
                <a:effectLst/>
                <a:uLnTx/>
                <a:uFillTx/>
                <a:latin typeface="Georgia" panose="02040502050405020303" pitchFamily="18" charset="0"/>
              </a:rPr>
              <a:t>Dönem’e</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 götürmek mümkün olmakla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beraber Avrupalı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devletlerin ekonomik açıdan ulus aşan faaliyetlerin artması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anlamında küreselleşme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ilk olarak 15. ve 16. yüzyıllarda coğrafi keşiflerle beraber ortaya çıktı</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 Bu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durum, Avrupalıların uluslararası ticaretini artırırken yukarıda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bahsettiğimiz üzere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dünyanın geri kalanının da sömürgeleştirme veya emperyalizme maruz kalmasına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yol açtı. İkinci dalga ise 19. yüzyılda </a:t>
            </a:r>
            <a:r>
              <a:rPr kumimoji="0" lang="tr-TR" sz="1800" b="1" i="0" u="none" strike="noStrike" kern="1200" cap="none" spc="0" normalizeH="0" baseline="0" noProof="0" dirty="0">
                <a:ln>
                  <a:noFill/>
                </a:ln>
                <a:solidFill>
                  <a:prstClr val="black"/>
                </a:solidFill>
                <a:effectLst/>
                <a:uLnTx/>
                <a:uFillTx/>
                <a:latin typeface="Georgia" panose="02040502050405020303" pitchFamily="18" charset="0"/>
              </a:rPr>
              <a:t>Sanayi Devrimi</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’nin getirdiği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üretim artışı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ve ham madde ihtiyacının etkisiyle uluslararası ticari faaliyetlerin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artmasıyla ortaya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çıktı. 19. yüzyılda yaşanan ekonominin uluslararası alanda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genişlemesi o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kadar büyük boyutlardaydı ki dünya ekonomisi aynı seviyeye ancak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1970’lerin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sonlarında, günümüzün küreselleşme dalgasının başlamasıyla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ulaşabildi.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Küreselleşmenin altın çağı olarak nitelendirilen 1860-1914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dönemi iletişim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ve ulaşım ağlarında, uluslararası ticarette ve sermaye akışında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önceden tahmin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edilmeyen gelişmenin neticesinde ortaya çıkmış olup bu dönemdeki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küreselleşmenin en belirgin yanı emperyalist bir mahiyet kazanmasıdır.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Sanayileşmenin ortaya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çıkardığı ham madde ve pazar ihtiyacı Batılı güçleri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sömürgeciliğe sevk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etmiştir. Bu süreçte sömürgeleştirilmiş ülkelerdeki kaynaklar </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Avrupa’ya transfer </a:t>
            </a:r>
            <a:r>
              <a:rPr kumimoji="0" lang="tr-TR" sz="1800" b="0" i="0" u="none" strike="noStrike" kern="1200" cap="none" spc="0" normalizeH="0" baseline="0" noProof="0" dirty="0">
                <a:ln>
                  <a:noFill/>
                </a:ln>
                <a:solidFill>
                  <a:prstClr val="black"/>
                </a:solidFill>
                <a:effectLst/>
                <a:uLnTx/>
                <a:uFillTx/>
                <a:latin typeface="Georgia" panose="02040502050405020303" pitchFamily="18" charset="0"/>
              </a:rPr>
              <a:t>edilirken bu ülkelere Avrupa’da üretilmiş mamul mallar satılmıştır. </a:t>
            </a:r>
          </a:p>
        </p:txBody>
      </p:sp>
    </p:spTree>
    <p:extLst>
      <p:ext uri="{BB962C8B-B14F-4D97-AF65-F5344CB8AC3E}">
        <p14:creationId xmlns:p14="http://schemas.microsoft.com/office/powerpoint/2010/main" val="112290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20982" y="1593668"/>
            <a:ext cx="6827520" cy="3416320"/>
          </a:xfrm>
          <a:prstGeom prst="rect">
            <a:avLst/>
          </a:prstGeom>
        </p:spPr>
        <p:txBody>
          <a:bodyPr wrap="square">
            <a:spAutoFit/>
          </a:bodyPr>
          <a:lstStyle/>
          <a:p>
            <a:pPr lvl="0" algn="just" defTabSz="914400">
              <a:defRPr/>
            </a:pPr>
            <a:r>
              <a:rPr lang="tr-TR" dirty="0" smtClean="0">
                <a:solidFill>
                  <a:prstClr val="black"/>
                </a:solidFill>
                <a:latin typeface="Georgia" panose="02040502050405020303" pitchFamily="18" charset="0"/>
              </a:rPr>
              <a:t>Diğer taraftan </a:t>
            </a:r>
            <a:r>
              <a:rPr lang="tr-TR" dirty="0">
                <a:solidFill>
                  <a:prstClr val="black"/>
                </a:solidFill>
                <a:latin typeface="Georgia" panose="02040502050405020303" pitchFamily="18" charset="0"/>
              </a:rPr>
              <a:t>bu dönemin en güçlü ülkesi olan İngiltere, kendi siyasal ve kültürel değerlerini tüm dünyaya yayma imkânı bulmuştur. Bu küreselleşme döneminin I. Dünya Savaşı ile son bulması aynı zamanda dünyanın İngiltere’nin önderliğinde bir küresel pazar hâline getirilmesi çabalarına duyulan tepkiyle de yakından </a:t>
            </a:r>
            <a:r>
              <a:rPr lang="tr-TR" dirty="0" smtClean="0">
                <a:solidFill>
                  <a:prstClr val="black"/>
                </a:solidFill>
                <a:latin typeface="Georgia" panose="02040502050405020303" pitchFamily="18" charset="0"/>
              </a:rPr>
              <a:t>ilişkilidir. Genel </a:t>
            </a:r>
            <a:r>
              <a:rPr lang="tr-TR" dirty="0">
                <a:solidFill>
                  <a:prstClr val="black"/>
                </a:solidFill>
                <a:latin typeface="Georgia" panose="02040502050405020303" pitchFamily="18" charset="0"/>
              </a:rPr>
              <a:t>olarak baktığımızda günümüzde gelişmekte olan ülkeler diye adlandırdıklarımız, küreselleşmenin ilk dalgası neticesinde sömürgeciliğin ve emperyalizmin getirdiği bağımlılık ilişkileri çerçevesinde ortaya çıkmışlardır. Her zaman için ekonomik ve siyasi bağımsızlık peşinde koşan bu ülkelerin günümüz dünyasındaki rolleri de yine küreselleşme etkisinde, bu kez de </a:t>
            </a:r>
            <a:r>
              <a:rPr lang="tr-TR" dirty="0" smtClean="0">
                <a:solidFill>
                  <a:prstClr val="black"/>
                </a:solidFill>
                <a:latin typeface="Georgia" panose="02040502050405020303" pitchFamily="18" charset="0"/>
              </a:rPr>
              <a:t>gelişmişlik-</a:t>
            </a:r>
            <a:r>
              <a:rPr lang="tr-TR" dirty="0" err="1" smtClean="0">
                <a:solidFill>
                  <a:prstClr val="black"/>
                </a:solidFill>
                <a:latin typeface="Georgia" panose="02040502050405020303" pitchFamily="18" charset="0"/>
              </a:rPr>
              <a:t>elişmemişlik</a:t>
            </a:r>
            <a:r>
              <a:rPr lang="tr-TR" dirty="0" smtClean="0">
                <a:solidFill>
                  <a:prstClr val="black"/>
                </a:solidFill>
                <a:latin typeface="Georgia" panose="02040502050405020303" pitchFamily="18" charset="0"/>
              </a:rPr>
              <a:t> ayrımı biçiminde oluşmuştur. </a:t>
            </a:r>
            <a:endParaRPr lang="tr-TR" dirty="0">
              <a:solidFill>
                <a:prstClr val="black"/>
              </a:solidFill>
              <a:latin typeface="Georgia" panose="02040502050405020303" pitchFamily="18" charset="0"/>
            </a:endParaRPr>
          </a:p>
        </p:txBody>
      </p:sp>
    </p:spTree>
    <p:extLst>
      <p:ext uri="{BB962C8B-B14F-4D97-AF65-F5344CB8AC3E}">
        <p14:creationId xmlns:p14="http://schemas.microsoft.com/office/powerpoint/2010/main" val="287407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23109" y="644434"/>
            <a:ext cx="7419701" cy="53553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Georgia" panose="02040502050405020303" pitchFamily="18" charset="0"/>
              </a:rPr>
              <a:t>Küreselleşmenin Temel Dinamikleri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Günümüzde kullanıldığı anlamıyla küreselleşme, bir taraftan dünya çapında ülkeler ve halklar arasında çok yönlü karşılıklı bağımlılığa (</a:t>
            </a:r>
            <a:r>
              <a:rPr kumimoji="0" lang="tr-TR" sz="1800" b="0" i="0" u="none" strike="noStrike" kern="1200" cap="none" spc="0" normalizeH="0" baseline="0" noProof="0" dirty="0" err="1" smtClean="0">
                <a:ln>
                  <a:noFill/>
                </a:ln>
                <a:solidFill>
                  <a:prstClr val="black"/>
                </a:solidFill>
                <a:effectLst/>
                <a:uLnTx/>
                <a:uFillTx/>
                <a:latin typeface="Georgia" panose="02040502050405020303" pitchFamily="18" charset="0"/>
              </a:rPr>
              <a:t>complex</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 </a:t>
            </a:r>
            <a:r>
              <a:rPr kumimoji="0" lang="tr-TR" sz="1800" b="0" i="0" u="none" strike="noStrike" kern="1200" cap="none" spc="0" normalizeH="0" baseline="0" noProof="0" dirty="0" err="1" smtClean="0">
                <a:ln>
                  <a:noFill/>
                </a:ln>
                <a:solidFill>
                  <a:prstClr val="black"/>
                </a:solidFill>
                <a:effectLst/>
                <a:uLnTx/>
                <a:uFillTx/>
                <a:latin typeface="Georgia" panose="02040502050405020303" pitchFamily="18" charset="0"/>
              </a:rPr>
              <a:t>interdependence</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 yol açarken diğer taraftan da insanların, sermayenin, malların, bilginin ve fikirlerin de dünya çapında bağımsız devletlerin sınırlarını aşarak hızla yer değiştirebilmelerine neden olmaktadır (</a:t>
            </a:r>
            <a:r>
              <a:rPr kumimoji="0" lang="tr-TR" sz="1800" b="0" i="0" u="none" strike="noStrike" kern="1200" cap="none" spc="0" normalizeH="0" baseline="0" noProof="0" dirty="0" err="1" smtClean="0">
                <a:ln>
                  <a:noFill/>
                </a:ln>
                <a:solidFill>
                  <a:prstClr val="black"/>
                </a:solidFill>
                <a:effectLst/>
                <a:uLnTx/>
                <a:uFillTx/>
                <a:latin typeface="Georgia" panose="02040502050405020303" pitchFamily="18" charset="0"/>
              </a:rPr>
              <a:t>Mansbach</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 ve </a:t>
            </a:r>
            <a:r>
              <a:rPr kumimoji="0" lang="tr-TR" sz="1800" b="0" i="0" u="none" strike="noStrike" kern="1200" cap="none" spc="0" normalizeH="0" baseline="0" noProof="0" dirty="0" err="1" smtClean="0">
                <a:ln>
                  <a:noFill/>
                </a:ln>
                <a:solidFill>
                  <a:prstClr val="black"/>
                </a:solidFill>
                <a:effectLst/>
                <a:uLnTx/>
                <a:uFillTx/>
                <a:latin typeface="Georgia" panose="02040502050405020303" pitchFamily="18" charset="0"/>
              </a:rPr>
              <a:t>Rafferty</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 2008: 6). Küreselleşmenin iki temel özelliği bulunmaktadır; karşılıklı bağların artışı ve küresel bilinç. Küreselleşme insan hayatının dört önemli yönünü; ekonomiyi, sosyal hayatı, siyaseti ve kültürü barındırır ve bunların birbirleriyle ilişkilenmelerine, çoğu zaman da iç içe </a:t>
            </a:r>
            <a:r>
              <a:rPr kumimoji="0" lang="en-US" sz="1800" b="0" i="0" u="none" strike="noStrike" kern="1200" cap="none" spc="0" normalizeH="0" baseline="0" noProof="0" dirty="0" err="1" smtClean="0">
                <a:ln>
                  <a:noFill/>
                </a:ln>
                <a:solidFill>
                  <a:prstClr val="black"/>
                </a:solidFill>
                <a:effectLst/>
                <a:uLnTx/>
                <a:uFillTx/>
                <a:latin typeface="Georgia" panose="02040502050405020303" pitchFamily="18" charset="0"/>
              </a:rPr>
              <a:t>geçmelerine</a:t>
            </a:r>
            <a:r>
              <a:rPr kumimoji="0" lang="en-US" sz="1800" b="0" i="0" u="none" strike="noStrike" kern="1200" cap="none" spc="0" normalizeH="0" baseline="0" noProof="0" dirty="0" smtClean="0">
                <a:ln>
                  <a:noFill/>
                </a:ln>
                <a:solidFill>
                  <a:prstClr val="black"/>
                </a:solidFill>
                <a:effectLst/>
                <a:uLnTx/>
                <a:uFillTx/>
                <a:latin typeface="Georgia" panose="02040502050405020303" pitchFamily="18" charset="0"/>
              </a:rPr>
              <a:t> </a:t>
            </a:r>
            <a:r>
              <a:rPr kumimoji="0" lang="en-US" sz="1800" b="0" i="0" u="none" strike="noStrike" kern="1200" cap="none" spc="0" normalizeH="0" baseline="0" noProof="0" dirty="0" err="1" smtClean="0">
                <a:ln>
                  <a:noFill/>
                </a:ln>
                <a:solidFill>
                  <a:prstClr val="black"/>
                </a:solidFill>
                <a:effectLst/>
                <a:uLnTx/>
                <a:uFillTx/>
                <a:latin typeface="Georgia" panose="02040502050405020303" pitchFamily="18" charset="0"/>
              </a:rPr>
              <a:t>neden</a:t>
            </a:r>
            <a:r>
              <a:rPr kumimoji="0" lang="en-US" sz="1800" b="0" i="0" u="none" strike="noStrike" kern="1200" cap="none" spc="0" normalizeH="0" baseline="0" noProof="0" dirty="0" smtClean="0">
                <a:ln>
                  <a:noFill/>
                </a:ln>
                <a:solidFill>
                  <a:prstClr val="black"/>
                </a:solidFill>
                <a:effectLst/>
                <a:uLnTx/>
                <a:uFillTx/>
                <a:latin typeface="Georgia" panose="02040502050405020303" pitchFamily="18" charset="0"/>
              </a:rPr>
              <a:t> </a:t>
            </a:r>
            <a:r>
              <a:rPr kumimoji="0" lang="en-US" sz="1800" b="0" i="0" u="none" strike="noStrike" kern="1200" cap="none" spc="0" normalizeH="0" baseline="0" noProof="0" dirty="0" err="1" smtClean="0">
                <a:ln>
                  <a:noFill/>
                </a:ln>
                <a:solidFill>
                  <a:prstClr val="black"/>
                </a:solidFill>
                <a:effectLst/>
                <a:uLnTx/>
                <a:uFillTx/>
                <a:latin typeface="Georgia" panose="02040502050405020303" pitchFamily="18" charset="0"/>
              </a:rPr>
              <a:t>olur</a:t>
            </a:r>
            <a:r>
              <a:rPr kumimoji="0" lang="en-US" sz="1800" b="0" i="0" u="none" strike="noStrike" kern="1200" cap="none" spc="0" normalizeH="0" baseline="0" noProof="0" dirty="0" smtClean="0">
                <a:ln>
                  <a:noFill/>
                </a:ln>
                <a:solidFill>
                  <a:prstClr val="black"/>
                </a:solidFill>
                <a:effectLst/>
                <a:uLnTx/>
                <a:uFillTx/>
                <a:latin typeface="Georgia" panose="02040502050405020303" pitchFamily="18" charset="0"/>
              </a:rPr>
              <a:t> (Robertson </a:t>
            </a:r>
            <a:r>
              <a:rPr kumimoji="0" lang="en-US" sz="1800" b="0" i="0" u="none" strike="noStrike" kern="1200" cap="none" spc="0" normalizeH="0" baseline="0" noProof="0" dirty="0" err="1" smtClean="0">
                <a:ln>
                  <a:noFill/>
                </a:ln>
                <a:solidFill>
                  <a:prstClr val="black"/>
                </a:solidFill>
                <a:effectLst/>
                <a:uLnTx/>
                <a:uFillTx/>
                <a:latin typeface="Georgia" panose="02040502050405020303" pitchFamily="18" charset="0"/>
              </a:rPr>
              <a:t>ve</a:t>
            </a:r>
            <a:r>
              <a:rPr kumimoji="0" lang="en-US" sz="1800" b="0" i="0" u="none" strike="noStrike" kern="1200" cap="none" spc="0" normalizeH="0" baseline="0" noProof="0" dirty="0" smtClean="0">
                <a:ln>
                  <a:noFill/>
                </a:ln>
                <a:solidFill>
                  <a:prstClr val="black"/>
                </a:solidFill>
                <a:effectLst/>
                <a:uLnTx/>
                <a:uFillTx/>
                <a:latin typeface="Georgia" panose="02040502050405020303" pitchFamily="18" charset="0"/>
              </a:rPr>
              <a:t> White, 2007: 64).</a:t>
            </a: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 Günümüzde yaşanan küreselleşmenin üç temel dinamiği bulunmaktadır. Bunlar teknolojik gelişme, ekonomi politikalarındaki değişim ve Soğuk Savaş sonrasında dünyada yaşanan siyasal gelişmelerdir. İnternet başta olmak üzere teknolojideki gelişmeler bireylerin ve devlet dışı aktörlerin bilgiye erişmelerini, birbirleriyle iletişim kurmalarını ve farklı ülkelerde yaşayan insanların sanal ortamda bir araya gelerek ortak siyasal eylemlerde ve taleplerde bulunmalarını kolaylaştırmaktadır.</a:t>
            </a:r>
            <a:endParaRPr kumimoji="0" lang="tr-TR" sz="1800" b="0" i="0" u="none" strike="noStrike" kern="1200" cap="none" spc="0" normalizeH="0" baseline="0" noProof="0" dirty="0">
              <a:ln>
                <a:noFill/>
              </a:ln>
              <a:solidFill>
                <a:prstClr val="black"/>
              </a:solidFill>
              <a:effectLst/>
              <a:uLnTx/>
              <a:uFillTx/>
              <a:latin typeface="Georgia" panose="02040502050405020303" pitchFamily="18" charset="0"/>
            </a:endParaRPr>
          </a:p>
        </p:txBody>
      </p:sp>
      <p:pic>
        <p:nvPicPr>
          <p:cNvPr id="4" name="Resim 3"/>
          <p:cNvPicPr>
            <a:picLocks noChangeAspect="1"/>
          </p:cNvPicPr>
          <p:nvPr/>
        </p:nvPicPr>
        <p:blipFill>
          <a:blip r:embed="rId2"/>
          <a:stretch>
            <a:fillRect/>
          </a:stretch>
        </p:blipFill>
        <p:spPr>
          <a:xfrm>
            <a:off x="8450235" y="2392865"/>
            <a:ext cx="2920237" cy="2011854"/>
          </a:xfrm>
          <a:prstGeom prst="rect">
            <a:avLst/>
          </a:prstGeom>
        </p:spPr>
      </p:pic>
    </p:spTree>
    <p:extLst>
      <p:ext uri="{BB962C8B-B14F-4D97-AF65-F5344CB8AC3E}">
        <p14:creationId xmlns:p14="http://schemas.microsoft.com/office/powerpoint/2010/main" val="408318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879565" y="673690"/>
            <a:ext cx="6069008" cy="4722632"/>
          </a:xfrm>
        </p:spPr>
        <p:txBody>
          <a:bodyPr>
            <a:noAutofit/>
          </a:bodyPr>
          <a:lstStyle/>
          <a:p>
            <a:pPr marL="0" indent="0" algn="just">
              <a:lnSpc>
                <a:spcPct val="150000"/>
              </a:lnSpc>
              <a:buNone/>
            </a:pPr>
            <a:r>
              <a:rPr lang="tr-TR" sz="1600" dirty="0">
                <a:latin typeface="Georgia" panose="02040502050405020303" pitchFamily="18" charset="0"/>
              </a:rPr>
              <a:t>Ekonomiye etkisi açısından bakıldığında, teknolojik gelişmeler ulaşım </a:t>
            </a:r>
            <a:r>
              <a:rPr lang="tr-TR" sz="1600" dirty="0" smtClean="0">
                <a:latin typeface="Georgia" panose="02040502050405020303" pitchFamily="18" charset="0"/>
              </a:rPr>
              <a:t>maliyetlerini azaltmış</a:t>
            </a:r>
            <a:r>
              <a:rPr lang="tr-TR" sz="1600" dirty="0">
                <a:latin typeface="Georgia" panose="02040502050405020303" pitchFamily="18" charset="0"/>
              </a:rPr>
              <a:t>; araştırma, pazarlama ve iletişim imkânlarını ise artırmıştır</a:t>
            </a:r>
            <a:r>
              <a:rPr lang="tr-TR" sz="1600" dirty="0" smtClean="0">
                <a:latin typeface="Georgia" panose="02040502050405020303" pitchFamily="18" charset="0"/>
              </a:rPr>
              <a:t>. Ekonomik </a:t>
            </a:r>
            <a:r>
              <a:rPr lang="tr-TR" sz="1600" dirty="0">
                <a:latin typeface="Georgia" panose="02040502050405020303" pitchFamily="18" charset="0"/>
              </a:rPr>
              <a:t>açıdan küreselleşme serbest piyasa ekonomisini yaygınlaştırmış </a:t>
            </a:r>
            <a:r>
              <a:rPr lang="tr-TR" sz="1600" dirty="0" smtClean="0">
                <a:latin typeface="Georgia" panose="02040502050405020303" pitchFamily="18" charset="0"/>
              </a:rPr>
              <a:t>ve rekabeti </a:t>
            </a:r>
            <a:r>
              <a:rPr lang="tr-TR" sz="1600" dirty="0">
                <a:latin typeface="Georgia" panose="02040502050405020303" pitchFamily="18" charset="0"/>
              </a:rPr>
              <a:t>artırmıştır. Bununla beraber küresel ekonominin yönetiminde ciddi </a:t>
            </a:r>
            <a:r>
              <a:rPr lang="tr-TR" sz="1600" dirty="0" smtClean="0">
                <a:latin typeface="Georgia" panose="02040502050405020303" pitchFamily="18" charset="0"/>
              </a:rPr>
              <a:t>sorunlar bulunmaktadır</a:t>
            </a:r>
            <a:r>
              <a:rPr lang="tr-TR" sz="1600" dirty="0">
                <a:latin typeface="Georgia" panose="02040502050405020303" pitchFamily="18" charset="0"/>
              </a:rPr>
              <a:t>. Dünya ekonomisindeki bütün aktörlerin küresel </a:t>
            </a:r>
            <a:r>
              <a:rPr lang="tr-TR" sz="1600" dirty="0" smtClean="0">
                <a:latin typeface="Georgia" panose="02040502050405020303" pitchFamily="18" charset="0"/>
              </a:rPr>
              <a:t>ekonomi politikalarının </a:t>
            </a:r>
            <a:r>
              <a:rPr lang="tr-TR" sz="1600" dirty="0">
                <a:latin typeface="Georgia" panose="02040502050405020303" pitchFamily="18" charset="0"/>
              </a:rPr>
              <a:t>belirlenmesine dengeli bir şekilde katılamadıkları </a:t>
            </a:r>
            <a:r>
              <a:rPr lang="tr-TR" sz="1600" dirty="0" smtClean="0">
                <a:latin typeface="Georgia" panose="02040502050405020303" pitchFamily="18" charset="0"/>
              </a:rPr>
              <a:t>görülmektedir. </a:t>
            </a:r>
            <a:r>
              <a:rPr lang="tr-TR" sz="1600" dirty="0">
                <a:latin typeface="Georgia" panose="02040502050405020303" pitchFamily="18" charset="0"/>
              </a:rPr>
              <a:t>Gerek gelişmiş gerekse gelişmekte olan </a:t>
            </a:r>
            <a:r>
              <a:rPr lang="tr-TR" sz="1600" dirty="0" smtClean="0">
                <a:latin typeface="Georgia" panose="02040502050405020303" pitchFamily="18" charset="0"/>
              </a:rPr>
              <a:t>ülkelerdeki gelir </a:t>
            </a:r>
            <a:r>
              <a:rPr lang="tr-TR" sz="1600" dirty="0">
                <a:latin typeface="Georgia" panose="02040502050405020303" pitchFamily="18" charset="0"/>
              </a:rPr>
              <a:t>dağılımı eşitsizlikleri keskinleşerek varlığını sürdürmektedir. </a:t>
            </a:r>
            <a:r>
              <a:rPr lang="tr-TR" sz="1600" dirty="0" smtClean="0">
                <a:latin typeface="Georgia" panose="02040502050405020303" pitchFamily="18" charset="0"/>
              </a:rPr>
              <a:t>Soğuk Savaş </a:t>
            </a:r>
            <a:r>
              <a:rPr lang="tr-TR" sz="1600" dirty="0">
                <a:latin typeface="Georgia" panose="02040502050405020303" pitchFamily="18" charset="0"/>
              </a:rPr>
              <a:t>sonrasında pek çok devlet, ekonomi politikalarında değişikliğe gitmiştir</a:t>
            </a:r>
            <a:r>
              <a:rPr lang="tr-TR" sz="1600" dirty="0" smtClean="0">
                <a:latin typeface="Georgia" panose="02040502050405020303" pitchFamily="18" charset="0"/>
              </a:rPr>
              <a:t>. Soğuk </a:t>
            </a:r>
            <a:r>
              <a:rPr lang="tr-TR" sz="1600" dirty="0">
                <a:latin typeface="Georgia" panose="02040502050405020303" pitchFamily="18" charset="0"/>
              </a:rPr>
              <a:t>Savaş döneminde uyguladıkları ulus inşası, devlet eliyle sanayileşme </a:t>
            </a:r>
            <a:r>
              <a:rPr lang="tr-TR" sz="1600" dirty="0" smtClean="0">
                <a:latin typeface="Georgia" panose="02040502050405020303" pitchFamily="18" charset="0"/>
              </a:rPr>
              <a:t>ve bağlantısızlık </a:t>
            </a:r>
            <a:r>
              <a:rPr lang="tr-TR" sz="1600" dirty="0">
                <a:latin typeface="Georgia" panose="02040502050405020303" pitchFamily="18" charset="0"/>
              </a:rPr>
              <a:t>politikalarından bekledikleri yararı görmeyen </a:t>
            </a:r>
            <a:r>
              <a:rPr lang="tr-TR" sz="1600" dirty="0" smtClean="0">
                <a:latin typeface="Georgia" panose="02040502050405020303" pitchFamily="18" charset="0"/>
              </a:rPr>
              <a:t> </a:t>
            </a:r>
            <a:r>
              <a:rPr lang="tr-TR" sz="1600" dirty="0" smtClean="0">
                <a:latin typeface="Georgia" panose="02040502050405020303" pitchFamily="18" charset="0"/>
              </a:rPr>
              <a:t>gelişmekte </a:t>
            </a:r>
            <a:r>
              <a:rPr lang="tr-TR" sz="1600" dirty="0">
                <a:latin typeface="Georgia" panose="02040502050405020303" pitchFamily="18" charset="0"/>
              </a:rPr>
              <a:t>olan </a:t>
            </a:r>
            <a:r>
              <a:rPr lang="tr-TR" sz="1600" dirty="0" smtClean="0">
                <a:latin typeface="Georgia" panose="02040502050405020303" pitchFamily="18" charset="0"/>
              </a:rPr>
              <a:t>ülkeler serbest </a:t>
            </a:r>
            <a:r>
              <a:rPr lang="tr-TR" sz="1600" dirty="0">
                <a:latin typeface="Georgia" panose="02040502050405020303" pitchFamily="18" charset="0"/>
              </a:rPr>
              <a:t>piyasa ekonomisini </a:t>
            </a:r>
            <a:r>
              <a:rPr lang="tr-TR" sz="1600" dirty="0" smtClean="0">
                <a:latin typeface="Georgia" panose="02040502050405020303" pitchFamily="18" charset="0"/>
              </a:rPr>
              <a:t>benimseyip ülkelerini </a:t>
            </a:r>
            <a:r>
              <a:rPr lang="tr-TR" sz="1600" dirty="0">
                <a:latin typeface="Georgia" panose="02040502050405020303" pitchFamily="18" charset="0"/>
              </a:rPr>
              <a:t>yabancı </a:t>
            </a:r>
            <a:r>
              <a:rPr lang="tr-TR" sz="1600" dirty="0" smtClean="0">
                <a:latin typeface="Georgia" panose="02040502050405020303" pitchFamily="18" charset="0"/>
              </a:rPr>
              <a:t>yatırımlara açmaya </a:t>
            </a:r>
            <a:r>
              <a:rPr lang="tr-TR" sz="1600" dirty="0">
                <a:latin typeface="Georgia" panose="02040502050405020303" pitchFamily="18" charset="0"/>
              </a:rPr>
              <a:t>başladılar</a:t>
            </a:r>
            <a:r>
              <a:rPr lang="tr-TR" sz="1600" dirty="0" smtClean="0">
                <a:latin typeface="Georgia" panose="02040502050405020303" pitchFamily="18" charset="0"/>
              </a:rPr>
              <a:t>.</a:t>
            </a:r>
          </a:p>
        </p:txBody>
      </p:sp>
      <p:pic>
        <p:nvPicPr>
          <p:cNvPr id="5" name="İçerik Yer Tutucusu 4"/>
          <p:cNvPicPr>
            <a:picLocks noGrp="1" noChangeAspect="1"/>
          </p:cNvPicPr>
          <p:nvPr>
            <p:ph sz="half" idx="4294967295"/>
          </p:nvPr>
        </p:nvPicPr>
        <p:blipFill>
          <a:blip r:embed="rId2"/>
          <a:stretch>
            <a:fillRect/>
          </a:stretch>
        </p:blipFill>
        <p:spPr>
          <a:xfrm>
            <a:off x="6948573" y="1955981"/>
            <a:ext cx="4381278" cy="2546350"/>
          </a:xfrm>
          <a:prstGeom prst="rect">
            <a:avLst/>
          </a:prstGeom>
        </p:spPr>
      </p:pic>
    </p:spTree>
    <p:extLst>
      <p:ext uri="{BB962C8B-B14F-4D97-AF65-F5344CB8AC3E}">
        <p14:creationId xmlns:p14="http://schemas.microsoft.com/office/powerpoint/2010/main" val="422131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984067" y="818606"/>
            <a:ext cx="5451567" cy="4748757"/>
          </a:xfrm>
        </p:spPr>
        <p:txBody>
          <a:bodyPr>
            <a:normAutofit lnSpcReduction="10000"/>
          </a:bodyPr>
          <a:lstStyle/>
          <a:p>
            <a:pPr marL="0" indent="0" algn="just">
              <a:lnSpc>
                <a:spcPct val="150000"/>
              </a:lnSpc>
              <a:buNone/>
            </a:pPr>
            <a:r>
              <a:rPr lang="tr-TR" sz="1600" dirty="0" smtClean="0">
                <a:latin typeface="Georgia" panose="02040502050405020303" pitchFamily="18" charset="0"/>
              </a:rPr>
              <a:t>Soğuk </a:t>
            </a:r>
            <a:r>
              <a:rPr lang="tr-TR" sz="1600" dirty="0">
                <a:latin typeface="Georgia" panose="02040502050405020303" pitchFamily="18" charset="0"/>
              </a:rPr>
              <a:t>Savaş’ın ardından gelişmekte olan ülkelerin her ne kadar yoksulluğu ortadan kaldırdıklarını söylenemese de küresel ekonomik </a:t>
            </a:r>
            <a:r>
              <a:rPr lang="tr-TR" sz="1600" dirty="0" smtClean="0">
                <a:latin typeface="Georgia" panose="02040502050405020303" pitchFamily="18" charset="0"/>
              </a:rPr>
              <a:t>ilişkilerde önemli </a:t>
            </a:r>
            <a:r>
              <a:rPr lang="tr-TR" sz="1600" dirty="0">
                <a:latin typeface="Georgia" panose="02040502050405020303" pitchFamily="18" charset="0"/>
              </a:rPr>
              <a:t>rol oynamaya başladıkları </a:t>
            </a:r>
            <a:r>
              <a:rPr lang="tr-TR" sz="1600" dirty="0" smtClean="0">
                <a:latin typeface="Georgia" panose="02040502050405020303" pitchFamily="18" charset="0"/>
              </a:rPr>
              <a:t>görülmektedir. Özellikle </a:t>
            </a:r>
            <a:r>
              <a:rPr lang="tr-TR" sz="1600" dirty="0">
                <a:latin typeface="Georgia" panose="02040502050405020303" pitchFamily="18" charset="0"/>
              </a:rPr>
              <a:t>2008’de Batılı ülkelerde başlayan derin ekonomik kriz Batı merkezli küresel sistemi derinden etkilemiş; Çin, Hindistan, Brezilya, Türkiye, Endonezya ve Güney Afrika gibi gelişmekte olan ülkelerin küresel sistemdeki rolleri ve görünürlüğü giderek artmaya başlamıştır</a:t>
            </a:r>
            <a:r>
              <a:rPr lang="tr-TR" sz="1600" dirty="0" smtClean="0">
                <a:latin typeface="Georgia" panose="02040502050405020303" pitchFamily="18" charset="0"/>
              </a:rPr>
              <a:t>. </a:t>
            </a:r>
            <a:r>
              <a:rPr lang="tr-TR" sz="1600" dirty="0">
                <a:latin typeface="Georgia" panose="02040502050405020303" pitchFamily="18" charset="0"/>
              </a:rPr>
              <a:t>Küreselleşmenin üçüncü dinamiği ise Soğuk Savaş’ın ardından </a:t>
            </a:r>
            <a:r>
              <a:rPr lang="tr-TR" sz="1600" dirty="0" smtClean="0">
                <a:latin typeface="Georgia" panose="02040502050405020303" pitchFamily="18" charset="0"/>
              </a:rPr>
              <a:t>uluslararası sistemde </a:t>
            </a:r>
            <a:r>
              <a:rPr lang="tr-TR" sz="1600" dirty="0">
                <a:latin typeface="Georgia" panose="02040502050405020303" pitchFamily="18" charset="0"/>
              </a:rPr>
              <a:t>siyasal boyutta yaşanan değişimdir. Soğuk Savaş, 1989 yılında </a:t>
            </a:r>
            <a:r>
              <a:rPr lang="tr-TR" sz="1600" dirty="0" smtClean="0">
                <a:latin typeface="Georgia" panose="02040502050405020303" pitchFamily="18" charset="0"/>
              </a:rPr>
              <a:t>Berlin Duvarı’nın </a:t>
            </a:r>
            <a:r>
              <a:rPr lang="tr-TR" sz="1600" dirty="0">
                <a:latin typeface="Georgia" panose="02040502050405020303" pitchFamily="18" charset="0"/>
              </a:rPr>
              <a:t>yıkılması ve 1991’de SSCB’nin dağılmasıyla sona ermiştir.</a:t>
            </a:r>
          </a:p>
          <a:p>
            <a:pPr algn="just"/>
            <a:endParaRPr lang="tr-TR" dirty="0"/>
          </a:p>
        </p:txBody>
      </p:sp>
      <p:pic>
        <p:nvPicPr>
          <p:cNvPr id="5" name="İçerik Yer Tutucusu 4"/>
          <p:cNvPicPr>
            <a:picLocks noGrp="1" noChangeAspect="1"/>
          </p:cNvPicPr>
          <p:nvPr>
            <p:ph sz="half" idx="4294967295"/>
          </p:nvPr>
        </p:nvPicPr>
        <p:blipFill>
          <a:blip r:embed="rId2"/>
          <a:stretch>
            <a:fillRect/>
          </a:stretch>
        </p:blipFill>
        <p:spPr>
          <a:xfrm>
            <a:off x="6607191" y="2308727"/>
            <a:ext cx="4766203" cy="2489698"/>
          </a:xfrm>
          <a:prstGeom prst="rect">
            <a:avLst/>
          </a:prstGeom>
        </p:spPr>
      </p:pic>
    </p:spTree>
    <p:extLst>
      <p:ext uri="{BB962C8B-B14F-4D97-AF65-F5344CB8AC3E}">
        <p14:creationId xmlns:p14="http://schemas.microsoft.com/office/powerpoint/2010/main" val="63247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01188" y="1018903"/>
            <a:ext cx="10006149" cy="43858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FF0000"/>
                </a:solidFill>
                <a:effectLst/>
                <a:uLnTx/>
                <a:uFillTx/>
                <a:latin typeface="Georgia" panose="02040502050405020303" pitchFamily="18" charset="0"/>
              </a:rPr>
              <a:t>Bölgesel İş Birlikleri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FF0000"/>
                </a:solidFill>
                <a:effectLst/>
                <a:uLnTx/>
                <a:uFillTx/>
                <a:latin typeface="Georgia" panose="02040502050405020303" pitchFamily="18" charset="0"/>
              </a:rPr>
              <a:t>ARAP BİRLİĞİ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Georgia" panose="02040502050405020303" pitchFamily="18" charset="0"/>
              </a:rPr>
              <a:t>Uluslararası ve bölgesel teşkilatların oluşmasında etkili olan birleşme ve bütünleşme fikri, işlevsel unsurlar kadar yapısal unsurları da bünyesinde taşımaktadır. İnsanlar her yerde yabancılara veya çoğu zaman olası tehditlere karşı kendi aralarında yakınlaşır ya da bütünleşirler . Başka bir ifadeyle, bölgesel örgütlerin temelde iki rolü belirtilmektedir. Bunlardan birincisi, üye ülkeler arasında sosyal, siyasal ve ekonomik işbirliğinin sağlanması, diğeri ise, dış tehditlere karşı bölgesel güvenlik sisteminin kurulmasıdır . Uluslararası örgütsel yapılanmalar, toplumsal hayatın bir gereği olarak ortaya çıkarlar. Toplumsal hayatta en küçük birimden devlete, oradan da uluslararası boyuta taşınan örgütlenme, devletler aracılığıyla, evrensel ya da bölgesel boyuta taşınır . </a:t>
            </a:r>
            <a:endParaRPr kumimoji="0" lang="tr-TR" sz="1800" b="0" i="0" u="none" strike="noStrike" kern="1200" cap="none" spc="0" normalizeH="0" baseline="0" noProof="0" dirty="0">
              <a:ln>
                <a:noFill/>
              </a:ln>
              <a:solidFill>
                <a:prstClr val="black"/>
              </a:solidFill>
              <a:effectLst/>
              <a:uLnTx/>
              <a:uFillTx/>
              <a:latin typeface="Georgia" panose="02040502050405020303" pitchFamily="18" charset="0"/>
            </a:endParaRPr>
          </a:p>
        </p:txBody>
      </p:sp>
    </p:spTree>
    <p:extLst>
      <p:ext uri="{BB962C8B-B14F-4D97-AF65-F5344CB8AC3E}">
        <p14:creationId xmlns:p14="http://schemas.microsoft.com/office/powerpoint/2010/main" val="24935600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174</TotalTime>
  <Words>1717</Words>
  <Application>Microsoft Office PowerPoint</Application>
  <PresentationFormat>Geniş ekran</PresentationFormat>
  <Paragraphs>46</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Calibri</vt:lpstr>
      <vt:lpstr>Garamond</vt:lpstr>
      <vt:lpstr>Georgia</vt:lpstr>
      <vt:lpstr>Organik</vt:lpstr>
      <vt:lpstr>COG 338 SİYASİ COĞRAFYA</vt:lpstr>
      <vt:lpstr>Küreselleşme ve Bölgesel İşbirlikleri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 338 SİYASİ COĞRAFYA</dc:title>
  <dc:creator>Windows Kullanıcısı</dc:creator>
  <cp:lastModifiedBy>Windows Kullanıcısı</cp:lastModifiedBy>
  <cp:revision>25</cp:revision>
  <dcterms:created xsi:type="dcterms:W3CDTF">2020-05-08T10:22:32Z</dcterms:created>
  <dcterms:modified xsi:type="dcterms:W3CDTF">2020-05-10T19:57:11Z</dcterms:modified>
</cp:coreProperties>
</file>