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8">
  <p:sldMasterIdLst>
    <p:sldMasterId id="2147483672" r:id="rId1"/>
  </p:sldMasterIdLst>
  <p:sldIdLst>
    <p:sldId id="257" r:id="rId2"/>
    <p:sldId id="264"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D0006243-D31B-47BA-BC41-F7E4EAFA747F}"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917297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006243-D31B-47BA-BC41-F7E4EAFA747F}"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504878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006243-D31B-47BA-BC41-F7E4EAFA747F}"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64A9F5E-5CCD-4C79-BD23-C1E162D63E9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54563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0006243-D31B-47BA-BC41-F7E4EAFA747F}"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4212864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0006243-D31B-47BA-BC41-F7E4EAFA747F}"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64A9F5E-5CCD-4C79-BD23-C1E162D63E9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480045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D0006243-D31B-47BA-BC41-F7E4EAFA747F}"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162951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006243-D31B-47BA-BC41-F7E4EAFA747F}"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3606440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006243-D31B-47BA-BC41-F7E4EAFA747F}"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2688076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0006243-D31B-47BA-BC41-F7E4EAFA747F}"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2055617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0006243-D31B-47BA-BC41-F7E4EAFA747F}" type="datetimeFigureOut">
              <a:rPr lang="tr-TR" smtClean="0"/>
              <a:t>23.05.2018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115324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0006243-D31B-47BA-BC41-F7E4EAFA747F}"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309012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0006243-D31B-47BA-BC41-F7E4EAFA747F}" type="datetimeFigureOut">
              <a:rPr lang="tr-TR" smtClean="0"/>
              <a:t>23.05.2018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2760298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0006243-D31B-47BA-BC41-F7E4EAFA747F}" type="datetimeFigureOut">
              <a:rPr lang="tr-TR" smtClean="0"/>
              <a:t>23.05.2018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2162540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06243-D31B-47BA-BC41-F7E4EAFA747F}" type="datetimeFigureOut">
              <a:rPr lang="tr-TR" smtClean="0"/>
              <a:t>23.05.2018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2726029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006243-D31B-47BA-BC41-F7E4EAFA747F}"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4166274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0006243-D31B-47BA-BC41-F7E4EAFA747F}" type="datetimeFigureOut">
              <a:rPr lang="tr-TR" smtClean="0"/>
              <a:t>23.05.2018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64A9F5E-5CCD-4C79-BD23-C1E162D63E95}" type="slidenum">
              <a:rPr lang="tr-TR" smtClean="0"/>
              <a:t>‹#›</a:t>
            </a:fld>
            <a:endParaRPr lang="tr-TR"/>
          </a:p>
        </p:txBody>
      </p:sp>
    </p:spTree>
    <p:extLst>
      <p:ext uri="{BB962C8B-B14F-4D97-AF65-F5344CB8AC3E}">
        <p14:creationId xmlns:p14="http://schemas.microsoft.com/office/powerpoint/2010/main" val="34186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0006243-D31B-47BA-BC41-F7E4EAFA747F}" type="datetimeFigureOut">
              <a:rPr lang="tr-TR" smtClean="0"/>
              <a:t>23.05.2018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64A9F5E-5CCD-4C79-BD23-C1E162D63E95}" type="slidenum">
              <a:rPr lang="tr-TR" smtClean="0"/>
              <a:t>‹#›</a:t>
            </a:fld>
            <a:endParaRPr lang="tr-TR"/>
          </a:p>
        </p:txBody>
      </p:sp>
    </p:spTree>
    <p:extLst>
      <p:ext uri="{BB962C8B-B14F-4D97-AF65-F5344CB8AC3E}">
        <p14:creationId xmlns:p14="http://schemas.microsoft.com/office/powerpoint/2010/main" val="28165813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41946" y="968991"/>
            <a:ext cx="10781281" cy="5636525"/>
          </a:xfrm>
        </p:spPr>
        <p:txBody>
          <a:bodyPr>
            <a:normAutofit/>
          </a:bodyPr>
          <a:lstStyle/>
          <a:p>
            <a:r>
              <a:rPr lang="tr-TR" b="1" dirty="0"/>
              <a:t>ÖĞRETMEN YETERLİLİKLERİ</a:t>
            </a:r>
          </a:p>
          <a:p>
            <a:r>
              <a:rPr lang="tr-TR" dirty="0"/>
              <a:t>Yeterlilik, kişiye belli bir rolü oynayabilme gücü kazandıran özelliklerin varlığıdır (</a:t>
            </a:r>
            <a:r>
              <a:rPr lang="tr-TR" dirty="0" err="1"/>
              <a:t>Bursalıoğlu</a:t>
            </a:r>
            <a:r>
              <a:rPr lang="tr-TR" dirty="0"/>
              <a:t>, 1981). Eğitimde, öğrencilerin istenilen seviyeye gelebilmeleri için öğretmenlerin bazı alanlarda yeterliliklere sahip olmaları gerekmektedir. Yeterlilik kavramı öğretmen açısından ele alındığında, eğitim kurumlarında öğretmenlik mesleğinin gerektirdiği görev ve sorumlulukları gerçekleştirebilmek için sahip olunması gereken bilgi, anlayış, beceri ve tutumlar olarak tanımlanabilir. Öğretmen yeterlilikleri, </a:t>
            </a:r>
            <a:r>
              <a:rPr lang="tr-TR" dirty="0" err="1"/>
              <a:t>alanyazında</a:t>
            </a:r>
            <a:r>
              <a:rPr lang="tr-TR" dirty="0"/>
              <a:t> öğretmen niteliği, öğretmen kalitesi, öğretmenlik standartları gibi farklı kavramlarla ifade edilmektedir. Her ne kadar bu kavramlar arasında anlam yönünden farklılıklar varsa da çoğu zaman birbirinin yerine kullanılmakta ve ismi ne olursa olsun öğretmenin donanımlı olup olmadığı ile ilgili olduğu anlaşılmaktadır.  </a:t>
            </a:r>
          </a:p>
        </p:txBody>
      </p:sp>
    </p:spTree>
    <p:extLst>
      <p:ext uri="{BB962C8B-B14F-4D97-AF65-F5344CB8AC3E}">
        <p14:creationId xmlns:p14="http://schemas.microsoft.com/office/powerpoint/2010/main" val="1469519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222872" y="2133600"/>
            <a:ext cx="10281740" cy="3777622"/>
          </a:xfrm>
        </p:spPr>
        <p:txBody>
          <a:bodyPr>
            <a:normAutofit fontScale="85000" lnSpcReduction="20000"/>
          </a:bodyPr>
          <a:lstStyle/>
          <a:p>
            <a:r>
              <a:rPr lang="tr-TR" dirty="0"/>
              <a:t>Yeterli olmak, belli görevleri karşılayabilecek bilgi ve beceriye sahip olmaktır. Burada vurgulanan asıl önemli nokta, bireyin mesleğini başarıyla gerçekleştirebilmesi için bazı temel niteliklere sahip olması gerektiğidir. Bireyin sahip olduğu yeterlilikler arttıkça, özellikleri de artacaktır. Bu da bireyin kendi alanında ya da mesleğinde daha başarılı ve üretken olması anlamına gelmektedir (Gökçe, 1999).</a:t>
            </a:r>
          </a:p>
          <a:p>
            <a:r>
              <a:rPr lang="tr-TR" dirty="0"/>
              <a:t>Öğretmenin niteliği ve yeterliliği eğitim - öğretim etkinliklerinin başarıya ulaşmasında en önemli faktördür. Öğretmenden beklenen, görevlerini bilen, derslerini planlayabilen ve nasıl öğretebileceğini bilen, öğrencilerinin öğrendiklerini değerlendirebilen, öğrenci öğretmen ilişkilerini yönetebilen, okulda ve toplumdaki konum ve sorumluluklarını bilen ve yerine getiren bir meslek elemanı olduğunun idrakinde olmasıdır (</a:t>
            </a:r>
            <a:r>
              <a:rPr lang="tr-TR" dirty="0" err="1"/>
              <a:t>Büyükkaragöz</a:t>
            </a:r>
            <a:r>
              <a:rPr lang="tr-TR" dirty="0"/>
              <a:t> vd. 1998:16). </a:t>
            </a:r>
            <a:r>
              <a:rPr lang="tr-TR" dirty="0" err="1"/>
              <a:t>NcNess</a:t>
            </a:r>
            <a:r>
              <a:rPr lang="tr-TR" dirty="0"/>
              <a:t> ve arkadaşlarına (2003) göre, öğretmenlik çok boyutlu bir meslektir. </a:t>
            </a:r>
            <a:r>
              <a:rPr lang="tr-TR" dirty="0" err="1"/>
              <a:t>NcNess</a:t>
            </a:r>
            <a:r>
              <a:rPr lang="tr-TR" dirty="0"/>
              <a:t> ve arkadaşları tarafından Avrupa ülkelerinde yapılan araştırmada, öğretmende bulunması gereken yeterlikler üç boyutta incelenmiştir. Bu boyutlar;</a:t>
            </a:r>
          </a:p>
          <a:p>
            <a:pPr lvl="0"/>
            <a:r>
              <a:rPr lang="tr-TR" dirty="0"/>
              <a:t>Program konusunda beceriler,</a:t>
            </a:r>
          </a:p>
          <a:p>
            <a:pPr lvl="0"/>
            <a:r>
              <a:rPr lang="tr-TR" dirty="0"/>
              <a:t>Öğrencilerin öğrenmelerini sağlamak ve öğrenmeleri organize etmek için gerekli olan pedagoji ve organizasyon becerileri, </a:t>
            </a:r>
          </a:p>
          <a:p>
            <a:pPr lvl="0"/>
            <a:r>
              <a:rPr lang="tr-TR" dirty="0"/>
              <a:t>Öğretmenlik mesleğinin sosyal ve duygusal özellikleri ile ilgili olan bir bilgi artışını da kapsayan sürekli yenilenme isteği olarak sıralanmaktadır. </a:t>
            </a:r>
          </a:p>
          <a:p>
            <a:endParaRPr lang="tr-TR" dirty="0"/>
          </a:p>
          <a:p>
            <a:endParaRPr lang="tr-TR" dirty="0"/>
          </a:p>
        </p:txBody>
      </p:sp>
    </p:spTree>
    <p:extLst>
      <p:ext uri="{BB962C8B-B14F-4D97-AF65-F5344CB8AC3E}">
        <p14:creationId xmlns:p14="http://schemas.microsoft.com/office/powerpoint/2010/main" val="3704694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Bunların yanında iyi öğretmenin niteliklerinin yalnızca uzmanlık bilgisi ve becerileri olmadığı, aynı zamanda öğrenci ile iletişim kurma ve onların duygularını anlama yeteneği olduğu belirtilmiştir. Değerlendirme rolünde, öğrencileri standartlara göre değerlendirir ve düzenli olarak geribildirim verir (</a:t>
            </a:r>
            <a:r>
              <a:rPr lang="tr-TR" dirty="0" err="1"/>
              <a:t>akt</a:t>
            </a:r>
            <a:r>
              <a:rPr lang="tr-TR" dirty="0"/>
              <a:t>. Yeşilyurt, 2006).</a:t>
            </a:r>
          </a:p>
          <a:p>
            <a:r>
              <a:rPr lang="tr-TR" dirty="0"/>
              <a:t>Öğretmenlerinin sahip olduğu yeterlilikler ile sınıf içerisindeki rollerini etkili bir biçimde gerçekleştirmeleri arasında çok yakın bir ilişki vardır. Öğretmen sahip olduğu yeterlilik oranında etkili ve başarılı olabilir. Farklı bir bakış açısına göre yeterlilik kavramı, bireyin rollerini oynayabilmesi için sahip olması gereken özellikler olarak belirtilebilir. Yeterlilik temelde “yapabilirlik” kapasitesi ile açıklanabilir. Yeterlilik kavramı ile çok yakından ilişkili olan “nitelik” ise sahip olunan yeterliklerin eyleme dönüştürülebilmesi olarak ele alınabilir. Her iki kavramda ortak olan taraf, bireyin sahip olduğu tüm bilgi ve beceri birikimini etkili bir şekilde kullanabilme yetisidir</a:t>
            </a:r>
            <a:r>
              <a:rPr lang="tr-TR" dirty="0" smtClean="0"/>
              <a:t>.</a:t>
            </a:r>
            <a:endParaRPr lang="tr-TR" dirty="0"/>
          </a:p>
        </p:txBody>
      </p:sp>
    </p:spTree>
    <p:extLst>
      <p:ext uri="{BB962C8B-B14F-4D97-AF65-F5344CB8AC3E}">
        <p14:creationId xmlns:p14="http://schemas.microsoft.com/office/powerpoint/2010/main" val="3106553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Özdemir ve Yalın (1998:16–17)’a göre iyi bir öğretmenin sahip olması gereken üç önemli yeterlilik vardır. Bunlar:</a:t>
            </a:r>
          </a:p>
          <a:p>
            <a:r>
              <a:rPr lang="tr-TR" dirty="0"/>
              <a:t>1) İçinde olma (Sınıfta olup bitenin farkında olma).</a:t>
            </a:r>
          </a:p>
          <a:p>
            <a:r>
              <a:rPr lang="tr-TR" dirty="0"/>
              <a:t>2) Hakim olma (Derse hazırlıklı gelip konuya hakim olma).</a:t>
            </a:r>
          </a:p>
          <a:p>
            <a:r>
              <a:rPr lang="tr-TR" dirty="0"/>
              <a:t>3) Öğrenci merkezli olma.</a:t>
            </a:r>
          </a:p>
          <a:p>
            <a:r>
              <a:rPr lang="tr-TR" dirty="0"/>
              <a:t>Bilgi ve iletişim teknolojilerinin değişmesi, küreselleşme ve eğitimde ulaşılan yeni bulgular, ülkemizde eğitim sisteminin ve öğretmen yetiştirme anlayışının değişimine neden olmuştur. Bu değişime ayak uydurabilmek için gerekli asgari şartlar Yüksek Öğretim Kurulu tarafından öğretmen yeterlilikleri listesi adı altında toplanmış ve bu yeterlilikler Tablo 4’te gösterilmiştir:</a:t>
            </a:r>
          </a:p>
          <a:p>
            <a:endParaRPr lang="tr-TR" dirty="0"/>
          </a:p>
        </p:txBody>
      </p:sp>
    </p:spTree>
    <p:extLst>
      <p:ext uri="{BB962C8B-B14F-4D97-AF65-F5344CB8AC3E}">
        <p14:creationId xmlns:p14="http://schemas.microsoft.com/office/powerpoint/2010/main" val="1124008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587697779"/>
              </p:ext>
            </p:extLst>
          </p:nvPr>
        </p:nvGraphicFramePr>
        <p:xfrm>
          <a:off x="3243892" y="2442511"/>
          <a:ext cx="5104263" cy="2904780"/>
        </p:xfrm>
        <a:graphic>
          <a:graphicData uri="http://schemas.openxmlformats.org/drawingml/2006/table">
            <a:tbl>
              <a:tblPr firstRow="1" firstCol="1" bandRow="1">
                <a:tableStyleId>{5C22544A-7EE6-4342-B048-85BDC9FD1C3A}</a:tableStyleId>
              </a:tblPr>
              <a:tblGrid>
                <a:gridCol w="2500674"/>
                <a:gridCol w="2603589"/>
              </a:tblGrid>
              <a:tr h="325608">
                <a:tc>
                  <a:txBody>
                    <a:bodyPr/>
                    <a:lstStyle/>
                    <a:p>
                      <a:pPr>
                        <a:lnSpc>
                          <a:spcPct val="115000"/>
                        </a:lnSpc>
                        <a:spcAft>
                          <a:spcPts val="0"/>
                        </a:spcAft>
                      </a:pPr>
                      <a:r>
                        <a:rPr lang="tr-TR" sz="1050" dirty="0">
                          <a:effectLst/>
                        </a:rPr>
                        <a:t>Temel Yeterlik Alanları</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Öğretmen Yeterlikleri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68940">
                <a:tc>
                  <a:txBody>
                    <a:bodyPr/>
                    <a:lstStyle/>
                    <a:p>
                      <a:pPr>
                        <a:lnSpc>
                          <a:spcPct val="115000"/>
                        </a:lnSpc>
                        <a:spcAft>
                          <a:spcPts val="0"/>
                        </a:spcAft>
                      </a:pPr>
                      <a:r>
                        <a:rPr lang="tr-TR" sz="1050" dirty="0">
                          <a:effectLst/>
                        </a:rPr>
                        <a:t>Konu alanı ve bu alan eğitimine ilişkin yeterlikler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Konu alanı bilgisi </a:t>
                      </a:r>
                      <a:endParaRPr lang="tr-TR" sz="1100">
                        <a:effectLst/>
                      </a:endParaRPr>
                    </a:p>
                    <a:p>
                      <a:pPr>
                        <a:lnSpc>
                          <a:spcPct val="115000"/>
                        </a:lnSpc>
                        <a:spcAft>
                          <a:spcPts val="0"/>
                        </a:spcAft>
                      </a:pPr>
                      <a:r>
                        <a:rPr lang="tr-TR" sz="1050">
                          <a:effectLst/>
                        </a:rPr>
                        <a:t>Alan eğitimi bilgisi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937881">
                <a:tc>
                  <a:txBody>
                    <a:bodyPr/>
                    <a:lstStyle/>
                    <a:p>
                      <a:pPr>
                        <a:lnSpc>
                          <a:spcPct val="115000"/>
                        </a:lnSpc>
                        <a:spcAft>
                          <a:spcPts val="0"/>
                        </a:spcAft>
                      </a:pPr>
                      <a:r>
                        <a:rPr lang="tr-TR" sz="1050">
                          <a:effectLst/>
                        </a:rPr>
                        <a:t>Öğrenme-öğretme sürecine ilişkin yeterlikler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Planlama</a:t>
                      </a:r>
                      <a:endParaRPr lang="tr-TR" sz="1100">
                        <a:effectLst/>
                      </a:endParaRPr>
                    </a:p>
                    <a:p>
                      <a:pPr>
                        <a:lnSpc>
                          <a:spcPct val="115000"/>
                        </a:lnSpc>
                        <a:spcAft>
                          <a:spcPts val="0"/>
                        </a:spcAft>
                      </a:pPr>
                      <a:r>
                        <a:rPr lang="tr-TR" sz="1050">
                          <a:effectLst/>
                        </a:rPr>
                        <a:t>Öğretim süreci</a:t>
                      </a:r>
                      <a:endParaRPr lang="tr-TR" sz="1100">
                        <a:effectLst/>
                      </a:endParaRPr>
                    </a:p>
                    <a:p>
                      <a:pPr>
                        <a:lnSpc>
                          <a:spcPct val="115000"/>
                        </a:lnSpc>
                        <a:spcAft>
                          <a:spcPts val="0"/>
                        </a:spcAft>
                      </a:pPr>
                      <a:r>
                        <a:rPr lang="tr-TR" sz="1050">
                          <a:effectLst/>
                        </a:rPr>
                        <a:t>Sınıf yönetimi</a:t>
                      </a:r>
                      <a:endParaRPr lang="tr-TR" sz="1100">
                        <a:effectLst/>
                      </a:endParaRPr>
                    </a:p>
                    <a:p>
                      <a:pPr>
                        <a:lnSpc>
                          <a:spcPct val="115000"/>
                        </a:lnSpc>
                        <a:spcAft>
                          <a:spcPts val="0"/>
                        </a:spcAft>
                      </a:pPr>
                      <a:r>
                        <a:rPr lang="tr-TR" sz="1050">
                          <a:effectLst/>
                        </a:rPr>
                        <a:t>İletişim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703411">
                <a:tc>
                  <a:txBody>
                    <a:bodyPr/>
                    <a:lstStyle/>
                    <a:p>
                      <a:pPr>
                        <a:lnSpc>
                          <a:spcPct val="115000"/>
                        </a:lnSpc>
                        <a:spcAft>
                          <a:spcPts val="0"/>
                        </a:spcAft>
                      </a:pPr>
                      <a:r>
                        <a:rPr lang="tr-TR" sz="1050">
                          <a:effectLst/>
                        </a:rPr>
                        <a:t>Öğrencilerin öğrenmelerini izleme, değerlendirme ve kayıt tutma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468940">
                <a:tc>
                  <a:txBody>
                    <a:bodyPr/>
                    <a:lstStyle/>
                    <a:p>
                      <a:pPr>
                        <a:lnSpc>
                          <a:spcPct val="115000"/>
                        </a:lnSpc>
                        <a:spcAft>
                          <a:spcPts val="0"/>
                        </a:spcAft>
                      </a:pPr>
                      <a:r>
                        <a:rPr lang="tr-TR" sz="1050">
                          <a:effectLst/>
                        </a:rPr>
                        <a:t>Tamamlayıcı mesleki yeterlikler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dirty="0">
                          <a:effectLst/>
                        </a:rPr>
                        <a:t> </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bl>
          </a:graphicData>
        </a:graphic>
      </p:graphicFrame>
      <p:sp>
        <p:nvSpPr>
          <p:cNvPr id="5" name="Rectangle 1"/>
          <p:cNvSpPr>
            <a:spLocks noChangeArrowheads="1"/>
          </p:cNvSpPr>
          <p:nvPr/>
        </p:nvSpPr>
        <p:spPr bwMode="auto">
          <a:xfrm>
            <a:off x="3012861" y="1706065"/>
            <a:ext cx="6253969"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smtClean="0" bmk="_Toc433026314">
                <a:ln>
                  <a:noFill/>
                </a:ln>
                <a:solidFill>
                  <a:schemeClr val="tx1"/>
                </a:solidFill>
                <a:effectLst/>
                <a:latin typeface="Arial" panose="020B0604020202020204" pitchFamily="34" charset="0"/>
                <a:cs typeface="Arial" panose="020B0604020202020204" pitchFamily="34" charset="0"/>
              </a:rPr>
              <a:t>Tablo 4. YÖK tarafından belirtilen temel yeterlik alanları ile </a:t>
            </a:r>
            <a:br>
              <a:rPr kumimoji="0" lang="tr-TR" altLang="tr-TR" sz="1600" b="0" i="0" u="none" strike="noStrike" cap="none" normalizeH="0" baseline="0" dirty="0" smtClean="0" bmk="_Toc433026314">
                <a:ln>
                  <a:noFill/>
                </a:ln>
                <a:solidFill>
                  <a:schemeClr val="tx1"/>
                </a:solidFill>
                <a:effectLst/>
                <a:latin typeface="Arial" panose="020B0604020202020204" pitchFamily="34" charset="0"/>
                <a:cs typeface="Arial" panose="020B0604020202020204" pitchFamily="34" charset="0"/>
              </a:rPr>
            </a:br>
            <a:r>
              <a:rPr kumimoji="0" lang="tr-TR" altLang="tr-TR" sz="1600" b="0" i="0" u="none" strike="noStrike" cap="none" normalizeH="0" baseline="0" dirty="0" smtClean="0" bmk="_Toc433026314">
                <a:ln>
                  <a:noFill/>
                </a:ln>
                <a:solidFill>
                  <a:schemeClr val="tx1"/>
                </a:solidFill>
                <a:effectLst/>
                <a:latin typeface="Arial" panose="020B0604020202020204" pitchFamily="34" charset="0"/>
                <a:cs typeface="Arial" panose="020B0604020202020204" pitchFamily="34" charset="0"/>
              </a:rPr>
              <a:t>öğretmen yeterlikleri listesi</a:t>
            </a:r>
            <a:endParaRPr kumimoji="0" lang="tr-TR" altLang="tr-TR"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13889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İçerik Yer Tutucusu 5"/>
          <p:cNvGraphicFramePr>
            <a:graphicFrameLocks noGrp="1"/>
          </p:cNvGraphicFramePr>
          <p:nvPr>
            <p:ph idx="1"/>
            <p:extLst>
              <p:ext uri="{D42A27DB-BD31-4B8C-83A1-F6EECF244321}">
                <p14:modId xmlns:p14="http://schemas.microsoft.com/office/powerpoint/2010/main" val="585268302"/>
              </p:ext>
            </p:extLst>
          </p:nvPr>
        </p:nvGraphicFramePr>
        <p:xfrm>
          <a:off x="3275463" y="2419794"/>
          <a:ext cx="6696260" cy="3803585"/>
        </p:xfrm>
        <a:graphic>
          <a:graphicData uri="http://schemas.openxmlformats.org/drawingml/2006/table">
            <a:tbl>
              <a:tblPr firstRow="1" firstCol="1" bandRow="1">
                <a:tableStyleId>{5C22544A-7EE6-4342-B048-85BDC9FD1C3A}</a:tableStyleId>
              </a:tblPr>
              <a:tblGrid>
                <a:gridCol w="3348130"/>
                <a:gridCol w="3348130"/>
              </a:tblGrid>
              <a:tr h="321818">
                <a:tc>
                  <a:txBody>
                    <a:bodyPr/>
                    <a:lstStyle/>
                    <a:p>
                      <a:pPr>
                        <a:lnSpc>
                          <a:spcPct val="115000"/>
                        </a:lnSpc>
                        <a:spcAft>
                          <a:spcPts val="0"/>
                        </a:spcAft>
                      </a:pPr>
                      <a:r>
                        <a:rPr lang="tr-TR" sz="1050" dirty="0">
                          <a:effectLst/>
                        </a:rPr>
                        <a:t>Temel Yeterlik Alanları</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tr-TR" sz="1050">
                          <a:effectLst/>
                        </a:rPr>
                        <a:t>Alt Yeterlik Alanları</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r>
              <a:tr h="215050">
                <a:tc>
                  <a:txBody>
                    <a:bodyPr/>
                    <a:lstStyle/>
                    <a:p>
                      <a:pPr>
                        <a:lnSpc>
                          <a:spcPct val="115000"/>
                        </a:lnSpc>
                        <a:spcAft>
                          <a:spcPts val="0"/>
                        </a:spcAft>
                      </a:pPr>
                      <a:r>
                        <a:rPr lang="tr-TR" sz="1050">
                          <a:effectLst/>
                        </a:rPr>
                        <a:t>Genel Kültür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05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15050">
                <a:tc>
                  <a:txBody>
                    <a:bodyPr/>
                    <a:lstStyle/>
                    <a:p>
                      <a:pPr>
                        <a:lnSpc>
                          <a:spcPct val="115000"/>
                        </a:lnSpc>
                        <a:spcAft>
                          <a:spcPts val="0"/>
                        </a:spcAft>
                      </a:pPr>
                      <a:r>
                        <a:rPr lang="tr-TR" sz="1050">
                          <a:effectLst/>
                        </a:rPr>
                        <a:t>Özel Alan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050">
                          <a:effectLst/>
                        </a:rPr>
                        <a:t> </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051667">
                <a:tc>
                  <a:txBody>
                    <a:bodyPr/>
                    <a:lstStyle/>
                    <a:p>
                      <a:pPr>
                        <a:lnSpc>
                          <a:spcPct val="115000"/>
                        </a:lnSpc>
                        <a:spcAft>
                          <a:spcPts val="0"/>
                        </a:spcAft>
                      </a:pPr>
                      <a:r>
                        <a:rPr lang="tr-TR" sz="1050" dirty="0">
                          <a:effectLst/>
                        </a:rPr>
                        <a:t>Eğitme-Öğretme Yeterlikleri</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tr-TR" sz="1050" dirty="0">
                          <a:effectLst/>
                        </a:rPr>
                        <a:t>Öğrenciyi tanıma </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Öğretimi planlama</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Materyal geliştirme</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Öğretim yapma</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Öğretimi yönetme</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Başarıyı ölçme ve değerlendirme</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Rehberlik yapma</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Temel beceriler geliştirme</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Özel eğitime gereksinim duyan öğrencilere hizmet etme</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Yetişkinleri eğitme</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Ders dışı etkinliklerde bulunma </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Kendini geliştirme</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Okulu geliştirme</a:t>
                      </a:r>
                      <a:endParaRPr lang="tr-TR" sz="1100" dirty="0">
                        <a:effectLst/>
                      </a:endParaRPr>
                    </a:p>
                    <a:p>
                      <a:pPr marL="342900" lvl="0" indent="-342900">
                        <a:lnSpc>
                          <a:spcPct val="107000"/>
                        </a:lnSpc>
                        <a:spcAft>
                          <a:spcPts val="0"/>
                        </a:spcAft>
                        <a:buFont typeface="Symbol" panose="05050102010706020507" pitchFamily="18" charset="2"/>
                        <a:buChar char=""/>
                      </a:pPr>
                      <a:r>
                        <a:rPr lang="tr-TR" sz="1050" dirty="0">
                          <a:effectLst/>
                        </a:rPr>
                        <a:t>Okul-çevre ilişkilerini geliştirme</a:t>
                      </a:r>
                      <a:endParaRPr lang="tr-TR" sz="1100" dirty="0">
                        <a:effectLst/>
                        <a:latin typeface="Calibri" panose="020F0502020204030204" pitchFamily="34" charset="0"/>
                        <a:cs typeface="Times New Roman" panose="02020603050405020304" pitchFamily="18" charset="0"/>
                      </a:endParaRPr>
                    </a:p>
                  </a:txBody>
                  <a:tcPr marL="68580" marR="68580" marT="0" marB="0"/>
                </a:tc>
              </a:tr>
            </a:tbl>
          </a:graphicData>
        </a:graphic>
      </p:graphicFrame>
      <p:sp>
        <p:nvSpPr>
          <p:cNvPr id="7" name="Rectangle 2"/>
          <p:cNvSpPr>
            <a:spLocks noChangeArrowheads="1"/>
          </p:cNvSpPr>
          <p:nvPr/>
        </p:nvSpPr>
        <p:spPr bwMode="auto">
          <a:xfrm>
            <a:off x="204716" y="1290191"/>
            <a:ext cx="11805313"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269875" algn="ctr"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smtClean="0">
                <a:ln>
                  <a:noFill/>
                </a:ln>
                <a:solidFill>
                  <a:schemeClr val="tx1"/>
                </a:solidFill>
                <a:effectLst/>
                <a:ea typeface="Calibri" panose="020F0502020204030204" pitchFamily="34" charset="0"/>
                <a:cs typeface="Arial" panose="020B0604020202020204" pitchFamily="34" charset="0"/>
              </a:rPr>
              <a:t>Öte yandan Milli Eğitim Bakanlığı günümüz öğretmeninin sahip olması gereken yeterlilikleri; Yüksek Öğretim Kurulu’nun yeterlilikleri doğrultusunda biraz daha ayrıntıya inerek belirtmiştir. Bu yeterlilikler Tablo 5’te gösterilmiştir.</a:t>
            </a:r>
            <a:endParaRPr kumimoji="0" lang="tr-TR" altLang="tr-TR" sz="1600" b="0" i="0" u="none" strike="noStrike" cap="none" normalizeH="0" baseline="0" dirty="0" smtClean="0">
              <a:ln>
                <a:noFill/>
              </a:ln>
              <a:solidFill>
                <a:schemeClr val="tx1"/>
              </a:solidFill>
              <a:effectLst/>
            </a:endParaRPr>
          </a:p>
          <a:p>
            <a:pPr marL="0" marR="0" lvl="0" indent="269875" algn="ctr" defTabSz="914400" rtl="0" eaLnBrk="0" fontAlgn="base" latinLnBrk="0" hangingPunct="0">
              <a:lnSpc>
                <a:spcPct val="100000"/>
              </a:lnSpc>
              <a:spcBef>
                <a:spcPct val="0"/>
              </a:spcBef>
              <a:spcAft>
                <a:spcPct val="0"/>
              </a:spcAft>
              <a:buClrTx/>
              <a:buSzTx/>
              <a:buFontTx/>
              <a:buNone/>
              <a:tabLst/>
            </a:pPr>
            <a:r>
              <a:rPr kumimoji="0" lang="tr-TR" altLang="tr-TR" sz="1600" b="0" i="0" u="none" strike="noStrike" cap="none" normalizeH="0" baseline="0" dirty="0" smtClean="0" bmk="_Toc433026315">
                <a:ln>
                  <a:noFill/>
                </a:ln>
                <a:solidFill>
                  <a:schemeClr val="tx1"/>
                </a:solidFill>
                <a:effectLst/>
                <a:cs typeface="Arial" panose="020B0604020202020204" pitchFamily="34" charset="0"/>
              </a:rPr>
              <a:t>Tablo 5. MEB tarafından belirtilen temel yeterlik alanları ile </a:t>
            </a:r>
            <a:br>
              <a:rPr kumimoji="0" lang="tr-TR" altLang="tr-TR" sz="1600" b="0" i="0" u="none" strike="noStrike" cap="none" normalizeH="0" baseline="0" dirty="0" smtClean="0" bmk="_Toc433026315">
                <a:ln>
                  <a:noFill/>
                </a:ln>
                <a:solidFill>
                  <a:schemeClr val="tx1"/>
                </a:solidFill>
                <a:effectLst/>
                <a:cs typeface="Arial" panose="020B0604020202020204" pitchFamily="34" charset="0"/>
              </a:rPr>
            </a:br>
            <a:r>
              <a:rPr kumimoji="0" lang="tr-TR" altLang="tr-TR" sz="1600" b="0" i="0" u="none" strike="noStrike" cap="none" normalizeH="0" baseline="0" dirty="0" smtClean="0" bmk="_Toc433026315">
                <a:ln>
                  <a:noFill/>
                </a:ln>
                <a:solidFill>
                  <a:schemeClr val="tx1"/>
                </a:solidFill>
                <a:effectLst/>
                <a:cs typeface="Arial" panose="020B0604020202020204" pitchFamily="34" charset="0"/>
              </a:rPr>
              <a:t>alt yeterlik alanları</a:t>
            </a:r>
            <a:endParaRPr kumimoji="0" lang="tr-TR" altLang="tr-TR"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865858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Eğitim bilimlerinde yapılan çalışmalarda; öğretmenlerin yeterliliklerinin arttıkça daha nitelikli öğrencilerin yetiştirilebileceği vurgulanmaktadır (Gözütok, 1995; Gürkan, 1993; </a:t>
            </a:r>
            <a:r>
              <a:rPr lang="tr-TR" dirty="0" err="1"/>
              <a:t>Mentiş</a:t>
            </a:r>
            <a:r>
              <a:rPr lang="tr-TR" dirty="0"/>
              <a:t> Taş, 2004). Araştırmalara göre öğretmenlik yeterliği duygusu yüksek olan öğretmenler zamanlarının çoğunu toplam sınıf öğretimine ya da tüm grubun öğretimine ayırmakta, daha çok öğretimle meşgul olmaktadırlar (</a:t>
            </a:r>
            <a:r>
              <a:rPr lang="tr-TR" dirty="0" err="1"/>
              <a:t>Dempo</a:t>
            </a:r>
            <a:r>
              <a:rPr lang="tr-TR" dirty="0"/>
              <a:t> ve </a:t>
            </a:r>
            <a:r>
              <a:rPr lang="tr-TR" dirty="0" err="1"/>
              <a:t>Gimpson</a:t>
            </a:r>
            <a:r>
              <a:rPr lang="tr-TR" dirty="0"/>
              <a:t>, 1985). Ayrıca daha yüksek akademik standartlara sahip, beklentileri açık ve öğrencilerin öğrenmesine yoğunlaşmaktadırlar. Bu tür öğretmenlerin sınıflarında da güvenli, destekçi bir hava bulunmaktadır, bunlara ek olarak bu öğretmenler öğrencilerin bireysel ihtiyaçlarına eğilmekte, özel girişimciliği özendirmekte, sınıf kontrolüne daha az zaman ayırmaktadırlar (</a:t>
            </a:r>
            <a:r>
              <a:rPr lang="tr-TR" dirty="0" err="1"/>
              <a:t>Banfield</a:t>
            </a:r>
            <a:r>
              <a:rPr lang="tr-TR" dirty="0"/>
              <a:t> ve </a:t>
            </a:r>
            <a:r>
              <a:rPr lang="tr-TR" dirty="0" err="1"/>
              <a:t>Barlingame</a:t>
            </a:r>
            <a:r>
              <a:rPr lang="tr-TR" dirty="0"/>
              <a:t>, 1971).</a:t>
            </a:r>
          </a:p>
          <a:p>
            <a:endParaRPr lang="tr-TR" dirty="0"/>
          </a:p>
        </p:txBody>
      </p:sp>
    </p:spTree>
    <p:extLst>
      <p:ext uri="{BB962C8B-B14F-4D97-AF65-F5344CB8AC3E}">
        <p14:creationId xmlns:p14="http://schemas.microsoft.com/office/powerpoint/2010/main" val="755070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773716" y="2133600"/>
            <a:ext cx="9730896" cy="3777622"/>
          </a:xfrm>
        </p:spPr>
        <p:txBody>
          <a:bodyPr>
            <a:normAutofit/>
          </a:bodyPr>
          <a:lstStyle/>
          <a:p>
            <a:r>
              <a:rPr lang="tr-TR" dirty="0"/>
              <a:t>Hiç bir eğitim modeli, o modeli işletecek personelin niteliğinin üstünde hizmet üretemez ve dolayısıyla bir okul ancak içindeki öğretmen kadar iyidir. Öyleyse bir eğitim kurumunun amacına ulaşması öğretmenlerin hizmet öncesi eğitimlerinin niteliğine ve hizmetleri süresince öğretme yeterliklerinin geliştirilmesine bağlıdır. Yaşam boyu öğrenme yoluyla hem öğretmenlerin hizmet öncesinden kaynaklanan olası eksikliklerini gidermek, hem de öğretmenlik mesleğinin yeterlik boyutlarının tümünde meydana gelen hızlı gelişmelere uyumlarını sağlamak olanaklıdır. Dolayısıyla, kişisel ve mesleki özellikleri itibariyle nitelikli bir öğretmenin, yaşam boyu öğrenmesini sürdüren bir öğretmen olduğu söylenebilir.</a:t>
            </a:r>
          </a:p>
          <a:p>
            <a:endParaRPr lang="tr-TR" dirty="0"/>
          </a:p>
        </p:txBody>
      </p:sp>
    </p:spTree>
    <p:extLst>
      <p:ext uri="{BB962C8B-B14F-4D97-AF65-F5344CB8AC3E}">
        <p14:creationId xmlns:p14="http://schemas.microsoft.com/office/powerpoint/2010/main" val="409132584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TotalTime>
  <Words>886</Words>
  <Application>Microsoft Office PowerPoint</Application>
  <PresentationFormat>Geniş ekran</PresentationFormat>
  <Paragraphs>54</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Calibri</vt:lpstr>
      <vt:lpstr>Century Gothic</vt:lpstr>
      <vt:lpstr>Symbol</vt:lpstr>
      <vt:lpstr>Times New Roman</vt:lpstr>
      <vt:lpstr>Wingdings 3</vt:lpstr>
      <vt:lpstr>Duman</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ERTEN_GÖKÇE</cp:lastModifiedBy>
  <cp:revision>2</cp:revision>
  <dcterms:created xsi:type="dcterms:W3CDTF">2018-05-18T10:42:37Z</dcterms:created>
  <dcterms:modified xsi:type="dcterms:W3CDTF">2018-05-23T08:54:44Z</dcterms:modified>
</cp:coreProperties>
</file>