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72" r:id="rId4"/>
    <p:sldId id="273" r:id="rId5"/>
    <p:sldId id="274" r:id="rId6"/>
    <p:sldId id="275" r:id="rId7"/>
    <p:sldId id="276"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60BBAF1F-336E-4781-8AAA-B3533D78F4D4}" type="datetimeFigureOut">
              <a:rPr lang="tr-TR" smtClean="0"/>
              <a:t>23.10.2020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AC8B458-342A-4D3E-A995-0A51F4722743}" type="slidenum">
              <a:rPr lang="tr-TR" smtClean="0"/>
              <a:t>‹#›</a:t>
            </a:fld>
            <a:endParaRPr lang="tr-TR"/>
          </a:p>
        </p:txBody>
      </p:sp>
    </p:spTree>
    <p:extLst>
      <p:ext uri="{BB962C8B-B14F-4D97-AF65-F5344CB8AC3E}">
        <p14:creationId xmlns:p14="http://schemas.microsoft.com/office/powerpoint/2010/main" val="327289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0BBAF1F-336E-4781-8AAA-B3533D78F4D4}" type="datetimeFigureOut">
              <a:rPr lang="tr-TR" smtClean="0"/>
              <a:t>23.10.2020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AC8B458-342A-4D3E-A995-0A51F4722743}" type="slidenum">
              <a:rPr lang="tr-TR" smtClean="0"/>
              <a:t>‹#›</a:t>
            </a:fld>
            <a:endParaRPr lang="tr-TR"/>
          </a:p>
        </p:txBody>
      </p:sp>
    </p:spTree>
    <p:extLst>
      <p:ext uri="{BB962C8B-B14F-4D97-AF65-F5344CB8AC3E}">
        <p14:creationId xmlns:p14="http://schemas.microsoft.com/office/powerpoint/2010/main" val="244672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0BBAF1F-336E-4781-8AAA-B3533D78F4D4}" type="datetimeFigureOut">
              <a:rPr lang="tr-TR" smtClean="0"/>
              <a:t>23.10.2020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AC8B458-342A-4D3E-A995-0A51F4722743}" type="slidenum">
              <a:rPr lang="tr-TR" smtClean="0"/>
              <a:t>‹#›</a:t>
            </a:fld>
            <a:endParaRPr lang="tr-TR"/>
          </a:p>
        </p:txBody>
      </p:sp>
    </p:spTree>
    <p:extLst>
      <p:ext uri="{BB962C8B-B14F-4D97-AF65-F5344CB8AC3E}">
        <p14:creationId xmlns:p14="http://schemas.microsoft.com/office/powerpoint/2010/main" val="29129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0BBAF1F-336E-4781-8AAA-B3533D78F4D4}" type="datetimeFigureOut">
              <a:rPr lang="tr-TR" smtClean="0"/>
              <a:t>23.10.2020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AC8B458-342A-4D3E-A995-0A51F4722743}" type="slidenum">
              <a:rPr lang="tr-TR" smtClean="0"/>
              <a:t>‹#›</a:t>
            </a:fld>
            <a:endParaRPr lang="tr-TR"/>
          </a:p>
        </p:txBody>
      </p:sp>
    </p:spTree>
    <p:extLst>
      <p:ext uri="{BB962C8B-B14F-4D97-AF65-F5344CB8AC3E}">
        <p14:creationId xmlns:p14="http://schemas.microsoft.com/office/powerpoint/2010/main" val="811325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60BBAF1F-336E-4781-8AAA-B3533D78F4D4}" type="datetimeFigureOut">
              <a:rPr lang="tr-TR" smtClean="0"/>
              <a:t>23.10.2020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AC8B458-342A-4D3E-A995-0A51F4722743}" type="slidenum">
              <a:rPr lang="tr-TR" smtClean="0"/>
              <a:t>‹#›</a:t>
            </a:fld>
            <a:endParaRPr lang="tr-TR"/>
          </a:p>
        </p:txBody>
      </p:sp>
    </p:spTree>
    <p:extLst>
      <p:ext uri="{BB962C8B-B14F-4D97-AF65-F5344CB8AC3E}">
        <p14:creationId xmlns:p14="http://schemas.microsoft.com/office/powerpoint/2010/main" val="3638234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0BBAF1F-336E-4781-8AAA-B3533D78F4D4}" type="datetimeFigureOut">
              <a:rPr lang="tr-TR" smtClean="0"/>
              <a:t>23.10.2020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AC8B458-342A-4D3E-A995-0A51F4722743}" type="slidenum">
              <a:rPr lang="tr-TR" smtClean="0"/>
              <a:t>‹#›</a:t>
            </a:fld>
            <a:endParaRPr lang="tr-TR"/>
          </a:p>
        </p:txBody>
      </p:sp>
    </p:spTree>
    <p:extLst>
      <p:ext uri="{BB962C8B-B14F-4D97-AF65-F5344CB8AC3E}">
        <p14:creationId xmlns:p14="http://schemas.microsoft.com/office/powerpoint/2010/main" val="1437674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0BBAF1F-336E-4781-8AAA-B3533D78F4D4}" type="datetimeFigureOut">
              <a:rPr lang="tr-TR" smtClean="0"/>
              <a:t>23.10.2020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AC8B458-342A-4D3E-A995-0A51F4722743}" type="slidenum">
              <a:rPr lang="tr-TR" smtClean="0"/>
              <a:t>‹#›</a:t>
            </a:fld>
            <a:endParaRPr lang="tr-TR"/>
          </a:p>
        </p:txBody>
      </p:sp>
    </p:spTree>
    <p:extLst>
      <p:ext uri="{BB962C8B-B14F-4D97-AF65-F5344CB8AC3E}">
        <p14:creationId xmlns:p14="http://schemas.microsoft.com/office/powerpoint/2010/main" val="408521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0BBAF1F-336E-4781-8AAA-B3533D78F4D4}" type="datetimeFigureOut">
              <a:rPr lang="tr-TR" smtClean="0"/>
              <a:t>23.10.2020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AC8B458-342A-4D3E-A995-0A51F4722743}" type="slidenum">
              <a:rPr lang="tr-TR" smtClean="0"/>
              <a:t>‹#›</a:t>
            </a:fld>
            <a:endParaRPr lang="tr-TR"/>
          </a:p>
        </p:txBody>
      </p:sp>
    </p:spTree>
    <p:extLst>
      <p:ext uri="{BB962C8B-B14F-4D97-AF65-F5344CB8AC3E}">
        <p14:creationId xmlns:p14="http://schemas.microsoft.com/office/powerpoint/2010/main" val="288350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0BBAF1F-336E-4781-8AAA-B3533D78F4D4}" type="datetimeFigureOut">
              <a:rPr lang="tr-TR" smtClean="0"/>
              <a:t>23.10.2020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AC8B458-342A-4D3E-A995-0A51F4722743}" type="slidenum">
              <a:rPr lang="tr-TR" smtClean="0"/>
              <a:t>‹#›</a:t>
            </a:fld>
            <a:endParaRPr lang="tr-TR"/>
          </a:p>
        </p:txBody>
      </p:sp>
    </p:spTree>
    <p:extLst>
      <p:ext uri="{BB962C8B-B14F-4D97-AF65-F5344CB8AC3E}">
        <p14:creationId xmlns:p14="http://schemas.microsoft.com/office/powerpoint/2010/main" val="134457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0BBAF1F-336E-4781-8AAA-B3533D78F4D4}" type="datetimeFigureOut">
              <a:rPr lang="tr-TR" smtClean="0"/>
              <a:t>23.10.2020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AC8B458-342A-4D3E-A995-0A51F4722743}" type="slidenum">
              <a:rPr lang="tr-TR" smtClean="0"/>
              <a:t>‹#›</a:t>
            </a:fld>
            <a:endParaRPr lang="tr-TR"/>
          </a:p>
        </p:txBody>
      </p:sp>
    </p:spTree>
    <p:extLst>
      <p:ext uri="{BB962C8B-B14F-4D97-AF65-F5344CB8AC3E}">
        <p14:creationId xmlns:p14="http://schemas.microsoft.com/office/powerpoint/2010/main" val="1103789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0BBAF1F-336E-4781-8AAA-B3533D78F4D4}" type="datetimeFigureOut">
              <a:rPr lang="tr-TR" smtClean="0"/>
              <a:t>23.10.2020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AC8B458-342A-4D3E-A995-0A51F4722743}" type="slidenum">
              <a:rPr lang="tr-TR" smtClean="0"/>
              <a:t>‹#›</a:t>
            </a:fld>
            <a:endParaRPr lang="tr-TR"/>
          </a:p>
        </p:txBody>
      </p:sp>
    </p:spTree>
    <p:extLst>
      <p:ext uri="{BB962C8B-B14F-4D97-AF65-F5344CB8AC3E}">
        <p14:creationId xmlns:p14="http://schemas.microsoft.com/office/powerpoint/2010/main" val="9898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BAF1F-336E-4781-8AAA-B3533D78F4D4}" type="datetimeFigureOut">
              <a:rPr lang="tr-TR" smtClean="0"/>
              <a:t>23.10.2020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B458-342A-4D3E-A995-0A51F4722743}" type="slidenum">
              <a:rPr lang="tr-TR" smtClean="0"/>
              <a:t>‹#›</a:t>
            </a:fld>
            <a:endParaRPr lang="tr-TR"/>
          </a:p>
        </p:txBody>
      </p:sp>
    </p:spTree>
    <p:extLst>
      <p:ext uri="{BB962C8B-B14F-4D97-AF65-F5344CB8AC3E}">
        <p14:creationId xmlns:p14="http://schemas.microsoft.com/office/powerpoint/2010/main" val="2221897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4" descr="Beyaz mermer"/>
          <p:cNvSpPr>
            <a:spLocks noChangeArrowheads="1" noChangeShapeType="1" noTextEdit="1"/>
          </p:cNvSpPr>
          <p:nvPr/>
        </p:nvSpPr>
        <p:spPr bwMode="auto">
          <a:xfrm>
            <a:off x="2286001" y="2286000"/>
            <a:ext cx="7705725" cy="21209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endParaRPr lang="tr-TR" sz="3600" b="1" kern="10" dirty="0">
              <a:ln w="9525">
                <a:round/>
                <a:headEnd/>
                <a:tailEnd/>
              </a:ln>
              <a:blipFill dpi="0" rotWithShape="0">
                <a:blip r:embed="rId2"/>
                <a:srcRect/>
                <a:tile tx="0" ty="0" sx="100000" sy="100000" flip="none" algn="tl"/>
              </a:blipFill>
              <a:latin typeface="Times New Roman" panose="02020603050405020304" pitchFamily="18" charset="0"/>
              <a:cs typeface="Times New Roman" panose="02020603050405020304" pitchFamily="18" charset="0"/>
            </a:endParaRPr>
          </a:p>
          <a:p>
            <a:pPr algn="ctr"/>
            <a:r>
              <a:rPr lang="tr-TR" sz="3600" b="1" kern="10" dirty="0">
                <a:ln w="9525">
                  <a:round/>
                  <a:headEnd/>
                  <a:tailEnd/>
                </a:ln>
                <a:blipFill dpi="0" rotWithShape="0">
                  <a:blip r:embed="rId2"/>
                  <a:srcRect/>
                  <a:tile tx="0" ty="0" sx="100000" sy="100000" flip="none" algn="tl"/>
                </a:blipFill>
                <a:latin typeface="Times New Roman" panose="02020603050405020304" pitchFamily="18" charset="0"/>
                <a:cs typeface="Times New Roman" panose="02020603050405020304" pitchFamily="18" charset="0"/>
              </a:rPr>
              <a:t>KALKOLİTİK ÇAĞ</a:t>
            </a:r>
          </a:p>
          <a:p>
            <a:pPr algn="ctr"/>
            <a:r>
              <a:rPr lang="tr-TR" sz="3600" b="1" kern="10" dirty="0">
                <a:ln w="9525">
                  <a:round/>
                  <a:headEnd/>
                  <a:tailEnd/>
                </a:ln>
                <a:blipFill dpi="0" rotWithShape="0">
                  <a:blip r:embed="rId2"/>
                  <a:srcRect/>
                  <a:tile tx="0" ty="0" sx="100000" sy="100000" flip="none" algn="tl"/>
                </a:blipFill>
                <a:latin typeface="Times New Roman" panose="02020603050405020304" pitchFamily="18" charset="0"/>
                <a:cs typeface="Times New Roman" panose="02020603050405020304" pitchFamily="18" charset="0"/>
              </a:rPr>
              <a:t> (M.Ö. 5500-3200</a:t>
            </a:r>
            <a:r>
              <a:rPr lang="tr-TR" sz="3600" b="1" kern="10" dirty="0" smtClean="0">
                <a:ln w="9525">
                  <a:round/>
                  <a:headEnd/>
                  <a:tailEnd/>
                </a:ln>
                <a:blipFill dpi="0" rotWithShape="0">
                  <a:blip r:embed="rId2"/>
                  <a:srcRect/>
                  <a:tile tx="0" ty="0" sx="100000" sy="100000" flip="none" algn="tl"/>
                </a:blipFill>
                <a:latin typeface="Times New Roman" panose="02020603050405020304" pitchFamily="18" charset="0"/>
                <a:cs typeface="Times New Roman" panose="02020603050405020304" pitchFamily="18" charset="0"/>
              </a:rPr>
              <a:t>)</a:t>
            </a:r>
          </a:p>
          <a:p>
            <a:pPr algn="ctr"/>
            <a:r>
              <a:rPr lang="tr-TR" sz="3600" b="1" kern="10" dirty="0" smtClean="0">
                <a:ln w="9525">
                  <a:round/>
                  <a:headEnd/>
                  <a:tailEnd/>
                </a:ln>
                <a:blipFill dpi="0" rotWithShape="0">
                  <a:blip r:embed="rId2"/>
                  <a:srcRect/>
                  <a:tile tx="0" ty="0" sx="100000" sy="100000" flip="none" algn="tl"/>
                </a:blipFill>
                <a:latin typeface="Times New Roman" panose="02020603050405020304" pitchFamily="18" charset="0"/>
                <a:cs typeface="Times New Roman" panose="02020603050405020304" pitchFamily="18" charset="0"/>
              </a:rPr>
              <a:t>TAKI TARİHİ</a:t>
            </a:r>
            <a:endParaRPr lang="tr-TR" sz="3600" b="1" kern="10" dirty="0">
              <a:ln w="9525">
                <a:round/>
                <a:headEnd/>
                <a:tailEnd/>
              </a:ln>
              <a:blipFill dpi="0" rotWithShape="0">
                <a:blip r:embed="rId2"/>
                <a:srcRect/>
                <a:tile tx="0" ty="0" sx="100000" sy="100000" flip="none" algn="tl"/>
              </a:blip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4011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Grp="1" noChangeArrowheads="1"/>
          </p:cNvSpPr>
          <p:nvPr>
            <p:ph type="ctrTitle"/>
          </p:nvPr>
        </p:nvSpPr>
        <p:spPr>
          <a:xfrm>
            <a:off x="1524000" y="0"/>
            <a:ext cx="9144000" cy="6858000"/>
          </a:xfrm>
          <a:solidFill>
            <a:srgbClr val="111111"/>
          </a:solidFill>
        </p:spPr>
        <p:txBody>
          <a:bodyPr/>
          <a:lstStyle/>
          <a:p>
            <a:pPr eaLnBrk="1" hangingPunct="1"/>
            <a:endParaRPr lang="tr-TR" altLang="tr-TR" smtClean="0"/>
          </a:p>
        </p:txBody>
      </p:sp>
      <p:pic>
        <p:nvPicPr>
          <p:cNvPr id="16387" name="Picture 8" descr="tara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1"/>
            <a:ext cx="914400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10"/>
          <p:cNvSpPr>
            <a:spLocks noGrp="1" noChangeArrowheads="1"/>
          </p:cNvSpPr>
          <p:nvPr>
            <p:ph type="subTitle" idx="1"/>
          </p:nvPr>
        </p:nvSpPr>
        <p:spPr>
          <a:xfrm>
            <a:off x="2667000" y="5105400"/>
            <a:ext cx="7162800" cy="1752600"/>
          </a:xfrm>
        </p:spPr>
        <p:txBody>
          <a:bodyPr/>
          <a:lstStyle/>
          <a:p>
            <a:pPr eaLnBrk="1" hangingPunct="1"/>
            <a:r>
              <a:rPr lang="tr-TR" altLang="tr-TR" sz="2800">
                <a:solidFill>
                  <a:schemeClr val="bg1"/>
                </a:solidFill>
              </a:rPr>
              <a:t>Çatalhöyük’te bulunan, makyaj için renkli metal oksitleri yağla ezerek hazırlamakta kullanılan kemik spatulalar.</a:t>
            </a:r>
          </a:p>
        </p:txBody>
      </p:sp>
    </p:spTree>
    <p:extLst>
      <p:ext uri="{BB962C8B-B14F-4D97-AF65-F5344CB8AC3E}">
        <p14:creationId xmlns:p14="http://schemas.microsoft.com/office/powerpoint/2010/main" val="10824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4" descr="tara00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
            <a:ext cx="7315200" cy="55149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412" name="Rectangle 6"/>
          <p:cNvSpPr>
            <a:spLocks noGrp="1" noChangeArrowheads="1"/>
          </p:cNvSpPr>
          <p:nvPr>
            <p:ph type="subTitle" idx="1"/>
          </p:nvPr>
        </p:nvSpPr>
        <p:spPr>
          <a:xfrm>
            <a:off x="1524000" y="5486400"/>
            <a:ext cx="9144000" cy="1752600"/>
          </a:xfrm>
        </p:spPr>
        <p:txBody>
          <a:bodyPr/>
          <a:lstStyle/>
          <a:p>
            <a:pPr eaLnBrk="1" hangingPunct="1">
              <a:lnSpc>
                <a:spcPct val="80000"/>
              </a:lnSpc>
            </a:pPr>
            <a:r>
              <a:rPr lang="tr-TR" altLang="tr-TR" sz="2000"/>
              <a:t>Irak, Arpaçiyah höyüğünde bulunan Geç Kalkolitik Çağ kolyesi, M.Ö. 5000’lere tarihleniyor. Kadın üreme organlarına benzeyen deniz salyangozu kabukları, Üst paleolotik Çağ’da ortaya çıkan ve varlığını günümüze kadar koruyan doğum ve bereket büyüsüyle bağlantılıdır. Siyah boncuklar obsidyenden yontulmuş ve delinmiş, sadece üst ortadaki boncuk bitumdan yapılmış.</a:t>
            </a:r>
          </a:p>
        </p:txBody>
      </p:sp>
    </p:spTree>
    <p:extLst>
      <p:ext uri="{BB962C8B-B14F-4D97-AF65-F5344CB8AC3E}">
        <p14:creationId xmlns:p14="http://schemas.microsoft.com/office/powerpoint/2010/main" val="3539470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tara00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00200"/>
            <a:ext cx="8229600" cy="491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5"/>
          <p:cNvSpPr>
            <a:spLocks noGrp="1" noChangeArrowheads="1"/>
          </p:cNvSpPr>
          <p:nvPr>
            <p:ph type="title"/>
          </p:nvPr>
        </p:nvSpPr>
        <p:spPr/>
        <p:txBody>
          <a:bodyPr/>
          <a:lstStyle/>
          <a:p>
            <a:pPr eaLnBrk="1" hangingPunct="1"/>
            <a:r>
              <a:rPr lang="tr-TR" altLang="tr-TR" sz="2800"/>
              <a:t>Kırklareli, Aşağı Pınar’dan Kalkolitik Çağ buluntusu olan, spondylus cinsi midye kabukları ve taşlarla düzenlenmiş kolye.</a:t>
            </a:r>
          </a:p>
        </p:txBody>
      </p:sp>
    </p:spTree>
    <p:extLst>
      <p:ext uri="{BB962C8B-B14F-4D97-AF65-F5344CB8AC3E}">
        <p14:creationId xmlns:p14="http://schemas.microsoft.com/office/powerpoint/2010/main" val="314325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1"/>
            <a:ext cx="91440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Grp="1" noChangeArrowheads="1"/>
          </p:cNvSpPr>
          <p:nvPr>
            <p:ph type="title"/>
          </p:nvPr>
        </p:nvSpPr>
        <p:spPr>
          <a:xfrm>
            <a:off x="1981200" y="4038600"/>
            <a:ext cx="8229600" cy="1143000"/>
          </a:xfrm>
        </p:spPr>
        <p:txBody>
          <a:bodyPr>
            <a:normAutofit fontScale="90000"/>
          </a:bodyPr>
          <a:lstStyle/>
          <a:p>
            <a:pPr eaLnBrk="1" hangingPunct="1"/>
            <a:r>
              <a:rPr lang="tr-TR" altLang="tr-TR" sz="2800"/>
              <a:t>Kalkolitik Çağ’ın yeni sosyo-ekonomik düzeninin en belirgin göstergesi mühürlerdir. Halaf kültürü döneminden itibaren mühür sanatının gelişmesini sağlar. Malatya’ya 24 km. uzaklıktaki, Kalkolitik Çağ’ın önemli ticaret kolonisi Değirmentepe buluntuları arasındaki Obeyd dönemine ait damga müdür ve mühür baskıların çokluğu, bu ekonomik değişimin göstergesidir.</a:t>
            </a:r>
          </a:p>
        </p:txBody>
      </p:sp>
    </p:spTree>
    <p:extLst>
      <p:ext uri="{BB962C8B-B14F-4D97-AF65-F5344CB8AC3E}">
        <p14:creationId xmlns:p14="http://schemas.microsoft.com/office/powerpoint/2010/main" val="884923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4" descr="tara00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023" y="1470026"/>
            <a:ext cx="6472644" cy="530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5"/>
          <p:cNvSpPr>
            <a:spLocks noGrp="1" noChangeArrowheads="1"/>
          </p:cNvSpPr>
          <p:nvPr>
            <p:ph type="ctrTitle"/>
          </p:nvPr>
        </p:nvSpPr>
        <p:spPr>
          <a:xfrm>
            <a:off x="1524000" y="1"/>
            <a:ext cx="9144000" cy="1470025"/>
          </a:xfrm>
        </p:spPr>
        <p:txBody>
          <a:bodyPr/>
          <a:lstStyle/>
          <a:p>
            <a:pPr eaLnBrk="1" hangingPunct="1"/>
            <a:r>
              <a:rPr lang="tr-TR" altLang="tr-TR" sz="2000"/>
              <a:t>Ur kral mezarları buluntularından, M.Ö. 2600-2400’lere tarihlenen altın, lapis lazuli ve akikle düzenlenmiş Sümer mücevherleri, British Museum’da sergileniyor. Ortadaki iki kolyenin orta parçalarını çift helezonlar oluşturuyor. Koç boynuzu formu, doğum ve bereket simgeleridir.</a:t>
            </a:r>
          </a:p>
        </p:txBody>
      </p:sp>
    </p:spTree>
    <p:extLst>
      <p:ext uri="{BB962C8B-B14F-4D97-AF65-F5344CB8AC3E}">
        <p14:creationId xmlns:p14="http://schemas.microsoft.com/office/powerpoint/2010/main" val="2870779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2">
            <a:lum contrast="42000"/>
            <a:extLst>
              <a:ext uri="{28A0092B-C50C-407E-A947-70E740481C1C}">
                <a14:useLocalDpi xmlns:a14="http://schemas.microsoft.com/office/drawing/2010/main" val="0"/>
              </a:ext>
            </a:extLst>
          </a:blip>
          <a:srcRect/>
          <a:stretch>
            <a:fillRect/>
          </a:stretch>
        </p:blipFill>
        <p:spPr bwMode="auto">
          <a:xfrm>
            <a:off x="5425440" y="0"/>
            <a:ext cx="579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6"/>
          <p:cNvSpPr>
            <a:spLocks noGrp="1" noChangeArrowheads="1"/>
          </p:cNvSpPr>
          <p:nvPr>
            <p:ph type="title"/>
          </p:nvPr>
        </p:nvSpPr>
        <p:spPr>
          <a:xfrm>
            <a:off x="1410789" y="2747554"/>
            <a:ext cx="3581400" cy="1143000"/>
          </a:xfrm>
        </p:spPr>
        <p:txBody>
          <a:bodyPr>
            <a:normAutofit fontScale="90000"/>
          </a:bodyPr>
          <a:lstStyle/>
          <a:p>
            <a:pPr algn="l" eaLnBrk="1" hangingPunct="1"/>
            <a:r>
              <a:rPr lang="tr-TR" altLang="tr-TR" sz="2800" dirty="0" err="1"/>
              <a:t>Repousse</a:t>
            </a:r>
            <a:r>
              <a:rPr lang="tr-TR" altLang="tr-TR" sz="2800" dirty="0"/>
              <a:t> tekniğiyle </a:t>
            </a:r>
            <a:r>
              <a:rPr lang="tr-TR" altLang="tr-TR" sz="2800" dirty="0" err="1"/>
              <a:t>desenlenmiş</a:t>
            </a:r>
            <a:r>
              <a:rPr lang="tr-TR" altLang="tr-TR" sz="2800" dirty="0"/>
              <a:t> gaga ağızlı altın sürahiler ve sapı yiv motiflerle bezeli altın kadeh, Alacahöyük kral mezarlarından. M.Ö. 3. binyılın ikinci yarısına tarihlenen buluntular, Ankara Anadolu Medeniyetleri Müzesinde sergileniyor.</a:t>
            </a:r>
          </a:p>
        </p:txBody>
      </p:sp>
    </p:spTree>
    <p:extLst>
      <p:ext uri="{BB962C8B-B14F-4D97-AF65-F5344CB8AC3E}">
        <p14:creationId xmlns:p14="http://schemas.microsoft.com/office/powerpoint/2010/main" val="320651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220</Words>
  <Application>Microsoft Office PowerPoint</Application>
  <PresentationFormat>Geniş ekran</PresentationFormat>
  <Paragraphs>10</Paragraphs>
  <Slides>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vt:i4>
      </vt:variant>
    </vt:vector>
  </HeadingPairs>
  <TitlesOfParts>
    <vt:vector size="12" baseType="lpstr">
      <vt:lpstr>Arial</vt:lpstr>
      <vt:lpstr>Calibri</vt:lpstr>
      <vt:lpstr>Calibri Light</vt:lpstr>
      <vt:lpstr>Times New Roman</vt:lpstr>
      <vt:lpstr>Office Teması</vt:lpstr>
      <vt:lpstr>PowerPoint Sunusu</vt:lpstr>
      <vt:lpstr>PowerPoint Sunusu</vt:lpstr>
      <vt:lpstr>PowerPoint Sunusu</vt:lpstr>
      <vt:lpstr>Kırklareli, Aşağı Pınar’dan Kalkolitik Çağ buluntusu olan, spondylus cinsi midye kabukları ve taşlarla düzenlenmiş kolye.</vt:lpstr>
      <vt:lpstr>Kalkolitik Çağ’ın yeni sosyo-ekonomik düzeninin en belirgin göstergesi mühürlerdir. Halaf kültürü döneminden itibaren mühür sanatının gelişmesini sağlar. Malatya’ya 24 km. uzaklıktaki, Kalkolitik Çağ’ın önemli ticaret kolonisi Değirmentepe buluntuları arasındaki Obeyd dönemine ait damga müdür ve mühür baskıların çokluğu, bu ekonomik değişimin göstergesidir.</vt:lpstr>
      <vt:lpstr>Ur kral mezarları buluntularından, M.Ö. 2600-2400’lere tarihlenen altın, lapis lazuli ve akikle düzenlenmiş Sümer mücevherleri, British Museum’da sergileniyor. Ortadaki iki kolyenin orta parçalarını çift helezonlar oluşturuyor. Koç boynuzu formu, doğum ve bereket simgeleridir.</vt:lpstr>
      <vt:lpstr>Repousse tekniğiyle desenlenmiş gaga ağızlı altın sürahiler ve sapı yiv motiflerle bezeli altın kadeh, Alacahöyük kral mezarlarından. M.Ö. 3. binyılın ikinci yarısına tarihlenen buluntular, Ankara Anadolu Medeniyetleri Müzesinde sergileniyor.</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Asus</cp:lastModifiedBy>
  <cp:revision>2</cp:revision>
  <dcterms:created xsi:type="dcterms:W3CDTF">2020-10-14T12:17:30Z</dcterms:created>
  <dcterms:modified xsi:type="dcterms:W3CDTF">2020-10-23T01:00:32Z</dcterms:modified>
</cp:coreProperties>
</file>