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2"/>
  </p:notesMasterIdLst>
  <p:sldIdLst>
    <p:sldId id="349" r:id="rId2"/>
    <p:sldId id="289" r:id="rId3"/>
    <p:sldId id="491" r:id="rId4"/>
    <p:sldId id="492" r:id="rId5"/>
    <p:sldId id="373" r:id="rId6"/>
    <p:sldId id="493" r:id="rId7"/>
    <p:sldId id="412" r:id="rId8"/>
    <p:sldId id="494" r:id="rId9"/>
    <p:sldId id="304" r:id="rId10"/>
    <p:sldId id="469" r:id="rId11"/>
    <p:sldId id="489" r:id="rId12"/>
    <p:sldId id="490" r:id="rId13"/>
    <p:sldId id="444" r:id="rId14"/>
    <p:sldId id="479" r:id="rId15"/>
    <p:sldId id="480" r:id="rId16"/>
    <p:sldId id="478" r:id="rId17"/>
    <p:sldId id="500" r:id="rId18"/>
    <p:sldId id="330" r:id="rId19"/>
    <p:sldId id="501" r:id="rId20"/>
    <p:sldId id="463" r:id="rId21"/>
    <p:sldId id="502" r:id="rId22"/>
    <p:sldId id="503" r:id="rId23"/>
    <p:sldId id="333" r:id="rId24"/>
    <p:sldId id="485" r:id="rId25"/>
    <p:sldId id="495" r:id="rId26"/>
    <p:sldId id="496" r:id="rId27"/>
    <p:sldId id="499" r:id="rId28"/>
    <p:sldId id="497" r:id="rId29"/>
    <p:sldId id="498" r:id="rId30"/>
    <p:sldId id="346" r:id="rId31"/>
  </p:sldIdLst>
  <p:sldSz cx="9144000" cy="6858000" type="screen4x3"/>
  <p:notesSz cx="6858000" cy="9144000"/>
  <p:custDataLst>
    <p:tags r:id="rId3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126"/>
    <a:srgbClr val="A18560"/>
    <a:srgbClr val="920000"/>
    <a:srgbClr val="660A12"/>
    <a:srgbClr val="DFEFF1"/>
    <a:srgbClr val="333399"/>
    <a:srgbClr val="F5F5F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58" autoAdjust="0"/>
    <p:restoredTop sz="99055" autoAdjust="0"/>
  </p:normalViewPr>
  <p:slideViewPr>
    <p:cSldViewPr snapToGrid="0">
      <p:cViewPr varScale="1">
        <p:scale>
          <a:sx n="68" d="100"/>
          <a:sy n="68" d="100"/>
        </p:scale>
        <p:origin x="-784" y="-112"/>
      </p:cViewPr>
      <p:guideLst>
        <p:guide orient="horz" pos="217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64E82A9B-6ADF-45B7-8E73-277022513F0D}" type="datetimeFigureOut">
              <a:rPr lang="zh-CN" altLang="en-US"/>
              <a:pPr>
                <a:defRPr/>
              </a:pPr>
              <a:t>15/11/9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7763B8FF-4B36-4E78-9D48-B86E8150A3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主题背景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981200" y="0"/>
            <a:ext cx="3505200" cy="6858000"/>
            <a:chOff x="0" y="0"/>
            <a:chExt cx="2208" cy="432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776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0"/>
              <a:ext cx="1344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96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414713" y="2265363"/>
            <a:ext cx="39338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418138" y="4845050"/>
            <a:ext cx="3506787" cy="7032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499BFB-D161-43FB-8CE5-9992582DA1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77E1-5E08-4273-B661-829E10E8A5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EE96-D01F-4F29-96E2-79906E4DE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8757-C540-4048-96CD-8347C70FB2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C1EE-4AB6-40A0-8E4A-47437C0D0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B4407-FD57-4379-889E-8B2DB6C286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9F20-86F8-4175-AB78-D33EF03915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5218-623F-44CB-A1AF-69D5527A0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5B1A-6708-423D-9F99-902915A56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EA4D-621A-4F38-B51F-BEDD39629F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CA43-95F0-4BB2-81B2-7397C78E4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BC96A-2E2E-473F-A0AA-3B14AEC7CF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378575"/>
            <a:ext cx="9144000" cy="479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027" name="Picture 3" descr="花纹1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3013" y="5126038"/>
            <a:ext cx="1550987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588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  <a:endParaRPr lang="en-US" altLang="zh-CN" smtClean="0"/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B280D89-B8E9-4CF0-B45F-F0143F472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816600" y="138113"/>
            <a:ext cx="2771775" cy="679450"/>
          </a:xfrm>
          <a:prstGeom prst="roundRect">
            <a:avLst>
              <a:gd name="adj" fmla="val 13292"/>
            </a:avLst>
          </a:prstGeom>
          <a:solidFill>
            <a:schemeClr val="bg1"/>
          </a:solidFill>
          <a:ln w="57150" cmpd="dbl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652" y="3028950"/>
            <a:ext cx="6746387" cy="1470025"/>
          </a:xfrm>
        </p:spPr>
        <p:txBody>
          <a:bodyPr/>
          <a:lstStyle/>
          <a:p>
            <a:pPr>
              <a:defRPr/>
            </a:pP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第二十五课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 </a:t>
            </a:r>
            <a:b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/>
            </a:r>
            <a:b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司机开着车送我们到医院</a:t>
            </a:r>
          </a:p>
        </p:txBody>
      </p:sp>
      <p:sp>
        <p:nvSpPr>
          <p:cNvPr id="9" name="Rectangle 4"/>
          <p:cNvSpPr>
            <a:spLocks noGrp="1" noChangeArrowheads="1"/>
          </p:cNvSpPr>
          <p:nvPr/>
        </p:nvSpPr>
        <p:spPr bwMode="auto">
          <a:xfrm>
            <a:off x="5618163" y="219075"/>
            <a:ext cx="31384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dirty="0">
                <a:latin typeface="华文隶书"/>
                <a:ea typeface="华文隶书"/>
                <a:cs typeface="华文隶书"/>
              </a:rPr>
              <a:t>新实用汉语课本</a:t>
            </a:r>
            <a:r>
              <a:rPr lang="en-US" altLang="zh-CN" dirty="0">
                <a:latin typeface="华文隶书"/>
                <a:ea typeface="华文隶书"/>
                <a:cs typeface="华文隶书"/>
              </a:rPr>
              <a:t> 2  </a:t>
            </a:r>
          </a:p>
          <a:p>
            <a:pPr algn="ctr">
              <a:buFontTx/>
              <a:buNone/>
              <a:defRPr/>
            </a:pPr>
            <a:r>
              <a:rPr lang="en-US" altLang="zh-CN" dirty="0">
                <a:latin typeface="华文隶书"/>
                <a:ea typeface="华文隶书"/>
                <a:cs typeface="华文隶书"/>
              </a:rPr>
              <a:t>New Practical Chinese Reader</a:t>
            </a:r>
            <a:endParaRPr lang="zh-CN" altLang="en-US" dirty="0">
              <a:latin typeface="华文隶书"/>
              <a:ea typeface="华文隶书"/>
              <a:cs typeface="华文隶书"/>
            </a:endParaRPr>
          </a:p>
        </p:txBody>
      </p:sp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6148388" y="244475"/>
            <a:ext cx="2147887" cy="290513"/>
            <a:chOff x="0" y="0"/>
            <a:chExt cx="2932" cy="452"/>
          </a:xfrm>
        </p:grpSpPr>
        <p:sp>
          <p:nvSpPr>
            <p:cNvPr id="11" name="Line 22"/>
            <p:cNvSpPr>
              <a:spLocks noChangeShapeType="1"/>
            </p:cNvSpPr>
            <p:nvPr/>
          </p:nvSpPr>
          <p:spPr bwMode="auto">
            <a:xfrm>
              <a:off x="154" y="373"/>
              <a:ext cx="2568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15366" name="Picture 23" descr="小花纹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3816" flipH="1">
              <a:off x="2650" y="0"/>
              <a:ext cx="28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7" name="Group 24"/>
            <p:cNvGrpSpPr>
              <a:grpSpLocks/>
            </p:cNvGrpSpPr>
            <p:nvPr/>
          </p:nvGrpSpPr>
          <p:grpSpPr bwMode="auto">
            <a:xfrm>
              <a:off x="0" y="246"/>
              <a:ext cx="199" cy="206"/>
              <a:chOff x="0" y="0"/>
              <a:chExt cx="341" cy="341"/>
            </a:xfrm>
          </p:grpSpPr>
          <p:sp>
            <p:nvSpPr>
              <p:cNvPr id="14" name="Oval 2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342" cy="3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Oval 26"/>
              <p:cNvSpPr>
                <a:spLocks noChangeArrowheads="1"/>
              </p:cNvSpPr>
              <p:nvPr/>
            </p:nvSpPr>
            <p:spPr bwMode="auto">
              <a:xfrm>
                <a:off x="37" y="38"/>
                <a:ext cx="264" cy="26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Oval 27"/>
              <p:cNvSpPr>
                <a:spLocks noChangeArrowheads="1"/>
              </p:cNvSpPr>
              <p:nvPr/>
            </p:nvSpPr>
            <p:spPr bwMode="auto">
              <a:xfrm>
                <a:off x="74" y="75"/>
                <a:ext cx="189" cy="1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Oval 28"/>
              <p:cNvSpPr>
                <a:spLocks noChangeArrowheads="1"/>
              </p:cNvSpPr>
              <p:nvPr/>
            </p:nvSpPr>
            <p:spPr bwMode="auto">
              <a:xfrm>
                <a:off x="111" y="112"/>
                <a:ext cx="115" cy="11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51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91748" y="855525"/>
            <a:ext cx="5443201" cy="8817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937872" y="1014370"/>
            <a:ext cx="706557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宋华，你来帮我们一下，好吗？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953976" y="1806331"/>
            <a:ext cx="5031305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89924" y="2718699"/>
            <a:ext cx="6539897" cy="93111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688953" y="1991815"/>
            <a:ext cx="7912731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你们怎么了？现在你在哪儿？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75003" y="2917212"/>
            <a:ext cx="6888417" cy="88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林娜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被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撞伤了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正在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第三医院检查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呢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07" y="1031745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1029097" y="3755678"/>
            <a:ext cx="4678815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1831800" y="3955273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她伤哪儿了？伤得重吗？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155208" y="4694848"/>
            <a:ext cx="5654922" cy="92394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901331" y="4853694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还没有检查完呢。你带点儿钱来。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2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78" y="4932407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06" y="2966718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AutoShape 12"/>
          <p:cNvSpPr>
            <a:spLocks noChangeArrowheads="1"/>
          </p:cNvSpPr>
          <p:nvPr/>
        </p:nvSpPr>
        <p:spPr bwMode="auto">
          <a:xfrm>
            <a:off x="1050112" y="5659989"/>
            <a:ext cx="5519099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838217" y="5859584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好的，你们等着，我马上就来。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534" y="2014789"/>
            <a:ext cx="548008" cy="548008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236" y="3938204"/>
            <a:ext cx="548008" cy="54800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262" y="5861618"/>
            <a:ext cx="548008" cy="54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0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989904" y="1899524"/>
            <a:ext cx="5374932" cy="70643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64448" y="2747963"/>
            <a:ext cx="8258762" cy="80486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669354" y="2034462"/>
            <a:ext cx="5278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林娜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，你怎么样？伤得重不重？</a:t>
            </a:r>
            <a:endParaRPr lang="zh-CN" altLang="en-US" sz="2400" u="sng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837584" y="2937498"/>
            <a:ext cx="7001708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伤得不太重。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我的胳膊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撞伤了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，右腿也有点儿疼。</a:t>
            </a:r>
            <a:endParaRPr lang="zh-CN" altLang="en-US" sz="2400" u="sng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995599" y="3675063"/>
            <a:ext cx="3836417" cy="83343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12061" y="4606924"/>
            <a:ext cx="8398738" cy="174375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698861" y="3848100"/>
            <a:ext cx="6197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你是怎么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撞伤的？</a:t>
            </a:r>
            <a:endParaRPr lang="zh-CN" altLang="en-US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788406" y="4710113"/>
            <a:ext cx="7269860" cy="1538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怎么说呢？下午我和小云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看完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电影，骑着自行车回学院。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我们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说着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笑着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，往右拐的时候没有注意，撞到了车上。那辆车停在路旁边，司机正在从车上拿东西。</a:t>
            </a:r>
            <a:endParaRPr lang="zh-CN" altLang="en-US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8" name="AutoShape 12"/>
          <p:cNvSpPr>
            <a:spLocks noChangeArrowheads="1"/>
          </p:cNvSpPr>
          <p:nvPr/>
        </p:nvSpPr>
        <p:spPr bwMode="auto">
          <a:xfrm>
            <a:off x="4569263" y="817558"/>
            <a:ext cx="4233501" cy="992750"/>
          </a:xfrm>
          <a:prstGeom prst="cloudCallout">
            <a:avLst>
              <a:gd name="adj1" fmla="val -10876"/>
              <a:gd name="adj2" fmla="val 123387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 smtClean="0"/>
              <a:t>Talking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about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incident.</a:t>
            </a:r>
            <a:endParaRPr lang="zh-CN" altLang="en-US" sz="2000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74" y="2820988"/>
            <a:ext cx="6159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24" y="4753880"/>
            <a:ext cx="6159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60580" y="102194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dirty="0" smtClean="0">
                <a:latin typeface="华文楷体"/>
                <a:ea typeface="华文楷体"/>
                <a:cs typeface="华文楷体"/>
              </a:rPr>
              <a:t>（在第三医院）</a:t>
            </a:r>
            <a:endParaRPr kumimoji="1" lang="zh-CN" altLang="en-US" sz="2400" dirty="0">
              <a:latin typeface="华文楷体"/>
              <a:ea typeface="华文楷体"/>
              <a:cs typeface="华文楷体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83" y="2033462"/>
            <a:ext cx="548008" cy="54800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885" y="3826160"/>
            <a:ext cx="548008" cy="54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656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 bldLvl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004502" y="760784"/>
            <a:ext cx="5374932" cy="70643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79046" y="1536228"/>
            <a:ext cx="8652916" cy="80486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683952" y="895722"/>
            <a:ext cx="5278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你们是怎么到医院来的？</a:t>
            </a:r>
            <a:endParaRPr lang="zh-CN" altLang="en-US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852181" y="1725763"/>
            <a:ext cx="7731609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那位司机看到我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撞伤了，就马上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开着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车送我们到医院。</a:t>
            </a:r>
            <a:endParaRPr lang="zh-CN" altLang="en-US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010197" y="2390333"/>
            <a:ext cx="3836417" cy="83343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26659" y="3249199"/>
            <a:ext cx="8676106" cy="137876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713459" y="2563370"/>
            <a:ext cx="6197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那位司机真不错。</a:t>
            </a:r>
            <a:endParaRPr lang="zh-CN" altLang="en-US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803004" y="3352388"/>
            <a:ext cx="7722394" cy="114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我们带的钱不多，医药费都是他帮我们交的。他还给了我一张名片。</a:t>
            </a:r>
            <a:endParaRPr lang="zh-CN" altLang="en-US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72" y="1609253"/>
            <a:ext cx="6159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22" y="3396155"/>
            <a:ext cx="6159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1031213" y="4645022"/>
            <a:ext cx="7800749" cy="122387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162273" y="5868864"/>
            <a:ext cx="8398738" cy="96358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749073" y="4847258"/>
            <a:ext cx="6197600" cy="78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真应该谢谢那位司机，明天我去把钱还他。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刚才我还</a:t>
            </a:r>
            <a:r>
              <a:rPr lang="zh-CN" altLang="en-US" sz="2400" u="sng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以为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你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汽车撞了。</a:t>
            </a:r>
            <a:endParaRPr lang="zh-CN" altLang="en-US" sz="2400" u="sng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838618" y="5972053"/>
            <a:ext cx="7269860" cy="71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还好，汽车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我撞了。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如果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汽车撞了，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就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糟糕了。</a:t>
            </a:r>
            <a:endParaRPr lang="zh-CN" altLang="en-US" sz="2400" u="sng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36" y="6015820"/>
            <a:ext cx="6159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560" y="875680"/>
            <a:ext cx="548008" cy="548008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885" y="2556332"/>
            <a:ext cx="548008" cy="54800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587" y="5002617"/>
            <a:ext cx="548008" cy="54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7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0722" name="TextBox 10"/>
          <p:cNvSpPr>
            <a:spLocks noChangeArrowheads="1"/>
          </p:cNvSpPr>
          <p:nvPr/>
        </p:nvSpPr>
        <p:spPr bwMode="auto">
          <a:xfrm>
            <a:off x="655637" y="1130300"/>
            <a:ext cx="732879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“被”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0733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4" name="矩形 8"/>
          <p:cNvSpPr>
            <a:spLocks noChangeArrowheads="1"/>
          </p:cNvSpPr>
          <p:nvPr/>
        </p:nvSpPr>
        <p:spPr bwMode="auto">
          <a:xfrm>
            <a:off x="1510210" y="1902077"/>
            <a:ext cx="663563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林娜的胳膊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被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撞伤了。</a:t>
            </a: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还好汽车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被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我撞了，不是我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被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汽车撞了。</a:t>
            </a:r>
          </a:p>
        </p:txBody>
      </p:sp>
      <p:sp>
        <p:nvSpPr>
          <p:cNvPr id="8" name="圆角矩形 3"/>
          <p:cNvSpPr>
            <a:spLocks noChangeArrowheads="1"/>
          </p:cNvSpPr>
          <p:nvPr/>
        </p:nvSpPr>
        <p:spPr bwMode="auto">
          <a:xfrm>
            <a:off x="1504775" y="3025715"/>
            <a:ext cx="64658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595263" y="3057465"/>
            <a:ext cx="662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 dirty="0" smtClean="0"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TW" altLang="en-US" sz="2400" b="1" dirty="0" smtClean="0">
                <a:latin typeface="华文楷体" pitchFamily="2" charset="-122"/>
                <a:ea typeface="华文楷体" pitchFamily="2" charset="-122"/>
              </a:rPr>
              <a:t>被   </a:t>
            </a:r>
            <a:r>
              <a:rPr lang="en-US" altLang="zh-TW" sz="2400" b="1" dirty="0" smtClean="0">
                <a:latin typeface="华文楷体" pitchFamily="2" charset="-122"/>
                <a:ea typeface="华文楷体" pitchFamily="2" charset="-122"/>
              </a:rPr>
              <a:t>B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en-US" altLang="zh-TW" sz="2400" b="1" dirty="0" smtClean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en-US" altLang="zh-TW" sz="2400" b="1" dirty="0" err="1" smtClean="0">
                <a:latin typeface="华文楷体" pitchFamily="2" charset="-122"/>
                <a:ea typeface="华文楷体" pitchFamily="2" charset="-122"/>
              </a:rPr>
              <a:t>Vp</a:t>
            </a:r>
            <a:r>
              <a:rPr lang="zh-TW" altLang="en-US" sz="2400" b="1" dirty="0"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TW" sz="2400" b="1" dirty="0"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TW" altLang="en-US" sz="2400" b="1" dirty="0">
                <a:latin typeface="华文楷体" pitchFamily="2" charset="-122"/>
                <a:ea typeface="华文楷体" pitchFamily="2" charset="-122"/>
              </a:rPr>
              <a:t>了</a:t>
            </a:r>
            <a:r>
              <a:rPr lang="en-US" altLang="zh-TW" sz="2400" b="1" dirty="0">
                <a:latin typeface="华文楷体" pitchFamily="2" charset="-122"/>
                <a:ea typeface="华文楷体" pitchFamily="2" charset="-122"/>
              </a:rPr>
              <a:t>/V</a:t>
            </a:r>
            <a:r>
              <a:rPr lang="zh-TW" altLang="en-US" sz="2400" b="1" dirty="0">
                <a:latin typeface="华文楷体" pitchFamily="2" charset="-122"/>
                <a:ea typeface="华文楷体" pitchFamily="2" charset="-122"/>
              </a:rPr>
              <a:t>过</a:t>
            </a:r>
            <a:r>
              <a:rPr lang="en-US" altLang="zh-TW" sz="2400" b="1" dirty="0">
                <a:latin typeface="华文楷体" pitchFamily="2" charset="-122"/>
                <a:ea typeface="华文楷体" pitchFamily="2" charset="-122"/>
              </a:rPr>
              <a:t>/V+ compliment</a:t>
            </a:r>
            <a:r>
              <a:rPr lang="zh-TW" altLang="en-US" sz="2400" b="1" dirty="0">
                <a:latin typeface="华文楷体" pitchFamily="2" charset="-122"/>
                <a:ea typeface="华文楷体" pitchFamily="2" charset="-122"/>
              </a:rPr>
              <a:t>）</a:t>
            </a:r>
            <a:endParaRPr lang="zh-CN" altLang="en-US" sz="24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/>
        </p:nvSpPr>
        <p:spPr bwMode="auto">
          <a:xfrm>
            <a:off x="6219370" y="4006850"/>
            <a:ext cx="2801938" cy="25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照相机       拿去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练习本子   拿错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汽车           开走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词典            丢</a:t>
            </a:r>
            <a:endParaRPr lang="en-US" altLang="zh-CN" sz="2400" dirty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087608" y="3852863"/>
            <a:ext cx="2379662" cy="2409825"/>
          </a:xfrm>
          <a:prstGeom prst="bracketPair">
            <a:avLst>
              <a:gd name="adj" fmla="val 16667"/>
            </a:avLst>
          </a:prstGeom>
          <a:noFill/>
          <a:ln w="2540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2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4745038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pic>
        <p:nvPicPr>
          <p:cNvPr id="15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4067175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073150" y="3967311"/>
            <a:ext cx="26468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你的</a:t>
            </a:r>
            <a:r>
              <a:rPr lang="zh-CN" altLang="en-US" sz="2400" b="1" u="sng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自行车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在吗？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063660" y="4660255"/>
            <a:ext cx="5109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不在。我的自行车被我同学</a:t>
            </a:r>
            <a:r>
              <a:rPr lang="zh-CN" altLang="en-US" sz="2400" b="1" u="sng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借走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了。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990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594280" y="2511892"/>
            <a:ext cx="6354504" cy="133259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609799" y="5051339"/>
            <a:ext cx="6280592" cy="832159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405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V.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着（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the verb is continuous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）</a:t>
            </a:r>
            <a:r>
              <a:rPr lang="en-US" altLang="zh-CN" sz="2800" b="1" dirty="0" smtClean="0">
                <a:latin typeface="华文楷体"/>
                <a:ea typeface="华文楷体"/>
                <a:cs typeface="华文楷体"/>
              </a:rPr>
              <a:t>≈</a:t>
            </a:r>
            <a:r>
              <a:rPr lang="zh-CN" altLang="en-US" sz="2800" b="1" dirty="0" smtClean="0">
                <a:latin typeface="华文楷体"/>
                <a:ea typeface="华文楷体"/>
                <a:cs typeface="华文楷体"/>
              </a:rPr>
              <a:t>正在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……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（呢）</a:t>
            </a:r>
            <a:endParaRPr lang="en-US" altLang="zh-CN" sz="2800" b="1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说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着，笑着，等着，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正在说，正在笑，正在等</a:t>
            </a: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(2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 V.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着（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verb is can be continuous sometime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≠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正在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（呢）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6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带着花儿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，穿着衬衫，拿着杯子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“着”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41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596143" y="2429535"/>
            <a:ext cx="7549031" cy="1284504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1657464"/>
            <a:ext cx="771520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(3)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 V.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着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do </a:t>
            </a:r>
            <a:r>
              <a:rPr lang="en-US" altLang="zh-TW" sz="2800" b="1" dirty="0" err="1">
                <a:latin typeface="华文楷体"/>
                <a:ea typeface="华文楷体"/>
                <a:cs typeface="华文楷体"/>
              </a:rPr>
              <a:t>sth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.</a:t>
            </a:r>
            <a:endParaRPr lang="en-US" altLang="zh-TW" sz="2800" b="1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6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我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骑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着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自行车回学院。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那位司机马上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开着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车送我们到医院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。</a:t>
            </a:r>
            <a:endParaRPr lang="zh-CN" altLang="en-US" sz="2400" b="1" dirty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“着”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74688" y="3862628"/>
            <a:ext cx="5454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说一说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94" t="13541" r="18258"/>
          <a:stretch/>
        </p:blipFill>
        <p:spPr>
          <a:xfrm rot="16200000">
            <a:off x="3761137" y="2248594"/>
            <a:ext cx="1742572" cy="6384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8886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505762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“以为”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8" name="矩形 8"/>
          <p:cNvSpPr>
            <a:spLocks noChangeArrowheads="1"/>
          </p:cNvSpPr>
          <p:nvPr/>
        </p:nvSpPr>
        <p:spPr bwMode="auto">
          <a:xfrm>
            <a:off x="1116057" y="3376596"/>
            <a:ext cx="663563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宋华刚才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以为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林娜被汽车撞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了。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  <a:sym typeface="Arial" pitchFamily="34" charset="0"/>
            </a:endParaRPr>
          </a:p>
        </p:txBody>
      </p:sp>
      <p:sp>
        <p:nvSpPr>
          <p:cNvPr id="10" name="圆角矩形 12"/>
          <p:cNvSpPr>
            <a:spLocks noChangeArrowheads="1"/>
          </p:cNvSpPr>
          <p:nvPr/>
        </p:nvSpPr>
        <p:spPr bwMode="auto">
          <a:xfrm>
            <a:off x="1150048" y="4292202"/>
            <a:ext cx="5579761" cy="1591297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我以为他不会来，可是他已经来了。</a:t>
            </a:r>
            <a:endParaRPr lang="en-US" altLang="zh-CN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快下雪了，我还以为今天是好天气。</a:t>
            </a:r>
            <a:endParaRPr lang="zh-CN" altLang="en-US" sz="2400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992649" y="1199324"/>
            <a:ext cx="5591142" cy="1997913"/>
          </a:xfrm>
          <a:prstGeom prst="cloudCallout">
            <a:avLst>
              <a:gd name="adj1" fmla="val -44125"/>
              <a:gd name="adj2" fmla="val 61752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 smtClean="0"/>
              <a:t>“</a:t>
            </a:r>
            <a:r>
              <a:rPr lang="zh-CN" altLang="en-US" sz="2000" dirty="0" smtClean="0"/>
              <a:t>以为</a:t>
            </a:r>
            <a:r>
              <a:rPr lang="en-US" altLang="zh-CN" sz="2000" dirty="0" smtClean="0"/>
              <a:t>” is often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used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show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that</a:t>
            </a:r>
          </a:p>
          <a:p>
            <a:r>
              <a:rPr lang="en-US" altLang="zh-CN" sz="2000" dirty="0" smtClean="0"/>
              <a:t>one’s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initial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assumption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has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turned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r>
              <a:rPr lang="en-US" altLang="zh-CN" sz="2000" dirty="0" smtClean="0"/>
              <a:t>out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be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different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from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fact.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5770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bldLvl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505762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“如果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就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8" name="矩形 8"/>
          <p:cNvSpPr>
            <a:spLocks noChangeArrowheads="1"/>
          </p:cNvSpPr>
          <p:nvPr/>
        </p:nvSpPr>
        <p:spPr bwMode="auto">
          <a:xfrm>
            <a:off x="1159852" y="2529840"/>
            <a:ext cx="663563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如果我被汽车撞了，就糟糕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了。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  <a:sym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74688" y="3679825"/>
            <a:ext cx="545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说一说</a:t>
            </a:r>
          </a:p>
        </p:txBody>
      </p:sp>
      <p:pic>
        <p:nvPicPr>
          <p:cNvPr id="13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3425" y="3335338"/>
            <a:ext cx="1090613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圆角矩形 12"/>
          <p:cNvSpPr>
            <a:spLocks noChangeArrowheads="1"/>
          </p:cNvSpPr>
          <p:nvPr/>
        </p:nvSpPr>
        <p:spPr bwMode="auto">
          <a:xfrm>
            <a:off x="3563938" y="3941763"/>
            <a:ext cx="4278312" cy="20415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800" dirty="0" smtClean="0">
                <a:latin typeface="华文仿宋" pitchFamily="2" charset="-122"/>
                <a:ea typeface="华文仿宋" pitchFamily="2" charset="-122"/>
              </a:rPr>
              <a:t>周末的打算。</a:t>
            </a:r>
            <a:endParaRPr lang="en-US" altLang="zh-CN" sz="2800" dirty="0">
              <a:latin typeface="华文仿宋" pitchFamily="2" charset="-122"/>
              <a:ea typeface="华文仿宋" pitchFamily="2" charset="-122"/>
            </a:endParaRPr>
          </a:p>
          <a:p>
            <a:endParaRPr lang="en-US" altLang="zh-CN" sz="2800" dirty="0">
              <a:latin typeface="华文仿宋" pitchFamily="2" charset="-122"/>
              <a:ea typeface="华文仿宋" pitchFamily="2" charset="-122"/>
            </a:endParaRPr>
          </a:p>
          <a:p>
            <a:r>
              <a:rPr lang="zh-CN" altLang="en-US" sz="2800" dirty="0">
                <a:latin typeface="华文仿宋" pitchFamily="2" charset="-122"/>
                <a:ea typeface="华文仿宋" pitchFamily="2" charset="-122"/>
              </a:rPr>
              <a:t>提示词</a:t>
            </a:r>
            <a:r>
              <a:rPr lang="zh-CN" altLang="en-US" sz="2800" dirty="0" smtClean="0">
                <a:latin typeface="华文仿宋" pitchFamily="2" charset="-122"/>
                <a:ea typeface="华文仿宋" pitchFamily="2" charset="-122"/>
              </a:rPr>
              <a:t>：天气    时间</a:t>
            </a:r>
            <a:endParaRPr lang="en-US" altLang="zh-CN" sz="2800" dirty="0">
              <a:latin typeface="华文仿宋" pitchFamily="2" charset="-122"/>
              <a:ea typeface="华文仿宋" pitchFamily="2" charset="-122"/>
            </a:endParaRPr>
          </a:p>
          <a:p>
            <a:r>
              <a:rPr lang="zh-CN" altLang="zh-CN" sz="2800" dirty="0">
                <a:latin typeface="华文仿宋" pitchFamily="2" charset="-122"/>
                <a:ea typeface="华文仿宋" pitchFamily="2" charset="-122"/>
              </a:rPr>
              <a:t> </a:t>
            </a:r>
            <a:r>
              <a:rPr lang="zh-CN" altLang="en-US" sz="2800" dirty="0">
                <a:latin typeface="华文仿宋" pitchFamily="2" charset="-122"/>
                <a:ea typeface="华文仿宋" pitchFamily="2" charset="-122"/>
              </a:rPr>
              <a:t>                </a:t>
            </a:r>
            <a:r>
              <a:rPr lang="zh-CN" altLang="en-US" sz="2800" dirty="0" smtClean="0">
                <a:latin typeface="华文仿宋" pitchFamily="2" charset="-122"/>
                <a:ea typeface="华文仿宋" pitchFamily="2" charset="-122"/>
              </a:rPr>
              <a:t>着        被</a:t>
            </a:r>
            <a:endParaRPr lang="en-US" altLang="zh-CN" sz="2800" dirty="0">
              <a:latin typeface="华文仿宋" pitchFamily="2" charset="-122"/>
              <a:ea typeface="华文仿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2972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3216" y="1046164"/>
            <a:ext cx="3050152" cy="214540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7"/>
            <a:ext cx="3523150" cy="13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躺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在床上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躺着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看书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躺着看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电视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t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diànshì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shù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fàn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zhuōzi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jiéɡu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ɡuān</a:t>
            </a:r>
            <a:endParaRPr kumimoji="1" lang="en-US" altLang="zh-CN" sz="2800" dirty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233488"/>
            <a:ext cx="3694039" cy="132859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99103" y="2740720"/>
            <a:ext cx="3699860" cy="5980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450475" y="3769683"/>
            <a:ext cx="3500829" cy="143847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682073" y="3885870"/>
            <a:ext cx="3202970" cy="127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束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花儿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送女朋友一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束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花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95300" y="1096944"/>
            <a:ext cx="1359901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躺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电视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束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放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桌子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结果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关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3216" y="1046164"/>
            <a:ext cx="3050152" cy="260668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7"/>
            <a:ext cx="3523150" cy="13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放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东西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放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在床上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放在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桌子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上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一张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桌子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t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diànshì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shù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fàn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zhuōzi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jiéɡu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ɡuān</a:t>
            </a:r>
            <a:endParaRPr kumimoji="1" lang="en-US" altLang="zh-CN" sz="2800" dirty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08021" y="3459439"/>
            <a:ext cx="3694039" cy="132859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27645" y="4909596"/>
            <a:ext cx="3699860" cy="5980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693078" y="4340440"/>
            <a:ext cx="3500829" cy="143847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924676" y="4456627"/>
            <a:ext cx="3202970" cy="127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检查的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结果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考试的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结果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95300" y="1096944"/>
            <a:ext cx="1359901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躺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电视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束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放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桌子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结果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关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699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216214" y="1410517"/>
            <a:ext cx="3360295" cy="204950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444815" y="1486716"/>
            <a:ext cx="2881313" cy="14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着</a:t>
            </a:r>
            <a:endParaRPr lang="en-US" altLang="zh-CN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说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着</a:t>
            </a: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笑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着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花儿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02350" y="1292051"/>
            <a:ext cx="3346695" cy="7119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zhe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bèi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zhuàn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ǎnchá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20577" y="2105800"/>
            <a:ext cx="3346695" cy="58748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103630" y="4151285"/>
            <a:ext cx="4151980" cy="166522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332230" y="4227483"/>
            <a:ext cx="3896357" cy="137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送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sb.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do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sth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送</a:t>
            </a:r>
            <a:r>
              <a:rPr lang="en-US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她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回家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送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我们到医院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9900" y="1189972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着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送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被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撞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伤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第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检查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5" y="1514699"/>
            <a:ext cx="3050152" cy="140077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弯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着胳膊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弯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着腿 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弯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着身体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zh-CN" altLang="en-US" sz="2800" dirty="0" smtClean="0">
                <a:latin typeface="GB Pinyinok-B"/>
                <a:cs typeface="GB Pinyinok-B"/>
              </a:rPr>
              <a:t> 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wān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oméi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huài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xiāoxi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otōu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pàichūsu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zhuā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49411" y="1215299"/>
            <a:ext cx="3694039" cy="66784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36364" y="2001954"/>
            <a:ext cx="3699860" cy="65206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33559" y="3693678"/>
            <a:ext cx="2044746" cy="135751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351135" y="3849152"/>
            <a:ext cx="1869878" cy="16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真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倒霉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倒霉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极了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4337" y="1131684"/>
            <a:ext cx="1613468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倒霉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坏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消息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派出所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抓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356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4" y="1514699"/>
            <a:ext cx="3615673" cy="25947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坏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苹果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电视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坏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了    自行车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坏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了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坏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消息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一个好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消息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  没有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消息</a:t>
            </a:r>
            <a:endParaRPr lang="en-US" altLang="zh-CN" sz="2400" dirty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zh-CN" altLang="en-US" sz="2800" dirty="0" smtClean="0">
                <a:latin typeface="GB Pinyinok-B"/>
                <a:cs typeface="GB Pinyinok-B"/>
              </a:rPr>
              <a:t> 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wān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oméi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huài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xiāoxi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otōu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pàichūsu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zhuā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77953" y="2713536"/>
            <a:ext cx="3694039" cy="12817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4337" y="1131684"/>
            <a:ext cx="1613468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倒霉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坏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消息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派出所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抓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8784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4" y="1514699"/>
            <a:ext cx="3615673" cy="25947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小偷</a:t>
            </a:r>
            <a:r>
              <a:rPr lang="en-US" altLang="zh-CN" sz="2400" dirty="0" smtClean="0">
                <a:latin typeface="华文楷体"/>
                <a:ea typeface="华文楷体"/>
                <a:cs typeface="华文楷体"/>
              </a:rPr>
              <a:t>N.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一个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坏小偷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偷</a:t>
            </a:r>
            <a:r>
              <a:rPr lang="en-US" altLang="zh-CN" sz="2400" dirty="0" smtClean="0">
                <a:latin typeface="华文楷体"/>
                <a:ea typeface="华文楷体"/>
                <a:cs typeface="华文楷体"/>
              </a:rPr>
              <a:t>V.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  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偷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东西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偷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自行车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zh-CN" altLang="en-US" sz="2800" dirty="0" smtClean="0">
                <a:latin typeface="GB Pinyinok-B"/>
                <a:cs typeface="GB Pinyinok-B"/>
              </a:rPr>
              <a:t> 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wān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oméi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huài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xiāoxi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otōu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pàichūsu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zhuā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49412" y="4154697"/>
            <a:ext cx="3694039" cy="62539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4337" y="1131684"/>
            <a:ext cx="1613468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倒霉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坏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消息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派出所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抓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44833" y="5634107"/>
            <a:ext cx="3694039" cy="62539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693078" y="4340440"/>
            <a:ext cx="3500829" cy="143847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/>
        </p:nvSpPr>
        <p:spPr bwMode="auto">
          <a:xfrm>
            <a:off x="4924676" y="4456627"/>
            <a:ext cx="3202970" cy="127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小偷被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抓了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抓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到了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小偷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4161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8" grpId="0" animBg="1"/>
      <p:bldP spid="9" grpId="0" animBg="1"/>
      <p:bldP spid="10" grpId="0" bldLvl="0" autoUpdateAnimBg="0"/>
      <p:bldP spid="10" grpId="1" bldLvl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9304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躺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电视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束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放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桌子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结果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关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3438384" y="1074608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倒霉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坏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消息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派出所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抓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29929" y="1140279"/>
            <a:ext cx="155416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14099" y="1081015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丢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23700" y="1769885"/>
            <a:ext cx="5119272" cy="83637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26951" y="2688423"/>
            <a:ext cx="5313223" cy="79025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903150" y="1945635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啊，陆雨平、大为，快进来。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73075" y="2847269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林娜，你怎么样？好点儿了吗？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58575" y="3551836"/>
            <a:ext cx="8469011" cy="117832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10530" y="4767762"/>
            <a:ext cx="3993384" cy="76079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76126" y="3737320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好多了。你们这么忙，还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带着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花儿来看我，谢谢你们。这束花儿真漂亮，放在桌子上吧。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95608" y="4891621"/>
            <a:ext cx="6360523" cy="4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检查的结果怎么样？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204500" y="5573942"/>
            <a:ext cx="8332109" cy="113747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92605" y="5710495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医生说没有大的问题，他让我躺在床上休息休息。大为，你把电视关了吧。咱们说会儿话。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218975" y="921544"/>
            <a:ext cx="7182356" cy="79019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872371" y="1080389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大为，林娜宿舍的门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开着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，她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躺着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看电视呢。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2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36" y="1067251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461" y="1837449"/>
            <a:ext cx="614964" cy="61496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720" y="2804566"/>
            <a:ext cx="545599" cy="545599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85" y="3610366"/>
            <a:ext cx="614964" cy="614964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96" y="5733659"/>
            <a:ext cx="614964" cy="614964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539" y="4869462"/>
            <a:ext cx="545599" cy="54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87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23700" y="1740687"/>
            <a:ext cx="8418484" cy="158794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26952" y="3316180"/>
            <a:ext cx="4880978" cy="79025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903150" y="1916437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不疼了。可是胳膊这么弯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，写字很不方便。上星期我汉字没有考好，现在又撞伤了胳膊，真倒霉！这两天都是坏消息。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73075" y="3475026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别着急，我有一个好消息。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260762" y="4179594"/>
            <a:ext cx="3082246" cy="78415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10529" y="5045143"/>
            <a:ext cx="7160133" cy="76079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978312" y="4365077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什么好消息？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95608" y="5169002"/>
            <a:ext cx="6360523" cy="4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上星期六晚上，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我的自行车被小偷偷走了。</a:t>
            </a:r>
            <a:endParaRPr lang="zh-CN" altLang="en-US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219098" y="5851324"/>
            <a:ext cx="8332109" cy="849736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1007203" y="5987876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自行车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偷了，这是什么消息？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218975" y="921544"/>
            <a:ext cx="4029126" cy="79019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872371" y="1080389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现在胳膊还疼不疼？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2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36" y="1067251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461" y="1939642"/>
            <a:ext cx="614964" cy="61496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720" y="3432323"/>
            <a:ext cx="545599" cy="545599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71" y="4238123"/>
            <a:ext cx="614964" cy="614964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94" y="5981842"/>
            <a:ext cx="614964" cy="614964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539" y="5146843"/>
            <a:ext cx="545599" cy="54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3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23700" y="2091063"/>
            <a:ext cx="3834623" cy="83637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26951" y="3009601"/>
            <a:ext cx="7815233" cy="120958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903150" y="2266813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你去派出所做什么？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73075" y="3168447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小偷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被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抓到了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，我丢的车也找到了，现在在派出所呢。你说，这是不是好消息？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58575" y="4296385"/>
            <a:ext cx="3257423" cy="87175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76126" y="4481869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是个好消息。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204501" y="5340355"/>
            <a:ext cx="3474268" cy="80593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34213" y="5476907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真应该祝贺你！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817492" y="921544"/>
            <a:ext cx="7810093" cy="112235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470889" y="1080389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你听着，来你这儿以前，派出所给我打了一个电话，让我去一下。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2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434" y="5476228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461" y="2158627"/>
            <a:ext cx="614964" cy="61496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720" y="3227937"/>
            <a:ext cx="545599" cy="545599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85" y="4354915"/>
            <a:ext cx="614964" cy="614964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941" y="1117452"/>
            <a:ext cx="545599" cy="54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3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0722" name="TextBox 10"/>
          <p:cNvSpPr>
            <a:spLocks noChangeArrowheads="1"/>
          </p:cNvSpPr>
          <p:nvPr/>
        </p:nvSpPr>
        <p:spPr bwMode="auto">
          <a:xfrm>
            <a:off x="655637" y="1130300"/>
            <a:ext cx="732879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“着”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0733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4" name="矩形 8"/>
          <p:cNvSpPr>
            <a:spLocks noChangeArrowheads="1"/>
          </p:cNvSpPr>
          <p:nvPr/>
        </p:nvSpPr>
        <p:spPr bwMode="auto">
          <a:xfrm>
            <a:off x="1510210" y="1902077"/>
            <a:ext cx="663563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她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躺着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看电视呢。</a:t>
            </a: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你们这么忙，还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带着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花来看我。</a:t>
            </a:r>
          </a:p>
        </p:txBody>
      </p:sp>
      <p:sp>
        <p:nvSpPr>
          <p:cNvPr id="8" name="圆角矩形 3"/>
          <p:cNvSpPr>
            <a:spLocks noChangeArrowheads="1"/>
          </p:cNvSpPr>
          <p:nvPr/>
        </p:nvSpPr>
        <p:spPr bwMode="auto">
          <a:xfrm>
            <a:off x="1504775" y="3025715"/>
            <a:ext cx="64658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595263" y="3057465"/>
            <a:ext cx="6623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V.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着（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）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do </a:t>
            </a:r>
            <a:r>
              <a:rPr lang="en-US" altLang="zh-TW" sz="2800" b="1" dirty="0" err="1">
                <a:latin typeface="华文楷体" pitchFamily="2" charset="-122"/>
                <a:ea typeface="华文楷体" pitchFamily="2" charset="-122"/>
              </a:rPr>
              <a:t>sth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.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/>
        </p:nvSpPr>
        <p:spPr bwMode="auto">
          <a:xfrm>
            <a:off x="4584362" y="4138243"/>
            <a:ext cx="2801938" cy="225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坐着      演奏乐器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等着      买音乐会票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笑着       拍照片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看着书    回答问题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452600" y="3984255"/>
            <a:ext cx="3780832" cy="2409825"/>
          </a:xfrm>
          <a:prstGeom prst="bracketPair">
            <a:avLst>
              <a:gd name="adj" fmla="val 16667"/>
            </a:avLst>
          </a:prstGeom>
          <a:noFill/>
          <a:ln w="2540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2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4847231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pic>
        <p:nvPicPr>
          <p:cNvPr id="15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4169368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073150" y="4069504"/>
            <a:ext cx="26244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他们在做什么呢？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063660" y="4762448"/>
            <a:ext cx="2932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他们在站着说话呢。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9" name="直接连接符 31"/>
          <p:cNvSpPr>
            <a:spLocks noChangeShapeType="1"/>
          </p:cNvSpPr>
          <p:nvPr/>
        </p:nvSpPr>
        <p:spPr bwMode="auto">
          <a:xfrm>
            <a:off x="852488" y="3847046"/>
            <a:ext cx="7127875" cy="1587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13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594280" y="2511892"/>
            <a:ext cx="6354504" cy="133259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609799" y="4481971"/>
            <a:ext cx="6280592" cy="1401527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387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 A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被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B+V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坏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7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我的汽车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被撞坏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了。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电脑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被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朋友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用坏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了。</a:t>
            </a: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(2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 A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被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B+V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走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6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我的自行车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被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小偷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偷走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了。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我的作业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被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别的同学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拿走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了。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“被”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4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596143" y="2429535"/>
            <a:ext cx="7549031" cy="1284504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1657464"/>
            <a:ext cx="771520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(3)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 A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被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B+V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到</a:t>
            </a:r>
            <a:endParaRPr lang="en-US" altLang="zh-CN" sz="6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小偷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被抓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到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了。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他做坏事儿的时候，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被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别人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看到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了。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“被”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74688" y="3862628"/>
            <a:ext cx="5454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说一说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1" t="16184" r="52310" b="3676"/>
          <a:stretch/>
        </p:blipFill>
        <p:spPr>
          <a:xfrm rot="16200000">
            <a:off x="3793865" y="2352306"/>
            <a:ext cx="1854107" cy="605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9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3763667" y="3483611"/>
            <a:ext cx="3360295" cy="204950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3992268" y="3559810"/>
            <a:ext cx="2881313" cy="14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+V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  <a:endParaRPr lang="en-US" altLang="zh-CN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问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踢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访问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罚款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60743" y="2649781"/>
            <a:ext cx="3346695" cy="7119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zhe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bèi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zhuàn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9900" y="1189972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着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送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被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撞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伤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重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第</a:t>
            </a:r>
          </a:p>
        </p:txBody>
      </p:sp>
    </p:spTree>
    <p:extLst>
      <p:ext uri="{BB962C8B-B14F-4D97-AF65-F5344CB8AC3E}">
        <p14:creationId xmlns:p14="http://schemas.microsoft.com/office/powerpoint/2010/main" val="151939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257550" y="1276350"/>
            <a:ext cx="14906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！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zhe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bèi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zhuàn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64372" y="3492730"/>
            <a:ext cx="3346695" cy="211338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147426" y="1698611"/>
            <a:ext cx="4151980" cy="338193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376026" y="1628818"/>
            <a:ext cx="3896357" cy="359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撞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车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撞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人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被车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撞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撞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伤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人</a:t>
            </a:r>
            <a:r>
              <a:rPr lang="zh-CN" altLang="zh-CN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 被撞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伤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重</a:t>
            </a:r>
            <a:r>
              <a:rPr lang="zh-CN" altLang="zh-CN" sz="2400" b="1" dirty="0">
                <a:latin typeface="华文楷体" pitchFamily="2" charset="-122"/>
                <a:ea typeface="华文楷体" pitchFamily="2" charset="-122"/>
              </a:rPr>
              <a:t>←</a:t>
            </a:r>
            <a:r>
              <a:rPr lang="zh-CN" altLang="zh-CN" sz="2400" b="1" dirty="0" smtClean="0">
                <a:latin typeface="华文楷体" pitchFamily="2" charset="-122"/>
                <a:ea typeface="华文楷体" pitchFamily="2" charset="-122"/>
              </a:rPr>
              <a:t>→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轻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伤得很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重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 伤得不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重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9900" y="1189972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着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送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被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撞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伤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重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第</a:t>
            </a:r>
          </a:p>
        </p:txBody>
      </p:sp>
    </p:spTree>
    <p:extLst>
      <p:ext uri="{BB962C8B-B14F-4D97-AF65-F5344CB8AC3E}">
        <p14:creationId xmlns:p14="http://schemas.microsoft.com/office/powerpoint/2010/main" val="350562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0535" y="879829"/>
            <a:ext cx="2341998" cy="226072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240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检查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身体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检查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电脑</a:t>
            </a: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检查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汽车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62752" y="1377016"/>
            <a:ext cx="3501248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ǎnchá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m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ǎshànɡ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ɡēbo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qí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zìxín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chē</a:t>
            </a:r>
            <a:endParaRPr kumimoji="1" lang="en-US" altLang="zh-CN" sz="2800" dirty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60417" y="2179122"/>
            <a:ext cx="3501248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866177" y="3681996"/>
            <a:ext cx="3107380" cy="217099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154042" y="3786417"/>
            <a:ext cx="2724717" cy="188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en-US" altLang="zh-CN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V.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完</a:t>
            </a:r>
            <a:endParaRPr lang="en-US" altLang="zh-CN" sz="2400" dirty="0" smtClean="0">
              <a:solidFill>
                <a:srgbClr val="3366FF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吃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完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饭    考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完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试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看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电影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4379" y="1216889"/>
            <a:ext cx="175069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en-US" altLang="en-US" sz="2800" b="1" dirty="0">
                <a:latin typeface="华文楷体" pitchFamily="2" charset="-122"/>
                <a:ea typeface="华文楷体" pitchFamily="2" charset="-122"/>
              </a:rPr>
              <a:t>检查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完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马上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胳膊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腿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骑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自行车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727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0535" y="879829"/>
            <a:ext cx="3075752" cy="226072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240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马上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do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 </a:t>
            </a:r>
            <a:r>
              <a:rPr lang="en-US" altLang="zh-CN" sz="2400" dirty="0" err="1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sth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马上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出发</a:t>
            </a: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马上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就去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91949" y="2778545"/>
            <a:ext cx="3501248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ǎnchá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m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ǎshànɡ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ɡēbo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qí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zìxín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chē</a:t>
            </a:r>
            <a:endParaRPr kumimoji="1" lang="en-US" altLang="zh-CN" sz="2800" dirty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89613" y="4996778"/>
            <a:ext cx="3501248" cy="139769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866177" y="3681996"/>
            <a:ext cx="3107380" cy="217099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154042" y="3786417"/>
            <a:ext cx="2724717" cy="188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骑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马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骑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自行车    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一辆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自行车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4379" y="1216889"/>
            <a:ext cx="175069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en-US" altLang="en-US" sz="2800" b="1" dirty="0">
                <a:latin typeface="华文楷体" pitchFamily="2" charset="-122"/>
                <a:ea typeface="华文楷体" pitchFamily="2" charset="-122"/>
              </a:rPr>
              <a:t>检查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完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马上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胳膊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腿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骑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自行车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499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466971" y="1279566"/>
            <a:ext cx="2562925" cy="146193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95571" y="1355765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笑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着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笑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着说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192069"/>
            <a:ext cx="3643951" cy="74115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2386804" y="1126314"/>
            <a:ext cx="24881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ào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zhùyì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yīyàofèi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ǐwéi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rúgu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52412" y="2040874"/>
            <a:ext cx="3643951" cy="64538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510127" y="3425531"/>
            <a:ext cx="3431339" cy="223509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4738727" y="3501730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没有</a:t>
            </a: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注意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注意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do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sth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注意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听</a:t>
            </a:r>
            <a:r>
              <a:rPr lang="zh-CN" altLang="zh-CN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注意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看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99999" y="1166621"/>
            <a:ext cx="1691932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注意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停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医药费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以为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如果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435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466971" y="1279566"/>
            <a:ext cx="2562925" cy="204906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95571" y="1355765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停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车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停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在路旁边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停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在楼下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65758" y="2695793"/>
            <a:ext cx="3643951" cy="74115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81609" y="3544597"/>
            <a:ext cx="3643951" cy="64538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495529" y="3746715"/>
            <a:ext cx="3431339" cy="156741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4724129" y="3822914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交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医药费</a:t>
            </a:r>
            <a:endParaRPr lang="en-US" altLang="zh-CN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医药费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不贵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99999" y="1166621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注意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停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医药费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以为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如果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/>
        </p:nvSpPr>
        <p:spPr bwMode="auto">
          <a:xfrm>
            <a:off x="2386804" y="1155512"/>
            <a:ext cx="2007279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ào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zhùyì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yīyàofèi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ǐwéi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rúgu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ǒ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2931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着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送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被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撞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伤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第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检查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37522" y="1107648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重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完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马上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胳膊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腿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自行车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140072" y="109362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注意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停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医药费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以为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如果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0705b627b44364e33fb5e040229934c321c649"/>
  <p:tag name="ISPRING_RESOURCE_PATHS_HASH_2" val="c49f9e8c1e3aa8d3d2f7cbaf640f8fe2b9250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宋体"/>
      </a:majorFont>
      <a:minorFont>
        <a:latin typeface="Arial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16998</TotalTime>
  <Pages>0</Pages>
  <Words>1072</Words>
  <Characters>0</Characters>
  <Application>Microsoft Macintosh PowerPoint</Application>
  <DocSecurity>0</DocSecurity>
  <PresentationFormat>全屏显示(4:3)</PresentationFormat>
  <Lines>0</Lines>
  <Paragraphs>408</Paragraphs>
  <Slides>30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默认设计模板</vt:lpstr>
      <vt:lpstr>第二十五课   司机开着车送我们到医院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Li</cp:lastModifiedBy>
  <cp:revision>277</cp:revision>
  <dcterms:created xsi:type="dcterms:W3CDTF">2015-09-28T12:25:20Z</dcterms:created>
  <dcterms:modified xsi:type="dcterms:W3CDTF">2015-11-09T10:06:16Z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2052-9.1.0.5132</vt:lpwstr>
  </property>
</Properties>
</file>