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74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B034F62-0AE6-4393-8C9E-4670473C2A48}"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3F4B2C-4ADE-4DAC-8456-BFCEE89E35C4}" type="slidenum">
              <a:rPr lang="tr-TR" smtClean="0"/>
              <a:t>‹#›</a:t>
            </a:fld>
            <a:endParaRPr lang="tr-TR"/>
          </a:p>
        </p:txBody>
      </p:sp>
    </p:spTree>
    <p:extLst>
      <p:ext uri="{BB962C8B-B14F-4D97-AF65-F5344CB8AC3E}">
        <p14:creationId xmlns:p14="http://schemas.microsoft.com/office/powerpoint/2010/main" val="3433473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034F62-0AE6-4393-8C9E-4670473C2A48}"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3F4B2C-4ADE-4DAC-8456-BFCEE89E35C4}" type="slidenum">
              <a:rPr lang="tr-TR" smtClean="0"/>
              <a:t>‹#›</a:t>
            </a:fld>
            <a:endParaRPr lang="tr-TR"/>
          </a:p>
        </p:txBody>
      </p:sp>
    </p:spTree>
    <p:extLst>
      <p:ext uri="{BB962C8B-B14F-4D97-AF65-F5344CB8AC3E}">
        <p14:creationId xmlns:p14="http://schemas.microsoft.com/office/powerpoint/2010/main" val="2624416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034F62-0AE6-4393-8C9E-4670473C2A48}"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3F4B2C-4ADE-4DAC-8456-BFCEE89E35C4}" type="slidenum">
              <a:rPr lang="tr-TR" smtClean="0"/>
              <a:t>‹#›</a:t>
            </a:fld>
            <a:endParaRPr lang="tr-TR"/>
          </a:p>
        </p:txBody>
      </p:sp>
    </p:spTree>
    <p:extLst>
      <p:ext uri="{BB962C8B-B14F-4D97-AF65-F5344CB8AC3E}">
        <p14:creationId xmlns:p14="http://schemas.microsoft.com/office/powerpoint/2010/main" val="207185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034F62-0AE6-4393-8C9E-4670473C2A48}"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3F4B2C-4ADE-4DAC-8456-BFCEE89E35C4}" type="slidenum">
              <a:rPr lang="tr-TR" smtClean="0"/>
              <a:t>‹#›</a:t>
            </a:fld>
            <a:endParaRPr lang="tr-TR"/>
          </a:p>
        </p:txBody>
      </p:sp>
    </p:spTree>
    <p:extLst>
      <p:ext uri="{BB962C8B-B14F-4D97-AF65-F5344CB8AC3E}">
        <p14:creationId xmlns:p14="http://schemas.microsoft.com/office/powerpoint/2010/main" val="2837106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B034F62-0AE6-4393-8C9E-4670473C2A48}"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3F4B2C-4ADE-4DAC-8456-BFCEE89E35C4}" type="slidenum">
              <a:rPr lang="tr-TR" smtClean="0"/>
              <a:t>‹#›</a:t>
            </a:fld>
            <a:endParaRPr lang="tr-TR"/>
          </a:p>
        </p:txBody>
      </p:sp>
    </p:spTree>
    <p:extLst>
      <p:ext uri="{BB962C8B-B14F-4D97-AF65-F5344CB8AC3E}">
        <p14:creationId xmlns:p14="http://schemas.microsoft.com/office/powerpoint/2010/main" val="3249143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B034F62-0AE6-4393-8C9E-4670473C2A48}"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3F4B2C-4ADE-4DAC-8456-BFCEE89E35C4}" type="slidenum">
              <a:rPr lang="tr-TR" smtClean="0"/>
              <a:t>‹#›</a:t>
            </a:fld>
            <a:endParaRPr lang="tr-TR"/>
          </a:p>
        </p:txBody>
      </p:sp>
    </p:spTree>
    <p:extLst>
      <p:ext uri="{BB962C8B-B14F-4D97-AF65-F5344CB8AC3E}">
        <p14:creationId xmlns:p14="http://schemas.microsoft.com/office/powerpoint/2010/main" val="62525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B034F62-0AE6-4393-8C9E-4670473C2A48}" type="datetimeFigureOut">
              <a:rPr lang="tr-TR" smtClean="0"/>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33F4B2C-4ADE-4DAC-8456-BFCEE89E35C4}" type="slidenum">
              <a:rPr lang="tr-TR" smtClean="0"/>
              <a:t>‹#›</a:t>
            </a:fld>
            <a:endParaRPr lang="tr-TR"/>
          </a:p>
        </p:txBody>
      </p:sp>
    </p:spTree>
    <p:extLst>
      <p:ext uri="{BB962C8B-B14F-4D97-AF65-F5344CB8AC3E}">
        <p14:creationId xmlns:p14="http://schemas.microsoft.com/office/powerpoint/2010/main" val="1937655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B034F62-0AE6-4393-8C9E-4670473C2A48}" type="datetimeFigureOut">
              <a:rPr lang="tr-TR" smtClean="0"/>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33F4B2C-4ADE-4DAC-8456-BFCEE89E35C4}" type="slidenum">
              <a:rPr lang="tr-TR" smtClean="0"/>
              <a:t>‹#›</a:t>
            </a:fld>
            <a:endParaRPr lang="tr-TR"/>
          </a:p>
        </p:txBody>
      </p:sp>
    </p:spTree>
    <p:extLst>
      <p:ext uri="{BB962C8B-B14F-4D97-AF65-F5344CB8AC3E}">
        <p14:creationId xmlns:p14="http://schemas.microsoft.com/office/powerpoint/2010/main" val="931838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B034F62-0AE6-4393-8C9E-4670473C2A48}" type="datetimeFigureOut">
              <a:rPr lang="tr-TR" smtClean="0"/>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33F4B2C-4ADE-4DAC-8456-BFCEE89E35C4}" type="slidenum">
              <a:rPr lang="tr-TR" smtClean="0"/>
              <a:t>‹#›</a:t>
            </a:fld>
            <a:endParaRPr lang="tr-TR"/>
          </a:p>
        </p:txBody>
      </p:sp>
    </p:spTree>
    <p:extLst>
      <p:ext uri="{BB962C8B-B14F-4D97-AF65-F5344CB8AC3E}">
        <p14:creationId xmlns:p14="http://schemas.microsoft.com/office/powerpoint/2010/main" val="4228876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B034F62-0AE6-4393-8C9E-4670473C2A48}"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3F4B2C-4ADE-4DAC-8456-BFCEE89E35C4}" type="slidenum">
              <a:rPr lang="tr-TR" smtClean="0"/>
              <a:t>‹#›</a:t>
            </a:fld>
            <a:endParaRPr lang="tr-TR"/>
          </a:p>
        </p:txBody>
      </p:sp>
    </p:spTree>
    <p:extLst>
      <p:ext uri="{BB962C8B-B14F-4D97-AF65-F5344CB8AC3E}">
        <p14:creationId xmlns:p14="http://schemas.microsoft.com/office/powerpoint/2010/main" val="4189780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B034F62-0AE6-4393-8C9E-4670473C2A48}"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3F4B2C-4ADE-4DAC-8456-BFCEE89E35C4}" type="slidenum">
              <a:rPr lang="tr-TR" smtClean="0"/>
              <a:t>‹#›</a:t>
            </a:fld>
            <a:endParaRPr lang="tr-TR"/>
          </a:p>
        </p:txBody>
      </p:sp>
    </p:spTree>
    <p:extLst>
      <p:ext uri="{BB962C8B-B14F-4D97-AF65-F5344CB8AC3E}">
        <p14:creationId xmlns:p14="http://schemas.microsoft.com/office/powerpoint/2010/main" val="2863669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034F62-0AE6-4393-8C9E-4670473C2A48}" type="datetimeFigureOut">
              <a:rPr lang="tr-TR" smtClean="0"/>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3F4B2C-4ADE-4DAC-8456-BFCEE89E35C4}" type="slidenum">
              <a:rPr lang="tr-TR" smtClean="0"/>
              <a:t>‹#›</a:t>
            </a:fld>
            <a:endParaRPr lang="tr-TR"/>
          </a:p>
        </p:txBody>
      </p:sp>
    </p:spTree>
    <p:extLst>
      <p:ext uri="{BB962C8B-B14F-4D97-AF65-F5344CB8AC3E}">
        <p14:creationId xmlns:p14="http://schemas.microsoft.com/office/powerpoint/2010/main" val="1653690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305800" cy="571480"/>
          </a:xfrm>
        </p:spPr>
        <p:txBody>
          <a:bodyPr>
            <a:normAutofit/>
          </a:bodyPr>
          <a:lstStyle/>
          <a:p>
            <a:pPr algn="ctr"/>
            <a:r>
              <a:rPr lang="tr-TR" sz="3200" b="1" dirty="0">
                <a:solidFill>
                  <a:srgbClr val="FF0000"/>
                </a:solidFill>
              </a:rPr>
              <a:t>4 DEVICES AND MATERIALS</a:t>
            </a:r>
          </a:p>
        </p:txBody>
      </p:sp>
      <p:sp>
        <p:nvSpPr>
          <p:cNvPr id="3" name="2 Dikdörtgen"/>
          <p:cNvSpPr/>
          <p:nvPr/>
        </p:nvSpPr>
        <p:spPr>
          <a:xfrm>
            <a:off x="1738282" y="642919"/>
            <a:ext cx="8929718" cy="6678751"/>
          </a:xfrm>
          <a:prstGeom prst="rect">
            <a:avLst/>
          </a:prstGeom>
        </p:spPr>
        <p:txBody>
          <a:bodyPr wrap="square">
            <a:spAutoFit/>
          </a:bodyPr>
          <a:lstStyle/>
          <a:p>
            <a:pPr>
              <a:buFont typeface="Wingdings" pitchFamily="2" charset="2"/>
              <a:buChar char="Ø"/>
            </a:pPr>
            <a:r>
              <a:rPr lang="en-US" sz="2400" b="1" dirty="0">
                <a:latin typeface="Comic Sans MS" pitchFamily="66" charset="0"/>
              </a:rPr>
              <a:t>What should be considered when working with glass devices?</a:t>
            </a:r>
            <a:br>
              <a:rPr lang="en-US" sz="2400" b="1" dirty="0">
                <a:latin typeface="Comic Sans MS" pitchFamily="66" charset="0"/>
              </a:rPr>
            </a:br>
            <a:endParaRPr lang="tr-TR" sz="2400" b="1" dirty="0">
              <a:latin typeface="Comic Sans MS" pitchFamily="66" charset="0"/>
            </a:endParaRPr>
          </a:p>
          <a:p>
            <a:pPr>
              <a:buFont typeface="Wingdings" pitchFamily="2" charset="2"/>
              <a:buChar char="Ø"/>
            </a:pPr>
            <a:r>
              <a:rPr lang="en-US" sz="2400" b="1" dirty="0">
                <a:latin typeface="Comic Sans MS" pitchFamily="66" charset="0"/>
              </a:rPr>
              <a:t>How can interlocked glass connections be separated?</a:t>
            </a:r>
            <a:br>
              <a:rPr lang="en-US" sz="2400" b="1" dirty="0">
                <a:latin typeface="Comic Sans MS" pitchFamily="66" charset="0"/>
              </a:rPr>
            </a:br>
            <a:endParaRPr lang="tr-TR" sz="2400" b="1" dirty="0">
              <a:latin typeface="Comic Sans MS" pitchFamily="66" charset="0"/>
            </a:endParaRPr>
          </a:p>
          <a:p>
            <a:pPr>
              <a:buFont typeface="Wingdings" pitchFamily="2" charset="2"/>
              <a:buChar char="Ø"/>
            </a:pPr>
            <a:r>
              <a:rPr lang="en-US" sz="2400" b="1" dirty="0">
                <a:latin typeface="Comic Sans MS" pitchFamily="66" charset="0"/>
              </a:rPr>
              <a:t>How can devices be installed properly and robustly?</a:t>
            </a:r>
            <a:br>
              <a:rPr lang="en-US" sz="2400" b="1" dirty="0">
                <a:latin typeface="Comic Sans MS" pitchFamily="66" charset="0"/>
              </a:rPr>
            </a:br>
            <a:endParaRPr lang="tr-TR" sz="2400" b="1" dirty="0">
              <a:latin typeface="Comic Sans MS" pitchFamily="66" charset="0"/>
            </a:endParaRPr>
          </a:p>
          <a:p>
            <a:pPr>
              <a:buFont typeface="Wingdings" pitchFamily="2" charset="2"/>
              <a:buChar char="Ø"/>
            </a:pPr>
            <a:r>
              <a:rPr lang="en-US" sz="2400" b="1" dirty="0">
                <a:latin typeface="Comic Sans MS" pitchFamily="66" charset="0"/>
              </a:rPr>
              <a:t>What hazards exist in electrical devices?</a:t>
            </a:r>
            <a:br>
              <a:rPr lang="en-US" sz="2400" b="1" dirty="0">
                <a:latin typeface="Comic Sans MS" pitchFamily="66" charset="0"/>
              </a:rPr>
            </a:br>
            <a:endParaRPr lang="tr-TR" sz="2400" b="1" dirty="0">
              <a:latin typeface="Comic Sans MS" pitchFamily="66" charset="0"/>
            </a:endParaRPr>
          </a:p>
          <a:p>
            <a:pPr>
              <a:buFont typeface="Wingdings" pitchFamily="2" charset="2"/>
              <a:buChar char="Ø"/>
            </a:pPr>
            <a:r>
              <a:rPr lang="en-US" sz="2400" b="1" dirty="0">
                <a:latin typeface="Comic Sans MS" pitchFamily="66" charset="0"/>
              </a:rPr>
              <a:t>What kinds of risks are encountered during heating and cooling of the devices?</a:t>
            </a:r>
            <a:br>
              <a:rPr lang="en-US" sz="2400" b="1" dirty="0">
                <a:latin typeface="Comic Sans MS" pitchFamily="66" charset="0"/>
              </a:rPr>
            </a:br>
            <a:endParaRPr lang="tr-TR" sz="2400" b="1" dirty="0">
              <a:latin typeface="Comic Sans MS" pitchFamily="66" charset="0"/>
            </a:endParaRPr>
          </a:p>
          <a:p>
            <a:pPr>
              <a:buFont typeface="Wingdings" pitchFamily="2" charset="2"/>
              <a:buChar char="Ø"/>
            </a:pPr>
            <a:r>
              <a:rPr lang="en-US" sz="2400" b="1" dirty="0" err="1">
                <a:latin typeface="Comic Sans MS" pitchFamily="66" charset="0"/>
              </a:rPr>
              <a:t>Wh</a:t>
            </a:r>
            <a:r>
              <a:rPr lang="tr-TR" sz="2400" b="1" dirty="0" err="1">
                <a:latin typeface="Comic Sans MS" pitchFamily="66" charset="0"/>
              </a:rPr>
              <a:t>ich</a:t>
            </a:r>
            <a:r>
              <a:rPr lang="en-US" sz="2400" b="1" dirty="0">
                <a:latin typeface="Comic Sans MS" pitchFamily="66" charset="0"/>
              </a:rPr>
              <a:t> heating and cooling environments should be used?</a:t>
            </a:r>
            <a:br>
              <a:rPr lang="en-US" sz="2400" b="1" dirty="0">
                <a:latin typeface="Comic Sans MS" pitchFamily="66" charset="0"/>
              </a:rPr>
            </a:br>
            <a:endParaRPr lang="tr-TR" sz="2400" b="1" dirty="0">
              <a:latin typeface="Comic Sans MS" pitchFamily="66" charset="0"/>
            </a:endParaRPr>
          </a:p>
          <a:p>
            <a:pPr>
              <a:buFont typeface="Wingdings" pitchFamily="2" charset="2"/>
              <a:buChar char="Ø"/>
            </a:pPr>
            <a:r>
              <a:rPr lang="en-US" sz="2400" b="1" dirty="0">
                <a:latin typeface="Comic Sans MS" pitchFamily="66" charset="0"/>
              </a:rPr>
              <a:t>What should be considered when working under low pressures?</a:t>
            </a:r>
            <a:r>
              <a:rPr lang="en-US" sz="2200" b="1" dirty="0">
                <a:latin typeface="Comic Sans MS" pitchFamily="66" charset="0"/>
              </a:rPr>
              <a:t/>
            </a:r>
            <a:br>
              <a:rPr lang="en-US" sz="2200" b="1" dirty="0">
                <a:latin typeface="Comic Sans MS" pitchFamily="66" charset="0"/>
              </a:rPr>
            </a:br>
            <a:endParaRPr lang="tr-TR" sz="2200" b="1" dirty="0">
              <a:latin typeface="Comic Sans MS" pitchFamily="66" charset="0"/>
            </a:endParaRPr>
          </a:p>
          <a:p>
            <a:pPr>
              <a:buFont typeface="Wingdings" pitchFamily="2" charset="2"/>
              <a:buChar char="Ø"/>
            </a:pPr>
            <a:endParaRPr lang="tr-TR" sz="2200" b="1" dirty="0">
              <a:latin typeface="Comic Sans MS" pitchFamily="66" charset="0"/>
            </a:endParaRPr>
          </a:p>
        </p:txBody>
      </p:sp>
    </p:spTree>
    <p:extLst>
      <p:ext uri="{BB962C8B-B14F-4D97-AF65-F5344CB8AC3E}">
        <p14:creationId xmlns:p14="http://schemas.microsoft.com/office/powerpoint/2010/main" val="3422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582594"/>
          </a:xfrm>
        </p:spPr>
        <p:txBody>
          <a:bodyPr>
            <a:normAutofit/>
          </a:bodyPr>
          <a:lstStyle/>
          <a:p>
            <a:r>
              <a:rPr lang="tr-TR" sz="2400" b="1" dirty="0" err="1">
                <a:solidFill>
                  <a:srgbClr val="FF0000"/>
                </a:solidFill>
                <a:latin typeface="Comic Sans MS" pitchFamily="66" charset="0"/>
              </a:rPr>
              <a:t>Cooling</a:t>
            </a:r>
            <a:endParaRPr lang="tr-TR" sz="2400" b="1" dirty="0">
              <a:solidFill>
                <a:srgbClr val="FF0000"/>
              </a:solidFill>
              <a:latin typeface="Comic Sans MS" pitchFamily="66" charset="0"/>
            </a:endParaRPr>
          </a:p>
        </p:txBody>
      </p:sp>
      <p:sp>
        <p:nvSpPr>
          <p:cNvPr id="3" name="2 İçerik Yer Tutucusu"/>
          <p:cNvSpPr>
            <a:spLocks noGrp="1"/>
          </p:cNvSpPr>
          <p:nvPr>
            <p:ph idx="1"/>
          </p:nvPr>
        </p:nvSpPr>
        <p:spPr>
          <a:xfrm>
            <a:off x="1809720" y="1000108"/>
            <a:ext cx="8643998" cy="5715040"/>
          </a:xfrm>
        </p:spPr>
        <p:txBody>
          <a:bodyPr>
            <a:normAutofit fontScale="85000" lnSpcReduction="20000"/>
          </a:bodyPr>
          <a:lstStyle/>
          <a:p>
            <a:pPr>
              <a:buFont typeface="Wingdings" pitchFamily="2" charset="2"/>
              <a:buChar char="Ø"/>
            </a:pPr>
            <a:r>
              <a:rPr lang="tr-TR" b="1" dirty="0" err="1">
                <a:latin typeface="Comic Sans MS" pitchFamily="66" charset="0"/>
              </a:rPr>
              <a:t>Ice</a:t>
            </a:r>
            <a:r>
              <a:rPr lang="tr-TR" b="1" dirty="0">
                <a:latin typeface="Comic Sans MS" pitchFamily="66" charset="0"/>
              </a:rPr>
              <a:t>, </a:t>
            </a:r>
            <a:r>
              <a:rPr lang="tr-TR" b="1" dirty="0" err="1">
                <a:latin typeface="Comic Sans MS" pitchFamily="66" charset="0"/>
              </a:rPr>
              <a:t>water</a:t>
            </a:r>
            <a:r>
              <a:rPr lang="tr-TR" b="1" dirty="0">
                <a:latin typeface="Comic Sans MS" pitchFamily="66" charset="0"/>
              </a:rPr>
              <a:t>/</a:t>
            </a:r>
            <a:r>
              <a:rPr lang="tr-TR" b="1" dirty="0" err="1">
                <a:latin typeface="Comic Sans MS" pitchFamily="66" charset="0"/>
              </a:rPr>
              <a:t>ice</a:t>
            </a:r>
            <a:r>
              <a:rPr lang="tr-TR" b="1" dirty="0">
                <a:latin typeface="Comic Sans MS" pitchFamily="66" charset="0"/>
              </a:rPr>
              <a:t> </a:t>
            </a:r>
            <a:r>
              <a:rPr lang="tr-TR" b="1" dirty="0" err="1">
                <a:latin typeface="Comic Sans MS" pitchFamily="66" charset="0"/>
              </a:rPr>
              <a:t>mixture</a:t>
            </a:r>
            <a:r>
              <a:rPr lang="tr-TR" b="1" dirty="0">
                <a:latin typeface="Comic Sans MS" pitchFamily="66" charset="0"/>
              </a:rPr>
              <a:t> (0 </a:t>
            </a:r>
            <a:r>
              <a:rPr lang="tr-TR" b="1" dirty="0" err="1">
                <a:latin typeface="Comic Sans MS" pitchFamily="66" charset="0"/>
              </a:rPr>
              <a:t>oC</a:t>
            </a:r>
            <a:r>
              <a:rPr lang="tr-TR" b="1" dirty="0">
                <a:latin typeface="Comic Sans MS" pitchFamily="66" charset="0"/>
              </a:rPr>
              <a:t>), </a:t>
            </a:r>
            <a:r>
              <a:rPr lang="tr-TR" b="1" dirty="0" err="1">
                <a:latin typeface="Comic Sans MS" pitchFamily="66" charset="0"/>
              </a:rPr>
              <a:t>ice</a:t>
            </a:r>
            <a:r>
              <a:rPr lang="tr-TR" b="1" dirty="0">
                <a:latin typeface="Comic Sans MS" pitchFamily="66" charset="0"/>
              </a:rPr>
              <a:t>/</a:t>
            </a:r>
            <a:r>
              <a:rPr lang="tr-TR" b="1" dirty="0" err="1">
                <a:latin typeface="Comic Sans MS" pitchFamily="66" charset="0"/>
              </a:rPr>
              <a:t>salts</a:t>
            </a:r>
            <a:r>
              <a:rPr lang="tr-TR" b="1" dirty="0">
                <a:latin typeface="Comic Sans MS" pitchFamily="66" charset="0"/>
              </a:rPr>
              <a:t> </a:t>
            </a:r>
            <a:r>
              <a:rPr lang="tr-TR" b="1" dirty="0" err="1">
                <a:latin typeface="Comic Sans MS" pitchFamily="66" charset="0"/>
              </a:rPr>
              <a:t>mixtures</a:t>
            </a:r>
            <a:endParaRPr lang="tr-TR" b="1" dirty="0">
              <a:latin typeface="Comic Sans MS" pitchFamily="66" charset="0"/>
            </a:endParaRPr>
          </a:p>
          <a:p>
            <a:pPr>
              <a:buNone/>
            </a:pPr>
            <a:r>
              <a:rPr lang="tr-TR" b="1" dirty="0">
                <a:latin typeface="Comic Sans MS" pitchFamily="66" charset="0"/>
              </a:rPr>
              <a:t>  (</a:t>
            </a:r>
            <a:r>
              <a:rPr lang="tr-TR" b="1" dirty="0" err="1">
                <a:latin typeface="Comic Sans MS" pitchFamily="66" charset="0"/>
              </a:rPr>
              <a:t>up</a:t>
            </a:r>
            <a:r>
              <a:rPr lang="tr-TR" b="1" dirty="0">
                <a:latin typeface="Comic Sans MS" pitchFamily="66" charset="0"/>
              </a:rPr>
              <a:t> </a:t>
            </a:r>
            <a:r>
              <a:rPr lang="tr-TR" b="1" dirty="0" err="1">
                <a:latin typeface="Comic Sans MS" pitchFamily="66" charset="0"/>
              </a:rPr>
              <a:t>to</a:t>
            </a:r>
            <a:r>
              <a:rPr lang="tr-TR" b="1" dirty="0">
                <a:latin typeface="Comic Sans MS" pitchFamily="66" charset="0"/>
              </a:rPr>
              <a:t> – 39 </a:t>
            </a:r>
            <a:r>
              <a:rPr lang="tr-TR" b="1" dirty="0" err="1">
                <a:latin typeface="Comic Sans MS" pitchFamily="66" charset="0"/>
              </a:rPr>
              <a:t>oC</a:t>
            </a:r>
            <a:r>
              <a:rPr lang="tr-TR" b="1" dirty="0">
                <a:latin typeface="Comic Sans MS" pitchFamily="66" charset="0"/>
              </a:rPr>
              <a:t>), </a:t>
            </a:r>
            <a:r>
              <a:rPr lang="tr-TR" b="1" dirty="0" err="1">
                <a:latin typeface="Comic Sans MS" pitchFamily="66" charset="0"/>
              </a:rPr>
              <a:t>solvent</a:t>
            </a:r>
            <a:r>
              <a:rPr lang="tr-TR" b="1" dirty="0">
                <a:latin typeface="Comic Sans MS" pitchFamily="66" charset="0"/>
              </a:rPr>
              <a:t>/</a:t>
            </a:r>
            <a:r>
              <a:rPr lang="tr-TR" b="1" dirty="0" err="1">
                <a:latin typeface="Comic Sans MS" pitchFamily="66" charset="0"/>
              </a:rPr>
              <a:t>dry</a:t>
            </a:r>
            <a:r>
              <a:rPr lang="tr-TR" b="1" dirty="0">
                <a:latin typeface="Comic Sans MS" pitchFamily="66" charset="0"/>
              </a:rPr>
              <a:t> </a:t>
            </a:r>
            <a:r>
              <a:rPr lang="tr-TR" b="1" dirty="0" err="1">
                <a:latin typeface="Comic Sans MS" pitchFamily="66" charset="0"/>
              </a:rPr>
              <a:t>ıce</a:t>
            </a:r>
            <a:r>
              <a:rPr lang="tr-TR" b="1" dirty="0">
                <a:latin typeface="Comic Sans MS" pitchFamily="66" charset="0"/>
              </a:rPr>
              <a:t> </a:t>
            </a:r>
            <a:r>
              <a:rPr lang="tr-TR" b="1" dirty="0" err="1">
                <a:latin typeface="Comic Sans MS" pitchFamily="66" charset="0"/>
              </a:rPr>
              <a:t>mixtures</a:t>
            </a:r>
            <a:r>
              <a:rPr lang="tr-TR" b="1" dirty="0">
                <a:latin typeface="Comic Sans MS" pitchFamily="66" charset="0"/>
              </a:rPr>
              <a:t> (-78 </a:t>
            </a:r>
            <a:r>
              <a:rPr lang="tr-TR" b="1" dirty="0" err="1">
                <a:latin typeface="Comic Sans MS" pitchFamily="66" charset="0"/>
              </a:rPr>
              <a:t>to</a:t>
            </a:r>
            <a:endParaRPr lang="tr-TR" b="1" dirty="0">
              <a:latin typeface="Comic Sans MS" pitchFamily="66" charset="0"/>
            </a:endParaRPr>
          </a:p>
          <a:p>
            <a:pPr>
              <a:buNone/>
            </a:pPr>
            <a:r>
              <a:rPr lang="tr-TR" b="1" dirty="0">
                <a:latin typeface="Comic Sans MS" pitchFamily="66" charset="0"/>
              </a:rPr>
              <a:t>  – 100 </a:t>
            </a:r>
            <a:r>
              <a:rPr lang="tr-TR" b="1" dirty="0" err="1">
                <a:latin typeface="Comic Sans MS" pitchFamily="66" charset="0"/>
              </a:rPr>
              <a:t>oC</a:t>
            </a:r>
            <a:r>
              <a:rPr lang="tr-TR" b="1" dirty="0">
                <a:latin typeface="Comic Sans MS" pitchFamily="66" charset="0"/>
              </a:rPr>
              <a:t>) </a:t>
            </a:r>
            <a:r>
              <a:rPr lang="tr-TR" b="1" dirty="0" err="1">
                <a:latin typeface="Comic Sans MS" pitchFamily="66" charset="0"/>
              </a:rPr>
              <a:t>and</a:t>
            </a:r>
            <a:r>
              <a:rPr lang="tr-TR" b="1" dirty="0">
                <a:latin typeface="Comic Sans MS" pitchFamily="66" charset="0"/>
              </a:rPr>
              <a:t> </a:t>
            </a:r>
            <a:r>
              <a:rPr lang="tr-TR" b="1" dirty="0" err="1">
                <a:latin typeface="Comic Sans MS" pitchFamily="66" charset="0"/>
              </a:rPr>
              <a:t>liquid</a:t>
            </a:r>
            <a:r>
              <a:rPr lang="tr-TR" b="1" dirty="0">
                <a:latin typeface="Comic Sans MS" pitchFamily="66" charset="0"/>
              </a:rPr>
              <a:t> </a:t>
            </a:r>
            <a:r>
              <a:rPr lang="tr-TR" b="1" dirty="0" err="1">
                <a:latin typeface="Comic Sans MS" pitchFamily="66" charset="0"/>
              </a:rPr>
              <a:t>nitrogen</a:t>
            </a:r>
            <a:r>
              <a:rPr lang="tr-TR" b="1" dirty="0">
                <a:latin typeface="Comic Sans MS" pitchFamily="66" charset="0"/>
              </a:rPr>
              <a:t> (-196 </a:t>
            </a:r>
            <a:r>
              <a:rPr lang="tr-TR" b="1" dirty="0" err="1">
                <a:latin typeface="Comic Sans MS" pitchFamily="66" charset="0"/>
              </a:rPr>
              <a:t>oC</a:t>
            </a:r>
            <a:r>
              <a:rPr lang="tr-TR" b="1" dirty="0">
                <a:latin typeface="Comic Sans MS" pitchFamily="66" charset="0"/>
              </a:rPr>
              <a:t>) can be </a:t>
            </a:r>
            <a:r>
              <a:rPr lang="tr-TR" b="1" dirty="0" err="1">
                <a:latin typeface="Comic Sans MS" pitchFamily="66" charset="0"/>
              </a:rPr>
              <a:t>used</a:t>
            </a:r>
            <a:endParaRPr lang="tr-TR" b="1" dirty="0">
              <a:latin typeface="Comic Sans MS" pitchFamily="66" charset="0"/>
            </a:endParaRPr>
          </a:p>
          <a:p>
            <a:pPr>
              <a:buNone/>
            </a:pPr>
            <a:r>
              <a:rPr lang="tr-TR" b="1" dirty="0">
                <a:latin typeface="Comic Sans MS" pitchFamily="66" charset="0"/>
              </a:rPr>
              <a:t>  as a </a:t>
            </a:r>
            <a:r>
              <a:rPr lang="tr-TR" b="1" dirty="0" err="1">
                <a:latin typeface="Comic Sans MS" pitchFamily="66" charset="0"/>
              </a:rPr>
              <a:t>cooling</a:t>
            </a:r>
            <a:r>
              <a:rPr lang="tr-TR" b="1" dirty="0">
                <a:latin typeface="Comic Sans MS" pitchFamily="66" charset="0"/>
              </a:rPr>
              <a:t> </a:t>
            </a:r>
            <a:r>
              <a:rPr lang="tr-TR" b="1" dirty="0" err="1">
                <a:latin typeface="Comic Sans MS" pitchFamily="66" charset="0"/>
              </a:rPr>
              <a:t>medium</a:t>
            </a:r>
            <a:endParaRPr lang="tr-TR" b="1" dirty="0">
              <a:latin typeface="Comic Sans MS" pitchFamily="66" charset="0"/>
            </a:endParaRPr>
          </a:p>
          <a:p>
            <a:pPr>
              <a:buNone/>
            </a:pPr>
            <a:endParaRPr lang="tr-TR" b="1" dirty="0">
              <a:latin typeface="Comic Sans MS" pitchFamily="66" charset="0"/>
            </a:endParaRPr>
          </a:p>
          <a:p>
            <a:pPr>
              <a:buFont typeface="Wingdings" pitchFamily="2" charset="2"/>
              <a:buChar char="Ø"/>
            </a:pPr>
            <a:r>
              <a:rPr lang="en-US" b="1" dirty="0">
                <a:latin typeface="Comic Sans MS" pitchFamily="66" charset="0"/>
              </a:rPr>
              <a:t>Avoid skin and eye contact with cryogenic liquids.</a:t>
            </a:r>
            <a:endParaRPr lang="tr-TR" b="1" dirty="0">
              <a:latin typeface="Comic Sans MS" pitchFamily="66" charset="0"/>
            </a:endParaRPr>
          </a:p>
          <a:p>
            <a:pPr>
              <a:buFont typeface="Wingdings" pitchFamily="2" charset="2"/>
              <a:buChar char="Ø"/>
            </a:pPr>
            <a:endParaRPr lang="tr-TR" b="1" dirty="0">
              <a:latin typeface="Comic Sans MS" pitchFamily="66" charset="0"/>
            </a:endParaRPr>
          </a:p>
          <a:p>
            <a:pPr>
              <a:buFont typeface="Wingdings" pitchFamily="2" charset="2"/>
              <a:buChar char="Ø"/>
            </a:pPr>
            <a:r>
              <a:rPr lang="en-US" b="1" dirty="0">
                <a:latin typeface="Comic Sans MS" pitchFamily="66" charset="0"/>
              </a:rPr>
              <a:t>Wear appropriate personal protective equipment,</a:t>
            </a:r>
            <a:endParaRPr lang="tr-TR" b="1" dirty="0">
              <a:latin typeface="Comic Sans MS" pitchFamily="66" charset="0"/>
            </a:endParaRPr>
          </a:p>
          <a:p>
            <a:pPr>
              <a:buNone/>
            </a:pPr>
            <a:r>
              <a:rPr lang="tr-TR" b="1" dirty="0">
                <a:latin typeface="Comic Sans MS" pitchFamily="66" charset="0"/>
              </a:rPr>
              <a:t>  </a:t>
            </a:r>
            <a:r>
              <a:rPr lang="en-US" b="1" dirty="0">
                <a:latin typeface="Comic Sans MS" pitchFamily="66" charset="0"/>
              </a:rPr>
              <a:t>such as a laboratory coat, temperature resistant</a:t>
            </a:r>
            <a:endParaRPr lang="tr-TR" b="1" dirty="0">
              <a:latin typeface="Comic Sans MS" pitchFamily="66" charset="0"/>
            </a:endParaRPr>
          </a:p>
          <a:p>
            <a:pPr>
              <a:buNone/>
            </a:pPr>
            <a:r>
              <a:rPr lang="tr-TR" b="1" dirty="0">
                <a:latin typeface="Comic Sans MS" pitchFamily="66" charset="0"/>
              </a:rPr>
              <a:t>  </a:t>
            </a:r>
            <a:r>
              <a:rPr lang="en-US" b="1" dirty="0">
                <a:latin typeface="Comic Sans MS" pitchFamily="66" charset="0"/>
              </a:rPr>
              <a:t>gloves, and chemical splash goggles. Also, do not inhale</a:t>
            </a:r>
            <a:r>
              <a:rPr lang="tr-TR" b="1" dirty="0">
                <a:latin typeface="Comic Sans MS" pitchFamily="66" charset="0"/>
              </a:rPr>
              <a:t>  </a:t>
            </a:r>
            <a:r>
              <a:rPr lang="en-US" b="1" dirty="0">
                <a:latin typeface="Comic Sans MS" pitchFamily="66" charset="0"/>
              </a:rPr>
              <a:t>cryogenic vapors. </a:t>
            </a:r>
            <a:endParaRPr lang="tr-TR" b="1" dirty="0">
              <a:latin typeface="Comic Sans MS" pitchFamily="66" charset="0"/>
            </a:endParaRPr>
          </a:p>
          <a:p>
            <a:pPr>
              <a:buNone/>
            </a:pPr>
            <a:endParaRPr lang="tr-TR" dirty="0"/>
          </a:p>
          <a:p>
            <a:pPr>
              <a:buFont typeface="Wingdings" pitchFamily="2" charset="2"/>
              <a:buChar char="Ø"/>
            </a:pPr>
            <a:r>
              <a:rPr lang="en-US" b="1" dirty="0">
                <a:latin typeface="Comic Sans MS" pitchFamily="66" charset="0"/>
              </a:rPr>
              <a:t>Store cryogenic liquids in double-walled, insulated</a:t>
            </a:r>
            <a:endParaRPr lang="tr-TR" b="1" dirty="0">
              <a:latin typeface="Comic Sans MS" pitchFamily="66" charset="0"/>
            </a:endParaRPr>
          </a:p>
          <a:p>
            <a:pPr>
              <a:buNone/>
            </a:pPr>
            <a:r>
              <a:rPr lang="tr-TR" b="1" dirty="0">
                <a:latin typeface="Comic Sans MS" pitchFamily="66" charset="0"/>
              </a:rPr>
              <a:t>  </a:t>
            </a:r>
            <a:r>
              <a:rPr lang="en-US" b="1" dirty="0">
                <a:latin typeface="Comic Sans MS" pitchFamily="66" charset="0"/>
              </a:rPr>
              <a:t>containers (e.g., Dewar flasks) which are designed for</a:t>
            </a:r>
            <a:endParaRPr lang="tr-TR" b="1" dirty="0">
              <a:latin typeface="Comic Sans MS" pitchFamily="66" charset="0"/>
            </a:endParaRPr>
          </a:p>
          <a:p>
            <a:pPr>
              <a:buNone/>
            </a:pPr>
            <a:r>
              <a:rPr lang="tr-TR" b="1" dirty="0">
                <a:latin typeface="Comic Sans MS" pitchFamily="66" charset="0"/>
              </a:rPr>
              <a:t>  </a:t>
            </a:r>
            <a:r>
              <a:rPr lang="en-US" b="1" dirty="0">
                <a:latin typeface="Comic Sans MS" pitchFamily="66" charset="0"/>
              </a:rPr>
              <a:t>this use. </a:t>
            </a:r>
          </a:p>
          <a:p>
            <a:endParaRPr lang="en-US" b="1" dirty="0">
              <a:latin typeface="Comic Sans MS" pitchFamily="66" charset="0"/>
            </a:endParaRPr>
          </a:p>
          <a:p>
            <a:endParaRPr lang="tr-TR" b="1" dirty="0">
              <a:latin typeface="Comic Sans MS" pitchFamily="66" charset="0"/>
            </a:endParaRPr>
          </a:p>
        </p:txBody>
      </p:sp>
    </p:spTree>
    <p:extLst>
      <p:ext uri="{BB962C8B-B14F-4D97-AF65-F5344CB8AC3E}">
        <p14:creationId xmlns:p14="http://schemas.microsoft.com/office/powerpoint/2010/main" val="3217857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42852"/>
            <a:ext cx="8229600" cy="428628"/>
          </a:xfrm>
        </p:spPr>
        <p:txBody>
          <a:bodyPr>
            <a:normAutofit fontScale="90000"/>
          </a:bodyPr>
          <a:lstStyle/>
          <a:p>
            <a:pPr algn="ctr"/>
            <a:r>
              <a:rPr lang="tr-TR" sz="2800" b="1" dirty="0" err="1">
                <a:solidFill>
                  <a:srgbClr val="FF0000"/>
                </a:solidFill>
                <a:latin typeface="Comic Sans MS" pitchFamily="66" charset="0"/>
              </a:rPr>
              <a:t>Special</a:t>
            </a:r>
            <a:r>
              <a:rPr lang="tr-TR" sz="2800" b="1" dirty="0">
                <a:solidFill>
                  <a:srgbClr val="FF0000"/>
                </a:solidFill>
                <a:latin typeface="Comic Sans MS" pitchFamily="66" charset="0"/>
              </a:rPr>
              <a:t> </a:t>
            </a:r>
            <a:r>
              <a:rPr lang="tr-TR" sz="2800" b="1" dirty="0" err="1">
                <a:solidFill>
                  <a:srgbClr val="FF0000"/>
                </a:solidFill>
                <a:latin typeface="Comic Sans MS" pitchFamily="66" charset="0"/>
              </a:rPr>
              <a:t>working</a:t>
            </a:r>
            <a:r>
              <a:rPr lang="tr-TR" sz="2800" b="1" dirty="0">
                <a:solidFill>
                  <a:srgbClr val="FF0000"/>
                </a:solidFill>
                <a:latin typeface="Comic Sans MS" pitchFamily="66" charset="0"/>
              </a:rPr>
              <a:t> </a:t>
            </a:r>
            <a:r>
              <a:rPr lang="tr-TR" sz="2800" b="1" dirty="0" err="1">
                <a:solidFill>
                  <a:srgbClr val="FF0000"/>
                </a:solidFill>
                <a:latin typeface="Comic Sans MS" pitchFamily="66" charset="0"/>
              </a:rPr>
              <a:t>methods</a:t>
            </a:r>
            <a:endParaRPr lang="tr-TR" sz="2800" b="1" dirty="0">
              <a:solidFill>
                <a:srgbClr val="FF0000"/>
              </a:solidFill>
              <a:latin typeface="Comic Sans MS" pitchFamily="66" charset="0"/>
            </a:endParaRPr>
          </a:p>
        </p:txBody>
      </p:sp>
      <p:sp>
        <p:nvSpPr>
          <p:cNvPr id="3" name="2 İçerik Yer Tutucusu"/>
          <p:cNvSpPr>
            <a:spLocks noGrp="1"/>
          </p:cNvSpPr>
          <p:nvPr>
            <p:ph idx="1"/>
          </p:nvPr>
        </p:nvSpPr>
        <p:spPr>
          <a:xfrm>
            <a:off x="1809720" y="1000108"/>
            <a:ext cx="8229600" cy="4389120"/>
          </a:xfrm>
        </p:spPr>
        <p:txBody>
          <a:bodyPr>
            <a:normAutofit lnSpcReduction="10000"/>
          </a:bodyPr>
          <a:lstStyle/>
          <a:p>
            <a:r>
              <a:rPr lang="en-US" b="1" dirty="0" smtClean="0">
                <a:solidFill>
                  <a:srgbClr val="7030A0"/>
                </a:solidFill>
                <a:latin typeface="Comic Sans MS" pitchFamily="66" charset="0"/>
              </a:rPr>
              <a:t>Working Under Low Pressure</a:t>
            </a:r>
          </a:p>
          <a:p>
            <a:r>
              <a:rPr lang="en-US" b="1" dirty="0" smtClean="0">
                <a:latin typeface="Comic Sans MS" pitchFamily="66" charset="0"/>
              </a:rPr>
              <a:t>Glass materials with scratches or cracks on the outer surface should not be used.</a:t>
            </a:r>
          </a:p>
          <a:p>
            <a:r>
              <a:rPr lang="en-US" b="1" dirty="0" smtClean="0">
                <a:latin typeface="Comic Sans MS" pitchFamily="66" charset="0"/>
              </a:rPr>
              <a:t>Vacuumed glass should not be heated in one direction.</a:t>
            </a:r>
          </a:p>
          <a:p>
            <a:r>
              <a:rPr lang="en-US" b="1" dirty="0" smtClean="0">
                <a:latin typeface="Comic Sans MS" pitchFamily="66" charset="0"/>
              </a:rPr>
              <a:t>Only spherical glassware should be used.</a:t>
            </a:r>
          </a:p>
          <a:p>
            <a:r>
              <a:rPr lang="en-US" b="1" dirty="0" smtClean="0">
                <a:latin typeface="Comic Sans MS" pitchFamily="66" charset="0"/>
              </a:rPr>
              <a:t>When large volume glass containers are vacuumed, the glass container must be surrounded by a wire cage in case the glass is broken and scattered.</a:t>
            </a:r>
            <a:endParaRPr lang="tr-TR" b="1" dirty="0">
              <a:latin typeface="Comic Sans MS" pitchFamily="66" charset="0"/>
            </a:endParaRPr>
          </a:p>
        </p:txBody>
      </p:sp>
    </p:spTree>
    <p:extLst>
      <p:ext uri="{BB962C8B-B14F-4D97-AF65-F5344CB8AC3E}">
        <p14:creationId xmlns:p14="http://schemas.microsoft.com/office/powerpoint/2010/main" val="2531717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024034" y="1142984"/>
            <a:ext cx="7929618" cy="2677656"/>
          </a:xfrm>
          <a:prstGeom prst="rect">
            <a:avLst/>
          </a:prstGeom>
        </p:spPr>
        <p:txBody>
          <a:bodyPr wrap="square">
            <a:spAutoFit/>
          </a:bodyPr>
          <a:lstStyle/>
          <a:p>
            <a:pPr>
              <a:lnSpc>
                <a:spcPct val="150000"/>
              </a:lnSpc>
              <a:buFont typeface="Wingdings" pitchFamily="2" charset="2"/>
              <a:buChar char="Ø"/>
            </a:pPr>
            <a:r>
              <a:rPr lang="en-US" sz="2800" dirty="0">
                <a:latin typeface="Comic Sans MS" pitchFamily="66" charset="0"/>
              </a:rPr>
              <a:t>How to work with pressure cylinders (tubes)?</a:t>
            </a:r>
            <a:endParaRPr lang="tr-TR" sz="2800" dirty="0">
              <a:latin typeface="Comic Sans MS" pitchFamily="66" charset="0"/>
            </a:endParaRPr>
          </a:p>
          <a:p>
            <a:pPr>
              <a:lnSpc>
                <a:spcPct val="150000"/>
              </a:lnSpc>
              <a:buFont typeface="Wingdings" pitchFamily="2" charset="2"/>
              <a:buChar char="Ø"/>
            </a:pPr>
            <a:r>
              <a:rPr lang="en-US" sz="2800" dirty="0">
                <a:latin typeface="Comic Sans MS" pitchFamily="66" charset="0"/>
              </a:rPr>
              <a:t>How to work with gas-passing systems?</a:t>
            </a:r>
            <a:endParaRPr lang="tr-TR" sz="2800" dirty="0">
              <a:latin typeface="Comic Sans MS" pitchFamily="66" charset="0"/>
            </a:endParaRPr>
          </a:p>
          <a:p>
            <a:pPr>
              <a:lnSpc>
                <a:spcPct val="150000"/>
              </a:lnSpc>
              <a:buFont typeface="Wingdings" pitchFamily="2" charset="2"/>
              <a:buChar char="Ø"/>
            </a:pPr>
            <a:r>
              <a:rPr lang="en-US" sz="2800" dirty="0">
                <a:latin typeface="Comic Sans MS" pitchFamily="66" charset="0"/>
              </a:rPr>
              <a:t>How to prevent toxic or corrosive gas leaks?</a:t>
            </a:r>
            <a:endParaRPr lang="tr-TR" sz="2800" dirty="0">
              <a:latin typeface="Comic Sans MS" pitchFamily="66" charset="0"/>
            </a:endParaRPr>
          </a:p>
        </p:txBody>
      </p:sp>
    </p:spTree>
    <p:extLst>
      <p:ext uri="{BB962C8B-B14F-4D97-AF65-F5344CB8AC3E}">
        <p14:creationId xmlns:p14="http://schemas.microsoft.com/office/powerpoint/2010/main" val="2368839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14290"/>
            <a:ext cx="8305800" cy="571504"/>
          </a:xfrm>
        </p:spPr>
        <p:txBody>
          <a:bodyPr>
            <a:normAutofit/>
          </a:bodyPr>
          <a:lstStyle/>
          <a:p>
            <a:pPr algn="ctr"/>
            <a:r>
              <a:rPr lang="tr-TR" sz="3200" b="1" dirty="0" err="1">
                <a:solidFill>
                  <a:srgbClr val="FF0000"/>
                </a:solidFill>
                <a:latin typeface="Comic Sans MS" pitchFamily="66" charset="0"/>
              </a:rPr>
              <a:t>Working</a:t>
            </a:r>
            <a:r>
              <a:rPr lang="tr-TR" sz="3200" b="1" dirty="0">
                <a:solidFill>
                  <a:srgbClr val="FF0000"/>
                </a:solidFill>
                <a:latin typeface="Comic Sans MS" pitchFamily="66" charset="0"/>
              </a:rPr>
              <a:t> </a:t>
            </a:r>
            <a:r>
              <a:rPr lang="tr-TR" sz="3200" b="1" dirty="0" err="1">
                <a:solidFill>
                  <a:srgbClr val="FF0000"/>
                </a:solidFill>
                <a:latin typeface="Comic Sans MS" pitchFamily="66" charset="0"/>
              </a:rPr>
              <a:t>with</a:t>
            </a:r>
            <a:r>
              <a:rPr lang="tr-TR" sz="3200" b="1" dirty="0">
                <a:solidFill>
                  <a:srgbClr val="FF0000"/>
                </a:solidFill>
                <a:latin typeface="Comic Sans MS" pitchFamily="66" charset="0"/>
              </a:rPr>
              <a:t> </a:t>
            </a:r>
            <a:r>
              <a:rPr lang="tr-TR" sz="3200" b="1" dirty="0" err="1">
                <a:solidFill>
                  <a:srgbClr val="FF0000"/>
                </a:solidFill>
                <a:latin typeface="Comic Sans MS" pitchFamily="66" charset="0"/>
              </a:rPr>
              <a:t>Glass</a:t>
            </a:r>
            <a:r>
              <a:rPr lang="tr-TR" sz="3200" b="1" dirty="0">
                <a:solidFill>
                  <a:srgbClr val="FF0000"/>
                </a:solidFill>
                <a:latin typeface="Comic Sans MS" pitchFamily="66" charset="0"/>
              </a:rPr>
              <a:t> </a:t>
            </a:r>
            <a:r>
              <a:rPr lang="tr-TR" sz="3200" b="1" dirty="0" err="1">
                <a:solidFill>
                  <a:srgbClr val="FF0000"/>
                </a:solidFill>
                <a:latin typeface="Comic Sans MS" pitchFamily="66" charset="0"/>
              </a:rPr>
              <a:t>Materials</a:t>
            </a:r>
            <a:endParaRPr lang="tr-TR" sz="3200" b="1" dirty="0">
              <a:solidFill>
                <a:srgbClr val="FF0000"/>
              </a:solidFill>
              <a:latin typeface="Comic Sans MS" pitchFamily="66" charset="0"/>
            </a:endParaRPr>
          </a:p>
        </p:txBody>
      </p:sp>
      <p:sp>
        <p:nvSpPr>
          <p:cNvPr id="3" name="2 Dikdörtgen"/>
          <p:cNvSpPr/>
          <p:nvPr/>
        </p:nvSpPr>
        <p:spPr>
          <a:xfrm>
            <a:off x="1809720" y="1071546"/>
            <a:ext cx="4572000" cy="5693866"/>
          </a:xfrm>
          <a:prstGeom prst="rect">
            <a:avLst/>
          </a:prstGeom>
        </p:spPr>
        <p:txBody>
          <a:bodyPr wrap="square">
            <a:spAutoFit/>
          </a:bodyPr>
          <a:lstStyle/>
          <a:p>
            <a:pPr>
              <a:buFont typeface="Wingdings" pitchFamily="2" charset="2"/>
              <a:buChar char="Ø"/>
            </a:pPr>
            <a:r>
              <a:rPr lang="tr-TR" sz="2800" b="1" dirty="0" err="1">
                <a:latin typeface="Comic Sans MS" pitchFamily="66" charset="0"/>
              </a:rPr>
              <a:t>Glass</a:t>
            </a:r>
            <a:r>
              <a:rPr lang="tr-TR" sz="2800" b="1" dirty="0">
                <a:latin typeface="Comic Sans MS" pitchFamily="66" charset="0"/>
              </a:rPr>
              <a:t> </a:t>
            </a:r>
            <a:r>
              <a:rPr lang="tr-TR" sz="2800" b="1" dirty="0" err="1">
                <a:latin typeface="Comic Sans MS" pitchFamily="66" charset="0"/>
              </a:rPr>
              <a:t>material</a:t>
            </a:r>
            <a:r>
              <a:rPr lang="tr-TR" sz="2800" b="1" dirty="0">
                <a:latin typeface="Comic Sans MS" pitchFamily="66" charset="0"/>
              </a:rPr>
              <a:t> </a:t>
            </a:r>
            <a:r>
              <a:rPr lang="tr-TR" sz="2800" b="1" dirty="0" err="1">
                <a:latin typeface="Comic Sans MS" pitchFamily="66" charset="0"/>
              </a:rPr>
              <a:t>placement</a:t>
            </a:r>
            <a:endParaRPr lang="tr-TR" sz="2800" b="1" dirty="0">
              <a:latin typeface="Comic Sans MS" pitchFamily="66" charset="0"/>
            </a:endParaRPr>
          </a:p>
          <a:p>
            <a:pPr>
              <a:buFont typeface="Wingdings" pitchFamily="2" charset="2"/>
              <a:buChar char="Ø"/>
            </a:pPr>
            <a:r>
              <a:rPr lang="tr-TR" sz="2800" b="1" dirty="0" err="1">
                <a:latin typeface="Comic Sans MS" pitchFamily="66" charset="0"/>
              </a:rPr>
              <a:t>Glass</a:t>
            </a:r>
            <a:r>
              <a:rPr lang="tr-TR" sz="2800" b="1" dirty="0">
                <a:latin typeface="Comic Sans MS" pitchFamily="66" charset="0"/>
              </a:rPr>
              <a:t> </a:t>
            </a:r>
            <a:r>
              <a:rPr lang="tr-TR" sz="2800" b="1" dirty="0" err="1">
                <a:latin typeface="Comic Sans MS" pitchFamily="66" charset="0"/>
              </a:rPr>
              <a:t>breaking</a:t>
            </a:r>
            <a:r>
              <a:rPr lang="tr-TR" sz="2800" b="1" dirty="0">
                <a:latin typeface="Comic Sans MS" pitchFamily="66" charset="0"/>
              </a:rPr>
              <a:t> </a:t>
            </a:r>
            <a:r>
              <a:rPr lang="tr-TR" sz="2800" b="1" dirty="0" err="1">
                <a:latin typeface="Comic Sans MS" pitchFamily="66" charset="0"/>
              </a:rPr>
              <a:t>during</a:t>
            </a:r>
            <a:r>
              <a:rPr lang="tr-TR" sz="2800" b="1" dirty="0">
                <a:latin typeface="Comic Sans MS" pitchFamily="66" charset="0"/>
              </a:rPr>
              <a:t> </a:t>
            </a:r>
            <a:r>
              <a:rPr lang="tr-TR" sz="2800" b="1" dirty="0" err="1">
                <a:latin typeface="Comic Sans MS" pitchFamily="66" charset="0"/>
              </a:rPr>
              <a:t>turning</a:t>
            </a:r>
            <a:r>
              <a:rPr lang="tr-TR" sz="2800" b="1" dirty="0">
                <a:latin typeface="Comic Sans MS" pitchFamily="66" charset="0"/>
              </a:rPr>
              <a:t> </a:t>
            </a:r>
            <a:r>
              <a:rPr lang="tr-TR" sz="2800" b="1" dirty="0" err="1">
                <a:latin typeface="Comic Sans MS" pitchFamily="66" charset="0"/>
              </a:rPr>
              <a:t>or</a:t>
            </a:r>
            <a:r>
              <a:rPr lang="tr-TR" sz="2800" b="1" dirty="0">
                <a:latin typeface="Comic Sans MS" pitchFamily="66" charset="0"/>
              </a:rPr>
              <a:t> </a:t>
            </a:r>
            <a:r>
              <a:rPr lang="tr-TR" sz="2800" b="1" dirty="0" err="1">
                <a:latin typeface="Comic Sans MS" pitchFamily="66" charset="0"/>
              </a:rPr>
              <a:t>bending</a:t>
            </a:r>
            <a:endParaRPr lang="tr-TR" sz="2800" b="1" dirty="0">
              <a:latin typeface="Comic Sans MS" pitchFamily="66" charset="0"/>
            </a:endParaRPr>
          </a:p>
          <a:p>
            <a:pPr>
              <a:buFont typeface="Wingdings" pitchFamily="2" charset="2"/>
              <a:buChar char="Ø"/>
            </a:pPr>
            <a:r>
              <a:rPr lang="tr-TR" sz="2800" b="1" dirty="0" err="1">
                <a:latin typeface="Comic Sans MS" pitchFamily="66" charset="0"/>
              </a:rPr>
              <a:t>Sharp</a:t>
            </a:r>
            <a:r>
              <a:rPr lang="tr-TR" sz="2800" b="1" dirty="0">
                <a:latin typeface="Comic Sans MS" pitchFamily="66" charset="0"/>
              </a:rPr>
              <a:t> </a:t>
            </a:r>
            <a:r>
              <a:rPr lang="tr-TR" sz="2800" b="1" dirty="0" err="1">
                <a:latin typeface="Comic Sans MS" pitchFamily="66" charset="0"/>
              </a:rPr>
              <a:t>cornered</a:t>
            </a:r>
            <a:r>
              <a:rPr lang="tr-TR" sz="2800" b="1" dirty="0">
                <a:latin typeface="Comic Sans MS" pitchFamily="66" charset="0"/>
              </a:rPr>
              <a:t> </a:t>
            </a:r>
            <a:r>
              <a:rPr lang="tr-TR" sz="2800" b="1" dirty="0" err="1">
                <a:latin typeface="Comic Sans MS" pitchFamily="66" charset="0"/>
              </a:rPr>
              <a:t>glasses</a:t>
            </a:r>
            <a:endParaRPr lang="tr-TR" sz="2800" b="1" dirty="0">
              <a:latin typeface="Comic Sans MS" pitchFamily="66" charset="0"/>
            </a:endParaRPr>
          </a:p>
          <a:p>
            <a:pPr>
              <a:buFont typeface="Wingdings" pitchFamily="2" charset="2"/>
              <a:buChar char="Ø"/>
            </a:pPr>
            <a:r>
              <a:rPr lang="tr-TR" sz="2800" b="1" dirty="0" err="1">
                <a:latin typeface="Comic Sans MS" pitchFamily="66" charset="0"/>
              </a:rPr>
              <a:t>Possible</a:t>
            </a:r>
            <a:r>
              <a:rPr lang="tr-TR" sz="2800" b="1" dirty="0">
                <a:latin typeface="Comic Sans MS" pitchFamily="66" charset="0"/>
              </a:rPr>
              <a:t> </a:t>
            </a:r>
            <a:r>
              <a:rPr lang="tr-TR" sz="2800" b="1" dirty="0" err="1">
                <a:latin typeface="Comic Sans MS" pitchFamily="66" charset="0"/>
              </a:rPr>
              <a:t>accidents</a:t>
            </a:r>
            <a:r>
              <a:rPr lang="tr-TR" sz="2800" b="1" dirty="0">
                <a:latin typeface="Comic Sans MS" pitchFamily="66" charset="0"/>
              </a:rPr>
              <a:t> </a:t>
            </a:r>
            <a:r>
              <a:rPr lang="tr-TR" sz="2800" b="1" dirty="0" err="1">
                <a:latin typeface="Comic Sans MS" pitchFamily="66" charset="0"/>
              </a:rPr>
              <a:t>during</a:t>
            </a:r>
            <a:r>
              <a:rPr lang="tr-TR" sz="2800" b="1" dirty="0">
                <a:latin typeface="Comic Sans MS" pitchFamily="66" charset="0"/>
              </a:rPr>
              <a:t> </a:t>
            </a:r>
            <a:r>
              <a:rPr lang="tr-TR" sz="2800" b="1" dirty="0" err="1">
                <a:latin typeface="Comic Sans MS" pitchFamily="66" charset="0"/>
              </a:rPr>
              <a:t>inserting</a:t>
            </a:r>
            <a:r>
              <a:rPr lang="tr-TR" sz="2800" b="1" dirty="0">
                <a:latin typeface="Comic Sans MS" pitchFamily="66" charset="0"/>
              </a:rPr>
              <a:t> of </a:t>
            </a:r>
            <a:r>
              <a:rPr lang="tr-TR" sz="2800" b="1" dirty="0" err="1">
                <a:latin typeface="Comic Sans MS" pitchFamily="66" charset="0"/>
              </a:rPr>
              <a:t>the</a:t>
            </a:r>
            <a:r>
              <a:rPr lang="tr-TR" sz="2800" b="1" dirty="0">
                <a:latin typeface="Comic Sans MS" pitchFamily="66" charset="0"/>
              </a:rPr>
              <a:t> </a:t>
            </a:r>
            <a:r>
              <a:rPr lang="tr-TR" sz="2800" b="1" dirty="0" err="1">
                <a:latin typeface="Comic Sans MS" pitchFamily="66" charset="0"/>
              </a:rPr>
              <a:t>glass</a:t>
            </a:r>
            <a:r>
              <a:rPr lang="tr-TR" sz="2800" b="1" dirty="0">
                <a:latin typeface="Comic Sans MS" pitchFamily="66" charset="0"/>
              </a:rPr>
              <a:t> </a:t>
            </a:r>
            <a:r>
              <a:rPr lang="tr-TR" sz="2800" b="1" dirty="0" err="1">
                <a:latin typeface="Comic Sans MS" pitchFamily="66" charset="0"/>
              </a:rPr>
              <a:t>tubes</a:t>
            </a:r>
            <a:r>
              <a:rPr lang="tr-TR" sz="2800" b="1" dirty="0">
                <a:latin typeface="Comic Sans MS" pitchFamily="66" charset="0"/>
              </a:rPr>
              <a:t> </a:t>
            </a:r>
            <a:r>
              <a:rPr lang="tr-TR" sz="2800" b="1" dirty="0" err="1">
                <a:latin typeface="Comic Sans MS" pitchFamily="66" charset="0"/>
              </a:rPr>
              <a:t>to</a:t>
            </a:r>
            <a:r>
              <a:rPr lang="tr-TR" sz="2800" b="1" dirty="0">
                <a:latin typeface="Comic Sans MS" pitchFamily="66" charset="0"/>
              </a:rPr>
              <a:t> </a:t>
            </a:r>
            <a:r>
              <a:rPr lang="tr-TR" sz="2800" b="1" dirty="0" err="1">
                <a:latin typeface="Comic Sans MS" pitchFamily="66" charset="0"/>
              </a:rPr>
              <a:t>the</a:t>
            </a:r>
            <a:r>
              <a:rPr lang="tr-TR" sz="2800" b="1" dirty="0">
                <a:latin typeface="Comic Sans MS" pitchFamily="66" charset="0"/>
              </a:rPr>
              <a:t> </a:t>
            </a:r>
            <a:r>
              <a:rPr lang="tr-TR" sz="2800" b="1" dirty="0" err="1">
                <a:latin typeface="Comic Sans MS" pitchFamily="66" charset="0"/>
              </a:rPr>
              <a:t>thermometer</a:t>
            </a:r>
            <a:r>
              <a:rPr lang="tr-TR" sz="2800" b="1" dirty="0">
                <a:latin typeface="Comic Sans MS" pitchFamily="66" charset="0"/>
              </a:rPr>
              <a:t> </a:t>
            </a:r>
            <a:r>
              <a:rPr lang="tr-TR" sz="2800" b="1" dirty="0" err="1">
                <a:latin typeface="Comic Sans MS" pitchFamily="66" charset="0"/>
              </a:rPr>
              <a:t>or</a:t>
            </a:r>
            <a:r>
              <a:rPr lang="tr-TR" sz="2800" b="1" dirty="0">
                <a:latin typeface="Comic Sans MS" pitchFamily="66" charset="0"/>
              </a:rPr>
              <a:t> </a:t>
            </a:r>
            <a:r>
              <a:rPr lang="tr-TR" sz="2800" b="1" dirty="0" err="1">
                <a:latin typeface="Comic Sans MS" pitchFamily="66" charset="0"/>
              </a:rPr>
              <a:t>rubber</a:t>
            </a:r>
            <a:r>
              <a:rPr lang="tr-TR" sz="2800" b="1" dirty="0">
                <a:latin typeface="Comic Sans MS" pitchFamily="66" charset="0"/>
              </a:rPr>
              <a:t> </a:t>
            </a:r>
            <a:r>
              <a:rPr lang="tr-TR" sz="2800" b="1" dirty="0" err="1">
                <a:latin typeface="Comic Sans MS" pitchFamily="66" charset="0"/>
              </a:rPr>
              <a:t>hose</a:t>
            </a:r>
            <a:r>
              <a:rPr lang="tr-TR" sz="2800" b="1" dirty="0">
                <a:latin typeface="Comic Sans MS" pitchFamily="66" charset="0"/>
              </a:rPr>
              <a:t> </a:t>
            </a:r>
          </a:p>
          <a:p>
            <a:pPr>
              <a:buFont typeface="Wingdings" pitchFamily="2" charset="2"/>
              <a:buChar char="Ø"/>
            </a:pPr>
            <a:r>
              <a:rPr lang="tr-TR" sz="2800" b="1" dirty="0" err="1">
                <a:latin typeface="Comic Sans MS" pitchFamily="66" charset="0"/>
              </a:rPr>
              <a:t>Bonded</a:t>
            </a:r>
            <a:r>
              <a:rPr lang="tr-TR" sz="2800" b="1" dirty="0">
                <a:latin typeface="Comic Sans MS" pitchFamily="66" charset="0"/>
              </a:rPr>
              <a:t> </a:t>
            </a:r>
            <a:r>
              <a:rPr lang="tr-TR" sz="2800" b="1" dirty="0" err="1">
                <a:latin typeface="Comic Sans MS" pitchFamily="66" charset="0"/>
              </a:rPr>
              <a:t>rubber</a:t>
            </a:r>
            <a:r>
              <a:rPr lang="tr-TR" sz="2800" b="1" dirty="0">
                <a:latin typeface="Comic Sans MS" pitchFamily="66" charset="0"/>
              </a:rPr>
              <a:t> </a:t>
            </a:r>
            <a:r>
              <a:rPr lang="tr-TR" sz="2800" b="1" dirty="0" err="1">
                <a:latin typeface="Comic Sans MS" pitchFamily="66" charset="0"/>
              </a:rPr>
              <a:t>hoses</a:t>
            </a:r>
            <a:r>
              <a:rPr lang="tr-TR" sz="2800" b="1" dirty="0">
                <a:latin typeface="Comic Sans MS" pitchFamily="66" charset="0"/>
              </a:rPr>
              <a:t> </a:t>
            </a:r>
            <a:r>
              <a:rPr lang="tr-TR" sz="2800" b="1" dirty="0" err="1">
                <a:latin typeface="Comic Sans MS" pitchFamily="66" charset="0"/>
              </a:rPr>
              <a:t>and</a:t>
            </a:r>
            <a:r>
              <a:rPr lang="tr-TR" sz="2800" b="1" dirty="0">
                <a:latin typeface="Comic Sans MS" pitchFamily="66" charset="0"/>
              </a:rPr>
              <a:t> </a:t>
            </a:r>
            <a:r>
              <a:rPr lang="tr-TR" sz="2800" b="1" dirty="0" err="1">
                <a:latin typeface="Comic Sans MS" pitchFamily="66" charset="0"/>
              </a:rPr>
              <a:t>glass</a:t>
            </a:r>
            <a:r>
              <a:rPr lang="tr-TR" sz="2800" b="1" dirty="0">
                <a:latin typeface="Comic Sans MS" pitchFamily="66" charset="0"/>
              </a:rPr>
              <a:t> </a:t>
            </a:r>
            <a:r>
              <a:rPr lang="tr-TR" sz="2800" b="1" dirty="0" err="1">
                <a:latin typeface="Comic Sans MS" pitchFamily="66" charset="0"/>
              </a:rPr>
              <a:t>tubes</a:t>
            </a:r>
            <a:r>
              <a:rPr lang="tr-TR" sz="2800" b="1" dirty="0">
                <a:latin typeface="Comic Sans MS" pitchFamily="66" charset="0"/>
              </a:rPr>
              <a:t/>
            </a:r>
            <a:br>
              <a:rPr lang="tr-TR" sz="2800" b="1" dirty="0">
                <a:latin typeface="Comic Sans MS" pitchFamily="66" charset="0"/>
              </a:rPr>
            </a:br>
            <a:endParaRPr lang="tr-TR" sz="2800" b="1" dirty="0">
              <a:latin typeface="Comic Sans MS" pitchFamily="66" charset="0"/>
            </a:endParaRPr>
          </a:p>
        </p:txBody>
      </p:sp>
      <p:pic>
        <p:nvPicPr>
          <p:cNvPr id="5" name="Picture 4"/>
          <p:cNvPicPr>
            <a:picLocks noChangeAspect="1" noChangeArrowheads="1"/>
          </p:cNvPicPr>
          <p:nvPr/>
        </p:nvPicPr>
        <p:blipFill>
          <a:blip r:embed="rId2"/>
          <a:srcRect/>
          <a:stretch>
            <a:fillRect/>
          </a:stretch>
        </p:blipFill>
        <p:spPr bwMode="auto">
          <a:xfrm>
            <a:off x="6310314" y="1142985"/>
            <a:ext cx="4178298" cy="5000661"/>
          </a:xfrm>
          <a:prstGeom prst="rect">
            <a:avLst/>
          </a:prstGeom>
          <a:noFill/>
          <a:ln w="38100" cmpd="dbl">
            <a:solidFill>
              <a:schemeClr val="tx2"/>
            </a:solidFill>
            <a:miter lim="800000"/>
            <a:headEnd/>
            <a:tailEnd/>
          </a:ln>
        </p:spPr>
      </p:pic>
    </p:spTree>
    <p:extLst>
      <p:ext uri="{BB962C8B-B14F-4D97-AF65-F5344CB8AC3E}">
        <p14:creationId xmlns:p14="http://schemas.microsoft.com/office/powerpoint/2010/main" val="2948194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err="1">
                <a:solidFill>
                  <a:srgbClr val="FF0000"/>
                </a:solidFill>
                <a:latin typeface="Comic Sans MS" pitchFamily="66" charset="0"/>
              </a:rPr>
              <a:t>Cutting</a:t>
            </a:r>
            <a:r>
              <a:rPr lang="tr-TR" sz="2800" b="1" dirty="0">
                <a:solidFill>
                  <a:srgbClr val="FF0000"/>
                </a:solidFill>
                <a:latin typeface="Comic Sans MS" pitchFamily="66" charset="0"/>
              </a:rPr>
              <a:t>, </a:t>
            </a:r>
            <a:r>
              <a:rPr lang="tr-TR" sz="2800" b="1" dirty="0" err="1">
                <a:solidFill>
                  <a:srgbClr val="FF0000"/>
                </a:solidFill>
                <a:latin typeface="Comic Sans MS" pitchFamily="66" charset="0"/>
              </a:rPr>
              <a:t>breaking</a:t>
            </a:r>
            <a:r>
              <a:rPr lang="tr-TR" sz="2800" b="1" dirty="0">
                <a:solidFill>
                  <a:srgbClr val="FF0000"/>
                </a:solidFill>
                <a:latin typeface="Comic Sans MS" pitchFamily="66" charset="0"/>
              </a:rPr>
              <a:t> </a:t>
            </a:r>
            <a:r>
              <a:rPr lang="tr-TR" sz="2800" b="1" dirty="0" err="1">
                <a:solidFill>
                  <a:srgbClr val="FF0000"/>
                </a:solidFill>
                <a:latin typeface="Comic Sans MS" pitchFamily="66" charset="0"/>
              </a:rPr>
              <a:t>and</a:t>
            </a:r>
            <a:r>
              <a:rPr lang="tr-TR" sz="2800" b="1" dirty="0">
                <a:solidFill>
                  <a:srgbClr val="FF0000"/>
                </a:solidFill>
                <a:latin typeface="Comic Sans MS" pitchFamily="66" charset="0"/>
              </a:rPr>
              <a:t> </a:t>
            </a:r>
            <a:r>
              <a:rPr lang="tr-TR" sz="2800" b="1" dirty="0" err="1">
                <a:solidFill>
                  <a:srgbClr val="FF0000"/>
                </a:solidFill>
                <a:latin typeface="Comic Sans MS" pitchFamily="66" charset="0"/>
              </a:rPr>
              <a:t>flame</a:t>
            </a:r>
            <a:r>
              <a:rPr lang="tr-TR" sz="2800" b="1" dirty="0">
                <a:solidFill>
                  <a:srgbClr val="FF0000"/>
                </a:solidFill>
                <a:latin typeface="Comic Sans MS" pitchFamily="66" charset="0"/>
              </a:rPr>
              <a:t> </a:t>
            </a:r>
            <a:r>
              <a:rPr lang="tr-TR" sz="2800" b="1" dirty="0" err="1">
                <a:solidFill>
                  <a:srgbClr val="FF0000"/>
                </a:solidFill>
                <a:latin typeface="Comic Sans MS" pitchFamily="66" charset="0"/>
              </a:rPr>
              <a:t>polishing</a:t>
            </a:r>
            <a:endParaRPr lang="tr-TR" sz="2800" b="1" dirty="0">
              <a:solidFill>
                <a:srgbClr val="FF0000"/>
              </a:solidFill>
            </a:endParaRPr>
          </a:p>
        </p:txBody>
      </p:sp>
      <p:sp>
        <p:nvSpPr>
          <p:cNvPr id="5" name="4 Metin Yer Tutucusu"/>
          <p:cNvSpPr>
            <a:spLocks noGrp="1"/>
          </p:cNvSpPr>
          <p:nvPr>
            <p:ph type="body" idx="2"/>
          </p:nvPr>
        </p:nvSpPr>
        <p:spPr/>
        <p:txBody>
          <a:bodyPr>
            <a:normAutofit/>
          </a:bodyPr>
          <a:lstStyle/>
          <a:p>
            <a:r>
              <a:rPr lang="tr-TR" sz="2000" b="1" dirty="0" err="1">
                <a:latin typeface="Comic Sans MS" pitchFamily="66" charset="0"/>
              </a:rPr>
              <a:t>Rotate</a:t>
            </a:r>
            <a:r>
              <a:rPr lang="tr-TR" sz="2000" b="1" dirty="0">
                <a:latin typeface="Comic Sans MS" pitchFamily="66" charset="0"/>
              </a:rPr>
              <a:t> </a:t>
            </a:r>
            <a:r>
              <a:rPr lang="tr-TR" sz="2000" b="1" dirty="0" err="1">
                <a:latin typeface="Comic Sans MS" pitchFamily="66" charset="0"/>
              </a:rPr>
              <a:t>cloth</a:t>
            </a:r>
            <a:r>
              <a:rPr lang="tr-TR" sz="2000" b="1" dirty="0">
                <a:latin typeface="Comic Sans MS" pitchFamily="66" charset="0"/>
              </a:rPr>
              <a:t>-</a:t>
            </a:r>
            <a:r>
              <a:rPr lang="tr-TR" sz="2000" b="1" dirty="0" err="1">
                <a:latin typeface="Comic Sans MS" pitchFamily="66" charset="0"/>
              </a:rPr>
              <a:t>covered</a:t>
            </a:r>
            <a:r>
              <a:rPr lang="tr-TR" sz="2000" b="1" dirty="0">
                <a:latin typeface="Comic Sans MS" pitchFamily="66" charset="0"/>
              </a:rPr>
              <a:t> </a:t>
            </a:r>
            <a:r>
              <a:rPr lang="tr-TR" sz="2000" b="1" dirty="0" err="1">
                <a:latin typeface="Comic Sans MS" pitchFamily="66" charset="0"/>
              </a:rPr>
              <a:t>tube</a:t>
            </a:r>
            <a:r>
              <a:rPr lang="tr-TR" sz="2000" b="1" dirty="0">
                <a:latin typeface="Comic Sans MS" pitchFamily="66" charset="0"/>
              </a:rPr>
              <a:t> on </a:t>
            </a:r>
            <a:r>
              <a:rPr lang="tr-TR" sz="2000" b="1" dirty="0" err="1">
                <a:latin typeface="Comic Sans MS" pitchFamily="66" charset="0"/>
              </a:rPr>
              <a:t>bench</a:t>
            </a:r>
            <a:r>
              <a:rPr lang="tr-TR" sz="2000" b="1" dirty="0">
                <a:latin typeface="Comic Sans MS" pitchFamily="66" charset="0"/>
              </a:rPr>
              <a:t> </a:t>
            </a:r>
            <a:r>
              <a:rPr lang="tr-TR" sz="2000" b="1" dirty="0" err="1">
                <a:latin typeface="Comic Sans MS" pitchFamily="66" charset="0"/>
              </a:rPr>
              <a:t>against</a:t>
            </a:r>
            <a:r>
              <a:rPr lang="tr-TR" sz="2000" b="1" dirty="0">
                <a:latin typeface="Comic Sans MS" pitchFamily="66" charset="0"/>
              </a:rPr>
              <a:t> </a:t>
            </a:r>
            <a:r>
              <a:rPr lang="tr-TR" sz="2000" b="1" dirty="0" err="1">
                <a:latin typeface="Comic Sans MS" pitchFamily="66" charset="0"/>
              </a:rPr>
              <a:t>tightly</a:t>
            </a:r>
            <a:r>
              <a:rPr lang="tr-TR" sz="2000" b="1" dirty="0">
                <a:latin typeface="Comic Sans MS" pitchFamily="66" charset="0"/>
              </a:rPr>
              <a:t> </a:t>
            </a:r>
            <a:r>
              <a:rPr lang="tr-TR" sz="2000" b="1" dirty="0" err="1">
                <a:latin typeface="Comic Sans MS" pitchFamily="66" charset="0"/>
              </a:rPr>
              <a:t>held</a:t>
            </a:r>
            <a:r>
              <a:rPr lang="tr-TR" sz="2000" b="1" dirty="0">
                <a:latin typeface="Comic Sans MS" pitchFamily="66" charset="0"/>
              </a:rPr>
              <a:t> file </a:t>
            </a:r>
            <a:r>
              <a:rPr lang="tr-TR" sz="2000" b="1" dirty="0" err="1">
                <a:latin typeface="Comic Sans MS" pitchFamily="66" charset="0"/>
              </a:rPr>
              <a:t>or</a:t>
            </a:r>
            <a:r>
              <a:rPr lang="tr-TR" sz="2000" b="1" dirty="0">
                <a:latin typeface="Comic Sans MS" pitchFamily="66" charset="0"/>
              </a:rPr>
              <a:t> </a:t>
            </a:r>
            <a:r>
              <a:rPr lang="tr-TR" sz="2000" b="1" dirty="0" err="1">
                <a:latin typeface="Comic Sans MS" pitchFamily="66" charset="0"/>
              </a:rPr>
              <a:t>glass</a:t>
            </a:r>
            <a:r>
              <a:rPr lang="tr-TR" sz="2000" b="1" dirty="0">
                <a:latin typeface="Comic Sans MS" pitchFamily="66" charset="0"/>
              </a:rPr>
              <a:t>-</a:t>
            </a:r>
            <a:r>
              <a:rPr lang="tr-TR" sz="2000" b="1" dirty="0" err="1">
                <a:latin typeface="Comic Sans MS" pitchFamily="66" charset="0"/>
              </a:rPr>
              <a:t>knife</a:t>
            </a:r>
            <a:endParaRPr lang="tr-TR" sz="2000" b="1" dirty="0">
              <a:latin typeface="Comic Sans MS" pitchFamily="66" charset="0"/>
            </a:endParaRPr>
          </a:p>
          <a:p>
            <a:endParaRPr lang="tr-TR" sz="2000" b="1" dirty="0">
              <a:latin typeface="Comic Sans MS" pitchFamily="66" charset="0"/>
            </a:endParaRPr>
          </a:p>
          <a:p>
            <a:r>
              <a:rPr lang="tr-TR" sz="2000" b="1" dirty="0" err="1">
                <a:latin typeface="Comic Sans MS" pitchFamily="66" charset="0"/>
              </a:rPr>
              <a:t>Pull</a:t>
            </a:r>
            <a:r>
              <a:rPr lang="tr-TR" sz="2000" b="1" dirty="0">
                <a:latin typeface="Comic Sans MS" pitchFamily="66" charset="0"/>
              </a:rPr>
              <a:t> </a:t>
            </a:r>
            <a:r>
              <a:rPr lang="tr-TR" sz="2000" b="1" dirty="0" err="1">
                <a:latin typeface="Comic Sans MS" pitchFamily="66" charset="0"/>
              </a:rPr>
              <a:t>cloth</a:t>
            </a:r>
            <a:r>
              <a:rPr lang="tr-TR" sz="2000" b="1" dirty="0">
                <a:latin typeface="Comic Sans MS" pitchFamily="66" charset="0"/>
              </a:rPr>
              <a:t>-</a:t>
            </a:r>
            <a:r>
              <a:rPr lang="tr-TR" sz="2000" b="1" dirty="0" err="1">
                <a:latin typeface="Comic Sans MS" pitchFamily="66" charset="0"/>
              </a:rPr>
              <a:t>covered</a:t>
            </a:r>
            <a:r>
              <a:rPr lang="tr-TR" sz="2000" b="1" dirty="0">
                <a:latin typeface="Comic Sans MS" pitchFamily="66" charset="0"/>
              </a:rPr>
              <a:t> </a:t>
            </a:r>
            <a:r>
              <a:rPr lang="tr-TR" sz="2000" b="1" dirty="0" err="1">
                <a:latin typeface="Comic Sans MS" pitchFamily="66" charset="0"/>
              </a:rPr>
              <a:t>tube</a:t>
            </a:r>
            <a:r>
              <a:rPr lang="tr-TR" sz="2000" b="1" dirty="0">
                <a:latin typeface="Comic Sans MS" pitchFamily="66" charset="0"/>
              </a:rPr>
              <a:t> apart </a:t>
            </a:r>
            <a:r>
              <a:rPr lang="tr-TR" sz="2000" b="1" dirty="0" err="1">
                <a:latin typeface="Comic Sans MS" pitchFamily="66" charset="0"/>
              </a:rPr>
              <a:t>with</a:t>
            </a:r>
            <a:r>
              <a:rPr lang="tr-TR" sz="2000" b="1" dirty="0">
                <a:latin typeface="Comic Sans MS" pitchFamily="66" charset="0"/>
              </a:rPr>
              <a:t> </a:t>
            </a:r>
            <a:r>
              <a:rPr lang="tr-TR" sz="2000" b="1" dirty="0" err="1">
                <a:latin typeface="Comic Sans MS" pitchFamily="66" charset="0"/>
              </a:rPr>
              <a:t>hands</a:t>
            </a:r>
            <a:r>
              <a:rPr lang="tr-TR" sz="2000" b="1" dirty="0">
                <a:latin typeface="Comic Sans MS" pitchFamily="66" charset="0"/>
              </a:rPr>
              <a:t>, </a:t>
            </a:r>
            <a:r>
              <a:rPr lang="tr-TR" sz="2000" b="1" dirty="0" err="1">
                <a:latin typeface="Comic Sans MS" pitchFamily="66" charset="0"/>
              </a:rPr>
              <a:t>with</a:t>
            </a:r>
            <a:r>
              <a:rPr lang="tr-TR" sz="2000" b="1" dirty="0">
                <a:latin typeface="Comic Sans MS" pitchFamily="66" charset="0"/>
              </a:rPr>
              <a:t> </a:t>
            </a:r>
            <a:r>
              <a:rPr lang="tr-TR" sz="2000" b="1" dirty="0" err="1">
                <a:latin typeface="Comic Sans MS" pitchFamily="66" charset="0"/>
              </a:rPr>
              <a:t>slight</a:t>
            </a:r>
            <a:r>
              <a:rPr lang="tr-TR" sz="2000" b="1" dirty="0">
                <a:latin typeface="Comic Sans MS" pitchFamily="66" charset="0"/>
              </a:rPr>
              <a:t> </a:t>
            </a:r>
            <a:r>
              <a:rPr lang="tr-TR" sz="2000" b="1" dirty="0" err="1">
                <a:latin typeface="Comic Sans MS" pitchFamily="66" charset="0"/>
              </a:rPr>
              <a:t>bending</a:t>
            </a:r>
            <a:endParaRPr lang="tr-TR" sz="2000" b="1" dirty="0">
              <a:latin typeface="Comic Sans MS" pitchFamily="66" charset="0"/>
            </a:endParaRPr>
          </a:p>
          <a:p>
            <a:endParaRPr lang="tr-TR" dirty="0" smtClean="0"/>
          </a:p>
          <a:p>
            <a:r>
              <a:rPr lang="tr-TR" sz="2000" b="1" dirty="0" err="1">
                <a:latin typeface="Comic Sans MS" pitchFamily="66" charset="0"/>
              </a:rPr>
              <a:t>Flame</a:t>
            </a:r>
            <a:r>
              <a:rPr lang="tr-TR" sz="2000" b="1" dirty="0">
                <a:latin typeface="Comic Sans MS" pitchFamily="66" charset="0"/>
              </a:rPr>
              <a:t> </a:t>
            </a:r>
            <a:r>
              <a:rPr lang="tr-TR" sz="2000" b="1" dirty="0" err="1">
                <a:latin typeface="Comic Sans MS" pitchFamily="66" charset="0"/>
              </a:rPr>
              <a:t>polish</a:t>
            </a:r>
            <a:r>
              <a:rPr lang="tr-TR" sz="2000" b="1" dirty="0">
                <a:latin typeface="Comic Sans MS" pitchFamily="66" charset="0"/>
              </a:rPr>
              <a:t> </a:t>
            </a:r>
            <a:r>
              <a:rPr lang="tr-TR" sz="2000" b="1" dirty="0" err="1">
                <a:latin typeface="Comic Sans MS" pitchFamily="66" charset="0"/>
              </a:rPr>
              <a:t>sharp</a:t>
            </a:r>
            <a:r>
              <a:rPr lang="tr-TR" sz="2000" b="1" dirty="0">
                <a:latin typeface="Comic Sans MS" pitchFamily="66" charset="0"/>
              </a:rPr>
              <a:t> </a:t>
            </a:r>
            <a:r>
              <a:rPr lang="tr-TR" sz="2000" b="1" dirty="0" err="1">
                <a:latin typeface="Comic Sans MS" pitchFamily="66" charset="0"/>
              </a:rPr>
              <a:t>ends</a:t>
            </a:r>
            <a:r>
              <a:rPr lang="tr-TR" sz="2000" b="1" dirty="0">
                <a:latin typeface="Comic Sans MS" pitchFamily="66" charset="0"/>
              </a:rPr>
              <a:t> </a:t>
            </a:r>
            <a:r>
              <a:rPr lang="tr-TR" sz="2000" b="1" dirty="0" err="1">
                <a:latin typeface="Comic Sans MS" pitchFamily="66" charset="0"/>
              </a:rPr>
              <a:t>immediately</a:t>
            </a:r>
            <a:endParaRPr lang="tr-TR" sz="2000" b="1" dirty="0">
              <a:latin typeface="Comic Sans MS" pitchFamily="66" charset="0"/>
            </a:endParaRPr>
          </a:p>
          <a:p>
            <a:endParaRPr lang="tr-TR" dirty="0"/>
          </a:p>
        </p:txBody>
      </p:sp>
      <p:pic>
        <p:nvPicPr>
          <p:cNvPr id="43011" name="Picture 3"/>
          <p:cNvPicPr>
            <a:picLocks noChangeAspect="1" noChangeArrowheads="1"/>
          </p:cNvPicPr>
          <p:nvPr/>
        </p:nvPicPr>
        <p:blipFill>
          <a:blip r:embed="rId2"/>
          <a:srcRect/>
          <a:stretch>
            <a:fillRect/>
          </a:stretch>
        </p:blipFill>
        <p:spPr bwMode="auto">
          <a:xfrm>
            <a:off x="6024563" y="3786191"/>
            <a:ext cx="2943229" cy="2500313"/>
          </a:xfrm>
          <a:prstGeom prst="rect">
            <a:avLst/>
          </a:prstGeom>
          <a:noFill/>
        </p:spPr>
      </p:pic>
      <p:pic>
        <p:nvPicPr>
          <p:cNvPr id="7" name="3 İçerik Yer Tutucusu"/>
          <p:cNvPicPr>
            <a:picLocks noGrp="1"/>
          </p:cNvPicPr>
          <p:nvPr>
            <p:ph sz="half" idx="1"/>
          </p:nvPr>
        </p:nvPicPr>
        <p:blipFill>
          <a:blip r:embed="rId3"/>
          <a:stretch>
            <a:fillRect/>
          </a:stretch>
        </p:blipFill>
        <p:spPr>
          <a:xfrm>
            <a:off x="5810249" y="928671"/>
            <a:ext cx="3638095" cy="2924583"/>
          </a:xfrm>
        </p:spPr>
      </p:pic>
    </p:spTree>
    <p:extLst>
      <p:ext uri="{BB962C8B-B14F-4D97-AF65-F5344CB8AC3E}">
        <p14:creationId xmlns:p14="http://schemas.microsoft.com/office/powerpoint/2010/main" val="4239504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rgbClr val="FF0000"/>
                </a:solidFill>
                <a:latin typeface="Comic Sans MS" pitchFamily="66" charset="0"/>
              </a:rPr>
              <a:t>Removal</a:t>
            </a:r>
            <a:r>
              <a:rPr lang="tr-TR" b="1" dirty="0" smtClean="0">
                <a:solidFill>
                  <a:srgbClr val="FF0000"/>
                </a:solidFill>
                <a:latin typeface="Comic Sans MS" pitchFamily="66" charset="0"/>
              </a:rPr>
              <a:t> of </a:t>
            </a:r>
            <a:r>
              <a:rPr lang="tr-TR" b="1" dirty="0" err="1" smtClean="0">
                <a:solidFill>
                  <a:srgbClr val="FF0000"/>
                </a:solidFill>
                <a:latin typeface="Comic Sans MS" pitchFamily="66" charset="0"/>
              </a:rPr>
              <a:t>stuck</a:t>
            </a:r>
            <a:r>
              <a:rPr lang="tr-TR" b="1" dirty="0" smtClean="0">
                <a:solidFill>
                  <a:srgbClr val="FF0000"/>
                </a:solidFill>
                <a:latin typeface="Comic Sans MS" pitchFamily="66" charset="0"/>
              </a:rPr>
              <a:t> </a:t>
            </a:r>
            <a:r>
              <a:rPr lang="tr-TR" b="1" dirty="0" err="1" smtClean="0">
                <a:solidFill>
                  <a:srgbClr val="FF0000"/>
                </a:solidFill>
                <a:latin typeface="Comic Sans MS" pitchFamily="66" charset="0"/>
              </a:rPr>
              <a:t>bungs</a:t>
            </a:r>
            <a:endParaRPr lang="tr-TR" b="1" dirty="0">
              <a:solidFill>
                <a:srgbClr val="FF0000"/>
              </a:solidFill>
              <a:latin typeface="Comic Sans MS" pitchFamily="66" charset="0"/>
            </a:endParaRPr>
          </a:p>
        </p:txBody>
      </p:sp>
      <p:sp>
        <p:nvSpPr>
          <p:cNvPr id="3" name="2 Metin Yer Tutucusu"/>
          <p:cNvSpPr>
            <a:spLocks noGrp="1"/>
          </p:cNvSpPr>
          <p:nvPr>
            <p:ph type="body" idx="2"/>
          </p:nvPr>
        </p:nvSpPr>
        <p:spPr>
          <a:xfrm>
            <a:off x="2209800" y="1676400"/>
            <a:ext cx="3314696" cy="4572000"/>
          </a:xfrm>
        </p:spPr>
        <p:txBody>
          <a:bodyPr>
            <a:normAutofit/>
          </a:bodyPr>
          <a:lstStyle/>
          <a:p>
            <a:endParaRPr lang="tr-TR" sz="3200" b="1" dirty="0">
              <a:latin typeface="Comic Sans MS" pitchFamily="66" charset="0"/>
            </a:endParaRPr>
          </a:p>
          <a:p>
            <a:r>
              <a:rPr lang="tr-TR" sz="3200" b="1" dirty="0" err="1">
                <a:latin typeface="Comic Sans MS" pitchFamily="66" charset="0"/>
              </a:rPr>
              <a:t>Slice</a:t>
            </a:r>
            <a:r>
              <a:rPr lang="tr-TR" sz="3200" b="1" dirty="0">
                <a:latin typeface="Comic Sans MS" pitchFamily="66" charset="0"/>
              </a:rPr>
              <a:t> </a:t>
            </a:r>
            <a:r>
              <a:rPr lang="tr-TR" sz="3200" b="1" dirty="0" err="1">
                <a:latin typeface="Comic Sans MS" pitchFamily="66" charset="0"/>
              </a:rPr>
              <a:t>bung</a:t>
            </a:r>
            <a:r>
              <a:rPr lang="tr-TR" sz="3200" b="1" dirty="0">
                <a:latin typeface="Comic Sans MS" pitchFamily="66" charset="0"/>
              </a:rPr>
              <a:t> </a:t>
            </a:r>
            <a:r>
              <a:rPr lang="tr-TR" sz="3200" b="1" dirty="0" err="1">
                <a:latin typeface="Comic Sans MS" pitchFamily="66" charset="0"/>
              </a:rPr>
              <a:t>with</a:t>
            </a:r>
            <a:r>
              <a:rPr lang="tr-TR" sz="3200" b="1" dirty="0">
                <a:latin typeface="Comic Sans MS" pitchFamily="66" charset="0"/>
              </a:rPr>
              <a:t> </a:t>
            </a:r>
            <a:r>
              <a:rPr lang="tr-TR" sz="3200" b="1" dirty="0" err="1">
                <a:latin typeface="Comic Sans MS" pitchFamily="66" charset="0"/>
              </a:rPr>
              <a:t>sharp</a:t>
            </a:r>
            <a:r>
              <a:rPr lang="tr-TR" sz="3200" b="1" dirty="0">
                <a:latin typeface="Comic Sans MS" pitchFamily="66" charset="0"/>
              </a:rPr>
              <a:t> </a:t>
            </a:r>
            <a:r>
              <a:rPr lang="tr-TR" sz="3200" b="1" dirty="0" err="1">
                <a:latin typeface="Comic Sans MS" pitchFamily="66" charset="0"/>
              </a:rPr>
              <a:t>knife</a:t>
            </a:r>
            <a:endParaRPr lang="tr-TR" sz="3200" b="1" dirty="0">
              <a:latin typeface="Comic Sans MS" pitchFamily="66" charset="0"/>
            </a:endParaRPr>
          </a:p>
          <a:p>
            <a:endParaRPr lang="tr-TR" dirty="0" smtClean="0"/>
          </a:p>
          <a:p>
            <a:endParaRPr lang="tr-TR" dirty="0" smtClean="0"/>
          </a:p>
          <a:p>
            <a:endParaRPr lang="tr-TR" dirty="0" smtClean="0"/>
          </a:p>
          <a:p>
            <a:endParaRPr lang="tr-TR" dirty="0" smtClean="0"/>
          </a:p>
          <a:p>
            <a:endParaRPr lang="tr-TR" dirty="0" smtClean="0"/>
          </a:p>
          <a:p>
            <a:r>
              <a:rPr lang="tr-TR" sz="3200" b="1" dirty="0" err="1">
                <a:latin typeface="Comic Sans MS" pitchFamily="66" charset="0"/>
              </a:rPr>
              <a:t>Open</a:t>
            </a:r>
            <a:r>
              <a:rPr lang="tr-TR" sz="3200" b="1" dirty="0">
                <a:latin typeface="Comic Sans MS" pitchFamily="66" charset="0"/>
              </a:rPr>
              <a:t> </a:t>
            </a:r>
            <a:r>
              <a:rPr lang="tr-TR" sz="3200" b="1" dirty="0" err="1">
                <a:latin typeface="Comic Sans MS" pitchFamily="66" charset="0"/>
              </a:rPr>
              <a:t>bung</a:t>
            </a:r>
            <a:r>
              <a:rPr lang="tr-TR" sz="3200" b="1" dirty="0">
                <a:latin typeface="Comic Sans MS" pitchFamily="66" charset="0"/>
              </a:rPr>
              <a:t> </a:t>
            </a:r>
            <a:r>
              <a:rPr lang="tr-TR" sz="3200" b="1" dirty="0" err="1">
                <a:latin typeface="Comic Sans MS" pitchFamily="66" charset="0"/>
              </a:rPr>
              <a:t>to</a:t>
            </a:r>
            <a:r>
              <a:rPr lang="tr-TR" sz="3200" b="1" dirty="0">
                <a:latin typeface="Comic Sans MS" pitchFamily="66" charset="0"/>
              </a:rPr>
              <a:t> </a:t>
            </a:r>
            <a:r>
              <a:rPr lang="tr-TR" sz="3200" b="1" dirty="0" err="1">
                <a:latin typeface="Comic Sans MS" pitchFamily="66" charset="0"/>
              </a:rPr>
              <a:t>remove</a:t>
            </a:r>
            <a:r>
              <a:rPr lang="tr-TR" sz="3200" b="1" dirty="0">
                <a:latin typeface="Comic Sans MS" pitchFamily="66" charset="0"/>
              </a:rPr>
              <a:t> </a:t>
            </a:r>
            <a:r>
              <a:rPr lang="tr-TR" sz="3200" b="1" dirty="0" err="1">
                <a:latin typeface="Comic Sans MS" pitchFamily="66" charset="0"/>
              </a:rPr>
              <a:t>tubes</a:t>
            </a:r>
            <a:endParaRPr lang="tr-TR" sz="3200" b="1" dirty="0">
              <a:latin typeface="Comic Sans MS" pitchFamily="66" charset="0"/>
            </a:endParaRPr>
          </a:p>
        </p:txBody>
      </p:sp>
      <p:pic>
        <p:nvPicPr>
          <p:cNvPr id="5" name="3 İçerik Yer Tutucusu"/>
          <p:cNvPicPr>
            <a:picLocks noGrp="1"/>
          </p:cNvPicPr>
          <p:nvPr>
            <p:ph sz="half" idx="1"/>
          </p:nvPr>
        </p:nvPicPr>
        <p:blipFill>
          <a:blip r:embed="rId2"/>
          <a:srcRect/>
          <a:stretch>
            <a:fillRect/>
          </a:stretch>
        </p:blipFill>
        <p:spPr>
          <a:xfrm>
            <a:off x="6381753" y="1500174"/>
            <a:ext cx="2905531" cy="2285714"/>
          </a:xfrm>
        </p:spPr>
      </p:pic>
      <p:pic>
        <p:nvPicPr>
          <p:cNvPr id="7" name="4 Resim"/>
          <p:cNvPicPr>
            <a:picLocks noChangeAspect="1" noChangeArrowheads="1"/>
          </p:cNvPicPr>
          <p:nvPr/>
        </p:nvPicPr>
        <p:blipFill>
          <a:blip r:embed="rId3"/>
          <a:srcRect/>
          <a:stretch>
            <a:fillRect/>
          </a:stretch>
        </p:blipFill>
        <p:spPr bwMode="auto">
          <a:xfrm>
            <a:off x="6453190" y="4000504"/>
            <a:ext cx="2686050" cy="2286000"/>
          </a:xfrm>
          <a:prstGeom prst="rect">
            <a:avLst/>
          </a:prstGeom>
          <a:noFill/>
          <a:ln w="9525">
            <a:noFill/>
            <a:miter lim="800000"/>
            <a:headEnd/>
            <a:tailEnd/>
          </a:ln>
        </p:spPr>
      </p:pic>
    </p:spTree>
    <p:extLst>
      <p:ext uri="{BB962C8B-B14F-4D97-AF65-F5344CB8AC3E}">
        <p14:creationId xmlns:p14="http://schemas.microsoft.com/office/powerpoint/2010/main" val="1627415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09800" y="514352"/>
            <a:ext cx="4029076" cy="1162050"/>
          </a:xfrm>
        </p:spPr>
        <p:txBody>
          <a:bodyPr>
            <a:normAutofit/>
          </a:bodyPr>
          <a:lstStyle/>
          <a:p>
            <a:r>
              <a:rPr lang="tr-TR" b="1" dirty="0" err="1" smtClean="0">
                <a:solidFill>
                  <a:srgbClr val="FF0000"/>
                </a:solidFill>
                <a:latin typeface="Comic Sans MS" pitchFamily="66" charset="0"/>
              </a:rPr>
              <a:t>Fitting</a:t>
            </a:r>
            <a:r>
              <a:rPr lang="tr-TR" b="1" dirty="0" smtClean="0">
                <a:solidFill>
                  <a:srgbClr val="FF0000"/>
                </a:solidFill>
                <a:latin typeface="Comic Sans MS" pitchFamily="66" charset="0"/>
              </a:rPr>
              <a:t> </a:t>
            </a:r>
            <a:r>
              <a:rPr lang="tr-TR" b="1" dirty="0" err="1" smtClean="0">
                <a:solidFill>
                  <a:srgbClr val="FF0000"/>
                </a:solidFill>
                <a:latin typeface="Comic Sans MS" pitchFamily="66" charset="0"/>
              </a:rPr>
              <a:t>tubings</a:t>
            </a:r>
            <a:r>
              <a:rPr lang="tr-TR" b="1" dirty="0" smtClean="0">
                <a:solidFill>
                  <a:srgbClr val="FF0000"/>
                </a:solidFill>
                <a:latin typeface="Comic Sans MS" pitchFamily="66" charset="0"/>
              </a:rPr>
              <a:t> </a:t>
            </a:r>
            <a:r>
              <a:rPr lang="tr-TR" b="1" dirty="0" err="1" smtClean="0">
                <a:solidFill>
                  <a:srgbClr val="FF0000"/>
                </a:solidFill>
                <a:latin typeface="Comic Sans MS" pitchFamily="66" charset="0"/>
              </a:rPr>
              <a:t>into</a:t>
            </a:r>
            <a:r>
              <a:rPr lang="tr-TR" b="1" dirty="0" smtClean="0">
                <a:solidFill>
                  <a:srgbClr val="FF0000"/>
                </a:solidFill>
                <a:latin typeface="Comic Sans MS" pitchFamily="66" charset="0"/>
              </a:rPr>
              <a:t> </a:t>
            </a:r>
            <a:r>
              <a:rPr lang="tr-TR" b="1" dirty="0" err="1" smtClean="0">
                <a:solidFill>
                  <a:srgbClr val="FF0000"/>
                </a:solidFill>
                <a:latin typeface="Comic Sans MS" pitchFamily="66" charset="0"/>
              </a:rPr>
              <a:t>bungs</a:t>
            </a:r>
            <a:endParaRPr lang="tr-TR" b="1" dirty="0">
              <a:solidFill>
                <a:srgbClr val="FF0000"/>
              </a:solidFill>
              <a:latin typeface="Comic Sans MS" pitchFamily="66" charset="0"/>
            </a:endParaRPr>
          </a:p>
        </p:txBody>
      </p:sp>
      <p:sp>
        <p:nvSpPr>
          <p:cNvPr id="3" name="2 Metin Yer Tutucusu"/>
          <p:cNvSpPr>
            <a:spLocks noGrp="1"/>
          </p:cNvSpPr>
          <p:nvPr>
            <p:ph type="body" idx="2"/>
          </p:nvPr>
        </p:nvSpPr>
        <p:spPr>
          <a:xfrm>
            <a:off x="2209800" y="1676400"/>
            <a:ext cx="4029076" cy="4572000"/>
          </a:xfrm>
        </p:spPr>
        <p:txBody>
          <a:bodyPr>
            <a:normAutofit fontScale="92500" lnSpcReduction="20000"/>
          </a:bodyPr>
          <a:lstStyle/>
          <a:p>
            <a:endParaRPr lang="tr-TR" sz="2400" b="1" dirty="0">
              <a:latin typeface="Comic Sans MS" pitchFamily="66" charset="0"/>
            </a:endParaRPr>
          </a:p>
          <a:p>
            <a:r>
              <a:rPr lang="tr-TR" sz="2400" b="1" dirty="0" err="1">
                <a:latin typeface="Comic Sans MS" pitchFamily="66" charset="0"/>
              </a:rPr>
              <a:t>Insert</a:t>
            </a:r>
            <a:r>
              <a:rPr lang="tr-TR" sz="2400" b="1" dirty="0">
                <a:latin typeface="Comic Sans MS" pitchFamily="66" charset="0"/>
              </a:rPr>
              <a:t> </a:t>
            </a:r>
            <a:r>
              <a:rPr lang="tr-TR" sz="2400" b="1" dirty="0" err="1">
                <a:latin typeface="Comic Sans MS" pitchFamily="66" charset="0"/>
              </a:rPr>
              <a:t>rounded</a:t>
            </a:r>
            <a:r>
              <a:rPr lang="tr-TR" sz="2400" b="1" dirty="0">
                <a:latin typeface="Comic Sans MS" pitchFamily="66" charset="0"/>
              </a:rPr>
              <a:t> </a:t>
            </a:r>
            <a:r>
              <a:rPr lang="tr-TR" sz="2400" b="1" dirty="0" err="1">
                <a:latin typeface="Comic Sans MS" pitchFamily="66" charset="0"/>
              </a:rPr>
              <a:t>tube</a:t>
            </a:r>
            <a:r>
              <a:rPr lang="tr-TR" sz="2400" b="1" dirty="0">
                <a:latin typeface="Comic Sans MS" pitchFamily="66" charset="0"/>
              </a:rPr>
              <a:t> </a:t>
            </a:r>
            <a:r>
              <a:rPr lang="tr-TR" sz="2400" b="1" dirty="0" err="1">
                <a:latin typeface="Comic Sans MS" pitchFamily="66" charset="0"/>
              </a:rPr>
              <a:t>into</a:t>
            </a:r>
            <a:r>
              <a:rPr lang="tr-TR" sz="2400" b="1" dirty="0">
                <a:latin typeface="Comic Sans MS" pitchFamily="66" charset="0"/>
              </a:rPr>
              <a:t> </a:t>
            </a:r>
            <a:r>
              <a:rPr lang="tr-TR" sz="2400" b="1" dirty="0" err="1">
                <a:latin typeface="Comic Sans MS" pitchFamily="66" charset="0"/>
              </a:rPr>
              <a:t>correctly</a:t>
            </a:r>
            <a:r>
              <a:rPr lang="tr-TR" sz="2400" b="1" dirty="0">
                <a:latin typeface="Comic Sans MS" pitchFamily="66" charset="0"/>
              </a:rPr>
              <a:t> </a:t>
            </a:r>
            <a:r>
              <a:rPr lang="tr-TR" sz="2400" b="1" dirty="0" err="1">
                <a:latin typeface="Comic Sans MS" pitchFamily="66" charset="0"/>
              </a:rPr>
              <a:t>bored</a:t>
            </a:r>
            <a:r>
              <a:rPr lang="tr-TR" sz="2400" b="1" dirty="0">
                <a:latin typeface="Comic Sans MS" pitchFamily="66" charset="0"/>
              </a:rPr>
              <a:t> </a:t>
            </a:r>
            <a:r>
              <a:rPr lang="tr-TR" sz="2400" b="1" dirty="0" err="1">
                <a:latin typeface="Comic Sans MS" pitchFamily="66" charset="0"/>
              </a:rPr>
              <a:t>bungs</a:t>
            </a:r>
            <a:r>
              <a:rPr lang="tr-TR" sz="2400" b="1" dirty="0">
                <a:latin typeface="Comic Sans MS" pitchFamily="66" charset="0"/>
              </a:rPr>
              <a:t>.</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r>
              <a:rPr lang="tr-TR" sz="2400" b="1" dirty="0" err="1">
                <a:latin typeface="Comic Sans MS" pitchFamily="66" charset="0"/>
              </a:rPr>
              <a:t>Lubricate</a:t>
            </a:r>
            <a:r>
              <a:rPr lang="tr-TR" sz="2400" b="1" dirty="0">
                <a:latin typeface="Comic Sans MS" pitchFamily="66" charset="0"/>
              </a:rPr>
              <a:t> </a:t>
            </a:r>
            <a:r>
              <a:rPr lang="tr-TR" sz="2400" b="1" dirty="0" err="1">
                <a:latin typeface="Comic Sans MS" pitchFamily="66" charset="0"/>
              </a:rPr>
              <a:t>with</a:t>
            </a:r>
            <a:r>
              <a:rPr lang="tr-TR" sz="2400" b="1" dirty="0">
                <a:latin typeface="Comic Sans MS" pitchFamily="66" charset="0"/>
              </a:rPr>
              <a:t> </a:t>
            </a:r>
            <a:r>
              <a:rPr lang="tr-TR" sz="2400" b="1" dirty="0" err="1">
                <a:latin typeface="Comic Sans MS" pitchFamily="66" charset="0"/>
              </a:rPr>
              <a:t>glycerol</a:t>
            </a:r>
            <a:r>
              <a:rPr lang="tr-TR" sz="2400" b="1" dirty="0">
                <a:latin typeface="Comic Sans MS" pitchFamily="66" charset="0"/>
              </a:rPr>
              <a:t>, </a:t>
            </a:r>
            <a:r>
              <a:rPr lang="tr-TR" sz="2400" b="1" dirty="0" err="1">
                <a:latin typeface="Comic Sans MS" pitchFamily="66" charset="0"/>
              </a:rPr>
              <a:t>hold</a:t>
            </a:r>
            <a:r>
              <a:rPr lang="tr-TR" sz="2400" b="1" dirty="0">
                <a:latin typeface="Comic Sans MS" pitchFamily="66" charset="0"/>
              </a:rPr>
              <a:t> </a:t>
            </a:r>
            <a:r>
              <a:rPr lang="tr-TR" sz="2400" b="1" dirty="0" err="1">
                <a:latin typeface="Comic Sans MS" pitchFamily="66" charset="0"/>
              </a:rPr>
              <a:t>tube</a:t>
            </a:r>
            <a:r>
              <a:rPr lang="tr-TR" sz="2400" b="1" dirty="0">
                <a:latin typeface="Comic Sans MS" pitchFamily="66" charset="0"/>
              </a:rPr>
              <a:t> in </a:t>
            </a:r>
            <a:r>
              <a:rPr lang="tr-TR" sz="2400" b="1" dirty="0" err="1">
                <a:latin typeface="Comic Sans MS" pitchFamily="66" charset="0"/>
              </a:rPr>
              <a:t>cloth</a:t>
            </a:r>
            <a:r>
              <a:rPr lang="tr-TR" sz="2400" b="1" dirty="0">
                <a:latin typeface="Comic Sans MS" pitchFamily="66" charset="0"/>
              </a:rPr>
              <a:t>, </a:t>
            </a:r>
            <a:r>
              <a:rPr lang="tr-TR" sz="2400" b="1" dirty="0" err="1">
                <a:latin typeface="Comic Sans MS" pitchFamily="66" charset="0"/>
              </a:rPr>
              <a:t>and</a:t>
            </a:r>
            <a:r>
              <a:rPr lang="tr-TR" sz="2400" b="1" dirty="0">
                <a:latin typeface="Comic Sans MS" pitchFamily="66" charset="0"/>
              </a:rPr>
              <a:t> </a:t>
            </a:r>
            <a:r>
              <a:rPr lang="tr-TR" sz="2400" b="1" dirty="0" err="1">
                <a:latin typeface="Comic Sans MS" pitchFamily="66" charset="0"/>
              </a:rPr>
              <a:t>allow</a:t>
            </a:r>
            <a:r>
              <a:rPr lang="tr-TR" sz="2400" b="1" dirty="0">
                <a:latin typeface="Comic Sans MS" pitchFamily="66" charset="0"/>
              </a:rPr>
              <a:t> no </a:t>
            </a:r>
            <a:r>
              <a:rPr lang="tr-TR" sz="2400" b="1" dirty="0" err="1">
                <a:latin typeface="Comic Sans MS" pitchFamily="66" charset="0"/>
              </a:rPr>
              <a:t>space</a:t>
            </a:r>
            <a:r>
              <a:rPr lang="tr-TR" sz="2400" b="1" dirty="0">
                <a:latin typeface="Comic Sans MS" pitchFamily="66" charset="0"/>
              </a:rPr>
              <a:t> </a:t>
            </a:r>
            <a:r>
              <a:rPr lang="tr-TR" sz="2400" b="1" dirty="0" err="1">
                <a:latin typeface="Comic Sans MS" pitchFamily="66" charset="0"/>
              </a:rPr>
              <a:t>between</a:t>
            </a:r>
            <a:r>
              <a:rPr lang="tr-TR" sz="2400" b="1" dirty="0">
                <a:latin typeface="Comic Sans MS" pitchFamily="66" charset="0"/>
              </a:rPr>
              <a:t> </a:t>
            </a:r>
            <a:r>
              <a:rPr lang="tr-TR" sz="2400" b="1" dirty="0" err="1">
                <a:latin typeface="Comic Sans MS" pitchFamily="66" charset="0"/>
              </a:rPr>
              <a:t>fingers</a:t>
            </a:r>
            <a:r>
              <a:rPr lang="tr-TR" sz="2400" b="1" dirty="0">
                <a:latin typeface="Comic Sans MS" pitchFamily="66" charset="0"/>
              </a:rPr>
              <a:t> </a:t>
            </a:r>
            <a:r>
              <a:rPr lang="tr-TR" sz="2400" b="1" dirty="0" err="1">
                <a:latin typeface="Comic Sans MS" pitchFamily="66" charset="0"/>
              </a:rPr>
              <a:t>and</a:t>
            </a:r>
            <a:r>
              <a:rPr lang="tr-TR" sz="2400" b="1" dirty="0">
                <a:latin typeface="Comic Sans MS" pitchFamily="66" charset="0"/>
              </a:rPr>
              <a:t> </a:t>
            </a:r>
            <a:r>
              <a:rPr lang="tr-TR" sz="2400" b="1" dirty="0" err="1">
                <a:latin typeface="Comic Sans MS" pitchFamily="66" charset="0"/>
              </a:rPr>
              <a:t>bung</a:t>
            </a:r>
            <a:endParaRPr lang="tr-TR" sz="2400" b="1" dirty="0">
              <a:latin typeface="Comic Sans MS" pitchFamily="66" charset="0"/>
            </a:endParaRPr>
          </a:p>
        </p:txBody>
      </p:sp>
      <p:pic>
        <p:nvPicPr>
          <p:cNvPr id="7" name="Picture 3"/>
          <p:cNvPicPr>
            <a:picLocks noGrp="1" noChangeAspect="1" noChangeArrowheads="1"/>
          </p:cNvPicPr>
          <p:nvPr>
            <p:ph sz="half" idx="1"/>
          </p:nvPr>
        </p:nvPicPr>
        <p:blipFill>
          <a:blip r:embed="rId2"/>
          <a:srcRect/>
          <a:stretch>
            <a:fillRect/>
          </a:stretch>
        </p:blipFill>
        <p:spPr bwMode="auto">
          <a:xfrm>
            <a:off x="7381884" y="571480"/>
            <a:ext cx="2809486" cy="3286148"/>
          </a:xfrm>
          <a:prstGeom prst="rect">
            <a:avLst/>
          </a:prstGeom>
          <a:noFill/>
        </p:spPr>
      </p:pic>
      <p:pic>
        <p:nvPicPr>
          <p:cNvPr id="8" name="Picture 5"/>
          <p:cNvPicPr>
            <a:picLocks noChangeAspect="1" noChangeArrowheads="1"/>
          </p:cNvPicPr>
          <p:nvPr/>
        </p:nvPicPr>
        <p:blipFill>
          <a:blip r:embed="rId3"/>
          <a:srcRect/>
          <a:stretch>
            <a:fillRect/>
          </a:stretch>
        </p:blipFill>
        <p:spPr bwMode="auto">
          <a:xfrm>
            <a:off x="7524761" y="4071943"/>
            <a:ext cx="2297113" cy="2500313"/>
          </a:xfrm>
          <a:prstGeom prst="rect">
            <a:avLst/>
          </a:prstGeom>
          <a:noFill/>
        </p:spPr>
      </p:pic>
    </p:spTree>
    <p:extLst>
      <p:ext uri="{BB962C8B-B14F-4D97-AF65-F5344CB8AC3E}">
        <p14:creationId xmlns:p14="http://schemas.microsoft.com/office/powerpoint/2010/main" val="2943913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rgbClr val="FF0000"/>
                </a:solidFill>
                <a:latin typeface="Comic Sans MS" pitchFamily="66" charset="0"/>
              </a:rPr>
              <a:t>Removal</a:t>
            </a:r>
            <a:r>
              <a:rPr lang="tr-TR" b="1" dirty="0" smtClean="0">
                <a:solidFill>
                  <a:srgbClr val="FF0000"/>
                </a:solidFill>
                <a:latin typeface="Comic Sans MS" pitchFamily="66" charset="0"/>
              </a:rPr>
              <a:t> of </a:t>
            </a:r>
            <a:r>
              <a:rPr lang="tr-TR" b="1" dirty="0" err="1" smtClean="0">
                <a:solidFill>
                  <a:srgbClr val="FF0000"/>
                </a:solidFill>
                <a:latin typeface="Comic Sans MS" pitchFamily="66" charset="0"/>
              </a:rPr>
              <a:t>stuck</a:t>
            </a:r>
            <a:r>
              <a:rPr lang="tr-TR" b="1" dirty="0" smtClean="0">
                <a:solidFill>
                  <a:srgbClr val="FF0000"/>
                </a:solidFill>
                <a:latin typeface="Comic Sans MS" pitchFamily="66" charset="0"/>
              </a:rPr>
              <a:t> </a:t>
            </a:r>
            <a:r>
              <a:rPr lang="tr-TR" b="1" dirty="0" err="1" smtClean="0">
                <a:solidFill>
                  <a:srgbClr val="FF0000"/>
                </a:solidFill>
                <a:latin typeface="Comic Sans MS" pitchFamily="66" charset="0"/>
              </a:rPr>
              <a:t>joints</a:t>
            </a:r>
            <a:endParaRPr lang="tr-TR" b="1" dirty="0">
              <a:solidFill>
                <a:srgbClr val="FF0000"/>
              </a:solidFill>
              <a:latin typeface="Comic Sans MS" pitchFamily="66" charset="0"/>
            </a:endParaRPr>
          </a:p>
        </p:txBody>
      </p:sp>
      <p:sp>
        <p:nvSpPr>
          <p:cNvPr id="3" name="2 Metin Yer Tutucusu"/>
          <p:cNvSpPr>
            <a:spLocks noGrp="1"/>
          </p:cNvSpPr>
          <p:nvPr>
            <p:ph type="body" idx="2"/>
          </p:nvPr>
        </p:nvSpPr>
        <p:spPr/>
        <p:txBody>
          <a:bodyPr>
            <a:normAutofit/>
          </a:bodyPr>
          <a:lstStyle/>
          <a:p>
            <a:r>
              <a:rPr lang="tr-TR" sz="2400" b="1" dirty="0">
                <a:latin typeface="Comic Sans MS" pitchFamily="66" charset="0"/>
              </a:rPr>
              <a:t>Do not </a:t>
            </a:r>
            <a:r>
              <a:rPr lang="tr-TR" sz="2400" b="1" dirty="0" err="1">
                <a:latin typeface="Comic Sans MS" pitchFamily="66" charset="0"/>
              </a:rPr>
              <a:t>use</a:t>
            </a:r>
            <a:r>
              <a:rPr lang="tr-TR" sz="2400" b="1" dirty="0">
                <a:latin typeface="Comic Sans MS" pitchFamily="66" charset="0"/>
              </a:rPr>
              <a:t> </a:t>
            </a:r>
            <a:r>
              <a:rPr lang="tr-TR" sz="2400" b="1" dirty="0" err="1">
                <a:latin typeface="Comic Sans MS" pitchFamily="66" charset="0"/>
              </a:rPr>
              <a:t>force</a:t>
            </a:r>
            <a:r>
              <a:rPr lang="tr-TR" sz="2400" b="1" dirty="0">
                <a:latin typeface="Comic Sans MS" pitchFamily="66" charset="0"/>
              </a:rPr>
              <a:t/>
            </a:r>
            <a:br>
              <a:rPr lang="tr-TR" sz="2400" b="1" dirty="0">
                <a:latin typeface="Comic Sans MS" pitchFamily="66" charset="0"/>
              </a:rPr>
            </a:br>
            <a:endParaRPr lang="tr-TR" sz="2400" b="1" dirty="0">
              <a:latin typeface="Comic Sans MS" pitchFamily="66" charset="0"/>
            </a:endParaRPr>
          </a:p>
          <a:p>
            <a:r>
              <a:rPr lang="tr-TR" sz="2400" b="1" dirty="0" err="1">
                <a:latin typeface="Comic Sans MS" pitchFamily="66" charset="0"/>
              </a:rPr>
              <a:t>If</a:t>
            </a:r>
            <a:r>
              <a:rPr lang="tr-TR" sz="2400" b="1" dirty="0">
                <a:latin typeface="Comic Sans MS" pitchFamily="66" charset="0"/>
              </a:rPr>
              <a:t> </a:t>
            </a:r>
            <a:r>
              <a:rPr lang="tr-TR" sz="2400" b="1" dirty="0" err="1">
                <a:latin typeface="Comic Sans MS" pitchFamily="66" charset="0"/>
              </a:rPr>
              <a:t>tube</a:t>
            </a:r>
            <a:r>
              <a:rPr lang="tr-TR" sz="2400" b="1" dirty="0">
                <a:latin typeface="Comic Sans MS" pitchFamily="66" charset="0"/>
              </a:rPr>
              <a:t> is </a:t>
            </a:r>
            <a:r>
              <a:rPr lang="tr-TR" sz="2400" b="1" dirty="0" err="1">
                <a:latin typeface="Comic Sans MS" pitchFamily="66" charset="0"/>
              </a:rPr>
              <a:t>clean</a:t>
            </a:r>
            <a:r>
              <a:rPr lang="tr-TR" sz="2400" b="1" dirty="0">
                <a:latin typeface="Comic Sans MS" pitchFamily="66" charset="0"/>
              </a:rPr>
              <a:t>, </a:t>
            </a:r>
            <a:r>
              <a:rPr lang="tr-TR" sz="2400" b="1" dirty="0" err="1">
                <a:latin typeface="Comic Sans MS" pitchFamily="66" charset="0"/>
              </a:rPr>
              <a:t>rotate</a:t>
            </a:r>
            <a:r>
              <a:rPr lang="tr-TR" sz="2400" b="1" dirty="0">
                <a:latin typeface="Comic Sans MS" pitchFamily="66" charset="0"/>
              </a:rPr>
              <a:t> in </a:t>
            </a:r>
            <a:r>
              <a:rPr lang="tr-TR" sz="2400" b="1" dirty="0" err="1">
                <a:latin typeface="Comic Sans MS" pitchFamily="66" charset="0"/>
              </a:rPr>
              <a:t>yellow</a:t>
            </a:r>
            <a:r>
              <a:rPr lang="tr-TR" sz="2400" b="1" dirty="0">
                <a:latin typeface="Comic Sans MS" pitchFamily="66" charset="0"/>
              </a:rPr>
              <a:t> (</a:t>
            </a:r>
            <a:r>
              <a:rPr lang="tr-TR" sz="2400" b="1" dirty="0" err="1">
                <a:latin typeface="Comic Sans MS" pitchFamily="66" charset="0"/>
              </a:rPr>
              <a:t>sooty</a:t>
            </a:r>
            <a:r>
              <a:rPr lang="tr-TR" sz="2400" b="1" dirty="0">
                <a:latin typeface="Comic Sans MS" pitchFamily="66" charset="0"/>
              </a:rPr>
              <a:t>) </a:t>
            </a:r>
            <a:r>
              <a:rPr lang="tr-TR" sz="2400" b="1" dirty="0" err="1">
                <a:latin typeface="Comic Sans MS" pitchFamily="66" charset="0"/>
              </a:rPr>
              <a:t>flame</a:t>
            </a:r>
            <a:r>
              <a:rPr lang="tr-TR" sz="2400" b="1" dirty="0">
                <a:latin typeface="Comic Sans MS" pitchFamily="66" charset="0"/>
              </a:rPr>
              <a:t> </a:t>
            </a:r>
            <a:r>
              <a:rPr lang="tr-TR" sz="2400" b="1" dirty="0" err="1">
                <a:latin typeface="Comic Sans MS" pitchFamily="66" charset="0"/>
              </a:rPr>
              <a:t>until</a:t>
            </a:r>
            <a:r>
              <a:rPr lang="tr-TR" sz="2400" b="1" dirty="0">
                <a:latin typeface="Comic Sans MS" pitchFamily="66" charset="0"/>
              </a:rPr>
              <a:t> </a:t>
            </a:r>
            <a:r>
              <a:rPr lang="tr-TR" sz="2400" b="1" dirty="0" err="1">
                <a:latin typeface="Comic Sans MS" pitchFamily="66" charset="0"/>
              </a:rPr>
              <a:t>joint</a:t>
            </a:r>
            <a:r>
              <a:rPr lang="tr-TR" sz="2400" b="1" dirty="0">
                <a:latin typeface="Comic Sans MS" pitchFamily="66" charset="0"/>
              </a:rPr>
              <a:t> is </a:t>
            </a:r>
            <a:r>
              <a:rPr lang="tr-TR" sz="2400" b="1" dirty="0" err="1">
                <a:latin typeface="Comic Sans MS" pitchFamily="66" charset="0"/>
              </a:rPr>
              <a:t>free</a:t>
            </a:r>
            <a:endParaRPr lang="tr-TR" sz="2400" b="1" dirty="0">
              <a:latin typeface="Comic Sans MS" pitchFamily="66" charset="0"/>
            </a:endParaRPr>
          </a:p>
          <a:p>
            <a:endParaRPr lang="tr-TR" dirty="0" smtClean="0"/>
          </a:p>
          <a:p>
            <a:r>
              <a:rPr lang="tr-TR" sz="2400" b="1" dirty="0" err="1">
                <a:latin typeface="Comic Sans MS" pitchFamily="66" charset="0"/>
              </a:rPr>
              <a:t>Closed</a:t>
            </a:r>
            <a:r>
              <a:rPr lang="tr-TR" sz="2400" b="1" dirty="0">
                <a:latin typeface="Comic Sans MS" pitchFamily="66" charset="0"/>
              </a:rPr>
              <a:t> </a:t>
            </a:r>
            <a:r>
              <a:rPr lang="tr-TR" sz="2400" b="1" dirty="0" err="1">
                <a:latin typeface="Comic Sans MS" pitchFamily="66" charset="0"/>
              </a:rPr>
              <a:t>vessels</a:t>
            </a:r>
            <a:r>
              <a:rPr lang="tr-TR" sz="2400" b="1" dirty="0">
                <a:latin typeface="Comic Sans MS" pitchFamily="66" charset="0"/>
              </a:rPr>
              <a:t> </a:t>
            </a:r>
            <a:r>
              <a:rPr lang="tr-TR" sz="2400" b="1" dirty="0" err="1">
                <a:latin typeface="Comic Sans MS" pitchFamily="66" charset="0"/>
              </a:rPr>
              <a:t>with</a:t>
            </a:r>
            <a:r>
              <a:rPr lang="tr-TR" sz="2400" b="1" dirty="0">
                <a:latin typeface="Comic Sans MS" pitchFamily="66" charset="0"/>
              </a:rPr>
              <a:t> </a:t>
            </a:r>
            <a:r>
              <a:rPr lang="tr-TR" sz="2400" b="1" dirty="0" err="1">
                <a:latin typeface="Comic Sans MS" pitchFamily="66" charset="0"/>
              </a:rPr>
              <a:t>tight</a:t>
            </a:r>
            <a:r>
              <a:rPr lang="tr-TR" sz="2400" b="1" dirty="0">
                <a:latin typeface="Comic Sans MS" pitchFamily="66" charset="0"/>
              </a:rPr>
              <a:t> </a:t>
            </a:r>
            <a:r>
              <a:rPr lang="tr-TR" sz="2400" b="1" dirty="0" err="1">
                <a:latin typeface="Comic Sans MS" pitchFamily="66" charset="0"/>
              </a:rPr>
              <a:t>joints</a:t>
            </a:r>
            <a:r>
              <a:rPr lang="tr-TR" sz="2400" b="1" dirty="0">
                <a:latin typeface="Comic Sans MS" pitchFamily="66" charset="0"/>
              </a:rPr>
              <a:t> </a:t>
            </a:r>
            <a:r>
              <a:rPr lang="tr-TR" sz="2400" b="1" dirty="0" err="1">
                <a:latin typeface="Comic Sans MS" pitchFamily="66" charset="0"/>
              </a:rPr>
              <a:t>or</a:t>
            </a:r>
            <a:r>
              <a:rPr lang="tr-TR" sz="2400" b="1" dirty="0">
                <a:latin typeface="Comic Sans MS" pitchFamily="66" charset="0"/>
              </a:rPr>
              <a:t> </a:t>
            </a:r>
            <a:r>
              <a:rPr lang="tr-TR" sz="2400" b="1" dirty="0" err="1">
                <a:latin typeface="Comic Sans MS" pitchFamily="66" charset="0"/>
              </a:rPr>
              <a:t>stoppers</a:t>
            </a:r>
            <a:r>
              <a:rPr lang="tr-TR" sz="2400" b="1" dirty="0">
                <a:latin typeface="Comic Sans MS" pitchFamily="66" charset="0"/>
              </a:rPr>
              <a:t> </a:t>
            </a:r>
            <a:r>
              <a:rPr lang="tr-TR" sz="2400" b="1" dirty="0" err="1">
                <a:latin typeface="Comic Sans MS" pitchFamily="66" charset="0"/>
              </a:rPr>
              <a:t>which</a:t>
            </a:r>
            <a:r>
              <a:rPr lang="tr-TR" sz="2400" b="1" dirty="0">
                <a:latin typeface="Comic Sans MS" pitchFamily="66" charset="0"/>
              </a:rPr>
              <a:t> </a:t>
            </a:r>
            <a:r>
              <a:rPr lang="tr-TR" sz="2400" b="1" dirty="0" err="1">
                <a:latin typeface="Comic Sans MS" pitchFamily="66" charset="0"/>
              </a:rPr>
              <a:t>might</a:t>
            </a:r>
            <a:r>
              <a:rPr lang="tr-TR" sz="2400" b="1" dirty="0">
                <a:latin typeface="Comic Sans MS" pitchFamily="66" charset="0"/>
              </a:rPr>
              <a:t> </a:t>
            </a:r>
            <a:r>
              <a:rPr lang="tr-TR" sz="2400" b="1" dirty="0" err="1">
                <a:latin typeface="Comic Sans MS" pitchFamily="66" charset="0"/>
              </a:rPr>
              <a:t>contain</a:t>
            </a:r>
            <a:r>
              <a:rPr lang="tr-TR" sz="2400" b="1" dirty="0">
                <a:latin typeface="Comic Sans MS" pitchFamily="66" charset="0"/>
              </a:rPr>
              <a:t> </a:t>
            </a:r>
            <a:r>
              <a:rPr lang="tr-TR" sz="2400" b="1" dirty="0" err="1">
                <a:latin typeface="Comic Sans MS" pitchFamily="66" charset="0"/>
              </a:rPr>
              <a:t>flammables</a:t>
            </a:r>
            <a:r>
              <a:rPr lang="tr-TR" sz="2400" b="1" dirty="0">
                <a:latin typeface="Comic Sans MS" pitchFamily="66" charset="0"/>
              </a:rPr>
              <a:t> </a:t>
            </a:r>
            <a:r>
              <a:rPr lang="tr-TR" sz="2400" b="1" dirty="0" err="1">
                <a:latin typeface="Comic Sans MS" pitchFamily="66" charset="0"/>
              </a:rPr>
              <a:t>should</a:t>
            </a:r>
            <a:r>
              <a:rPr lang="tr-TR" sz="2400" b="1" dirty="0">
                <a:latin typeface="Comic Sans MS" pitchFamily="66" charset="0"/>
              </a:rPr>
              <a:t> not be </a:t>
            </a:r>
            <a:r>
              <a:rPr lang="tr-TR" sz="2400" b="1" dirty="0" err="1">
                <a:latin typeface="Comic Sans MS" pitchFamily="66" charset="0"/>
              </a:rPr>
              <a:t>heated</a:t>
            </a:r>
            <a:endParaRPr lang="tr-TR" sz="2400" b="1" dirty="0">
              <a:latin typeface="Comic Sans MS" pitchFamily="66" charset="0"/>
            </a:endParaRPr>
          </a:p>
        </p:txBody>
      </p:sp>
      <p:pic>
        <p:nvPicPr>
          <p:cNvPr id="45059" name="Picture 3"/>
          <p:cNvPicPr>
            <a:picLocks noGrp="1" noChangeAspect="1" noChangeArrowheads="1"/>
          </p:cNvPicPr>
          <p:nvPr>
            <p:ph sz="half" idx="1"/>
          </p:nvPr>
        </p:nvPicPr>
        <p:blipFill>
          <a:blip r:embed="rId2"/>
          <a:stretch>
            <a:fillRect/>
          </a:stretch>
        </p:blipFill>
        <p:spPr bwMode="auto">
          <a:xfrm>
            <a:off x="5099050" y="2524819"/>
            <a:ext cx="5111750" cy="2875162"/>
          </a:xfrm>
          <a:prstGeom prst="rect">
            <a:avLst/>
          </a:prstGeom>
          <a:noFill/>
        </p:spPr>
      </p:pic>
    </p:spTree>
    <p:extLst>
      <p:ext uri="{BB962C8B-B14F-4D97-AF65-F5344CB8AC3E}">
        <p14:creationId xmlns:p14="http://schemas.microsoft.com/office/powerpoint/2010/main" val="2685156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14290"/>
            <a:ext cx="8305800" cy="642942"/>
          </a:xfrm>
        </p:spPr>
        <p:txBody>
          <a:bodyPr>
            <a:normAutofit/>
          </a:bodyPr>
          <a:lstStyle/>
          <a:p>
            <a:pPr algn="ctr"/>
            <a:r>
              <a:rPr lang="tr-TR" sz="2400" b="1" dirty="0" err="1">
                <a:solidFill>
                  <a:srgbClr val="FF0000"/>
                </a:solidFill>
              </a:rPr>
              <a:t>Heating</a:t>
            </a:r>
            <a:r>
              <a:rPr lang="tr-TR" sz="2400" b="1" dirty="0">
                <a:solidFill>
                  <a:srgbClr val="FF0000"/>
                </a:solidFill>
              </a:rPr>
              <a:t> of </a:t>
            </a:r>
            <a:r>
              <a:rPr lang="tr-TR" sz="2400" b="1" dirty="0" err="1">
                <a:solidFill>
                  <a:srgbClr val="FF0000"/>
                </a:solidFill>
              </a:rPr>
              <a:t>devices</a:t>
            </a:r>
            <a:endParaRPr lang="tr-TR" sz="2400" b="1" dirty="0">
              <a:solidFill>
                <a:srgbClr val="FF0000"/>
              </a:solidFill>
            </a:endParaRPr>
          </a:p>
        </p:txBody>
      </p:sp>
      <p:sp>
        <p:nvSpPr>
          <p:cNvPr id="5" name="4 Dikdörtgen"/>
          <p:cNvSpPr/>
          <p:nvPr/>
        </p:nvSpPr>
        <p:spPr>
          <a:xfrm>
            <a:off x="2024034" y="1000109"/>
            <a:ext cx="8358246" cy="5324535"/>
          </a:xfrm>
          <a:prstGeom prst="rect">
            <a:avLst/>
          </a:prstGeom>
        </p:spPr>
        <p:txBody>
          <a:bodyPr wrap="square">
            <a:spAutoFit/>
          </a:bodyPr>
          <a:lstStyle/>
          <a:p>
            <a:r>
              <a:rPr lang="en-US" sz="2000" b="1" dirty="0">
                <a:solidFill>
                  <a:srgbClr val="FF0000"/>
                </a:solidFill>
                <a:latin typeface="Comic Sans MS" pitchFamily="66" charset="0"/>
              </a:rPr>
              <a:t>1.</a:t>
            </a:r>
            <a:r>
              <a:rPr lang="en-US" sz="2000" b="1" dirty="0">
                <a:latin typeface="Comic Sans MS" pitchFamily="66" charset="0"/>
              </a:rPr>
              <a:t> Use the smallest amounts possible. </a:t>
            </a:r>
          </a:p>
          <a:p>
            <a:r>
              <a:rPr lang="en-US" sz="2000" b="1" dirty="0">
                <a:solidFill>
                  <a:srgbClr val="FF0000"/>
                </a:solidFill>
                <a:latin typeface="Comic Sans MS" pitchFamily="66" charset="0"/>
              </a:rPr>
              <a:t>2. </a:t>
            </a:r>
            <a:r>
              <a:rPr lang="en-US" sz="2000" b="1" dirty="0">
                <a:latin typeface="Comic Sans MS" pitchFamily="66" charset="0"/>
              </a:rPr>
              <a:t>As much as possible, reduce or eliminate the combined presence of flammable material and an oxidizer, such as air. Cap bottles and vessels not in use. Use inert gas blankets when possible. </a:t>
            </a:r>
          </a:p>
          <a:p>
            <a:r>
              <a:rPr lang="en-US" sz="2000" b="1" dirty="0">
                <a:solidFill>
                  <a:srgbClr val="FF0000"/>
                </a:solidFill>
                <a:latin typeface="Comic Sans MS" pitchFamily="66" charset="0"/>
              </a:rPr>
              <a:t>3. </a:t>
            </a:r>
            <a:r>
              <a:rPr lang="en-US" sz="2000" b="1" dirty="0">
                <a:latin typeface="Comic Sans MS" pitchFamily="66" charset="0"/>
              </a:rPr>
              <a:t>Store chemicals properly, physically separating flammable materials from other operations and sources of ignition. </a:t>
            </a:r>
          </a:p>
          <a:p>
            <a:r>
              <a:rPr lang="en-US" sz="2000" b="1" dirty="0">
                <a:solidFill>
                  <a:srgbClr val="FF0000"/>
                </a:solidFill>
                <a:latin typeface="Comic Sans MS" pitchFamily="66" charset="0"/>
              </a:rPr>
              <a:t>4. </a:t>
            </a:r>
            <a:r>
              <a:rPr lang="en-US" sz="2000" b="1" dirty="0">
                <a:latin typeface="Comic Sans MS" pitchFamily="66" charset="0"/>
              </a:rPr>
              <a:t>Store flammable substances that require low-temperature storage only in refrigerators designed for that purpose. Never use ordinary refrigerators for storing chemicals. </a:t>
            </a:r>
          </a:p>
          <a:p>
            <a:r>
              <a:rPr lang="en-US" sz="2000" b="1" dirty="0">
                <a:solidFill>
                  <a:srgbClr val="FF0000"/>
                </a:solidFill>
                <a:latin typeface="Comic Sans MS" pitchFamily="66" charset="0"/>
              </a:rPr>
              <a:t>5.</a:t>
            </a:r>
            <a:r>
              <a:rPr lang="en-US" sz="2000" b="1" dirty="0">
                <a:latin typeface="Comic Sans MS" pitchFamily="66" charset="0"/>
              </a:rPr>
              <a:t> Eliminate ignition sources from areas where flammable substances are handled. These sources include Bunsen burners; matches; smoking tobacco; gas burners; gas-fired space heating or water-heating equipment; electrical equipment such as stirring devices, motors, relays, and switches; and low-level ignition sources, such as hot plates, static discharge from clothing, steam lines, or other hot surfaces. </a:t>
            </a:r>
            <a:endParaRPr lang="tr-TR" sz="2000" b="1" dirty="0">
              <a:latin typeface="Comic Sans MS" pitchFamily="66" charset="0"/>
            </a:endParaRPr>
          </a:p>
        </p:txBody>
      </p:sp>
    </p:spTree>
    <p:extLst>
      <p:ext uri="{BB962C8B-B14F-4D97-AF65-F5344CB8AC3E}">
        <p14:creationId xmlns:p14="http://schemas.microsoft.com/office/powerpoint/2010/main" val="4033674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38348" y="571480"/>
            <a:ext cx="2743200" cy="1214446"/>
          </a:xfrm>
        </p:spPr>
        <p:txBody>
          <a:bodyPr>
            <a:normAutofit fontScale="90000"/>
          </a:bodyPr>
          <a:lstStyle/>
          <a:p>
            <a:r>
              <a:rPr lang="en-US" sz="1600" b="1" dirty="0">
                <a:solidFill>
                  <a:srgbClr val="FF0000"/>
                </a:solidFill>
                <a:latin typeface="Comic Sans MS" pitchFamily="66" charset="0"/>
              </a:rPr>
              <a:t>In a heating mantle, the heating element is insulated from the glass container, reducing the risk of igniting flammable substance</a:t>
            </a:r>
            <a:r>
              <a:rPr lang="en-US" sz="1600" b="1" dirty="0">
                <a:solidFill>
                  <a:srgbClr val="FF0000"/>
                </a:solidFill>
              </a:rPr>
              <a:t>s</a:t>
            </a:r>
            <a:endParaRPr lang="tr-TR" sz="1600" b="1" dirty="0">
              <a:solidFill>
                <a:srgbClr val="FF0000"/>
              </a:solidFill>
            </a:endParaRPr>
          </a:p>
        </p:txBody>
      </p:sp>
      <p:sp>
        <p:nvSpPr>
          <p:cNvPr id="3" name="2 Metin Yer Tutucusu"/>
          <p:cNvSpPr>
            <a:spLocks noGrp="1"/>
          </p:cNvSpPr>
          <p:nvPr>
            <p:ph type="body" idx="2"/>
          </p:nvPr>
        </p:nvSpPr>
        <p:spPr>
          <a:xfrm>
            <a:off x="2209800" y="1785926"/>
            <a:ext cx="2743200" cy="4462474"/>
          </a:xfrm>
        </p:spPr>
        <p:txBody>
          <a:bodyPr/>
          <a:lstStyle/>
          <a:p>
            <a:endParaRPr lang="tr-TR" dirty="0"/>
          </a:p>
        </p:txBody>
      </p:sp>
      <p:sp>
        <p:nvSpPr>
          <p:cNvPr id="4" name="3 İçerik Yer Tutucusu"/>
          <p:cNvSpPr>
            <a:spLocks noGrp="1"/>
          </p:cNvSpPr>
          <p:nvPr>
            <p:ph sz="half" idx="1"/>
          </p:nvPr>
        </p:nvSpPr>
        <p:spPr>
          <a:xfrm>
            <a:off x="5099050" y="785794"/>
            <a:ext cx="5111750" cy="5462606"/>
          </a:xfrm>
        </p:spPr>
        <p:txBody>
          <a:bodyPr>
            <a:normAutofit fontScale="62500" lnSpcReduction="20000"/>
          </a:bodyPr>
          <a:lstStyle/>
          <a:p>
            <a:r>
              <a:rPr lang="en-US" b="1" dirty="0" smtClean="0">
                <a:solidFill>
                  <a:srgbClr val="FF0000"/>
                </a:solidFill>
                <a:latin typeface="Comic Sans MS" pitchFamily="66" charset="0"/>
              </a:rPr>
              <a:t>6. </a:t>
            </a:r>
            <a:r>
              <a:rPr lang="en-US" b="1" dirty="0" smtClean="0">
                <a:latin typeface="Comic Sans MS" pitchFamily="66" charset="0"/>
              </a:rPr>
              <a:t>Never heat flammable substances with an open flame. Preferred heat sources include </a:t>
            </a:r>
            <a:r>
              <a:rPr lang="en-US" b="1" dirty="0" smtClean="0">
                <a:solidFill>
                  <a:srgbClr val="7030A0"/>
                </a:solidFill>
                <a:latin typeface="Comic Sans MS" pitchFamily="66" charset="0"/>
              </a:rPr>
              <a:t>steam baths, water baths, oil and wax baths, salt and sand baths, heating mantles</a:t>
            </a:r>
            <a:r>
              <a:rPr lang="en-US" b="1" dirty="0" smtClean="0">
                <a:latin typeface="Comic Sans MS" pitchFamily="66" charset="0"/>
              </a:rPr>
              <a:t>, and hot air or nitrogen baths. </a:t>
            </a:r>
          </a:p>
          <a:p>
            <a:r>
              <a:rPr lang="en-US" b="1" dirty="0" smtClean="0">
                <a:solidFill>
                  <a:srgbClr val="FF0000"/>
                </a:solidFill>
                <a:latin typeface="Comic Sans MS" pitchFamily="66" charset="0"/>
              </a:rPr>
              <a:t>7. </a:t>
            </a:r>
            <a:r>
              <a:rPr lang="en-US" b="1" dirty="0" smtClean="0">
                <a:latin typeface="Comic Sans MS" pitchFamily="66" charset="0"/>
              </a:rPr>
              <a:t>Before igniting a flame, check for the presence of a flammable substance. </a:t>
            </a:r>
          </a:p>
          <a:p>
            <a:r>
              <a:rPr lang="en-US" b="1" dirty="0" smtClean="0">
                <a:solidFill>
                  <a:srgbClr val="FF0000"/>
                </a:solidFill>
                <a:latin typeface="Comic Sans MS" pitchFamily="66" charset="0"/>
              </a:rPr>
              <a:t>8. </a:t>
            </a:r>
            <a:r>
              <a:rPr lang="en-US" b="1" dirty="0" smtClean="0">
                <a:latin typeface="Comic Sans MS" pitchFamily="66" charset="0"/>
              </a:rPr>
              <a:t>Properly ground static sources of ignition, and use the least hazardous alternative available. </a:t>
            </a:r>
          </a:p>
          <a:p>
            <a:r>
              <a:rPr lang="en-US" b="1" dirty="0" smtClean="0">
                <a:solidFill>
                  <a:srgbClr val="FF0000"/>
                </a:solidFill>
                <a:latin typeface="Comic Sans MS" pitchFamily="66" charset="0"/>
              </a:rPr>
              <a:t>9. </a:t>
            </a:r>
            <a:r>
              <a:rPr lang="en-US" b="1" dirty="0" smtClean="0">
                <a:latin typeface="Comic Sans MS" pitchFamily="66" charset="0"/>
              </a:rPr>
              <a:t>Ground accumulated static charge when transferring flammable liquids in metal containers to avoid sparks.</a:t>
            </a:r>
          </a:p>
          <a:p>
            <a:r>
              <a:rPr lang="en-US" b="1" dirty="0" smtClean="0">
                <a:solidFill>
                  <a:srgbClr val="FF0000"/>
                </a:solidFill>
                <a:latin typeface="Comic Sans MS" pitchFamily="66" charset="0"/>
              </a:rPr>
              <a:t>10. </a:t>
            </a:r>
            <a:r>
              <a:rPr lang="en-US" b="1" dirty="0" smtClean="0">
                <a:latin typeface="Comic Sans MS" pitchFamily="66" charset="0"/>
              </a:rPr>
              <a:t>Always attend to equipment such as hot plates, oil baths, heating mantles, stills, ovens, dryers, and other heating devices when in operation</a:t>
            </a:r>
            <a:endParaRPr lang="tr-TR" b="1" dirty="0">
              <a:latin typeface="Comic Sans MS" pitchFamily="66" charset="0"/>
            </a:endParaRPr>
          </a:p>
        </p:txBody>
      </p:sp>
      <p:pic>
        <p:nvPicPr>
          <p:cNvPr id="6" name="Picture 2"/>
          <p:cNvPicPr>
            <a:picLocks noChangeAspect="1" noChangeArrowheads="1"/>
          </p:cNvPicPr>
          <p:nvPr/>
        </p:nvPicPr>
        <p:blipFill>
          <a:blip r:embed="rId2"/>
          <a:srcRect/>
          <a:stretch>
            <a:fillRect/>
          </a:stretch>
        </p:blipFill>
        <p:spPr bwMode="auto">
          <a:xfrm>
            <a:off x="2238348" y="1857364"/>
            <a:ext cx="2643206" cy="4286280"/>
          </a:xfrm>
          <a:prstGeom prst="rect">
            <a:avLst/>
          </a:prstGeom>
          <a:noFill/>
          <a:ln w="9525">
            <a:noFill/>
            <a:miter lim="800000"/>
            <a:headEnd/>
            <a:tailEnd/>
          </a:ln>
          <a:effectLst/>
        </p:spPr>
      </p:pic>
    </p:spTree>
    <p:extLst>
      <p:ext uri="{BB962C8B-B14F-4D97-AF65-F5344CB8AC3E}">
        <p14:creationId xmlns:p14="http://schemas.microsoft.com/office/powerpoint/2010/main" val="4536565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639</Words>
  <Application>Microsoft Office PowerPoint</Application>
  <PresentationFormat>Geniş ekran</PresentationFormat>
  <Paragraphs>83</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Calibri Light</vt:lpstr>
      <vt:lpstr>Comic Sans MS</vt:lpstr>
      <vt:lpstr>Wingdings</vt:lpstr>
      <vt:lpstr>Office Teması</vt:lpstr>
      <vt:lpstr>4 DEVICES AND MATERIALS</vt:lpstr>
      <vt:lpstr>PowerPoint Sunusu</vt:lpstr>
      <vt:lpstr>Working with Glass Materials</vt:lpstr>
      <vt:lpstr>Cutting, breaking and flame polishing</vt:lpstr>
      <vt:lpstr>Removal of stuck bungs</vt:lpstr>
      <vt:lpstr>Fitting tubings into bungs</vt:lpstr>
      <vt:lpstr>Removal of stuck joints</vt:lpstr>
      <vt:lpstr>Heating of devices</vt:lpstr>
      <vt:lpstr>In a heating mantle, the heating element is insulated from the glass container, reducing the risk of igniting flammable substances</vt:lpstr>
      <vt:lpstr>Cooling</vt:lpstr>
      <vt:lpstr>Special working methods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DEVICES AND MATERIALS</dc:title>
  <dc:creator>KİMYA_MCANEL</dc:creator>
  <cp:lastModifiedBy>KİMYA_MCANEL</cp:lastModifiedBy>
  <cp:revision>2</cp:revision>
  <dcterms:created xsi:type="dcterms:W3CDTF">2017-11-23T07:39:16Z</dcterms:created>
  <dcterms:modified xsi:type="dcterms:W3CDTF">2017-11-23T10:24:35Z</dcterms:modified>
</cp:coreProperties>
</file>