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5"/>
  </p:notes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59428-E6F9-417B-AF28-30C32FE4FAFA}"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C19F-7707-4DDA-9532-E0069CF0E37B}" type="slidenum">
              <a:rPr lang="tr-TR" smtClean="0"/>
              <a:t>‹#›</a:t>
            </a:fld>
            <a:endParaRPr lang="tr-TR"/>
          </a:p>
        </p:txBody>
      </p:sp>
    </p:spTree>
    <p:extLst>
      <p:ext uri="{BB962C8B-B14F-4D97-AF65-F5344CB8AC3E}">
        <p14:creationId xmlns:p14="http://schemas.microsoft.com/office/powerpoint/2010/main" val="2682651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960407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5452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620647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49224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0469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405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7050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71131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62900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81678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282378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59628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39460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092832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147186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769117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024080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246621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22639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338046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213378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12188825" cy="6872288"/>
            <a:chOff x="0" y="0"/>
            <a:chExt cx="12188825" cy="6872226"/>
          </a:xfrm>
        </p:grpSpPr>
        <p:pic>
          <p:nvPicPr>
            <p:cNvPr id="5" name="Picture 8" descr="HD-PanelTitl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l="2" r="47673"/>
            <a:stretch>
              <a:fillRect/>
            </a:stretch>
          </p:blipFill>
          <p:spPr bwMode="auto">
            <a:xfrm rot="5400000">
              <a:off x="5245268" y="530352"/>
              <a:ext cx="1673352"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HDRibbonTitle-UniformTrim.png"/>
            <p:cNvPicPr>
              <a:picLocks noChangeAspect="1"/>
            </p:cNvPicPr>
            <p:nvPr/>
          </p:nvPicPr>
          <p:blipFill>
            <a:blip r:embed="rId3">
              <a:extLst>
                <a:ext uri="{28A0092B-C50C-407E-A947-70E740481C1C}">
                  <a14:useLocalDpi xmlns:a14="http://schemas.microsoft.com/office/drawing/2010/main" val="0"/>
                </a:ext>
              </a:extLst>
            </a:blip>
            <a:srcRect r="48819"/>
            <a:stretch>
              <a:fillRect/>
            </a:stretch>
          </p:blipFill>
          <p:spPr bwMode="auto">
            <a:xfrm rot="5400000">
              <a:off x="5263556" y="5747514"/>
              <a:ext cx="1636776"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endParaRPr lang="tr-TR">
              <a:solidFill>
                <a:prstClr val="black"/>
              </a:solidFill>
            </a:endParaRPr>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tr-TR">
              <a:solidFill>
                <a:prstClr val="black"/>
              </a:solidFill>
            </a:endParaRPr>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fld id="{46F0250F-6A10-4301-B4CC-4BA132172BD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76471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E7268A4-912E-482B-A142-7B8729D45A92}"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74138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249A6D7-736A-4F5D-AC0D-98A6B23734F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377961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92C5A880-A84E-4EBC-8C03-ECA4F58A18C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872654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F37D8907-A20D-4692-838B-A44E850DCF7B}"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17220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6"/>
          <p:cNvSpPr>
            <a:spLocks noGrp="1"/>
          </p:cNvSpPr>
          <p:nvPr>
            <p:ph type="dt" sz="half" idx="10"/>
          </p:nvPr>
        </p:nvSpPr>
        <p:spPr/>
        <p:txBody>
          <a:bodyPr/>
          <a:lstStyle>
            <a:lvl1pPr>
              <a:defRPr/>
            </a:lvl1pPr>
          </a:lstStyle>
          <a:p>
            <a:pPr>
              <a:defRPr/>
            </a:pPr>
            <a:endParaRPr lang="tr-TR">
              <a:solidFill>
                <a:prstClr val="black"/>
              </a:solidFill>
            </a:endParaRPr>
          </a:p>
        </p:txBody>
      </p:sp>
      <p:sp>
        <p:nvSpPr>
          <p:cNvPr id="9" name="Footer Placeholder 7"/>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10" name="Slide Number Placeholder 8"/>
          <p:cNvSpPr>
            <a:spLocks noGrp="1"/>
          </p:cNvSpPr>
          <p:nvPr>
            <p:ph type="sldNum" sz="quarter" idx="12"/>
          </p:nvPr>
        </p:nvSpPr>
        <p:spPr/>
        <p:txBody>
          <a:bodyPr/>
          <a:lstStyle>
            <a:lvl1pPr>
              <a:defRPr/>
            </a:lvl1pPr>
          </a:lstStyle>
          <a:p>
            <a:fld id="{53ADCB98-1F7B-42B9-B0F2-2117C10DFAAD}"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114379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2"/>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3"/>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4"/>
          <p:cNvSpPr>
            <a:spLocks noGrp="1"/>
          </p:cNvSpPr>
          <p:nvPr>
            <p:ph type="sldNum" sz="quarter" idx="12"/>
          </p:nvPr>
        </p:nvSpPr>
        <p:spPr/>
        <p:txBody>
          <a:bodyPr/>
          <a:lstStyle>
            <a:lvl1pPr>
              <a:defRPr/>
            </a:lvl1pPr>
          </a:lstStyle>
          <a:p>
            <a:fld id="{B6412422-CEE2-43DD-A891-26266AE017D1}"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125048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4" name="Slide Number Placeholder 5"/>
          <p:cNvSpPr>
            <a:spLocks noGrp="1"/>
          </p:cNvSpPr>
          <p:nvPr>
            <p:ph type="sldNum" sz="quarter" idx="12"/>
          </p:nvPr>
        </p:nvSpPr>
        <p:spPr/>
        <p:txBody>
          <a:bodyPr/>
          <a:lstStyle>
            <a:lvl1pPr>
              <a:defRPr/>
            </a:lvl1pPr>
          </a:lstStyle>
          <a:p>
            <a:fld id="{618C7353-6398-4DFC-9924-2B21F970045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92598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Date Placeholder 4"/>
          <p:cNvSpPr>
            <a:spLocks noGrp="1"/>
          </p:cNvSpPr>
          <p:nvPr>
            <p:ph type="dt" sz="half" idx="10"/>
          </p:nvPr>
        </p:nvSpPr>
        <p:spPr/>
        <p:txBody>
          <a:bodyPr/>
          <a:lstStyle>
            <a:lvl1pPr>
              <a:defRPr/>
            </a:lvl1pPr>
          </a:lstStyle>
          <a:p>
            <a:pPr>
              <a:defRPr/>
            </a:pPr>
            <a:endParaRPr lang="tr-TR">
              <a:solidFill>
                <a:prstClr val="black"/>
              </a:solidFill>
            </a:endParaRPr>
          </a:p>
        </p:txBody>
      </p:sp>
      <p:sp>
        <p:nvSpPr>
          <p:cNvPr id="7" name="Footer Placeholder 5"/>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8" name="Slide Number Placeholder 6"/>
          <p:cNvSpPr>
            <a:spLocks noGrp="1"/>
          </p:cNvSpPr>
          <p:nvPr>
            <p:ph type="sldNum" sz="quarter" idx="12"/>
          </p:nvPr>
        </p:nvSpPr>
        <p:spPr/>
        <p:txBody>
          <a:bodyPr/>
          <a:lstStyle>
            <a:lvl1pPr>
              <a:defRPr/>
            </a:lvl1pPr>
          </a:lstStyle>
          <a:p>
            <a:fld id="{418FBF67-B147-4135-A66F-B800D03BB9F8}"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865820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C1BF883-526F-4136-916A-67BE1CC421AF}"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100617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D18B5DE9-BE00-4E8E-AB7B-64FC82BD44A2}"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591566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1619B72B-CFF9-4FA5-99AC-8635E596F8FC}"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14975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389529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1" name="Slide Number Placeholder 5"/>
          <p:cNvSpPr>
            <a:spLocks noGrp="1"/>
          </p:cNvSpPr>
          <p:nvPr>
            <p:ph type="sldNum" sz="quarter" idx="16"/>
          </p:nvPr>
        </p:nvSpPr>
        <p:spPr/>
        <p:txBody>
          <a:bodyPr/>
          <a:lstStyle>
            <a:lvl1pPr>
              <a:defRPr/>
            </a:lvl1pPr>
          </a:lstStyle>
          <a:p>
            <a:fld id="{EA33D94A-E0BD-4627-9DB7-6A9E590868A9}"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6336297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77A36A17-AF2A-4CA2-98FE-E626B93BEE20}"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628532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r>
              <a:rPr lang="en-US" altLang="tr-TR" sz="8000" smtClean="0">
                <a:solidFill>
                  <a:prstClr val="black"/>
                </a:solidFill>
              </a:rPr>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spcBef>
                <a:spcPct val="0"/>
              </a:spcBef>
              <a:spcAft>
                <a:spcPct val="0"/>
              </a:spcAft>
              <a:defRPr/>
            </a:pPr>
            <a:r>
              <a:rPr lang="en-US" altLang="tr-TR" sz="8000" smtClean="0">
                <a:solidFill>
                  <a:prstClr val="black"/>
                </a:solidFill>
              </a:rPr>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8"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9"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10" name="Slide Number Placeholder 5"/>
          <p:cNvSpPr>
            <a:spLocks noGrp="1"/>
          </p:cNvSpPr>
          <p:nvPr>
            <p:ph type="sldNum" sz="quarter" idx="16"/>
          </p:nvPr>
        </p:nvSpPr>
        <p:spPr/>
        <p:txBody>
          <a:bodyPr/>
          <a:lstStyle>
            <a:lvl1pPr>
              <a:defRPr/>
            </a:lvl1pPr>
          </a:lstStyle>
          <a:p>
            <a:fld id="{050F43E6-4FCD-479B-9778-D50461232915}"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283229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6" name="Date Placeholder 3"/>
          <p:cNvSpPr>
            <a:spLocks noGrp="1"/>
          </p:cNvSpPr>
          <p:nvPr>
            <p:ph type="dt" sz="half" idx="14"/>
          </p:nvPr>
        </p:nvSpPr>
        <p:spPr/>
        <p:txBody>
          <a:bodyPr/>
          <a:lstStyle>
            <a:lvl1pPr>
              <a:defRPr/>
            </a:lvl1pPr>
          </a:lstStyle>
          <a:p>
            <a:pPr>
              <a:defRPr/>
            </a:pPr>
            <a:endParaRPr lang="tr-TR">
              <a:solidFill>
                <a:prstClr val="black"/>
              </a:solidFill>
            </a:endParaRPr>
          </a:p>
        </p:txBody>
      </p:sp>
      <p:sp>
        <p:nvSpPr>
          <p:cNvPr id="7" name="Footer Placeholder 4"/>
          <p:cNvSpPr>
            <a:spLocks noGrp="1"/>
          </p:cNvSpPr>
          <p:nvPr>
            <p:ph type="ftr" sz="quarter" idx="15"/>
          </p:nvPr>
        </p:nvSpPr>
        <p:spPr/>
        <p:txBody>
          <a:bodyPr/>
          <a:lstStyle>
            <a:lvl1pPr>
              <a:defRPr/>
            </a:lvl1pPr>
          </a:lstStyle>
          <a:p>
            <a:pPr>
              <a:defRPr/>
            </a:pPr>
            <a:endParaRPr lang="tr-TR">
              <a:solidFill>
                <a:prstClr val="black"/>
              </a:solidFill>
            </a:endParaRPr>
          </a:p>
        </p:txBody>
      </p:sp>
      <p:sp>
        <p:nvSpPr>
          <p:cNvPr id="8" name="Slide Number Placeholder 5"/>
          <p:cNvSpPr>
            <a:spLocks noGrp="1"/>
          </p:cNvSpPr>
          <p:nvPr>
            <p:ph type="sldNum" sz="quarter" idx="16"/>
          </p:nvPr>
        </p:nvSpPr>
        <p:spPr/>
        <p:txBody>
          <a:bodyPr/>
          <a:lstStyle>
            <a:lvl1pPr>
              <a:defRPr/>
            </a:lvl1pPr>
          </a:lstStyle>
          <a:p>
            <a:fld id="{198A16D2-CEBB-421D-B068-02A031B44717}"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5034790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6D5775A1-E32E-4982-A5E4-549412888323}"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3289608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3"/>
          <p:cNvSpPr>
            <a:spLocks noGrp="1"/>
          </p:cNvSpPr>
          <p:nvPr>
            <p:ph type="dt" sz="half" idx="10"/>
          </p:nvPr>
        </p:nvSpPr>
        <p:spPr/>
        <p:txBody>
          <a:bodyPr/>
          <a:lstStyle>
            <a:lvl1pPr>
              <a:defRPr/>
            </a:lvl1pPr>
          </a:lstStyle>
          <a:p>
            <a:pPr>
              <a:defRPr/>
            </a:pPr>
            <a:endParaRPr lang="tr-TR">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tr-TR">
              <a:solidFill>
                <a:prstClr val="black"/>
              </a:solidFill>
            </a:endParaRPr>
          </a:p>
        </p:txBody>
      </p:sp>
      <p:sp>
        <p:nvSpPr>
          <p:cNvPr id="7" name="Slide Number Placeholder 5"/>
          <p:cNvSpPr>
            <a:spLocks noGrp="1"/>
          </p:cNvSpPr>
          <p:nvPr>
            <p:ph type="sldNum" sz="quarter" idx="12"/>
          </p:nvPr>
        </p:nvSpPr>
        <p:spPr/>
        <p:txBody>
          <a:bodyPr/>
          <a:lstStyle>
            <a:lvl1pPr>
              <a:defRPr/>
            </a:lvl1pPr>
          </a:lstStyle>
          <a:p>
            <a:fld id="{3E0A5DC6-5A7D-461C-9E37-3564B39E80CA}" type="slidenum">
              <a:rPr lang="tr-TR" altLang="tr-TR">
                <a:solidFill>
                  <a:prstClr val="black"/>
                </a:solidFill>
              </a:rPr>
              <a:pPr/>
              <a:t>‹#›</a:t>
            </a:fld>
            <a:endParaRPr lang="tr-TR" altLang="tr-TR">
              <a:solidFill>
                <a:prstClr val="black"/>
              </a:solidFill>
            </a:endParaRPr>
          </a:p>
        </p:txBody>
      </p:sp>
    </p:spTree>
    <p:extLst>
      <p:ext uri="{BB962C8B-B14F-4D97-AF65-F5344CB8AC3E}">
        <p14:creationId xmlns:p14="http://schemas.microsoft.com/office/powerpoint/2010/main" val="4099468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E7268A4-912E-482B-A142-7B8729D45A92}"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299382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E7268A4-912E-482B-A142-7B8729D45A92}"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68510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E7268A4-912E-482B-A142-7B8729D45A92}"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31656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328005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E7268A4-912E-482B-A142-7B8729D45A92}"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0B31750-5F84-4021-9A0A-CD628E311300}" type="slidenum">
              <a:rPr lang="tr-TR" smtClean="0"/>
              <a:t>‹#›</a:t>
            </a:fld>
            <a:endParaRPr lang="tr-TR"/>
          </a:p>
        </p:txBody>
      </p:sp>
    </p:spTree>
    <p:extLst>
      <p:ext uri="{BB962C8B-B14F-4D97-AF65-F5344CB8AC3E}">
        <p14:creationId xmlns:p14="http://schemas.microsoft.com/office/powerpoint/2010/main" val="100855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2.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268A4-912E-482B-A142-7B8729D45A92}"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31750-5F84-4021-9A0A-CD628E311300}" type="slidenum">
              <a:rPr lang="tr-TR" smtClean="0"/>
              <a:t>‹#›</a:t>
            </a:fld>
            <a:endParaRPr lang="tr-TR"/>
          </a:p>
        </p:txBody>
      </p:sp>
    </p:spTree>
    <p:extLst>
      <p:ext uri="{BB962C8B-B14F-4D97-AF65-F5344CB8AC3E}">
        <p14:creationId xmlns:p14="http://schemas.microsoft.com/office/powerpoint/2010/main" val="51266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48324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12188825" cy="6856413"/>
            <a:chOff x="0" y="0"/>
            <a:chExt cx="12188825" cy="6856215"/>
          </a:xfrm>
        </p:grpSpPr>
        <p:pic>
          <p:nvPicPr>
            <p:cNvPr id="1032" name="Picture 7" descr="HD-PanelContent-V.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1" y="76265"/>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r="5093"/>
            <a:stretch>
              <a:fillRect/>
            </a:stretch>
          </p:blipFill>
          <p:spPr bwMode="auto">
            <a:xfrm rot="5400000">
              <a:off x="5706470" y="6173526"/>
              <a:ext cx="75895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a:defRPr sz="1000" b="0" i="0">
                <a:solidFill>
                  <a:schemeClr val="tx1"/>
                </a:solidFill>
                <a:effectLst/>
                <a:latin typeface="+mn-lt"/>
                <a:cs typeface="Arial" panose="020B0604020202020204" pitchFamily="34" charset="0"/>
              </a:defRPr>
            </a:lvl1pPr>
          </a:lstStyle>
          <a:p>
            <a:pPr eaLnBrk="0" fontAlgn="base" hangingPunct="0">
              <a:spcBef>
                <a:spcPct val="0"/>
              </a:spcBef>
              <a:spcAft>
                <a:spcPct val="0"/>
              </a:spcAft>
              <a:defRPr/>
            </a:pPr>
            <a:endParaRPr lang="tr-TR">
              <a:solidFill>
                <a:prstClr val="black"/>
              </a:solidFill>
            </a:endParaRPr>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a:defRPr sz="1000">
                <a:latin typeface="Garamond" panose="02020404030301010803" pitchFamily="18" charset="0"/>
              </a:defRPr>
            </a:lvl1pPr>
          </a:lstStyle>
          <a:p>
            <a:pPr eaLnBrk="0" fontAlgn="base" hangingPunct="0">
              <a:spcBef>
                <a:spcPct val="0"/>
              </a:spcBef>
              <a:spcAft>
                <a:spcPct val="0"/>
              </a:spcAft>
            </a:pPr>
            <a:fld id="{E322E164-0D56-4A07-898F-45BAF9B12C69}" type="slidenum">
              <a:rPr lang="tr-TR" altLang="tr-TR">
                <a:solidFill>
                  <a:prstClr val="black"/>
                </a:solidFill>
                <a:cs typeface="Arial" panose="020B0604020202020204" pitchFamily="34" charset="0"/>
              </a:rPr>
              <a:pPr eaLnBrk="0" fontAlgn="base" hangingPunct="0">
                <a:spcBef>
                  <a:spcPct val="0"/>
                </a:spcBef>
                <a:spcAft>
                  <a:spcPct val="0"/>
                </a:spcAft>
              </a:pPr>
              <a:t>‹#›</a:t>
            </a:fld>
            <a:endParaRPr lang="tr-TR" altLang="tr-TR">
              <a:solidFill>
                <a:prstClr val="black"/>
              </a:solidFill>
              <a:cs typeface="Arial" panose="020B0604020202020204" pitchFamily="34" charset="0"/>
            </a:endParaRPr>
          </a:p>
        </p:txBody>
      </p:sp>
    </p:spTree>
    <p:extLst>
      <p:ext uri="{BB962C8B-B14F-4D97-AF65-F5344CB8AC3E}">
        <p14:creationId xmlns:p14="http://schemas.microsoft.com/office/powerpoint/2010/main" val="9625685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2400" y="1871663"/>
            <a:ext cx="6815138" cy="1514475"/>
          </a:xfrm>
        </p:spPr>
        <p:txBody>
          <a:bodyPr rtlCol="0"/>
          <a:lstStyle/>
          <a:p>
            <a:pPr eaLnBrk="1" fontAlgn="auto" hangingPunct="1">
              <a:spcAft>
                <a:spcPts val="0"/>
              </a:spcAft>
              <a:defRPr/>
            </a:pPr>
            <a:r>
              <a:rPr lang="tr-TR" altLang="tr-TR" sz="3200" b="1" dirty="0" smtClean="0">
                <a:solidFill>
                  <a:schemeClr val="tx1">
                    <a:lumMod val="85000"/>
                    <a:lumOff val="15000"/>
                  </a:schemeClr>
                </a:solidFill>
                <a:latin typeface="+mn-lt"/>
              </a:rPr>
              <a:t>TURİZM PAZARLAMASI</a:t>
            </a:r>
            <a:endParaRPr lang="tr-TR" altLang="tr-TR" sz="3200" b="1" dirty="0">
              <a:solidFill>
                <a:schemeClr val="tx1">
                  <a:lumMod val="85000"/>
                  <a:lumOff val="15000"/>
                </a:schemeClr>
              </a:solidFill>
              <a:latin typeface="+mn-lt"/>
            </a:endParaRPr>
          </a:p>
        </p:txBody>
      </p:sp>
      <p:sp>
        <p:nvSpPr>
          <p:cNvPr id="15363" name="Rectangle 3"/>
          <p:cNvSpPr>
            <a:spLocks noGrp="1" noChangeArrowheads="1"/>
          </p:cNvSpPr>
          <p:nvPr>
            <p:ph type="subTitle" idx="1"/>
          </p:nvPr>
        </p:nvSpPr>
        <p:spPr>
          <a:xfrm>
            <a:off x="2692400" y="3657600"/>
            <a:ext cx="6815138" cy="1320800"/>
          </a:xfrm>
        </p:spPr>
        <p:txBody>
          <a:bodyPr/>
          <a:lstStyle/>
          <a:p>
            <a:pPr eaLnBrk="1" hangingPunct="1"/>
            <a:r>
              <a:rPr lang="tr-TR" altLang="tr-TR" sz="3200" smtClean="0"/>
              <a:t>Emir Hilmi Üner</a:t>
            </a:r>
          </a:p>
        </p:txBody>
      </p:sp>
    </p:spTree>
    <p:extLst>
      <p:ext uri="{BB962C8B-B14F-4D97-AF65-F5344CB8AC3E}">
        <p14:creationId xmlns:p14="http://schemas.microsoft.com/office/powerpoint/2010/main" val="83899758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altLang="tr-TR" sz="4000" b="1" dirty="0">
                <a:ln>
                  <a:noFill/>
                </a:ln>
                <a:solidFill>
                  <a:schemeClr val="tx1"/>
                </a:solidFill>
                <a:ea typeface="+mn-ea"/>
                <a:cs typeface="+mn-cs"/>
              </a:rPr>
              <a:t>Düşüş </a:t>
            </a:r>
            <a:r>
              <a:rPr lang="tr-TR" altLang="tr-TR" sz="4000" b="1" dirty="0" smtClean="0">
                <a:ln>
                  <a:noFill/>
                </a:ln>
                <a:solidFill>
                  <a:schemeClr val="tx1"/>
                </a:solidFill>
                <a:ea typeface="+mn-ea"/>
                <a:cs typeface="+mn-cs"/>
              </a:rPr>
              <a:t>Dönemi</a:t>
            </a:r>
            <a:endParaRPr lang="tr-TR" sz="6000" b="1" dirty="0">
              <a:solidFill>
                <a:schemeClr val="tx1"/>
              </a:solidFill>
            </a:endParaRPr>
          </a:p>
        </p:txBody>
      </p:sp>
      <p:sp>
        <p:nvSpPr>
          <p:cNvPr id="104451" name="İçerik Yer Tutucusu 2"/>
          <p:cNvSpPr>
            <a:spLocks noGrp="1"/>
          </p:cNvSpPr>
          <p:nvPr>
            <p:ph idx="1"/>
          </p:nvPr>
        </p:nvSpPr>
        <p:spPr/>
        <p:txBody>
          <a:bodyPr/>
          <a:lstStyle/>
          <a:p>
            <a:pPr algn="just" eaLnBrk="1" hangingPunct="1">
              <a:lnSpc>
                <a:spcPct val="90000"/>
              </a:lnSpc>
              <a:buClr>
                <a:srgbClr val="B15E28"/>
              </a:buClr>
            </a:pPr>
            <a:r>
              <a:rPr lang="tr-TR" altLang="tr-TR" sz="3000" smtClean="0"/>
              <a:t>Ürünün pazarda belli bir süre daha kalma ya da pazardan çekilme kararının alınması gereken bir aşamadır.</a:t>
            </a:r>
          </a:p>
          <a:p>
            <a:pPr eaLnBrk="1" hangingPunct="1"/>
            <a:endParaRPr lang="tr-TR" altLang="tr-TR" smtClean="0"/>
          </a:p>
        </p:txBody>
      </p:sp>
    </p:spTree>
    <p:extLst>
      <p:ext uri="{BB962C8B-B14F-4D97-AF65-F5344CB8AC3E}">
        <p14:creationId xmlns:p14="http://schemas.microsoft.com/office/powerpoint/2010/main" val="41906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Unvan 1"/>
          <p:cNvSpPr>
            <a:spLocks noGrp="1"/>
          </p:cNvSpPr>
          <p:nvPr>
            <p:ph type="title"/>
          </p:nvPr>
        </p:nvSpPr>
        <p:spPr/>
        <p:txBody>
          <a:bodyPr/>
          <a:lstStyle/>
          <a:p>
            <a:pPr eaLnBrk="1" hangingPunct="1"/>
            <a:r>
              <a:rPr lang="tr-TR" altLang="tr-TR" b="1" smtClean="0">
                <a:ln>
                  <a:noFill/>
                </a:ln>
                <a:solidFill>
                  <a:schemeClr val="tx1"/>
                </a:solidFill>
              </a:rPr>
              <a:t>Düşüş Dönemi</a:t>
            </a:r>
            <a:endParaRPr lang="tr-TR" altLang="tr-TR" smtClean="0">
              <a:ln>
                <a:noFill/>
              </a:ln>
            </a:endParaRPr>
          </a:p>
        </p:txBody>
      </p:sp>
      <p:sp>
        <p:nvSpPr>
          <p:cNvPr id="105475" name="İçerik Yer Tutucusu 2"/>
          <p:cNvSpPr>
            <a:spLocks noGrp="1"/>
          </p:cNvSpPr>
          <p:nvPr>
            <p:ph idx="1"/>
          </p:nvPr>
        </p:nvSpPr>
        <p:spPr>
          <a:xfrm>
            <a:off x="800100" y="2438400"/>
            <a:ext cx="9867900" cy="3690938"/>
          </a:xfrm>
        </p:spPr>
        <p:txBody>
          <a:bodyPr/>
          <a:lstStyle/>
          <a:p>
            <a:pPr algn="just" eaLnBrk="1" hangingPunct="1"/>
            <a:r>
              <a:rPr lang="tr-TR" altLang="tr-TR" sz="3200" smtClean="0"/>
              <a:t>Ürünün yaşam eğrisinin son aşaması olan düşüş döneminde ürün satışları ve kârlılığı, sağlanan teknolojik ilerlemeler, toplumsal eğilimlerde görülen değişmeler vb. nedenlerle artan hızda azalmaya devam eder. </a:t>
            </a:r>
          </a:p>
          <a:p>
            <a:pPr algn="just" eaLnBrk="1" hangingPunct="1"/>
            <a:r>
              <a:rPr lang="tr-TR" altLang="tr-TR" sz="3200" smtClean="0"/>
              <a:t>Bu durumda işletme, kârlılığını olumsuz yönde etkileyen malları ya doğrudan mal karmasından çıkarır ya da ürüne yapılan harcamaları kısıtlar, dağıtım ağını daraltır. </a:t>
            </a:r>
            <a:r>
              <a:rPr lang="tr-TR" altLang="tr-TR" sz="2800" smtClean="0"/>
              <a:t/>
            </a:r>
            <a:br>
              <a:rPr lang="tr-TR" altLang="tr-TR" sz="2800" smtClean="0"/>
            </a:br>
            <a:r>
              <a:rPr lang="tr-TR" altLang="tr-TR" sz="2800" smtClean="0"/>
              <a:t/>
            </a:r>
            <a:br>
              <a:rPr lang="tr-TR" altLang="tr-TR" sz="2800" smtClean="0"/>
            </a:br>
            <a:endParaRPr lang="tr-TR" altLang="tr-TR" sz="2800" smtClean="0"/>
          </a:p>
          <a:p>
            <a:pPr eaLnBrk="1" hangingPunct="1"/>
            <a:endParaRPr lang="tr-TR" altLang="tr-TR" smtClean="0"/>
          </a:p>
        </p:txBody>
      </p:sp>
    </p:spTree>
    <p:extLst>
      <p:ext uri="{BB962C8B-B14F-4D97-AF65-F5344CB8AC3E}">
        <p14:creationId xmlns:p14="http://schemas.microsoft.com/office/powerpoint/2010/main" val="28712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Unvan 1"/>
          <p:cNvSpPr>
            <a:spLocks noGrp="1"/>
          </p:cNvSpPr>
          <p:nvPr>
            <p:ph type="title"/>
          </p:nvPr>
        </p:nvSpPr>
        <p:spPr/>
        <p:txBody>
          <a:bodyPr/>
          <a:lstStyle/>
          <a:p>
            <a:pPr eaLnBrk="1" hangingPunct="1"/>
            <a:endParaRPr lang="tr-TR" altLang="tr-TR" smtClean="0">
              <a:ln>
                <a:noFill/>
              </a:ln>
            </a:endParaRPr>
          </a:p>
        </p:txBody>
      </p:sp>
      <p:sp>
        <p:nvSpPr>
          <p:cNvPr id="3" name="İçerik Yer Tutucusu 2"/>
          <p:cNvSpPr>
            <a:spLocks noGrp="1"/>
          </p:cNvSpPr>
          <p:nvPr>
            <p:ph idx="1"/>
          </p:nvPr>
        </p:nvSpPr>
        <p:spPr>
          <a:xfrm>
            <a:off x="685800" y="1905000"/>
            <a:ext cx="10668000" cy="4343400"/>
          </a:xfrm>
        </p:spPr>
        <p:txBody>
          <a:bodyPr/>
          <a:lstStyle/>
          <a:p>
            <a:pPr eaLnBrk="1" hangingPunct="1">
              <a:defRPr/>
            </a:pPr>
            <a:r>
              <a:rPr lang="tr-TR" altLang="tr-TR" sz="3200" b="1" dirty="0" smtClean="0">
                <a:solidFill>
                  <a:schemeClr val="tx1"/>
                </a:solidFill>
              </a:rPr>
              <a:t>Büyüme</a:t>
            </a:r>
            <a:endParaRPr lang="tr-TR" altLang="tr-TR" sz="3200" dirty="0" smtClean="0">
              <a:solidFill>
                <a:schemeClr val="tx1"/>
              </a:solidFill>
            </a:endParaRPr>
          </a:p>
          <a:p>
            <a:pPr algn="just" eaLnBrk="1" hangingPunct="1">
              <a:defRPr/>
            </a:pPr>
            <a:r>
              <a:rPr lang="tr-TR" altLang="tr-TR" sz="3200" dirty="0" smtClean="0">
                <a:solidFill>
                  <a:schemeClr val="tx1">
                    <a:lumMod val="85000"/>
                    <a:lumOff val="15000"/>
                  </a:schemeClr>
                </a:solidFill>
              </a:rPr>
              <a:t>Bu aşamada, satışlar hızla artmaya başlar. Kar artışı ise bu aşamada satışlardan daha yüksek olabilir. Ancak bu aşamanın sonlarına doğru, pazara girecek rakip ürünlerin sayısı ve performansına bağlı olarak karlılık satışlardan daha hızlı azalabilir. Çünkü bu aşamada ayırt edici özelliklere vurgu yapıcı daha fazla tutundurma çabası ile daha fazla dağıtım maliyetine katlanmak gerekir.</a:t>
            </a:r>
          </a:p>
          <a:p>
            <a:pPr eaLnBrk="1" hangingPunct="1">
              <a:defRPr/>
            </a:pPr>
            <a:endParaRPr lang="tr-TR" dirty="0"/>
          </a:p>
        </p:txBody>
      </p:sp>
    </p:spTree>
    <p:extLst>
      <p:ext uri="{BB962C8B-B14F-4D97-AF65-F5344CB8AC3E}">
        <p14:creationId xmlns:p14="http://schemas.microsoft.com/office/powerpoint/2010/main" val="243652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Unvan 1"/>
          <p:cNvSpPr>
            <a:spLocks noGrp="1"/>
          </p:cNvSpPr>
          <p:nvPr>
            <p:ph type="title"/>
          </p:nvPr>
        </p:nvSpPr>
        <p:spPr/>
        <p:txBody>
          <a:bodyPr/>
          <a:lstStyle/>
          <a:p>
            <a:pPr eaLnBrk="1" hangingPunct="1"/>
            <a:endParaRPr lang="tr-TR" altLang="tr-TR" smtClean="0">
              <a:ln>
                <a:noFill/>
              </a:ln>
            </a:endParaRPr>
          </a:p>
        </p:txBody>
      </p:sp>
      <p:sp>
        <p:nvSpPr>
          <p:cNvPr id="97283" name="İçerik Yer Tutucusu 2"/>
          <p:cNvSpPr>
            <a:spLocks noGrp="1"/>
          </p:cNvSpPr>
          <p:nvPr>
            <p:ph idx="1"/>
          </p:nvPr>
        </p:nvSpPr>
        <p:spPr/>
        <p:txBody>
          <a:bodyPr/>
          <a:lstStyle/>
          <a:p>
            <a:pPr algn="just" eaLnBrk="1" hangingPunct="1"/>
            <a:r>
              <a:rPr lang="tr-TR" altLang="tr-TR" sz="3200" smtClean="0"/>
              <a:t>Bazı ürünler bazı nedenlerden dolayı giriş aşamasından öteye gidemezler. Potansiyel alıcılar yeni malı herhangi bir nedenden ötürü benimsemediklerinde mal tutunmamış olur. büyüme dönemi süresince, satışlar hızlı bir şekilde artar, mal giderek aşağı gelir gruplarınca da satın alınmaya başlanır ve kârlılık en üst düzeye ulaşır, bunun ardında da kârda düşüşler başlar.</a:t>
            </a:r>
            <a:endParaRPr lang="tr-TR" altLang="tr-TR" smtClean="0"/>
          </a:p>
        </p:txBody>
      </p:sp>
    </p:spTree>
    <p:extLst>
      <p:ext uri="{BB962C8B-B14F-4D97-AF65-F5344CB8AC3E}">
        <p14:creationId xmlns:p14="http://schemas.microsoft.com/office/powerpoint/2010/main" val="189397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Unvan 1"/>
          <p:cNvSpPr>
            <a:spLocks noGrp="1"/>
          </p:cNvSpPr>
          <p:nvPr>
            <p:ph type="title"/>
          </p:nvPr>
        </p:nvSpPr>
        <p:spPr/>
        <p:txBody>
          <a:bodyPr/>
          <a:lstStyle/>
          <a:p>
            <a:pPr eaLnBrk="1" hangingPunct="1"/>
            <a:endParaRPr lang="tr-TR" altLang="tr-TR" smtClean="0">
              <a:ln>
                <a:noFill/>
              </a:ln>
            </a:endParaRPr>
          </a:p>
        </p:txBody>
      </p:sp>
      <p:sp>
        <p:nvSpPr>
          <p:cNvPr id="98307" name="İçerik Yer Tutucusu 2"/>
          <p:cNvSpPr>
            <a:spLocks noGrp="1"/>
          </p:cNvSpPr>
          <p:nvPr>
            <p:ph idx="1"/>
          </p:nvPr>
        </p:nvSpPr>
        <p:spPr/>
        <p:txBody>
          <a:bodyPr/>
          <a:lstStyle/>
          <a:p>
            <a:pPr algn="just" eaLnBrk="1" hangingPunct="1"/>
            <a:r>
              <a:rPr lang="tr-TR" altLang="tr-TR" sz="3200" smtClean="0"/>
              <a:t>Bu pazarın büyümesi anlamındadır. Ürünün pazarda benimsenmeye başlanmasından sonra bir çok rakip işletme pazara girmeye çalışır. Gelişme aşaması ürünün devamlılığı açısından oldukça kritik bir aşamadır, çünkü bu gelişme süresince ürünün başarısına karşı görülen rekabetçi tepkiler ürünün yaşam umudunu etkiler.</a:t>
            </a:r>
            <a:r>
              <a:rPr lang="tr-TR" altLang="tr-TR" smtClean="0"/>
              <a:t/>
            </a:r>
            <a:br>
              <a:rPr lang="tr-TR" altLang="tr-TR" smtClean="0"/>
            </a:br>
            <a:endParaRPr lang="tr-TR" altLang="tr-TR" smtClean="0"/>
          </a:p>
          <a:p>
            <a:pPr eaLnBrk="1" hangingPunct="1"/>
            <a:endParaRPr lang="tr-TR" altLang="tr-TR" smtClean="0"/>
          </a:p>
        </p:txBody>
      </p:sp>
    </p:spTree>
    <p:extLst>
      <p:ext uri="{BB962C8B-B14F-4D97-AF65-F5344CB8AC3E}">
        <p14:creationId xmlns:p14="http://schemas.microsoft.com/office/powerpoint/2010/main" val="145257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1295400" y="990600"/>
            <a:ext cx="9601200" cy="4884738"/>
          </a:xfrm>
        </p:spPr>
        <p:txBody>
          <a:bodyPr rtlCol="0">
            <a:normAutofit/>
          </a:bodyPr>
          <a:lstStyle/>
          <a:p>
            <a:pPr marL="0" indent="0" algn="ctr" eaLnBrk="1" fontAlgn="auto" hangingPunct="1">
              <a:lnSpc>
                <a:spcPct val="90000"/>
              </a:lnSpc>
              <a:buFont typeface="Arial" panose="020B0604020202020204" pitchFamily="34" charset="0"/>
              <a:buNone/>
              <a:defRPr/>
            </a:pPr>
            <a:r>
              <a:rPr lang="tr-TR" altLang="tr-TR" sz="3600" b="1" dirty="0" smtClean="0">
                <a:solidFill>
                  <a:schemeClr val="tx1">
                    <a:lumMod val="85000"/>
                    <a:lumOff val="15000"/>
                  </a:schemeClr>
                </a:solidFill>
              </a:rPr>
              <a:t>Olgunluk Dönemi</a:t>
            </a:r>
            <a:endParaRPr lang="tr-TR" altLang="tr-TR" sz="3600" b="1" dirty="0">
              <a:solidFill>
                <a:schemeClr val="tx1">
                  <a:lumMod val="85000"/>
                  <a:lumOff val="15000"/>
                </a:schemeClr>
              </a:solidFill>
            </a:endParaRPr>
          </a:p>
          <a:p>
            <a:pPr algn="just" eaLnBrk="1" fontAlgn="auto" hangingPunct="1">
              <a:lnSpc>
                <a:spcPct val="90000"/>
              </a:lnSpc>
              <a:buFont typeface="Arial"/>
              <a:buChar char="•"/>
              <a:defRPr/>
            </a:pPr>
            <a:endParaRPr lang="tr-TR" altLang="tr-TR" sz="3200" dirty="0" smtClean="0">
              <a:solidFill>
                <a:schemeClr val="tx1">
                  <a:lumMod val="85000"/>
                  <a:lumOff val="15000"/>
                </a:schemeClr>
              </a:solidFill>
            </a:endParaRPr>
          </a:p>
          <a:p>
            <a:pPr marL="0" indent="0" algn="just" eaLnBrk="1" fontAlgn="auto" hangingPunct="1">
              <a:lnSpc>
                <a:spcPct val="90000"/>
              </a:lnSpc>
              <a:buFont typeface="Arial" panose="020B0604020202020204" pitchFamily="34" charset="0"/>
              <a:buNone/>
              <a:defRPr/>
            </a:pPr>
            <a:endParaRPr lang="tr-TR" altLang="tr-TR" sz="3200" dirty="0" smtClean="0">
              <a:solidFill>
                <a:schemeClr val="tx1">
                  <a:lumMod val="85000"/>
                  <a:lumOff val="15000"/>
                </a:schemeClr>
              </a:solidFill>
            </a:endParaRPr>
          </a:p>
          <a:p>
            <a:pPr algn="just" eaLnBrk="1" fontAlgn="auto" hangingPunct="1">
              <a:lnSpc>
                <a:spcPct val="90000"/>
              </a:lnSpc>
              <a:defRPr/>
            </a:pPr>
            <a:r>
              <a:rPr lang="tr-TR" altLang="tr-TR" sz="3200" dirty="0" smtClean="0">
                <a:solidFill>
                  <a:schemeClr val="tx1">
                    <a:lumMod val="85000"/>
                    <a:lumOff val="15000"/>
                  </a:schemeClr>
                </a:solidFill>
              </a:rPr>
              <a:t>Bu dönemin</a:t>
            </a:r>
            <a:r>
              <a:rPr lang="tr-TR" altLang="tr-TR" sz="3200" b="1" dirty="0" smtClean="0">
                <a:solidFill>
                  <a:schemeClr val="tx1">
                    <a:lumMod val="85000"/>
                    <a:lumOff val="15000"/>
                  </a:schemeClr>
                </a:solidFill>
              </a:rPr>
              <a:t> </a:t>
            </a:r>
            <a:r>
              <a:rPr lang="tr-TR" altLang="tr-TR" sz="3200" dirty="0">
                <a:solidFill>
                  <a:schemeClr val="tx1">
                    <a:lumMod val="85000"/>
                    <a:lumOff val="15000"/>
                  </a:schemeClr>
                </a:solidFill>
              </a:rPr>
              <a:t>başlarında satış artışı bir süre daha devam edebilir. Çünkü henüz ürünü kullanmayan potansiyel talep vardır. </a:t>
            </a:r>
            <a:endParaRPr lang="tr-TR" altLang="tr-TR" sz="3200" dirty="0" smtClean="0">
              <a:solidFill>
                <a:schemeClr val="tx1">
                  <a:lumMod val="85000"/>
                  <a:lumOff val="15000"/>
                </a:schemeClr>
              </a:solidFill>
            </a:endParaRPr>
          </a:p>
          <a:p>
            <a:pPr algn="just" eaLnBrk="1" fontAlgn="auto" hangingPunct="1">
              <a:lnSpc>
                <a:spcPct val="90000"/>
              </a:lnSpc>
              <a:defRPr/>
            </a:pPr>
            <a:r>
              <a:rPr lang="tr-TR" altLang="tr-TR" sz="3200" dirty="0" smtClean="0">
                <a:solidFill>
                  <a:schemeClr val="tx1">
                    <a:lumMod val="85000"/>
                    <a:lumOff val="15000"/>
                  </a:schemeClr>
                </a:solidFill>
              </a:rPr>
              <a:t>Bu </a:t>
            </a:r>
            <a:r>
              <a:rPr lang="tr-TR" altLang="tr-TR" sz="3200" dirty="0">
                <a:solidFill>
                  <a:schemeClr val="tx1">
                    <a:lumMod val="85000"/>
                    <a:lumOff val="15000"/>
                  </a:schemeClr>
                </a:solidFill>
              </a:rPr>
              <a:t>dönem, ürünün ve pazarın özelliklerine bağlı olarak çok kısa veya uzun sürebilir.</a:t>
            </a:r>
          </a:p>
          <a:p>
            <a:pPr algn="just" eaLnBrk="1" fontAlgn="auto" hangingPunct="1">
              <a:lnSpc>
                <a:spcPct val="90000"/>
              </a:lnSpc>
              <a:buFontTx/>
              <a:buNone/>
              <a:defRPr/>
            </a:pPr>
            <a:endParaRPr lang="tr-TR" altLang="tr-TR" sz="3200" dirty="0">
              <a:solidFill>
                <a:schemeClr val="tx1">
                  <a:lumMod val="85000"/>
                  <a:lumOff val="15000"/>
                </a:schemeClr>
              </a:solidFill>
            </a:endParaRPr>
          </a:p>
          <a:p>
            <a:pPr algn="just" eaLnBrk="1" fontAlgn="auto" hangingPunct="1">
              <a:lnSpc>
                <a:spcPct val="90000"/>
              </a:lnSpc>
              <a:buFontTx/>
              <a:buNone/>
              <a:defRPr/>
            </a:pPr>
            <a:endParaRPr lang="tr-TR" altLang="tr-TR" sz="3200" dirty="0">
              <a:solidFill>
                <a:schemeClr val="tx1">
                  <a:lumMod val="85000"/>
                  <a:lumOff val="15000"/>
                </a:schemeClr>
              </a:solidFill>
            </a:endParaRPr>
          </a:p>
          <a:p>
            <a:pPr eaLnBrk="1" fontAlgn="auto" hangingPunct="1">
              <a:lnSpc>
                <a:spcPct val="90000"/>
              </a:lnSpc>
              <a:buFont typeface="Arial"/>
              <a:buChar char="•"/>
              <a:defRPr/>
            </a:pPr>
            <a:endParaRPr lang="tr-TR" altLang="tr-TR" sz="3200" dirty="0">
              <a:solidFill>
                <a:schemeClr val="tx1">
                  <a:lumMod val="85000"/>
                  <a:lumOff val="15000"/>
                </a:schemeClr>
              </a:solidFill>
            </a:endParaRPr>
          </a:p>
        </p:txBody>
      </p:sp>
    </p:spTree>
    <p:extLst>
      <p:ext uri="{BB962C8B-B14F-4D97-AF65-F5344CB8AC3E}">
        <p14:creationId xmlns:p14="http://schemas.microsoft.com/office/powerpoint/2010/main" val="275228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Unvan 1"/>
          <p:cNvSpPr>
            <a:spLocks noGrp="1"/>
          </p:cNvSpPr>
          <p:nvPr>
            <p:ph type="title"/>
          </p:nvPr>
        </p:nvSpPr>
        <p:spPr/>
        <p:txBody>
          <a:bodyPr/>
          <a:lstStyle/>
          <a:p>
            <a:pPr eaLnBrk="1" hangingPunct="1"/>
            <a:endParaRPr lang="tr-TR" altLang="tr-TR" smtClean="0">
              <a:ln>
                <a:noFill/>
              </a:ln>
            </a:endParaRPr>
          </a:p>
        </p:txBody>
      </p:sp>
      <p:sp>
        <p:nvSpPr>
          <p:cNvPr id="100355" name="İçerik Yer Tutucusu 2"/>
          <p:cNvSpPr>
            <a:spLocks noGrp="1"/>
          </p:cNvSpPr>
          <p:nvPr>
            <p:ph idx="1"/>
          </p:nvPr>
        </p:nvSpPr>
        <p:spPr/>
        <p:txBody>
          <a:bodyPr/>
          <a:lstStyle/>
          <a:p>
            <a:pPr algn="just" eaLnBrk="1" hangingPunct="1"/>
            <a:r>
              <a:rPr lang="tr-TR" altLang="tr-TR" sz="3200" smtClean="0"/>
              <a:t>Olgunluk dönemi süresince satış artışı azalan oranda devam eder, ancak en üst satış noktasına ulaşılmasından sonra satış eğrisi azalma eğilimi gösterir. Bu aşamada ürün tüm gelir grupları tarafından satın alınır. Ürünü satın alanlar içinde düşük gelir grubundakiler çoğunluktadır.</a:t>
            </a:r>
          </a:p>
        </p:txBody>
      </p:sp>
    </p:spTree>
    <p:extLst>
      <p:ext uri="{BB962C8B-B14F-4D97-AF65-F5344CB8AC3E}">
        <p14:creationId xmlns:p14="http://schemas.microsoft.com/office/powerpoint/2010/main" val="72414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altLang="tr-TR" b="1" dirty="0" smtClean="0">
                <a:solidFill>
                  <a:schemeClr val="tx1">
                    <a:lumMod val="85000"/>
                    <a:lumOff val="15000"/>
                  </a:schemeClr>
                </a:solidFill>
              </a:rPr>
              <a:t>Olgunluk Dönemi</a:t>
            </a:r>
            <a:br>
              <a:rPr lang="tr-TR" altLang="tr-TR" b="1" dirty="0" smtClean="0">
                <a:solidFill>
                  <a:schemeClr val="tx1">
                    <a:lumMod val="85000"/>
                    <a:lumOff val="15000"/>
                  </a:schemeClr>
                </a:solidFill>
              </a:rPr>
            </a:br>
            <a:endParaRPr lang="tr-TR" dirty="0"/>
          </a:p>
        </p:txBody>
      </p:sp>
      <p:sp>
        <p:nvSpPr>
          <p:cNvPr id="101379" name="İçerik Yer Tutucusu 2"/>
          <p:cNvSpPr>
            <a:spLocks noGrp="1"/>
          </p:cNvSpPr>
          <p:nvPr>
            <p:ph idx="1"/>
          </p:nvPr>
        </p:nvSpPr>
        <p:spPr/>
        <p:txBody>
          <a:bodyPr/>
          <a:lstStyle/>
          <a:p>
            <a:pPr algn="just" eaLnBrk="1" hangingPunct="1">
              <a:buClr>
                <a:srgbClr val="B15E28"/>
              </a:buClr>
            </a:pPr>
            <a:r>
              <a:rPr lang="tr-TR" altLang="tr-TR" sz="3200" smtClean="0"/>
              <a:t>Olgunluk aşaması, pazarda pek çok rakip markanın bulunmasından ötürü yoğun rekabetle karakterize edilir. Rakip, işletmeler kendi ürünlerindeki farklılıklar üzerinde dururlar.</a:t>
            </a:r>
            <a:r>
              <a:rPr lang="tr-TR" altLang="tr-TR" smtClean="0">
                <a:solidFill>
                  <a:srgbClr val="000000"/>
                </a:solidFill>
              </a:rPr>
              <a:t/>
            </a:r>
            <a:br>
              <a:rPr lang="tr-TR" altLang="tr-TR" smtClean="0">
                <a:solidFill>
                  <a:srgbClr val="000000"/>
                </a:solidFill>
              </a:rPr>
            </a:br>
            <a:r>
              <a:rPr lang="tr-TR" altLang="tr-TR" smtClean="0">
                <a:solidFill>
                  <a:srgbClr val="000000"/>
                </a:solidFill>
              </a:rPr>
              <a:t/>
            </a:r>
            <a:br>
              <a:rPr lang="tr-TR" altLang="tr-TR" smtClean="0">
                <a:solidFill>
                  <a:srgbClr val="000000"/>
                </a:solidFill>
              </a:rPr>
            </a:br>
            <a:endParaRPr lang="tr-TR" altLang="tr-TR" smtClean="0">
              <a:solidFill>
                <a:srgbClr val="000000"/>
              </a:solidFill>
            </a:endParaRPr>
          </a:p>
          <a:p>
            <a:pPr eaLnBrk="1" hangingPunct="1"/>
            <a:endParaRPr lang="tr-TR" altLang="tr-TR" smtClean="0"/>
          </a:p>
        </p:txBody>
      </p:sp>
    </p:spTree>
    <p:extLst>
      <p:ext uri="{BB962C8B-B14F-4D97-AF65-F5344CB8AC3E}">
        <p14:creationId xmlns:p14="http://schemas.microsoft.com/office/powerpoint/2010/main" val="49956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altLang="tr-TR" b="1" dirty="0" smtClean="0">
                <a:solidFill>
                  <a:schemeClr val="tx1">
                    <a:lumMod val="85000"/>
                    <a:lumOff val="15000"/>
                  </a:schemeClr>
                </a:solidFill>
              </a:rPr>
              <a:t>Olgunluk Dönemi</a:t>
            </a:r>
            <a:br>
              <a:rPr lang="tr-TR" altLang="tr-TR" b="1" dirty="0" smtClean="0">
                <a:solidFill>
                  <a:schemeClr val="tx1">
                    <a:lumMod val="85000"/>
                    <a:lumOff val="15000"/>
                  </a:schemeClr>
                </a:solidFill>
              </a:rPr>
            </a:br>
            <a:endParaRPr lang="tr-TR" dirty="0"/>
          </a:p>
        </p:txBody>
      </p:sp>
      <p:sp>
        <p:nvSpPr>
          <p:cNvPr id="102403" name="İçerik Yer Tutucusu 2"/>
          <p:cNvSpPr>
            <a:spLocks noGrp="1"/>
          </p:cNvSpPr>
          <p:nvPr>
            <p:ph idx="1"/>
          </p:nvPr>
        </p:nvSpPr>
        <p:spPr>
          <a:xfrm>
            <a:off x="685800" y="2514600"/>
            <a:ext cx="11125200" cy="3360738"/>
          </a:xfrm>
        </p:spPr>
        <p:txBody>
          <a:bodyPr/>
          <a:lstStyle/>
          <a:p>
            <a:pPr eaLnBrk="1" hangingPunct="1"/>
            <a:r>
              <a:rPr lang="tr-TR" altLang="tr-TR" sz="3200" smtClean="0"/>
              <a:t>Satışların en yüksek düzeye çıktığı ve azalmaya başladığı bu dönemin en uzun dönem olduğu ve o ölçüde de önemli olduğu söylenebilir. </a:t>
            </a:r>
          </a:p>
          <a:p>
            <a:pPr eaLnBrk="1" hangingPunct="1"/>
            <a:r>
              <a:rPr lang="tr-TR" altLang="tr-TR" sz="3200" smtClean="0"/>
              <a:t>Üründe önemli değişiklikler yapılır; yeni çeşit ekleme yoluna gidilir.  </a:t>
            </a:r>
          </a:p>
          <a:p>
            <a:pPr eaLnBrk="1" hangingPunct="1"/>
            <a:r>
              <a:rPr lang="tr-TR" altLang="tr-TR" sz="3200" smtClean="0"/>
              <a:t>Ürün farklılaştırma stratejilerine önem verilir.  </a:t>
            </a:r>
          </a:p>
          <a:p>
            <a:pPr eaLnBrk="1" hangingPunct="1"/>
            <a:r>
              <a:rPr lang="tr-TR" altLang="tr-TR" sz="3200" smtClean="0"/>
              <a:t>Fiyatlar düşürülürken, rekabet gücünün arttırılması stratejisi izlenir</a:t>
            </a:r>
            <a:r>
              <a:rPr lang="tr-TR" altLang="tr-TR" sz="2800" smtClean="0"/>
              <a:t>. </a:t>
            </a:r>
          </a:p>
        </p:txBody>
      </p:sp>
    </p:spTree>
    <p:extLst>
      <p:ext uri="{BB962C8B-B14F-4D97-AF65-F5344CB8AC3E}">
        <p14:creationId xmlns:p14="http://schemas.microsoft.com/office/powerpoint/2010/main" val="4217319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eaLnBrk="1" hangingPunct="1">
              <a:defRPr/>
            </a:pPr>
            <a:r>
              <a:rPr lang="tr-TR" altLang="tr-TR" b="1" dirty="0" smtClean="0">
                <a:solidFill>
                  <a:schemeClr val="tx1">
                    <a:lumMod val="85000"/>
                    <a:lumOff val="15000"/>
                  </a:schemeClr>
                </a:solidFill>
              </a:rPr>
              <a:t>Olgunluk Dönemi</a:t>
            </a:r>
            <a:br>
              <a:rPr lang="tr-TR" altLang="tr-TR" b="1" dirty="0" smtClean="0">
                <a:solidFill>
                  <a:schemeClr val="tx1">
                    <a:lumMod val="85000"/>
                    <a:lumOff val="15000"/>
                  </a:schemeClr>
                </a:solidFill>
              </a:rPr>
            </a:br>
            <a:endParaRPr lang="tr-TR" dirty="0"/>
          </a:p>
        </p:txBody>
      </p:sp>
      <p:sp>
        <p:nvSpPr>
          <p:cNvPr id="103427" name="İçerik Yer Tutucusu 2"/>
          <p:cNvSpPr>
            <a:spLocks noGrp="1"/>
          </p:cNvSpPr>
          <p:nvPr>
            <p:ph idx="1"/>
          </p:nvPr>
        </p:nvSpPr>
        <p:spPr/>
        <p:txBody>
          <a:bodyPr/>
          <a:lstStyle/>
          <a:p>
            <a:pPr eaLnBrk="1" hangingPunct="1"/>
            <a:r>
              <a:rPr lang="tr-TR" altLang="tr-TR" sz="3600" smtClean="0"/>
              <a:t>Rekabet çok yoğun</a:t>
            </a:r>
          </a:p>
          <a:p>
            <a:pPr eaLnBrk="1" hangingPunct="1"/>
            <a:r>
              <a:rPr lang="tr-TR" altLang="tr-TR" sz="3600" smtClean="0"/>
              <a:t>Satışlar bu dönem içerisinde düşmeye başlar</a:t>
            </a:r>
          </a:p>
          <a:p>
            <a:pPr eaLnBrk="1" hangingPunct="1"/>
            <a:r>
              <a:rPr lang="tr-TR" altLang="tr-TR" sz="3600" smtClean="0"/>
              <a:t>Rekabet stratejileri önem kazanır</a:t>
            </a:r>
          </a:p>
          <a:p>
            <a:pPr lvl="1" eaLnBrk="1" hangingPunct="1"/>
            <a:r>
              <a:rPr lang="tr-TR" altLang="tr-TR" sz="3200" smtClean="0"/>
              <a:t>1. fiyat avantajı</a:t>
            </a:r>
          </a:p>
          <a:p>
            <a:pPr lvl="1" eaLnBrk="1" hangingPunct="1"/>
            <a:r>
              <a:rPr lang="tr-TR" altLang="tr-TR" sz="3200" smtClean="0"/>
              <a:t>2. Ürün Farklılaştırması</a:t>
            </a:r>
          </a:p>
        </p:txBody>
      </p:sp>
    </p:spTree>
    <p:extLst>
      <p:ext uri="{BB962C8B-B14F-4D97-AF65-F5344CB8AC3E}">
        <p14:creationId xmlns:p14="http://schemas.microsoft.com/office/powerpoint/2010/main" val="2531894789"/>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417</Words>
  <Application>Microsoft Office PowerPoint</Application>
  <PresentationFormat>Geniş ekran</PresentationFormat>
  <Paragraphs>31</Paragraphs>
  <Slides>11</Slides>
  <Notes>0</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11</vt:i4>
      </vt:variant>
    </vt:vector>
  </HeadingPairs>
  <TitlesOfParts>
    <vt:vector size="18" baseType="lpstr">
      <vt:lpstr>Arial</vt:lpstr>
      <vt:lpstr>Calibri</vt:lpstr>
      <vt:lpstr>Calibri Light</vt:lpstr>
      <vt:lpstr>Garamond</vt:lpstr>
      <vt:lpstr>Office Teması</vt:lpstr>
      <vt:lpstr>Organik</vt:lpstr>
      <vt:lpstr>1_Organik</vt:lpstr>
      <vt:lpstr>TURİZM PAZARLAMASI</vt:lpstr>
      <vt:lpstr>PowerPoint Sunusu</vt:lpstr>
      <vt:lpstr>PowerPoint Sunusu</vt:lpstr>
      <vt:lpstr>PowerPoint Sunusu</vt:lpstr>
      <vt:lpstr>PowerPoint Sunusu</vt:lpstr>
      <vt:lpstr>PowerPoint Sunusu</vt:lpstr>
      <vt:lpstr>Olgunluk Dönemi </vt:lpstr>
      <vt:lpstr>Olgunluk Dönemi </vt:lpstr>
      <vt:lpstr>Olgunluk Dönemi </vt:lpstr>
      <vt:lpstr>Düşüş Dönemi</vt:lpstr>
      <vt:lpstr>Düşüş Dönemi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PAZARLAMASI</dc:title>
  <dc:creator>emir üner</dc:creator>
  <cp:lastModifiedBy>emir üner</cp:lastModifiedBy>
  <cp:revision>9</cp:revision>
  <dcterms:created xsi:type="dcterms:W3CDTF">2017-10-29T15:49:52Z</dcterms:created>
  <dcterms:modified xsi:type="dcterms:W3CDTF">2017-10-29T15:55:16Z</dcterms:modified>
</cp:coreProperties>
</file>