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Lst>
  <p:sldSz cx="10691813" cy="7559675"/>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5" d="100"/>
          <a:sy n="65" d="100"/>
        </p:scale>
        <p:origin x="66" y="9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tr-TR" smtClean="0"/>
              <a:t>Asıl başlık stili için tıklatın</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0294A3C1-CB02-47BA-87EA-34A1E8863A2F}" type="datetimeFigureOut">
              <a:rPr lang="tr-TR" smtClean="0"/>
              <a:t>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104278542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294A3C1-CB02-47BA-87EA-34A1E8863A2F}" type="datetimeFigureOut">
              <a:rPr lang="tr-TR" smtClean="0"/>
              <a:t>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3266839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294A3C1-CB02-47BA-87EA-34A1E8863A2F}" type="datetimeFigureOut">
              <a:rPr lang="tr-TR" smtClean="0"/>
              <a:t>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2327742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294A3C1-CB02-47BA-87EA-34A1E8863A2F}" type="datetimeFigureOut">
              <a:rPr lang="tr-TR" smtClean="0"/>
              <a:t>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3340671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tr-TR" smtClean="0"/>
              <a:t>Asıl başlık stili için tıklatın</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294A3C1-CB02-47BA-87EA-34A1E8863A2F}" type="datetimeFigureOut">
              <a:rPr lang="tr-TR" smtClean="0"/>
              <a:t>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316225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294A3C1-CB02-47BA-87EA-34A1E8863A2F}" type="datetimeFigureOut">
              <a:rPr lang="tr-TR" smtClean="0"/>
              <a:t>9.11.2017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1743849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tr-TR" smtClean="0"/>
              <a:t>Asıl metin stillerini düzenle</a:t>
            </a:r>
          </a:p>
        </p:txBody>
      </p:sp>
      <p:sp>
        <p:nvSpPr>
          <p:cNvPr id="4" name="Content Placeholder 3"/>
          <p:cNvSpPr>
            <a:spLocks noGrp="1"/>
          </p:cNvSpPr>
          <p:nvPr>
            <p:ph sz="half" idx="2"/>
          </p:nvPr>
        </p:nvSpPr>
        <p:spPr>
          <a:xfrm>
            <a:off x="736456" y="2761381"/>
            <a:ext cx="4523137" cy="406157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tr-TR" smtClean="0"/>
              <a:t>Asıl metin stillerini düzenle</a:t>
            </a:r>
          </a:p>
        </p:txBody>
      </p:sp>
      <p:sp>
        <p:nvSpPr>
          <p:cNvPr id="6" name="Content Placeholder 5"/>
          <p:cNvSpPr>
            <a:spLocks noGrp="1"/>
          </p:cNvSpPr>
          <p:nvPr>
            <p:ph sz="quarter" idx="4"/>
          </p:nvPr>
        </p:nvSpPr>
        <p:spPr>
          <a:xfrm>
            <a:off x="5412731" y="2761381"/>
            <a:ext cx="4545413" cy="406157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294A3C1-CB02-47BA-87EA-34A1E8863A2F}" type="datetimeFigureOut">
              <a:rPr lang="tr-TR" smtClean="0"/>
              <a:t>9.11.2017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3937972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294A3C1-CB02-47BA-87EA-34A1E8863A2F}" type="datetimeFigureOut">
              <a:rPr lang="tr-TR" smtClean="0"/>
              <a:t>9.11.2017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2645883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94A3C1-CB02-47BA-87EA-34A1E8863A2F}" type="datetimeFigureOut">
              <a:rPr lang="tr-TR" smtClean="0"/>
              <a:t>9.11.2017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1005787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tr-TR" smtClean="0"/>
              <a:t>Asıl başlık stili için tıklatın</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0294A3C1-CB02-47BA-87EA-34A1E8863A2F}" type="datetimeFigureOut">
              <a:rPr lang="tr-TR" smtClean="0"/>
              <a:t>9.11.2017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2267792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0294A3C1-CB02-47BA-87EA-34A1E8863A2F}" type="datetimeFigureOut">
              <a:rPr lang="tr-TR" smtClean="0"/>
              <a:t>9.11.2017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3238831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0294A3C1-CB02-47BA-87EA-34A1E8863A2F}" type="datetimeFigureOut">
              <a:rPr lang="tr-TR" smtClean="0"/>
              <a:t>9.11.2017</a:t>
            </a:fld>
            <a:endParaRPr lang="tr-TR"/>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20C745CB-F86D-4FE6-B82D-FD054EA5C783}" type="slidenum">
              <a:rPr lang="tr-TR" smtClean="0"/>
              <a:t>‹#›</a:t>
            </a:fld>
            <a:endParaRPr lang="tr-TR"/>
          </a:p>
        </p:txBody>
      </p:sp>
    </p:spTree>
    <p:extLst>
      <p:ext uri="{BB962C8B-B14F-4D97-AF65-F5344CB8AC3E}">
        <p14:creationId xmlns:p14="http://schemas.microsoft.com/office/powerpoint/2010/main" val="24914988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type="ctrTitle"/>
          </p:nvPr>
        </p:nvSpPr>
        <p:spPr>
          <a:xfrm>
            <a:off x="801886" y="1145757"/>
            <a:ext cx="9088041" cy="673899"/>
          </a:xfrm>
        </p:spPr>
        <p:txBody>
          <a:bodyPr>
            <a:normAutofit/>
          </a:bodyPr>
          <a:lstStyle/>
          <a:p>
            <a:pPr algn="ctr"/>
            <a:r>
              <a:rPr lang="tr-TR" sz="3500" dirty="0" smtClean="0">
                <a:latin typeface="+mn-lt"/>
                <a:cs typeface="Times New Roman" panose="02020603050405020304" pitchFamily="18" charset="0"/>
              </a:rPr>
              <a:t>CaCO</a:t>
            </a:r>
            <a:r>
              <a:rPr lang="tr-TR" sz="3500" baseline="-25000" dirty="0" smtClean="0">
                <a:latin typeface="+mn-lt"/>
                <a:cs typeface="Times New Roman" panose="02020603050405020304" pitchFamily="18" charset="0"/>
              </a:rPr>
              <a:t>3</a:t>
            </a:r>
            <a:r>
              <a:rPr lang="tr-TR" sz="3500" dirty="0" smtClean="0">
                <a:latin typeface="+mn-lt"/>
                <a:cs typeface="Times New Roman" panose="02020603050405020304" pitchFamily="18" charset="0"/>
              </a:rPr>
              <a:t> % Saflık Tayini</a:t>
            </a:r>
            <a:endParaRPr lang="tr-TR" sz="3500" dirty="0">
              <a:latin typeface="+mn-lt"/>
              <a:cs typeface="Times New Roman" panose="02020603050405020304" pitchFamily="18" charset="0"/>
            </a:endParaRPr>
          </a:p>
        </p:txBody>
      </p:sp>
      <p:sp>
        <p:nvSpPr>
          <p:cNvPr id="5" name="İçerik Yer Tutucusu 2"/>
          <p:cNvSpPr txBox="1">
            <a:spLocks/>
          </p:cNvSpPr>
          <p:nvPr/>
        </p:nvSpPr>
        <p:spPr>
          <a:xfrm>
            <a:off x="403177" y="1958650"/>
            <a:ext cx="9655223" cy="3654534"/>
          </a:xfrm>
          <a:prstGeom prst="rect">
            <a:avLst/>
          </a:prstGeom>
        </p:spPr>
        <p:txBody>
          <a:bodyPr vert="horz" lIns="91440" tIns="45720" rIns="91440" bIns="45720" rtlCol="0">
            <a:noAutofit/>
          </a:bodyPr>
          <a:lstStyle>
            <a:lvl1pPr marL="0" indent="0" algn="ctr" defTabSz="1007943" rtl="0" eaLnBrk="1" latinLnBrk="0" hangingPunct="1">
              <a:lnSpc>
                <a:spcPct val="90000"/>
              </a:lnSpc>
              <a:spcBef>
                <a:spcPts val="1102"/>
              </a:spcBef>
              <a:buFont typeface="Arial" panose="020B0604020202020204" pitchFamily="34" charset="0"/>
              <a:buNone/>
              <a:defRPr sz="2646" kern="1200">
                <a:solidFill>
                  <a:schemeClr val="tx1"/>
                </a:solidFill>
                <a:latin typeface="+mn-lt"/>
                <a:ea typeface="+mn-ea"/>
                <a:cs typeface="+mn-cs"/>
              </a:defRPr>
            </a:lvl1pPr>
            <a:lvl2pPr marL="503972" indent="0" algn="ctr" defTabSz="1007943" rtl="0" eaLnBrk="1" latinLnBrk="0" hangingPunct="1">
              <a:lnSpc>
                <a:spcPct val="90000"/>
              </a:lnSpc>
              <a:spcBef>
                <a:spcPts val="551"/>
              </a:spcBef>
              <a:buFont typeface="Arial" panose="020B0604020202020204" pitchFamily="34" charset="0"/>
              <a:buNone/>
              <a:defRPr sz="2205" kern="1200">
                <a:solidFill>
                  <a:schemeClr val="tx1"/>
                </a:solidFill>
                <a:latin typeface="+mn-lt"/>
                <a:ea typeface="+mn-ea"/>
                <a:cs typeface="+mn-cs"/>
              </a:defRPr>
            </a:lvl2pPr>
            <a:lvl3pPr marL="1007943" indent="0" algn="ctr" defTabSz="1007943" rtl="0" eaLnBrk="1" latinLnBrk="0" hangingPunct="1">
              <a:lnSpc>
                <a:spcPct val="90000"/>
              </a:lnSpc>
              <a:spcBef>
                <a:spcPts val="551"/>
              </a:spcBef>
              <a:buFont typeface="Arial" panose="020B0604020202020204" pitchFamily="34" charset="0"/>
              <a:buNone/>
              <a:defRPr sz="1984" kern="1200">
                <a:solidFill>
                  <a:schemeClr val="tx1"/>
                </a:solidFill>
                <a:latin typeface="+mn-lt"/>
                <a:ea typeface="+mn-ea"/>
                <a:cs typeface="+mn-cs"/>
              </a:defRPr>
            </a:lvl3pPr>
            <a:lvl4pPr marL="1511915" indent="0" algn="ctr" defTabSz="1007943"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4pPr>
            <a:lvl5pPr marL="2015886" indent="0" algn="ctr" defTabSz="1007943"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5pPr>
            <a:lvl6pPr marL="2519858" indent="0" algn="ctr" defTabSz="1007943"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6pPr>
            <a:lvl7pPr marL="3023829" indent="0" algn="ctr" defTabSz="1007943"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7pPr>
            <a:lvl8pPr marL="3527801" indent="0" algn="ctr" defTabSz="1007943"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8pPr>
            <a:lvl9pPr marL="4031772" indent="0" algn="ctr" defTabSz="1007943"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9pPr>
          </a:lstStyle>
          <a:p>
            <a:pPr marL="285750" indent="-285750" algn="just">
              <a:lnSpc>
                <a:spcPct val="100000"/>
              </a:lnSpc>
              <a:buFont typeface="Arial" panose="020B0604020202020204" pitchFamily="34" charset="0"/>
              <a:buChar char="•"/>
            </a:pPr>
            <a:r>
              <a:rPr lang="tr-TR" sz="2000" dirty="0" smtClean="0">
                <a:cs typeface="Times New Roman" panose="02020603050405020304" pitchFamily="18" charset="0"/>
              </a:rPr>
              <a:t> CaCO</a:t>
            </a:r>
            <a:r>
              <a:rPr lang="tr-TR" sz="2000" baseline="-25000" dirty="0" smtClean="0">
                <a:cs typeface="Times New Roman" panose="02020603050405020304" pitchFamily="18" charset="0"/>
              </a:rPr>
              <a:t>3</a:t>
            </a:r>
            <a:r>
              <a:rPr lang="tr-TR" sz="2000" dirty="0" smtClean="0">
                <a:cs typeface="Times New Roman" panose="02020603050405020304" pitchFamily="18" charset="0"/>
              </a:rPr>
              <a:t> saf suda çözünmediği için, doğrudan titre edilemez. Bu noktada, geri titrasyon yöntemi kullanılarak analiz edilebilir.</a:t>
            </a:r>
            <a:r>
              <a:rPr lang="tr-TR" sz="2000" dirty="0">
                <a:cs typeface="Times New Roman" panose="02020603050405020304" pitchFamily="18" charset="0"/>
              </a:rPr>
              <a:t> </a:t>
            </a:r>
            <a:endParaRPr lang="tr-TR" sz="2000" dirty="0" smtClean="0">
              <a:cs typeface="Times New Roman" panose="02020603050405020304" pitchFamily="18" charset="0"/>
            </a:endParaRPr>
          </a:p>
          <a:p>
            <a:pPr marL="285750" indent="-285750" algn="just">
              <a:lnSpc>
                <a:spcPct val="100000"/>
              </a:lnSpc>
              <a:buFont typeface="Arial" panose="020B0604020202020204" pitchFamily="34" charset="0"/>
              <a:buChar char="•"/>
            </a:pPr>
            <a:r>
              <a:rPr lang="tr-TR" sz="2000" dirty="0" smtClean="0">
                <a:cs typeface="Times New Roman" panose="02020603050405020304" pitchFamily="18" charset="0"/>
              </a:rPr>
              <a:t>Geri </a:t>
            </a:r>
            <a:r>
              <a:rPr lang="tr-TR" sz="2000" dirty="0">
                <a:cs typeface="Times New Roman" panose="02020603050405020304" pitchFamily="18" charset="0"/>
              </a:rPr>
              <a:t>titrasyonda, tayin edilecek numunenin (A) üzerine, onunla reaksiyon veren bir “B” maddesinin ayarlı çözeltisinin aşırısı ilave edilir. Gerçekleşen reaksiyon sonucunda, ortama aşırısı ilave edilen maddeden (B maddesi) bir kısmı artmış olarak bulunacaktır. Geriye kalan “B” maddesi ile reaksiyon verebilen bir “C” maddesinin ayarlı çözeltisi yardımıyla gerçekleşen bir titrasyon işlemi uygulanacaktır. Bu işlemler bütünü “</a:t>
            </a:r>
            <a:r>
              <a:rPr lang="tr-TR" sz="2000" i="1" dirty="0">
                <a:cs typeface="Times New Roman" panose="02020603050405020304" pitchFamily="18" charset="0"/>
              </a:rPr>
              <a:t>Geri Titrasyon</a:t>
            </a:r>
            <a:r>
              <a:rPr lang="tr-TR" sz="2000" dirty="0">
                <a:cs typeface="Times New Roman" panose="02020603050405020304" pitchFamily="18" charset="0"/>
              </a:rPr>
              <a:t>” olarak adlandırılmaktadır.</a:t>
            </a:r>
            <a:endParaRPr lang="tr-TR" sz="2000" dirty="0" smtClean="0">
              <a:cs typeface="Times New Roman" panose="02020603050405020304" pitchFamily="18" charset="0"/>
            </a:endParaRPr>
          </a:p>
        </p:txBody>
      </p:sp>
      <p:grpSp>
        <p:nvGrpSpPr>
          <p:cNvPr id="8" name="Grup 5"/>
          <p:cNvGrpSpPr/>
          <p:nvPr/>
        </p:nvGrpSpPr>
        <p:grpSpPr>
          <a:xfrm>
            <a:off x="3087291" y="4786186"/>
            <a:ext cx="3943572" cy="1931984"/>
            <a:chOff x="561925" y="3186044"/>
            <a:chExt cx="3521914" cy="1821064"/>
          </a:xfrm>
        </p:grpSpPr>
        <p:grpSp>
          <p:nvGrpSpPr>
            <p:cNvPr id="9" name="Grup 6"/>
            <p:cNvGrpSpPr/>
            <p:nvPr/>
          </p:nvGrpSpPr>
          <p:grpSpPr>
            <a:xfrm>
              <a:off x="1005782" y="3283968"/>
              <a:ext cx="1826260" cy="221598"/>
              <a:chOff x="1005782" y="3283968"/>
              <a:chExt cx="1826260" cy="221598"/>
            </a:xfrm>
          </p:grpSpPr>
          <p:cxnSp>
            <p:nvCxnSpPr>
              <p:cNvPr id="30" name="Düz Bağlayıcı 27"/>
              <p:cNvCxnSpPr/>
              <p:nvPr/>
            </p:nvCxnSpPr>
            <p:spPr>
              <a:xfrm flipV="1">
                <a:off x="1005840" y="3383280"/>
                <a:ext cx="1820487" cy="16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Düz Bağlayıcı 28"/>
              <p:cNvCxnSpPr/>
              <p:nvPr/>
            </p:nvCxnSpPr>
            <p:spPr>
              <a:xfrm>
                <a:off x="2832042" y="3286348"/>
                <a:ext cx="0" cy="216000"/>
              </a:xfrm>
              <a:prstGeom prst="line">
                <a:avLst/>
              </a:prstGeom>
              <a:ln w="12700"/>
            </p:spPr>
            <p:style>
              <a:lnRef idx="1">
                <a:schemeClr val="dk1"/>
              </a:lnRef>
              <a:fillRef idx="0">
                <a:schemeClr val="dk1"/>
              </a:fillRef>
              <a:effectRef idx="0">
                <a:schemeClr val="dk1"/>
              </a:effectRef>
              <a:fontRef idx="minor">
                <a:schemeClr val="tx1"/>
              </a:fontRef>
            </p:style>
          </p:cxnSp>
          <p:cxnSp>
            <p:nvCxnSpPr>
              <p:cNvPr id="32" name="Düz Bağlayıcı 29"/>
              <p:cNvCxnSpPr/>
              <p:nvPr/>
            </p:nvCxnSpPr>
            <p:spPr>
              <a:xfrm>
                <a:off x="1005782" y="3288730"/>
                <a:ext cx="0" cy="216000"/>
              </a:xfrm>
              <a:prstGeom prst="line">
                <a:avLst/>
              </a:prstGeom>
              <a:ln w="12700"/>
            </p:spPr>
            <p:style>
              <a:lnRef idx="1">
                <a:schemeClr val="dk1"/>
              </a:lnRef>
              <a:fillRef idx="0">
                <a:schemeClr val="dk1"/>
              </a:fillRef>
              <a:effectRef idx="0">
                <a:schemeClr val="dk1"/>
              </a:effectRef>
              <a:fontRef idx="minor">
                <a:schemeClr val="tx1"/>
              </a:fontRef>
            </p:style>
          </p:cxnSp>
          <p:cxnSp>
            <p:nvCxnSpPr>
              <p:cNvPr id="33" name="Düz Bağlayıcı 30"/>
              <p:cNvCxnSpPr/>
              <p:nvPr/>
            </p:nvCxnSpPr>
            <p:spPr>
              <a:xfrm>
                <a:off x="1625542" y="3289566"/>
                <a:ext cx="0" cy="216000"/>
              </a:xfrm>
              <a:prstGeom prst="line">
                <a:avLst/>
              </a:prstGeom>
              <a:ln w="12700"/>
            </p:spPr>
            <p:style>
              <a:lnRef idx="1">
                <a:schemeClr val="dk1"/>
              </a:lnRef>
              <a:fillRef idx="0">
                <a:schemeClr val="dk1"/>
              </a:fillRef>
              <a:effectRef idx="0">
                <a:schemeClr val="dk1"/>
              </a:effectRef>
              <a:fontRef idx="minor">
                <a:schemeClr val="tx1"/>
              </a:fontRef>
            </p:style>
          </p:cxnSp>
          <p:cxnSp>
            <p:nvCxnSpPr>
              <p:cNvPr id="34" name="Düz Bağlayıcı 31"/>
              <p:cNvCxnSpPr/>
              <p:nvPr/>
            </p:nvCxnSpPr>
            <p:spPr>
              <a:xfrm>
                <a:off x="2197042" y="3283968"/>
                <a:ext cx="0" cy="216000"/>
              </a:xfrm>
              <a:prstGeom prst="line">
                <a:avLst/>
              </a:prstGeom>
              <a:ln w="12700"/>
            </p:spPr>
            <p:style>
              <a:lnRef idx="1">
                <a:schemeClr val="dk1"/>
              </a:lnRef>
              <a:fillRef idx="0">
                <a:schemeClr val="dk1"/>
              </a:fillRef>
              <a:effectRef idx="0">
                <a:schemeClr val="dk1"/>
              </a:effectRef>
              <a:fontRef idx="minor">
                <a:schemeClr val="tx1"/>
              </a:fontRef>
            </p:style>
          </p:cxnSp>
        </p:grpSp>
        <p:grpSp>
          <p:nvGrpSpPr>
            <p:cNvPr id="10" name="Grup 7"/>
            <p:cNvGrpSpPr/>
            <p:nvPr/>
          </p:nvGrpSpPr>
          <p:grpSpPr>
            <a:xfrm>
              <a:off x="1005782" y="4045428"/>
              <a:ext cx="3078057" cy="228700"/>
              <a:chOff x="1002607" y="3657030"/>
              <a:chExt cx="3078057" cy="228700"/>
            </a:xfrm>
          </p:grpSpPr>
          <p:grpSp>
            <p:nvGrpSpPr>
              <p:cNvPr id="22" name="Grup 19"/>
              <p:cNvGrpSpPr/>
              <p:nvPr/>
            </p:nvGrpSpPr>
            <p:grpSpPr>
              <a:xfrm>
                <a:off x="1002607" y="3666555"/>
                <a:ext cx="3078057" cy="216000"/>
                <a:chOff x="1005782" y="3288730"/>
                <a:chExt cx="3078057" cy="216000"/>
              </a:xfrm>
            </p:grpSpPr>
            <p:cxnSp>
              <p:nvCxnSpPr>
                <p:cNvPr id="28" name="Düz Bağlayıcı 25"/>
                <p:cNvCxnSpPr/>
                <p:nvPr/>
              </p:nvCxnSpPr>
              <p:spPr>
                <a:xfrm flipV="1">
                  <a:off x="1005839" y="3383280"/>
                  <a:ext cx="3078000" cy="16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Düz Bağlayıcı 26"/>
                <p:cNvCxnSpPr/>
                <p:nvPr/>
              </p:nvCxnSpPr>
              <p:spPr>
                <a:xfrm>
                  <a:off x="1005782" y="3288730"/>
                  <a:ext cx="0" cy="216000"/>
                </a:xfrm>
                <a:prstGeom prst="line">
                  <a:avLst/>
                </a:prstGeom>
                <a:ln w="12700"/>
              </p:spPr>
              <p:style>
                <a:lnRef idx="1">
                  <a:schemeClr val="dk1"/>
                </a:lnRef>
                <a:fillRef idx="0">
                  <a:schemeClr val="dk1"/>
                </a:fillRef>
                <a:effectRef idx="0">
                  <a:schemeClr val="dk1"/>
                </a:effectRef>
                <a:fontRef idx="minor">
                  <a:schemeClr val="tx1"/>
                </a:fontRef>
              </p:style>
            </p:cxnSp>
          </p:grpSp>
          <p:cxnSp>
            <p:nvCxnSpPr>
              <p:cNvPr id="23" name="Düz Bağlayıcı 20"/>
              <p:cNvCxnSpPr/>
              <p:nvPr/>
            </p:nvCxnSpPr>
            <p:spPr>
              <a:xfrm>
                <a:off x="2825692" y="3666512"/>
                <a:ext cx="0" cy="216000"/>
              </a:xfrm>
              <a:prstGeom prst="line">
                <a:avLst/>
              </a:prstGeom>
              <a:ln w="12700"/>
            </p:spPr>
            <p:style>
              <a:lnRef idx="1">
                <a:schemeClr val="dk1"/>
              </a:lnRef>
              <a:fillRef idx="0">
                <a:schemeClr val="dk1"/>
              </a:fillRef>
              <a:effectRef idx="0">
                <a:schemeClr val="dk1"/>
              </a:effectRef>
              <a:fontRef idx="minor">
                <a:schemeClr val="tx1"/>
              </a:fontRef>
            </p:style>
          </p:cxnSp>
          <p:cxnSp>
            <p:nvCxnSpPr>
              <p:cNvPr id="24" name="Düz Bağlayıcı 21"/>
              <p:cNvCxnSpPr/>
              <p:nvPr/>
            </p:nvCxnSpPr>
            <p:spPr>
              <a:xfrm>
                <a:off x="1625542" y="3669730"/>
                <a:ext cx="0" cy="216000"/>
              </a:xfrm>
              <a:prstGeom prst="line">
                <a:avLst/>
              </a:prstGeom>
              <a:ln w="12700"/>
            </p:spPr>
            <p:style>
              <a:lnRef idx="1">
                <a:schemeClr val="dk1"/>
              </a:lnRef>
              <a:fillRef idx="0">
                <a:schemeClr val="dk1"/>
              </a:fillRef>
              <a:effectRef idx="0">
                <a:schemeClr val="dk1"/>
              </a:effectRef>
              <a:fontRef idx="minor">
                <a:schemeClr val="tx1"/>
              </a:fontRef>
            </p:style>
          </p:cxnSp>
          <p:cxnSp>
            <p:nvCxnSpPr>
              <p:cNvPr id="25" name="Düz Bağlayıcı 22"/>
              <p:cNvCxnSpPr/>
              <p:nvPr/>
            </p:nvCxnSpPr>
            <p:spPr>
              <a:xfrm>
                <a:off x="2197042" y="3664132"/>
                <a:ext cx="0" cy="216000"/>
              </a:xfrm>
              <a:prstGeom prst="line">
                <a:avLst/>
              </a:prstGeom>
              <a:ln w="12700"/>
            </p:spPr>
            <p:style>
              <a:lnRef idx="1">
                <a:schemeClr val="dk1"/>
              </a:lnRef>
              <a:fillRef idx="0">
                <a:schemeClr val="dk1"/>
              </a:fillRef>
              <a:effectRef idx="0">
                <a:schemeClr val="dk1"/>
              </a:effectRef>
              <a:fontRef idx="minor">
                <a:schemeClr val="tx1"/>
              </a:fontRef>
            </p:style>
          </p:cxnSp>
          <p:cxnSp>
            <p:nvCxnSpPr>
              <p:cNvPr id="26" name="Düz Bağlayıcı 23"/>
              <p:cNvCxnSpPr/>
              <p:nvPr/>
            </p:nvCxnSpPr>
            <p:spPr>
              <a:xfrm>
                <a:off x="4077436" y="3657030"/>
                <a:ext cx="0" cy="216000"/>
              </a:xfrm>
              <a:prstGeom prst="line">
                <a:avLst/>
              </a:prstGeom>
              <a:ln w="12700"/>
            </p:spPr>
            <p:style>
              <a:lnRef idx="1">
                <a:schemeClr val="dk1"/>
              </a:lnRef>
              <a:fillRef idx="0">
                <a:schemeClr val="dk1"/>
              </a:fillRef>
              <a:effectRef idx="0">
                <a:schemeClr val="dk1"/>
              </a:effectRef>
              <a:fontRef idx="minor">
                <a:schemeClr val="tx1"/>
              </a:fontRef>
            </p:style>
          </p:cxnSp>
          <p:cxnSp>
            <p:nvCxnSpPr>
              <p:cNvPr id="27" name="Düz Bağlayıcı 24"/>
              <p:cNvCxnSpPr/>
              <p:nvPr/>
            </p:nvCxnSpPr>
            <p:spPr>
              <a:xfrm>
                <a:off x="3442436" y="3664174"/>
                <a:ext cx="0" cy="216000"/>
              </a:xfrm>
              <a:prstGeom prst="line">
                <a:avLst/>
              </a:prstGeom>
              <a:ln w="12700"/>
            </p:spPr>
            <p:style>
              <a:lnRef idx="1">
                <a:schemeClr val="dk1"/>
              </a:lnRef>
              <a:fillRef idx="0">
                <a:schemeClr val="dk1"/>
              </a:fillRef>
              <a:effectRef idx="0">
                <a:schemeClr val="dk1"/>
              </a:effectRef>
              <a:fontRef idx="minor">
                <a:schemeClr val="tx1"/>
              </a:fontRef>
            </p:style>
          </p:cxnSp>
        </p:grpSp>
        <p:cxnSp>
          <p:nvCxnSpPr>
            <p:cNvPr id="11" name="Düz Bağlayıcı 8"/>
            <p:cNvCxnSpPr/>
            <p:nvPr/>
          </p:nvCxnSpPr>
          <p:spPr>
            <a:xfrm>
              <a:off x="2828074" y="4750812"/>
              <a:ext cx="0" cy="216000"/>
            </a:xfrm>
            <a:prstGeom prst="line">
              <a:avLst/>
            </a:prstGeom>
            <a:ln w="12700"/>
          </p:spPr>
          <p:style>
            <a:lnRef idx="1">
              <a:schemeClr val="dk1"/>
            </a:lnRef>
            <a:fillRef idx="0">
              <a:schemeClr val="dk1"/>
            </a:fillRef>
            <a:effectRef idx="0">
              <a:schemeClr val="dk1"/>
            </a:effectRef>
            <a:fontRef idx="minor">
              <a:schemeClr val="tx1"/>
            </a:fontRef>
          </p:style>
        </p:cxnSp>
        <p:cxnSp>
          <p:nvCxnSpPr>
            <p:cNvPr id="12" name="Düz Bağlayıcı 9"/>
            <p:cNvCxnSpPr/>
            <p:nvPr/>
          </p:nvCxnSpPr>
          <p:spPr>
            <a:xfrm>
              <a:off x="4079023" y="4738155"/>
              <a:ext cx="0" cy="216000"/>
            </a:xfrm>
            <a:prstGeom prst="line">
              <a:avLst/>
            </a:prstGeom>
            <a:ln w="12700"/>
          </p:spPr>
          <p:style>
            <a:lnRef idx="1">
              <a:schemeClr val="dk1"/>
            </a:lnRef>
            <a:fillRef idx="0">
              <a:schemeClr val="dk1"/>
            </a:fillRef>
            <a:effectRef idx="0">
              <a:schemeClr val="dk1"/>
            </a:effectRef>
            <a:fontRef idx="minor">
              <a:schemeClr val="tx1"/>
            </a:fontRef>
          </p:style>
        </p:cxnSp>
        <p:cxnSp>
          <p:nvCxnSpPr>
            <p:cNvPr id="13" name="Düz Bağlayıcı 10"/>
            <p:cNvCxnSpPr/>
            <p:nvPr/>
          </p:nvCxnSpPr>
          <p:spPr>
            <a:xfrm>
              <a:off x="3445611" y="4745299"/>
              <a:ext cx="0" cy="216000"/>
            </a:xfrm>
            <a:prstGeom prst="line">
              <a:avLst/>
            </a:prstGeom>
            <a:ln w="12700"/>
          </p:spPr>
          <p:style>
            <a:lnRef idx="1">
              <a:schemeClr val="dk1"/>
            </a:lnRef>
            <a:fillRef idx="0">
              <a:schemeClr val="dk1"/>
            </a:fillRef>
            <a:effectRef idx="0">
              <a:schemeClr val="dk1"/>
            </a:effectRef>
            <a:fontRef idx="minor">
              <a:schemeClr val="tx1"/>
            </a:fontRef>
          </p:style>
        </p:cxnSp>
        <p:cxnSp>
          <p:nvCxnSpPr>
            <p:cNvPr id="14" name="Düz Bağlayıcı 11"/>
            <p:cNvCxnSpPr/>
            <p:nvPr/>
          </p:nvCxnSpPr>
          <p:spPr>
            <a:xfrm flipV="1">
              <a:off x="2829502" y="4843646"/>
              <a:ext cx="1252800" cy="16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Düz Bağlayıcı 12"/>
            <p:cNvCxnSpPr/>
            <p:nvPr/>
          </p:nvCxnSpPr>
          <p:spPr>
            <a:xfrm>
              <a:off x="1002232" y="3393755"/>
              <a:ext cx="0" cy="756000"/>
            </a:xfrm>
            <a:prstGeom prst="line">
              <a:avLst/>
            </a:prstGeom>
            <a:ln w="9525">
              <a:solidFill>
                <a:schemeClr val="tx1"/>
              </a:solidFill>
              <a:prstDash val="dash"/>
            </a:ln>
          </p:spPr>
          <p:style>
            <a:lnRef idx="1">
              <a:schemeClr val="dk1"/>
            </a:lnRef>
            <a:fillRef idx="0">
              <a:schemeClr val="dk1"/>
            </a:fillRef>
            <a:effectRef idx="0">
              <a:schemeClr val="dk1"/>
            </a:effectRef>
            <a:fontRef idx="minor">
              <a:schemeClr val="tx1"/>
            </a:fontRef>
          </p:style>
        </p:cxnSp>
        <p:cxnSp>
          <p:nvCxnSpPr>
            <p:cNvPr id="16" name="Düz Bağlayıcı 13"/>
            <p:cNvCxnSpPr/>
            <p:nvPr/>
          </p:nvCxnSpPr>
          <p:spPr>
            <a:xfrm>
              <a:off x="2828867" y="3410128"/>
              <a:ext cx="0" cy="756000"/>
            </a:xfrm>
            <a:prstGeom prst="line">
              <a:avLst/>
            </a:prstGeom>
            <a:ln w="9525">
              <a:solidFill>
                <a:schemeClr val="tx1"/>
              </a:solidFill>
              <a:prstDash val="dash"/>
            </a:ln>
          </p:spPr>
          <p:style>
            <a:lnRef idx="1">
              <a:schemeClr val="dk1"/>
            </a:lnRef>
            <a:fillRef idx="0">
              <a:schemeClr val="dk1"/>
            </a:fillRef>
            <a:effectRef idx="0">
              <a:schemeClr val="dk1"/>
            </a:effectRef>
            <a:fontRef idx="minor">
              <a:schemeClr val="tx1"/>
            </a:fontRef>
          </p:style>
        </p:cxnSp>
        <p:cxnSp>
          <p:nvCxnSpPr>
            <p:cNvPr id="17" name="Düz Bağlayıcı 14"/>
            <p:cNvCxnSpPr/>
            <p:nvPr/>
          </p:nvCxnSpPr>
          <p:spPr>
            <a:xfrm>
              <a:off x="2828016" y="4198155"/>
              <a:ext cx="0" cy="756000"/>
            </a:xfrm>
            <a:prstGeom prst="line">
              <a:avLst/>
            </a:prstGeom>
            <a:ln w="9525">
              <a:solidFill>
                <a:schemeClr val="tx1"/>
              </a:solidFill>
              <a:prstDash val="dash"/>
            </a:ln>
          </p:spPr>
          <p:style>
            <a:lnRef idx="1">
              <a:schemeClr val="dk1"/>
            </a:lnRef>
            <a:fillRef idx="0">
              <a:schemeClr val="dk1"/>
            </a:fillRef>
            <a:effectRef idx="0">
              <a:schemeClr val="dk1"/>
            </a:effectRef>
            <a:fontRef idx="minor">
              <a:schemeClr val="tx1"/>
            </a:fontRef>
          </p:style>
        </p:cxnSp>
        <p:cxnSp>
          <p:nvCxnSpPr>
            <p:cNvPr id="18" name="Düz Bağlayıcı 15"/>
            <p:cNvCxnSpPr/>
            <p:nvPr/>
          </p:nvCxnSpPr>
          <p:spPr>
            <a:xfrm>
              <a:off x="4074143" y="4149503"/>
              <a:ext cx="0" cy="756000"/>
            </a:xfrm>
            <a:prstGeom prst="line">
              <a:avLst/>
            </a:prstGeom>
            <a:ln w="9525">
              <a:solidFill>
                <a:schemeClr val="tx1"/>
              </a:solidFill>
              <a:prstDash val="dash"/>
            </a:ln>
          </p:spPr>
          <p:style>
            <a:lnRef idx="1">
              <a:schemeClr val="dk1"/>
            </a:lnRef>
            <a:fillRef idx="0">
              <a:schemeClr val="dk1"/>
            </a:fillRef>
            <a:effectRef idx="0">
              <a:schemeClr val="dk1"/>
            </a:effectRef>
            <a:fontRef idx="minor">
              <a:schemeClr val="tx1"/>
            </a:fontRef>
          </p:style>
        </p:cxnSp>
        <p:sp>
          <p:nvSpPr>
            <p:cNvPr id="19" name="Metin kutusu 16"/>
            <p:cNvSpPr txBox="1"/>
            <p:nvPr/>
          </p:nvSpPr>
          <p:spPr>
            <a:xfrm>
              <a:off x="561925" y="3186044"/>
              <a:ext cx="451242" cy="348128"/>
            </a:xfrm>
            <a:prstGeom prst="rect">
              <a:avLst/>
            </a:prstGeom>
            <a:noFill/>
          </p:spPr>
          <p:txBody>
            <a:bodyPr wrap="none" rtlCol="0">
              <a:spAutoFit/>
            </a:bodyPr>
            <a:lstStyle/>
            <a:p>
              <a:r>
                <a:rPr lang="tr-TR" dirty="0" smtClean="0">
                  <a:latin typeface="Times New Roman" panose="02020603050405020304" pitchFamily="18" charset="0"/>
                  <a:cs typeface="Times New Roman" panose="02020603050405020304" pitchFamily="18" charset="0"/>
                </a:rPr>
                <a:t>(A)</a:t>
              </a:r>
              <a:endParaRPr lang="tr-TR" dirty="0">
                <a:latin typeface="Times New Roman" panose="02020603050405020304" pitchFamily="18" charset="0"/>
                <a:cs typeface="Times New Roman" panose="02020603050405020304" pitchFamily="18" charset="0"/>
              </a:endParaRPr>
            </a:p>
          </p:txBody>
        </p:sp>
        <p:sp>
          <p:nvSpPr>
            <p:cNvPr id="20" name="Metin kutusu 17"/>
            <p:cNvSpPr txBox="1"/>
            <p:nvPr/>
          </p:nvSpPr>
          <p:spPr>
            <a:xfrm>
              <a:off x="575102" y="3960203"/>
              <a:ext cx="439790" cy="348128"/>
            </a:xfrm>
            <a:prstGeom prst="rect">
              <a:avLst/>
            </a:prstGeom>
            <a:noFill/>
          </p:spPr>
          <p:txBody>
            <a:bodyPr wrap="none" rtlCol="0">
              <a:spAutoFit/>
            </a:bodyPr>
            <a:lstStyle/>
            <a:p>
              <a:r>
                <a:rPr lang="tr-TR" dirty="0" smtClean="0">
                  <a:latin typeface="Times New Roman" panose="02020603050405020304" pitchFamily="18" charset="0"/>
                  <a:cs typeface="Times New Roman" panose="02020603050405020304" pitchFamily="18" charset="0"/>
                </a:rPr>
                <a:t>(B)</a:t>
              </a:r>
              <a:endParaRPr lang="tr-TR" dirty="0">
                <a:latin typeface="Times New Roman" panose="02020603050405020304" pitchFamily="18" charset="0"/>
                <a:cs typeface="Times New Roman" panose="02020603050405020304" pitchFamily="18" charset="0"/>
              </a:endParaRPr>
            </a:p>
          </p:txBody>
        </p:sp>
        <p:sp>
          <p:nvSpPr>
            <p:cNvPr id="21" name="Metin kutusu 18"/>
            <p:cNvSpPr txBox="1"/>
            <p:nvPr/>
          </p:nvSpPr>
          <p:spPr>
            <a:xfrm>
              <a:off x="2362606" y="4658980"/>
              <a:ext cx="439790" cy="348128"/>
            </a:xfrm>
            <a:prstGeom prst="rect">
              <a:avLst/>
            </a:prstGeom>
            <a:noFill/>
          </p:spPr>
          <p:txBody>
            <a:bodyPr wrap="none" rtlCol="0">
              <a:spAutoFit/>
            </a:bodyPr>
            <a:lstStyle/>
            <a:p>
              <a:r>
                <a:rPr lang="tr-TR" dirty="0" smtClean="0">
                  <a:latin typeface="Times New Roman" panose="02020603050405020304" pitchFamily="18" charset="0"/>
                  <a:cs typeface="Times New Roman" panose="02020603050405020304" pitchFamily="18" charset="0"/>
                </a:rPr>
                <a:t>(C)</a:t>
              </a:r>
              <a:endParaRPr lang="tr-TR"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20543939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062" y="1281276"/>
            <a:ext cx="9221689" cy="388264"/>
          </a:xfrm>
        </p:spPr>
        <p:txBody>
          <a:bodyPr>
            <a:noAutofit/>
          </a:bodyPr>
          <a:lstStyle/>
          <a:p>
            <a:r>
              <a:rPr lang="tr-TR" sz="3200" dirty="0">
                <a:latin typeface="+mn-lt"/>
                <a:cs typeface="Times New Roman" panose="02020603050405020304" pitchFamily="18" charset="0"/>
              </a:rPr>
              <a:t>Deneyin Yapılışı</a:t>
            </a:r>
            <a:r>
              <a:rPr lang="tr-TR" sz="3200" dirty="0" smtClean="0">
                <a:latin typeface="+mn-lt"/>
                <a:cs typeface="Times New Roman" panose="02020603050405020304" pitchFamily="18" charset="0"/>
              </a:rPr>
              <a:t>:</a:t>
            </a:r>
            <a:endParaRPr lang="tr-TR" sz="2400" dirty="0">
              <a:latin typeface="+mn-lt"/>
            </a:endParaRPr>
          </a:p>
        </p:txBody>
      </p:sp>
      <p:sp>
        <p:nvSpPr>
          <p:cNvPr id="4" name="İçerik Yer Tutucusu 2"/>
          <p:cNvSpPr txBox="1">
            <a:spLocks noGrp="1"/>
          </p:cNvSpPr>
          <p:nvPr>
            <p:ph idx="1"/>
          </p:nvPr>
        </p:nvSpPr>
        <p:spPr>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Font typeface="Wingdings" panose="05000000000000000000" pitchFamily="2" charset="2"/>
              <a:buChar char="§"/>
            </a:pPr>
            <a:r>
              <a:rPr lang="tr-TR" sz="2000" dirty="0" smtClean="0">
                <a:cs typeface="Times New Roman" panose="02020603050405020304" pitchFamily="18" charset="0"/>
              </a:rPr>
              <a:t>Eczacı paketlerinde verilen </a:t>
            </a:r>
            <a:r>
              <a:rPr lang="tr-TR" sz="2000" dirty="0" smtClean="0">
                <a:cs typeface="Times New Roman" panose="02020603050405020304" pitchFamily="18" charset="0"/>
              </a:rPr>
              <a:t>CaCO</a:t>
            </a:r>
            <a:r>
              <a:rPr lang="tr-TR" sz="2000" baseline="-25000" dirty="0" smtClean="0">
                <a:cs typeface="Times New Roman" panose="02020603050405020304" pitchFamily="18" charset="0"/>
              </a:rPr>
              <a:t>3</a:t>
            </a:r>
            <a:r>
              <a:rPr lang="tr-TR" sz="2000" dirty="0" smtClean="0">
                <a:cs typeface="Times New Roman" panose="02020603050405020304" pitchFamily="18" charset="0"/>
              </a:rPr>
              <a:t> </a:t>
            </a:r>
            <a:r>
              <a:rPr lang="tr-TR" sz="2000" dirty="0" smtClean="0">
                <a:cs typeface="Times New Roman" panose="02020603050405020304" pitchFamily="18" charset="0"/>
              </a:rPr>
              <a:t>numunesi </a:t>
            </a:r>
            <a:r>
              <a:rPr lang="tr-TR" sz="2000" dirty="0" smtClean="0">
                <a:cs typeface="Times New Roman" panose="02020603050405020304" pitchFamily="18" charset="0"/>
              </a:rPr>
              <a:t>içerisinden 0.1-0.2 g </a:t>
            </a:r>
            <a:r>
              <a:rPr lang="tr-TR" sz="2000" dirty="0" smtClean="0">
                <a:cs typeface="Times New Roman" panose="02020603050405020304" pitchFamily="18" charset="0"/>
              </a:rPr>
              <a:t>civarında katı, çift tartım yöntemi ile hassas olarak tartılır </a:t>
            </a:r>
            <a:r>
              <a:rPr lang="tr-TR" sz="2000" dirty="0" smtClean="0">
                <a:cs typeface="Times New Roman" panose="02020603050405020304" pitchFamily="18" charset="0"/>
              </a:rPr>
              <a:t>ve bir erlen içerisine </a:t>
            </a:r>
            <a:r>
              <a:rPr lang="tr-TR" sz="2000" dirty="0" smtClean="0">
                <a:cs typeface="Times New Roman" panose="02020603050405020304" pitchFamily="18" charset="0"/>
              </a:rPr>
              <a:t>konur.</a:t>
            </a:r>
            <a:endParaRPr lang="tr-TR" sz="2000" dirty="0" smtClean="0">
              <a:cs typeface="Times New Roman" panose="02020603050405020304" pitchFamily="18" charset="0"/>
            </a:endParaRPr>
          </a:p>
          <a:p>
            <a:pPr algn="just">
              <a:lnSpc>
                <a:spcPct val="100000"/>
              </a:lnSpc>
              <a:buFont typeface="Wingdings" panose="05000000000000000000" pitchFamily="2" charset="2"/>
              <a:buChar char="§"/>
            </a:pPr>
            <a:r>
              <a:rPr lang="tr-TR" sz="2000" dirty="0">
                <a:cs typeface="Times New Roman" panose="02020603050405020304" pitchFamily="18" charset="0"/>
              </a:rPr>
              <a:t>Bir büret kullanılarak </a:t>
            </a:r>
            <a:r>
              <a:rPr lang="tr-TR" sz="2000" dirty="0" smtClean="0">
                <a:cs typeface="Times New Roman" panose="02020603050405020304" pitchFamily="18" charset="0"/>
              </a:rPr>
              <a:t>erlendeki </a:t>
            </a:r>
            <a:r>
              <a:rPr lang="tr-TR" sz="2000" dirty="0" smtClean="0">
                <a:cs typeface="Times New Roman" panose="02020603050405020304" pitchFamily="18" charset="0"/>
              </a:rPr>
              <a:t>numune üzerine 50 mL 0.1 </a:t>
            </a:r>
            <a:r>
              <a:rPr lang="tr-TR" sz="2000" dirty="0" smtClean="0">
                <a:cs typeface="Times New Roman" panose="02020603050405020304" pitchFamily="18" charset="0"/>
              </a:rPr>
              <a:t>M ayarlı </a:t>
            </a:r>
            <a:r>
              <a:rPr lang="tr-TR" sz="2000" dirty="0" smtClean="0">
                <a:cs typeface="Times New Roman" panose="02020603050405020304" pitchFamily="18" charset="0"/>
              </a:rPr>
              <a:t>HCl çözeltisi </a:t>
            </a:r>
            <a:r>
              <a:rPr lang="tr-TR" sz="2000" dirty="0" smtClean="0">
                <a:cs typeface="Times New Roman" panose="02020603050405020304" pitchFamily="18" charset="0"/>
              </a:rPr>
              <a:t>eklenir</a:t>
            </a:r>
            <a:r>
              <a:rPr lang="tr-TR" sz="2000" dirty="0" smtClean="0">
                <a:cs typeface="Times New Roman" panose="02020603050405020304" pitchFamily="18" charset="0"/>
              </a:rPr>
              <a:t>. İlave edilen asidin bir kısmı aşağıdaki reaksiyon gereğince CaCO</a:t>
            </a:r>
            <a:r>
              <a:rPr lang="tr-TR" sz="2000" baseline="-25000" dirty="0" smtClean="0">
                <a:cs typeface="Times New Roman" panose="02020603050405020304" pitchFamily="18" charset="0"/>
              </a:rPr>
              <a:t>3</a:t>
            </a:r>
            <a:r>
              <a:rPr lang="tr-TR" sz="2000" dirty="0" smtClean="0">
                <a:cs typeface="Times New Roman" panose="02020603050405020304" pitchFamily="18" charset="0"/>
              </a:rPr>
              <a:t> ile reaksiyona girer. </a:t>
            </a:r>
            <a:endParaRPr lang="tr-TR" sz="2000" dirty="0">
              <a:cs typeface="Times New Roman" panose="02020603050405020304" pitchFamily="18" charset="0"/>
            </a:endParaRPr>
          </a:p>
          <a:p>
            <a:pPr marL="0" indent="0" algn="ctr">
              <a:buNone/>
            </a:pPr>
            <a:r>
              <a:rPr lang="pt-BR" sz="2000" dirty="0" smtClean="0">
                <a:cs typeface="Times New Roman" panose="02020603050405020304" pitchFamily="18" charset="0"/>
              </a:rPr>
              <a:t>CaCO</a:t>
            </a:r>
            <a:r>
              <a:rPr lang="pt-BR" sz="2000" baseline="-25000" dirty="0" smtClean="0">
                <a:cs typeface="Times New Roman" panose="02020603050405020304" pitchFamily="18" charset="0"/>
              </a:rPr>
              <a:t>3</a:t>
            </a:r>
            <a:r>
              <a:rPr lang="pt-BR" sz="2000" dirty="0" smtClean="0">
                <a:cs typeface="Times New Roman" panose="02020603050405020304" pitchFamily="18" charset="0"/>
              </a:rPr>
              <a:t> </a:t>
            </a:r>
            <a:r>
              <a:rPr lang="pt-BR" sz="2000" dirty="0">
                <a:cs typeface="Times New Roman" panose="02020603050405020304" pitchFamily="18" charset="0"/>
              </a:rPr>
              <a:t>+ 2HCl </a:t>
            </a:r>
            <a:r>
              <a:rPr lang="tr-TR" sz="2000" dirty="0" smtClean="0">
                <a:cs typeface="Times New Roman" panose="02020603050405020304" pitchFamily="18" charset="0"/>
              </a:rPr>
              <a:t>                       </a:t>
            </a:r>
            <a:r>
              <a:rPr lang="pt-BR" sz="2000" dirty="0" smtClean="0">
                <a:cs typeface="Times New Roman" panose="02020603050405020304" pitchFamily="18" charset="0"/>
              </a:rPr>
              <a:t>CaCl</a:t>
            </a:r>
            <a:r>
              <a:rPr lang="pt-BR" sz="2000" baseline="-25000" dirty="0" smtClean="0">
                <a:cs typeface="Times New Roman" panose="02020603050405020304" pitchFamily="18" charset="0"/>
              </a:rPr>
              <a:t>2</a:t>
            </a:r>
            <a:r>
              <a:rPr lang="pt-BR" sz="2000" dirty="0" smtClean="0">
                <a:cs typeface="Times New Roman" panose="02020603050405020304" pitchFamily="18" charset="0"/>
              </a:rPr>
              <a:t> </a:t>
            </a:r>
            <a:r>
              <a:rPr lang="pt-BR" sz="2000" dirty="0">
                <a:cs typeface="Times New Roman" panose="02020603050405020304" pitchFamily="18" charset="0"/>
              </a:rPr>
              <a:t>+ H</a:t>
            </a:r>
            <a:r>
              <a:rPr lang="pt-BR" sz="2000" baseline="-25000" dirty="0">
                <a:cs typeface="Times New Roman" panose="02020603050405020304" pitchFamily="18" charset="0"/>
              </a:rPr>
              <a:t>2</a:t>
            </a:r>
            <a:r>
              <a:rPr lang="pt-BR" sz="2000" dirty="0">
                <a:cs typeface="Times New Roman" panose="02020603050405020304" pitchFamily="18" charset="0"/>
              </a:rPr>
              <a:t>O + </a:t>
            </a:r>
            <a:r>
              <a:rPr lang="pt-BR" sz="2000" dirty="0" smtClean="0">
                <a:cs typeface="Times New Roman" panose="02020603050405020304" pitchFamily="18" charset="0"/>
              </a:rPr>
              <a:t>CO</a:t>
            </a:r>
            <a:r>
              <a:rPr lang="pt-BR" sz="2000" baseline="-25000" dirty="0" smtClean="0">
                <a:cs typeface="Times New Roman" panose="02020603050405020304" pitchFamily="18" charset="0"/>
              </a:rPr>
              <a:t>2</a:t>
            </a:r>
            <a:endParaRPr lang="tr-TR" sz="2000" baseline="-25000" dirty="0" smtClean="0">
              <a:cs typeface="Times New Roman" panose="02020603050405020304" pitchFamily="18" charset="0"/>
            </a:endParaRPr>
          </a:p>
          <a:p>
            <a:pPr marL="0" indent="0" algn="ctr">
              <a:buNone/>
            </a:pPr>
            <a:endParaRPr lang="tr-TR" sz="2000" baseline="-25000" dirty="0" smtClean="0">
              <a:cs typeface="Times New Roman" panose="02020603050405020304" pitchFamily="18" charset="0"/>
            </a:endParaRPr>
          </a:p>
          <a:p>
            <a:pPr algn="just">
              <a:buFont typeface="Wingdings" panose="05000000000000000000" pitchFamily="2" charset="2"/>
              <a:buChar char="§"/>
            </a:pPr>
            <a:r>
              <a:rPr lang="tr-TR" sz="2000" dirty="0">
                <a:cs typeface="Times New Roman" panose="02020603050405020304" pitchFamily="18" charset="0"/>
              </a:rPr>
              <a:t>Devamında erlen, bek alevi üzerinde 2-3 dakika ısıtılır ve numunedeki CO</a:t>
            </a:r>
            <a:r>
              <a:rPr lang="tr-TR" sz="2000" baseline="-25000" dirty="0">
                <a:cs typeface="Times New Roman" panose="02020603050405020304" pitchFamily="18" charset="0"/>
              </a:rPr>
              <a:t>2</a:t>
            </a:r>
            <a:r>
              <a:rPr lang="tr-TR" sz="2000" dirty="0">
                <a:cs typeface="Times New Roman" panose="02020603050405020304" pitchFamily="18" charset="0"/>
              </a:rPr>
              <a:t> ’in uçurulması </a:t>
            </a:r>
            <a:r>
              <a:rPr lang="tr-TR" sz="2000" dirty="0" smtClean="0">
                <a:cs typeface="Times New Roman" panose="02020603050405020304" pitchFamily="18" charset="0"/>
              </a:rPr>
              <a:t>sağlanır</a:t>
            </a:r>
          </a:p>
          <a:p>
            <a:pPr algn="just">
              <a:buFont typeface="Wingdings" panose="05000000000000000000" pitchFamily="2" charset="2"/>
              <a:buChar char="§"/>
            </a:pPr>
            <a:r>
              <a:rPr lang="tr-TR" sz="2000" dirty="0">
                <a:cs typeface="Times New Roman" panose="02020603050405020304" pitchFamily="18" charset="0"/>
              </a:rPr>
              <a:t>Ortamda reaksiyona girmeden </a:t>
            </a:r>
            <a:r>
              <a:rPr lang="tr-TR" sz="2000" dirty="0" smtClean="0">
                <a:cs typeface="Times New Roman" panose="02020603050405020304" pitchFamily="18" charset="0"/>
              </a:rPr>
              <a:t>kalan HCl’in</a:t>
            </a:r>
            <a:r>
              <a:rPr lang="tr-TR" sz="2000" dirty="0" smtClean="0">
                <a:cs typeface="Times New Roman" panose="02020603050405020304" pitchFamily="18" charset="0"/>
              </a:rPr>
              <a:t> aşırısı fenolftalein </a:t>
            </a:r>
            <a:r>
              <a:rPr lang="tr-TR" sz="2000" dirty="0" smtClean="0">
                <a:cs typeface="Times New Roman" panose="02020603050405020304" pitchFamily="18" charset="0"/>
              </a:rPr>
              <a:t>indikatörü varlığında ayarlı NaOH ile pembe renk elde edilinceye kadar </a:t>
            </a:r>
            <a:r>
              <a:rPr lang="tr-TR" sz="2000" dirty="0" smtClean="0"/>
              <a:t>titre edilir</a:t>
            </a:r>
            <a:r>
              <a:rPr lang="tr-TR" sz="2000" dirty="0" smtClean="0"/>
              <a:t>.</a:t>
            </a:r>
          </a:p>
          <a:p>
            <a:pPr algn="just">
              <a:buFont typeface="Wingdings" panose="05000000000000000000" pitchFamily="2" charset="2"/>
              <a:buChar char="§"/>
            </a:pPr>
            <a:endParaRPr lang="tr-TR" sz="2000" dirty="0" smtClean="0"/>
          </a:p>
          <a:p>
            <a:pPr marL="0" indent="0" algn="ctr">
              <a:buNone/>
            </a:pPr>
            <a:r>
              <a:rPr lang="tr-TR" sz="2000" dirty="0"/>
              <a:t>HCl  +  NaOH </a:t>
            </a:r>
            <a:r>
              <a:rPr lang="tr-TR" sz="2000" dirty="0" smtClean="0"/>
              <a:t>		NaCl </a:t>
            </a:r>
            <a:r>
              <a:rPr lang="tr-TR" sz="2000" dirty="0"/>
              <a:t>+ H</a:t>
            </a:r>
            <a:r>
              <a:rPr lang="tr-TR" sz="2000" baseline="-25000" dirty="0"/>
              <a:t>2</a:t>
            </a:r>
            <a:r>
              <a:rPr lang="tr-TR" sz="2000" dirty="0"/>
              <a:t>O</a:t>
            </a:r>
            <a:endParaRPr lang="tr-TR" sz="1600" dirty="0" smtClean="0"/>
          </a:p>
        </p:txBody>
      </p:sp>
      <p:cxnSp>
        <p:nvCxnSpPr>
          <p:cNvPr id="5" name="Düz Ok Bağlayıcısı 6"/>
          <p:cNvCxnSpPr/>
          <p:nvPr/>
        </p:nvCxnSpPr>
        <p:spPr>
          <a:xfrm flipV="1">
            <a:off x="4566181" y="3874401"/>
            <a:ext cx="1113905" cy="831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 name="Rectangle 2"/>
          <p:cNvSpPr>
            <a:spLocks noChangeArrowheads="1"/>
          </p:cNvSpPr>
          <p:nvPr/>
        </p:nvSpPr>
        <p:spPr bwMode="auto">
          <a:xfrm>
            <a:off x="0" y="0"/>
            <a:ext cx="10691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5"/>
          <p:cNvSpPr>
            <a:spLocks noChangeArrowheads="1"/>
          </p:cNvSpPr>
          <p:nvPr/>
        </p:nvSpPr>
        <p:spPr bwMode="auto">
          <a:xfrm>
            <a:off x="152400" y="152400"/>
            <a:ext cx="10691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cxnSp>
        <p:nvCxnSpPr>
          <p:cNvPr id="12" name="Düz Ok Bağlayıcısı 6"/>
          <p:cNvCxnSpPr/>
          <p:nvPr/>
        </p:nvCxnSpPr>
        <p:spPr>
          <a:xfrm flipV="1">
            <a:off x="4941353" y="6416041"/>
            <a:ext cx="1113905" cy="831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82465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061" y="1110128"/>
            <a:ext cx="9221689" cy="492072"/>
          </a:xfrm>
        </p:spPr>
        <p:txBody>
          <a:bodyPr>
            <a:noAutofit/>
          </a:bodyPr>
          <a:lstStyle/>
          <a:p>
            <a:r>
              <a:rPr lang="tr-TR" sz="3200" dirty="0" smtClean="0">
                <a:latin typeface="+mn-lt"/>
              </a:rPr>
              <a:t>Hesaplamalar</a:t>
            </a:r>
            <a:endParaRPr lang="tr-TR" sz="3200" dirty="0">
              <a:latin typeface="+mn-lt"/>
            </a:endParaRP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265472" y="1602200"/>
                <a:ext cx="10235380" cy="5713000"/>
              </a:xfrm>
            </p:spPr>
            <p:txBody>
              <a:bodyPr>
                <a:noAutofit/>
              </a:bodyPr>
              <a:lstStyle/>
              <a:p>
                <a:r>
                  <a:rPr lang="tr-TR" sz="1800" dirty="0" smtClean="0"/>
                  <a:t>Harcanan </a:t>
                </a:r>
                <a:r>
                  <a:rPr lang="tr-TR" sz="1800" dirty="0"/>
                  <a:t>NaOH’in mol sayısı </a:t>
                </a:r>
                <a:r>
                  <a:rPr lang="tr-TR" sz="1800" dirty="0" smtClean="0"/>
                  <a:t>:</a:t>
                </a:r>
                <a14:m>
                  <m:oMath xmlns:m="http://schemas.openxmlformats.org/officeDocument/2006/math">
                    <m:r>
                      <a:rPr lang="tr-TR" sz="1800" b="0" i="0" smtClean="0">
                        <a:latin typeface="Cambria Math" panose="02040503050406030204" pitchFamily="18" charset="0"/>
                      </a:rPr>
                      <m:t> </m:t>
                    </m:r>
                    <m:sSub>
                      <m:sSubPr>
                        <m:ctrlPr>
                          <a:rPr lang="tr-TR" sz="1800" i="1"/>
                        </m:ctrlPr>
                      </m:sSubPr>
                      <m:e>
                        <m:r>
                          <m:rPr>
                            <m:sty m:val="p"/>
                          </m:rPr>
                          <a:rPr lang="tr-TR" sz="1800"/>
                          <m:t>n</m:t>
                        </m:r>
                      </m:e>
                      <m:sub>
                        <m:r>
                          <m:rPr>
                            <m:sty m:val="p"/>
                          </m:rPr>
                          <a:rPr lang="tr-TR" sz="1800"/>
                          <m:t>NaOH</m:t>
                        </m:r>
                      </m:sub>
                    </m:sSub>
                    <m:r>
                      <a:rPr lang="tr-TR" sz="1800"/>
                      <m:t>=</m:t>
                    </m:r>
                    <m:sSub>
                      <m:sSubPr>
                        <m:ctrlPr>
                          <a:rPr lang="tr-TR" sz="1800" i="1"/>
                        </m:ctrlPr>
                      </m:sSubPr>
                      <m:e>
                        <m:r>
                          <m:rPr>
                            <m:sty m:val="p"/>
                          </m:rPr>
                          <a:rPr lang="tr-TR" sz="1800"/>
                          <m:t>M</m:t>
                        </m:r>
                      </m:e>
                      <m:sub>
                        <m:r>
                          <m:rPr>
                            <m:sty m:val="p"/>
                          </m:rPr>
                          <a:rPr lang="tr-TR" sz="1800"/>
                          <m:t>NaOH</m:t>
                        </m:r>
                      </m:sub>
                    </m:sSub>
                    <m:r>
                      <a:rPr lang="tr-TR" sz="1800"/>
                      <m:t>×</m:t>
                    </m:r>
                    <m:sSub>
                      <m:sSubPr>
                        <m:ctrlPr>
                          <a:rPr lang="tr-TR" sz="1800" i="1"/>
                        </m:ctrlPr>
                      </m:sSubPr>
                      <m:e>
                        <m:r>
                          <m:rPr>
                            <m:sty m:val="p"/>
                          </m:rPr>
                          <a:rPr lang="tr-TR" sz="1800"/>
                          <m:t>V</m:t>
                        </m:r>
                      </m:e>
                      <m:sub>
                        <m:r>
                          <m:rPr>
                            <m:sty m:val="p"/>
                          </m:rPr>
                          <a:rPr lang="tr-TR" sz="1800"/>
                          <m:t>NaOH</m:t>
                        </m:r>
                      </m:sub>
                    </m:sSub>
                  </m:oMath>
                </a14:m>
                <a:endParaRPr lang="tr-TR" sz="1800" dirty="0"/>
              </a:p>
              <a:p>
                <a:r>
                  <a:rPr lang="tr-TR" sz="1800" dirty="0"/>
                  <a:t>Reaksiyon denklemine göre:</a:t>
                </a:r>
              </a:p>
              <a:p>
                <a:pPr marL="0" indent="0" defTabSz="801688">
                  <a:lnSpc>
                    <a:spcPct val="100000"/>
                  </a:lnSpc>
                  <a:spcBef>
                    <a:spcPts val="0"/>
                  </a:spcBef>
                  <a:buNone/>
                </a:pPr>
                <a:r>
                  <a:rPr lang="tr-TR" sz="1800" dirty="0" smtClean="0"/>
                  <a:t>	1 </a:t>
                </a:r>
                <a:r>
                  <a:rPr lang="tr-TR" sz="1800" dirty="0"/>
                  <a:t>mol NaOH</a:t>
                </a:r>
                <a:r>
                  <a:rPr lang="pt-BR" sz="1800" dirty="0"/>
                  <a:t> 	</a:t>
                </a:r>
                <a:r>
                  <a:rPr lang="tr-TR" sz="1800" b="1" dirty="0"/>
                  <a:t>	</a:t>
                </a:r>
                <a:r>
                  <a:rPr lang="tr-TR" sz="1800" dirty="0" smtClean="0"/>
                  <a:t>1 </a:t>
                </a:r>
                <a:r>
                  <a:rPr lang="tr-TR" sz="1800" dirty="0"/>
                  <a:t>mol</a:t>
                </a:r>
                <a:r>
                  <a:rPr lang="tr-TR" sz="1800" b="1" dirty="0"/>
                  <a:t> </a:t>
                </a:r>
                <a:r>
                  <a:rPr lang="tr-TR" sz="1800" dirty="0"/>
                  <a:t>HCl ile reaksiyona girerse</a:t>
                </a:r>
              </a:p>
              <a:p>
                <a:pPr marL="0" indent="0" defTabSz="801688">
                  <a:lnSpc>
                    <a:spcPct val="100000"/>
                  </a:lnSpc>
                  <a:spcBef>
                    <a:spcPts val="0"/>
                  </a:spcBef>
                  <a:buNone/>
                </a:pPr>
                <a:r>
                  <a:rPr lang="tr-TR" sz="1800" dirty="0" smtClean="0"/>
                  <a:t>	</a:t>
                </a:r>
                <a14:m>
                  <m:oMath xmlns:m="http://schemas.openxmlformats.org/officeDocument/2006/math">
                    <m:sSub>
                      <m:sSubPr>
                        <m:ctrlPr>
                          <a:rPr lang="tr-TR" sz="1800" i="1"/>
                        </m:ctrlPr>
                      </m:sSubPr>
                      <m:e>
                        <m:r>
                          <m:rPr>
                            <m:sty m:val="p"/>
                          </m:rPr>
                          <a:rPr lang="tr-TR" sz="1800"/>
                          <m:t>n</m:t>
                        </m:r>
                      </m:e>
                      <m:sub>
                        <m:r>
                          <m:rPr>
                            <m:sty m:val="p"/>
                          </m:rPr>
                          <a:rPr lang="tr-TR" sz="1800"/>
                          <m:t>NaOH</m:t>
                        </m:r>
                      </m:sub>
                    </m:sSub>
                  </m:oMath>
                </a14:m>
                <a:r>
                  <a:rPr lang="tr-TR" sz="1800" dirty="0"/>
                  <a:t> mol NaOH ile	</a:t>
                </a:r>
                <a14:m>
                  <m:oMath xmlns:m="http://schemas.openxmlformats.org/officeDocument/2006/math">
                    <m:r>
                      <a:rPr lang="tr-TR" sz="1800" i="1"/>
                      <m:t>𝑥</m:t>
                    </m:r>
                  </m:oMath>
                </a14:m>
                <a:r>
                  <a:rPr lang="tr-TR" sz="1800" dirty="0"/>
                  <a:t> mol HCl ile reaksiyona girer.</a:t>
                </a:r>
              </a:p>
              <a:p>
                <a:r>
                  <a:rPr lang="tr-TR" sz="1800" dirty="0" smtClean="0"/>
                  <a:t>Erlene </a:t>
                </a:r>
                <a:r>
                  <a:rPr lang="tr-TR" sz="1800" dirty="0"/>
                  <a:t>eklenen HCl’in toplam mol sayısı </a:t>
                </a:r>
                <a:r>
                  <a:rPr lang="tr-TR" sz="1800" dirty="0" smtClean="0"/>
                  <a:t>: </a:t>
                </a:r>
                <a14:m>
                  <m:oMath xmlns:m="http://schemas.openxmlformats.org/officeDocument/2006/math">
                    <m:sSub>
                      <m:sSubPr>
                        <m:ctrlPr>
                          <a:rPr lang="tr-TR" sz="1800" i="1"/>
                        </m:ctrlPr>
                      </m:sSubPr>
                      <m:e>
                        <m:r>
                          <m:rPr>
                            <m:sty m:val="p"/>
                          </m:rPr>
                          <a:rPr lang="tr-TR" sz="1800"/>
                          <m:t>n</m:t>
                        </m:r>
                      </m:e>
                      <m:sub>
                        <m:r>
                          <m:rPr>
                            <m:sty m:val="p"/>
                          </m:rPr>
                          <a:rPr lang="tr-TR" sz="1800"/>
                          <m:t>HCl</m:t>
                        </m:r>
                        <m:r>
                          <a:rPr lang="tr-TR" sz="1800"/>
                          <m:t>(</m:t>
                        </m:r>
                        <m:r>
                          <m:rPr>
                            <m:sty m:val="p"/>
                          </m:rPr>
                          <a:rPr lang="tr-TR" sz="1800"/>
                          <m:t>toplam</m:t>
                        </m:r>
                        <m:r>
                          <a:rPr lang="tr-TR" sz="1800"/>
                          <m:t>)</m:t>
                        </m:r>
                      </m:sub>
                    </m:sSub>
                    <m:r>
                      <a:rPr lang="tr-TR" sz="1800"/>
                      <m:t>=</m:t>
                    </m:r>
                    <m:sSub>
                      <m:sSubPr>
                        <m:ctrlPr>
                          <a:rPr lang="tr-TR" sz="1800" i="1"/>
                        </m:ctrlPr>
                      </m:sSubPr>
                      <m:e>
                        <m:r>
                          <m:rPr>
                            <m:sty m:val="p"/>
                          </m:rPr>
                          <a:rPr lang="tr-TR" sz="1800"/>
                          <m:t>M</m:t>
                        </m:r>
                      </m:e>
                      <m:sub>
                        <m:r>
                          <m:rPr>
                            <m:sty m:val="p"/>
                          </m:rPr>
                          <a:rPr lang="tr-TR" sz="1800"/>
                          <m:t>HCl</m:t>
                        </m:r>
                      </m:sub>
                    </m:sSub>
                    <m:r>
                      <a:rPr lang="tr-TR" sz="1800"/>
                      <m:t>×</m:t>
                    </m:r>
                    <m:sSub>
                      <m:sSubPr>
                        <m:ctrlPr>
                          <a:rPr lang="tr-TR" sz="1800" i="1"/>
                        </m:ctrlPr>
                      </m:sSubPr>
                      <m:e>
                        <m:r>
                          <m:rPr>
                            <m:sty m:val="p"/>
                          </m:rPr>
                          <a:rPr lang="tr-TR" sz="1800"/>
                          <m:t>V</m:t>
                        </m:r>
                      </m:e>
                      <m:sub>
                        <m:r>
                          <m:rPr>
                            <m:sty m:val="p"/>
                          </m:rPr>
                          <a:rPr lang="tr-TR" sz="1800"/>
                          <m:t>HCl</m:t>
                        </m:r>
                      </m:sub>
                    </m:sSub>
                  </m:oMath>
                </a14:m>
                <a:endParaRPr lang="tr-TR" sz="1800" dirty="0"/>
              </a:p>
              <a:p>
                <a:r>
                  <a:rPr lang="tr-TR" sz="1800" dirty="0"/>
                  <a:t>Eklenen HCl’in toplam mol sayısından, NaOH ile reaksiyon giren HCl’in mol sayısı çıkarıldığında CaCO</a:t>
                </a:r>
                <a:r>
                  <a:rPr lang="tr-TR" sz="1800" baseline="-25000" dirty="0"/>
                  <a:t>3</a:t>
                </a:r>
                <a:r>
                  <a:rPr lang="pt-BR" sz="1800" dirty="0"/>
                  <a:t> ile reaksiyona giren </a:t>
                </a:r>
                <a:r>
                  <a:rPr lang="tr-TR" sz="1800" dirty="0"/>
                  <a:t>HCl’in mol sayısı bulunur. </a:t>
                </a:r>
              </a:p>
              <a:p>
                <a:pPr marL="0" indent="0" algn="ctr">
                  <a:buNone/>
                </a:pPr>
                <a:r>
                  <a:rPr lang="tr-TR" sz="1800" dirty="0"/>
                  <a:t>CaCO</a:t>
                </a:r>
                <a:r>
                  <a:rPr lang="tr-TR" sz="1800" baseline="-25000" dirty="0"/>
                  <a:t>3</a:t>
                </a:r>
                <a:r>
                  <a:rPr lang="pt-BR" sz="1800" dirty="0"/>
                  <a:t> ile reaksiyona giren </a:t>
                </a:r>
                <a:r>
                  <a:rPr lang="tr-TR" sz="1800" dirty="0"/>
                  <a:t>HCl’in mol sayısı </a:t>
                </a:r>
                <a14:m>
                  <m:oMath xmlns:m="http://schemas.openxmlformats.org/officeDocument/2006/math">
                    <m:r>
                      <a:rPr lang="tr-TR" sz="1800"/>
                      <m:t>=</m:t>
                    </m:r>
                    <m:sSub>
                      <m:sSubPr>
                        <m:ctrlPr>
                          <a:rPr lang="tr-TR" sz="1800" i="1"/>
                        </m:ctrlPr>
                      </m:sSubPr>
                      <m:e>
                        <m:r>
                          <m:rPr>
                            <m:sty m:val="p"/>
                          </m:rPr>
                          <a:rPr lang="tr-TR" sz="1800"/>
                          <m:t>n</m:t>
                        </m:r>
                      </m:e>
                      <m:sub>
                        <m:r>
                          <m:rPr>
                            <m:sty m:val="p"/>
                          </m:rPr>
                          <a:rPr lang="tr-TR" sz="1800"/>
                          <m:t>HCl</m:t>
                        </m:r>
                        <m:r>
                          <a:rPr lang="tr-TR" sz="1800"/>
                          <m:t>(</m:t>
                        </m:r>
                        <m:r>
                          <m:rPr>
                            <m:sty m:val="p"/>
                          </m:rPr>
                          <a:rPr lang="tr-TR" sz="1800"/>
                          <m:t>toplam</m:t>
                        </m:r>
                        <m:r>
                          <a:rPr lang="tr-TR" sz="1800"/>
                          <m:t>)</m:t>
                        </m:r>
                      </m:sub>
                    </m:sSub>
                    <m:r>
                      <a:rPr lang="tr-TR" sz="1800" i="1"/>
                      <m:t>−</m:t>
                    </m:r>
                    <m:r>
                      <a:rPr lang="tr-TR" sz="1800" i="1"/>
                      <m:t>𝑥</m:t>
                    </m:r>
                  </m:oMath>
                </a14:m>
                <a:endParaRPr lang="tr-TR" sz="1800" dirty="0"/>
              </a:p>
              <a:p>
                <a:r>
                  <a:rPr lang="tr-TR" sz="1800" dirty="0"/>
                  <a:t>Reaksiyon denklemine göre:</a:t>
                </a:r>
              </a:p>
              <a:p>
                <a:pPr marL="0" indent="0">
                  <a:lnSpc>
                    <a:spcPct val="100000"/>
                  </a:lnSpc>
                  <a:spcBef>
                    <a:spcPts val="0"/>
                  </a:spcBef>
                  <a:buNone/>
                </a:pPr>
                <a:r>
                  <a:rPr lang="tr-TR" sz="1800" dirty="0" smtClean="0"/>
                  <a:t>		2 </a:t>
                </a:r>
                <a:r>
                  <a:rPr lang="tr-TR" sz="1800" dirty="0"/>
                  <a:t>mol</a:t>
                </a:r>
                <a:r>
                  <a:rPr lang="tr-TR" sz="1800" b="1" dirty="0"/>
                  <a:t> </a:t>
                </a:r>
                <a:r>
                  <a:rPr lang="tr-TR" sz="1800" dirty="0"/>
                  <a:t>HCl			1 mol CaCO</a:t>
                </a:r>
                <a:r>
                  <a:rPr lang="tr-TR" sz="1800" baseline="-25000" dirty="0"/>
                  <a:t>3</a:t>
                </a:r>
                <a:r>
                  <a:rPr lang="tr-TR" sz="1800" dirty="0"/>
                  <a:t> ile reaksiyona girerse</a:t>
                </a:r>
              </a:p>
              <a:p>
                <a:pPr marL="0" indent="0">
                  <a:lnSpc>
                    <a:spcPct val="100000"/>
                  </a:lnSpc>
                  <a:spcBef>
                    <a:spcPts val="0"/>
                  </a:spcBef>
                  <a:buNone/>
                </a:pPr>
                <a:r>
                  <a:rPr lang="tr-TR" sz="1800" dirty="0" smtClean="0"/>
                  <a:t>		</a:t>
                </a:r>
                <a14:m>
                  <m:oMath xmlns:m="http://schemas.openxmlformats.org/officeDocument/2006/math">
                    <m:sSub>
                      <m:sSubPr>
                        <m:ctrlPr>
                          <a:rPr lang="tr-TR" sz="1800" i="1"/>
                        </m:ctrlPr>
                      </m:sSubPr>
                      <m:e>
                        <m:r>
                          <m:rPr>
                            <m:sty m:val="p"/>
                          </m:rPr>
                          <a:rPr lang="tr-TR" sz="1800"/>
                          <m:t>n</m:t>
                        </m:r>
                      </m:e>
                      <m:sub>
                        <m:r>
                          <m:rPr>
                            <m:sty m:val="p"/>
                          </m:rPr>
                          <a:rPr lang="tr-TR" sz="1800"/>
                          <m:t>HCl</m:t>
                        </m:r>
                        <m:r>
                          <a:rPr lang="tr-TR" sz="1800"/>
                          <m:t>(</m:t>
                        </m:r>
                        <m:r>
                          <m:rPr>
                            <m:sty m:val="p"/>
                          </m:rPr>
                          <a:rPr lang="tr-TR" sz="1800"/>
                          <m:t>toplam</m:t>
                        </m:r>
                        <m:r>
                          <a:rPr lang="tr-TR" sz="1800"/>
                          <m:t>)</m:t>
                        </m:r>
                      </m:sub>
                    </m:sSub>
                    <m:r>
                      <a:rPr lang="tr-TR" sz="1800" i="1"/>
                      <m:t>−</m:t>
                    </m:r>
                    <m:r>
                      <a:rPr lang="tr-TR" sz="1800" i="1"/>
                      <m:t>𝑥</m:t>
                    </m:r>
                  </m:oMath>
                </a14:m>
                <a:r>
                  <a:rPr lang="pt-BR" sz="1800" dirty="0"/>
                  <a:t>	</a:t>
                </a:r>
                <a:r>
                  <a:rPr lang="tr-TR" sz="1800" b="1" dirty="0"/>
                  <a:t>	</a:t>
                </a:r>
                <a:r>
                  <a:rPr lang="tr-TR" sz="1800" i="1" dirty="0"/>
                  <a:t>y</a:t>
                </a:r>
                <a:r>
                  <a:rPr lang="tr-TR" sz="1800" dirty="0"/>
                  <a:t> mol</a:t>
                </a:r>
                <a:r>
                  <a:rPr lang="tr-TR" sz="1800" b="1" dirty="0"/>
                  <a:t> </a:t>
                </a:r>
                <a:r>
                  <a:rPr lang="tr-TR" sz="1800" dirty="0"/>
                  <a:t>CaCO</a:t>
                </a:r>
                <a:r>
                  <a:rPr lang="tr-TR" sz="1800" baseline="-25000" dirty="0"/>
                  <a:t>3</a:t>
                </a:r>
                <a:r>
                  <a:rPr lang="tr-TR" sz="1800" dirty="0"/>
                  <a:t> ile reaksiyona girer.</a:t>
                </a:r>
              </a:p>
              <a:p>
                <a:r>
                  <a:rPr lang="tr-TR" sz="1800" dirty="0"/>
                  <a:t>Bu orantıdan bulunan </a:t>
                </a:r>
                <a:r>
                  <a:rPr lang="tr-TR" sz="1800" i="1" dirty="0"/>
                  <a:t>y</a:t>
                </a:r>
                <a:r>
                  <a:rPr lang="tr-TR" sz="1800" dirty="0"/>
                  <a:t>, reaksiyona giren CaCO</a:t>
                </a:r>
                <a:r>
                  <a:rPr lang="tr-TR" sz="1800" baseline="-25000" dirty="0"/>
                  <a:t>3</a:t>
                </a:r>
                <a:r>
                  <a:rPr lang="tr-TR" sz="1800" dirty="0"/>
                  <a:t>’ın mol sayısı, yani tartılan tozda bulunan CaCO</a:t>
                </a:r>
                <a:r>
                  <a:rPr lang="tr-TR" sz="1800" baseline="-25000" dirty="0"/>
                  <a:t>3</a:t>
                </a:r>
                <a:r>
                  <a:rPr lang="tr-TR" sz="1800" dirty="0"/>
                  <a:t>’ın mol sayısıdır. Buradan hareketle tartılan tozdaki saf CaCO</a:t>
                </a:r>
                <a:r>
                  <a:rPr lang="tr-TR" sz="1800" baseline="-25000" dirty="0"/>
                  <a:t>3</a:t>
                </a:r>
                <a:r>
                  <a:rPr lang="tr-TR" sz="1800" dirty="0"/>
                  <a:t>’in kütlesi hesaplanır. </a:t>
                </a:r>
                <a14:m>
                  <m:oMath xmlns:m="http://schemas.openxmlformats.org/officeDocument/2006/math">
                    <m:sSub>
                      <m:sSubPr>
                        <m:ctrlPr>
                          <a:rPr lang="tr-TR" sz="1800" i="1"/>
                        </m:ctrlPr>
                      </m:sSubPr>
                      <m:e>
                        <m:r>
                          <a:rPr lang="tr-TR" sz="1800"/>
                          <m:t>(</m:t>
                        </m:r>
                        <m:r>
                          <m:rPr>
                            <m:sty m:val="p"/>
                          </m:rPr>
                          <a:rPr lang="tr-TR" sz="1800"/>
                          <m:t>MA</m:t>
                        </m:r>
                      </m:e>
                      <m:sub>
                        <m:r>
                          <m:rPr>
                            <m:sty m:val="p"/>
                          </m:rPr>
                          <a:rPr lang="tr-TR" sz="1800"/>
                          <m:t>Ca</m:t>
                        </m:r>
                        <m:sSub>
                          <m:sSubPr>
                            <m:ctrlPr>
                              <a:rPr lang="tr-TR" sz="1800" i="1"/>
                            </m:ctrlPr>
                          </m:sSubPr>
                          <m:e>
                            <m:r>
                              <m:rPr>
                                <m:sty m:val="p"/>
                              </m:rPr>
                              <a:rPr lang="tr-TR" sz="1800"/>
                              <m:t>CO</m:t>
                            </m:r>
                          </m:e>
                          <m:sub>
                            <m:r>
                              <a:rPr lang="tr-TR" sz="1800"/>
                              <m:t>3</m:t>
                            </m:r>
                          </m:sub>
                        </m:sSub>
                      </m:sub>
                    </m:sSub>
                    <m:r>
                      <a:rPr lang="tr-TR" sz="1800"/>
                      <m:t>:100 </m:t>
                    </m:r>
                    <m:r>
                      <m:rPr>
                        <m:sty m:val="p"/>
                      </m:rPr>
                      <a:rPr lang="tr-TR" sz="1800"/>
                      <m:t>g</m:t>
                    </m:r>
                    <m:r>
                      <a:rPr lang="tr-TR" sz="1800"/>
                      <m:t>/</m:t>
                    </m:r>
                    <m:r>
                      <m:rPr>
                        <m:sty m:val="p"/>
                      </m:rPr>
                      <a:rPr lang="tr-TR" sz="1800"/>
                      <m:t>mol</m:t>
                    </m:r>
                    <m:r>
                      <a:rPr lang="tr-TR" sz="1800" i="1"/>
                      <m:t>)</m:t>
                    </m:r>
                  </m:oMath>
                </a14:m>
                <a:endParaRPr lang="tr-TR" sz="1800" dirty="0"/>
              </a:p>
              <a:p>
                <a:pPr marL="0" indent="0">
                  <a:buNone/>
                </a:pPr>
                <a14:m>
                  <m:oMathPara xmlns:m="http://schemas.openxmlformats.org/officeDocument/2006/math">
                    <m:oMathParaPr>
                      <m:jc m:val="center"/>
                    </m:oMathParaPr>
                    <m:oMath xmlns:m="http://schemas.openxmlformats.org/officeDocument/2006/math">
                      <m:sSub>
                        <m:sSubPr>
                          <m:ctrlPr>
                            <a:rPr lang="tr-TR" sz="1800" i="1"/>
                          </m:ctrlPr>
                        </m:sSubPr>
                        <m:e>
                          <m:r>
                            <m:rPr>
                              <m:sty m:val="p"/>
                            </m:rPr>
                            <a:rPr lang="tr-TR" sz="1800"/>
                            <m:t>m</m:t>
                          </m:r>
                        </m:e>
                        <m:sub>
                          <m:r>
                            <m:rPr>
                              <m:sty m:val="p"/>
                            </m:rPr>
                            <a:rPr lang="tr-TR" sz="1800"/>
                            <m:t>CaC</m:t>
                          </m:r>
                          <m:sSub>
                            <m:sSubPr>
                              <m:ctrlPr>
                                <a:rPr lang="tr-TR" sz="1800" i="1"/>
                              </m:ctrlPr>
                            </m:sSubPr>
                            <m:e>
                              <m:r>
                                <m:rPr>
                                  <m:sty m:val="p"/>
                                </m:rPr>
                                <a:rPr lang="tr-TR" sz="1800"/>
                                <m:t>O</m:t>
                              </m:r>
                            </m:e>
                            <m:sub>
                              <m:r>
                                <a:rPr lang="tr-TR" sz="1800"/>
                                <m:t>3</m:t>
                              </m:r>
                            </m:sub>
                          </m:sSub>
                        </m:sub>
                      </m:sSub>
                      <m:r>
                        <a:rPr lang="tr-TR" sz="1800" i="1"/>
                        <m:t>=</m:t>
                      </m:r>
                      <m:r>
                        <a:rPr lang="tr-TR" sz="1800" i="1"/>
                        <m:t>𝑦</m:t>
                      </m:r>
                      <m:r>
                        <a:rPr lang="tr-TR" sz="1800" i="1"/>
                        <m:t> ×</m:t>
                      </m:r>
                      <m:sSub>
                        <m:sSubPr>
                          <m:ctrlPr>
                            <a:rPr lang="tr-TR" sz="1800" i="1"/>
                          </m:ctrlPr>
                        </m:sSubPr>
                        <m:e>
                          <m:r>
                            <m:rPr>
                              <m:sty m:val="p"/>
                            </m:rPr>
                            <a:rPr lang="tr-TR" sz="1800"/>
                            <m:t>MA</m:t>
                          </m:r>
                        </m:e>
                        <m:sub>
                          <m:r>
                            <m:rPr>
                              <m:sty m:val="p"/>
                            </m:rPr>
                            <a:rPr lang="tr-TR" sz="1800"/>
                            <m:t>CaC</m:t>
                          </m:r>
                          <m:sSub>
                            <m:sSubPr>
                              <m:ctrlPr>
                                <a:rPr lang="tr-TR" sz="1800" i="1"/>
                              </m:ctrlPr>
                            </m:sSubPr>
                            <m:e>
                              <m:r>
                                <m:rPr>
                                  <m:sty m:val="p"/>
                                </m:rPr>
                                <a:rPr lang="tr-TR" sz="1800"/>
                                <m:t>O</m:t>
                              </m:r>
                            </m:e>
                            <m:sub>
                              <m:r>
                                <a:rPr lang="tr-TR" sz="1800"/>
                                <m:t>3</m:t>
                              </m:r>
                            </m:sub>
                          </m:sSub>
                        </m:sub>
                      </m:sSub>
                    </m:oMath>
                  </m:oMathPara>
                </a14:m>
                <a:endParaRPr lang="tr-TR" sz="1800" dirty="0" smtClean="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265472" y="1602200"/>
                <a:ext cx="10235380" cy="5713000"/>
              </a:xfrm>
              <a:blipFill>
                <a:blip r:embed="rId2"/>
                <a:stretch>
                  <a:fillRect l="-417" t="-1067"/>
                </a:stretch>
              </a:blipFill>
            </p:spPr>
            <p:txBody>
              <a:bodyPr/>
              <a:lstStyle/>
              <a:p>
                <a:r>
                  <a:rPr lang="tr-TR">
                    <a:noFill/>
                  </a:rPr>
                  <a:t> </a:t>
                </a:r>
              </a:p>
            </p:txBody>
          </p:sp>
        </mc:Fallback>
      </mc:AlternateContent>
      <p:pic>
        <p:nvPicPr>
          <p:cNvPr id="5" name="Picture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66288" y="1602200"/>
            <a:ext cx="3483743" cy="1242901"/>
          </a:xfrm>
          <a:prstGeom prst="rect">
            <a:avLst/>
          </a:prstGeom>
          <a:noFill/>
        </p:spPr>
      </p:pic>
      <mc:AlternateContent xmlns:mc="http://schemas.openxmlformats.org/markup-compatibility/2006">
        <mc:Choice xmlns:a14="http://schemas.microsoft.com/office/drawing/2010/main" Requires="a14">
          <p:sp>
            <p:nvSpPr>
              <p:cNvPr id="6" name="Rectangle 5"/>
              <p:cNvSpPr/>
              <p:nvPr/>
            </p:nvSpPr>
            <p:spPr>
              <a:xfrm>
                <a:off x="5383162" y="6399827"/>
                <a:ext cx="3267895" cy="624145"/>
              </a:xfrm>
              <a:prstGeom prst="rect">
                <a:avLst/>
              </a:prstGeom>
            </p:spPr>
            <p:txBody>
              <a:bodyPr wrap="square">
                <a:spAutoFit/>
              </a:bodyPr>
              <a:lstStyle/>
              <a:p>
                <a14:m>
                  <m:oMathPara xmlns:m="http://schemas.openxmlformats.org/officeDocument/2006/math">
                    <m:oMathParaPr>
                      <m:jc m:val="centerGroup"/>
                    </m:oMathParaPr>
                    <m:oMath xmlns:m="http://schemas.openxmlformats.org/officeDocument/2006/math">
                      <m:r>
                        <a:rPr lang="tr-TR" i="1">
                          <a:latin typeface="Cambria Math" panose="02040503050406030204" pitchFamily="18" charset="0"/>
                        </a:rPr>
                        <m:t>% </m:t>
                      </m:r>
                      <m:r>
                        <a:rPr lang="tr-TR" i="1">
                          <a:latin typeface="Cambria Math" panose="02040503050406030204" pitchFamily="18" charset="0"/>
                        </a:rPr>
                        <m:t>𝑠𝑎𝑓𝑙</m:t>
                      </m:r>
                      <m:r>
                        <a:rPr lang="tr-TR" i="1">
                          <a:latin typeface="Cambria Math" panose="02040503050406030204" pitchFamily="18" charset="0"/>
                        </a:rPr>
                        <m:t>ı</m:t>
                      </m:r>
                      <m:r>
                        <a:rPr lang="tr-TR" i="1">
                          <a:latin typeface="Cambria Math" panose="02040503050406030204" pitchFamily="18" charset="0"/>
                        </a:rPr>
                        <m:t>𝑘</m:t>
                      </m:r>
                      <m:r>
                        <a:rPr lang="tr-TR" i="1">
                          <a:latin typeface="Cambria Math" panose="02040503050406030204" pitchFamily="18" charset="0"/>
                        </a:rPr>
                        <m:t>=</m:t>
                      </m:r>
                      <m:f>
                        <m:fPr>
                          <m:ctrlPr>
                            <a:rPr lang="tr-TR" i="1">
                              <a:latin typeface="Cambria Math" panose="02040503050406030204" pitchFamily="18" charset="0"/>
                            </a:rPr>
                          </m:ctrlPr>
                        </m:fPr>
                        <m:num>
                          <m:sSub>
                            <m:sSubPr>
                              <m:ctrlPr>
                                <a:rPr lang="tr-TR" i="1">
                                  <a:latin typeface="Cambria Math" panose="02040503050406030204" pitchFamily="18" charset="0"/>
                                </a:rPr>
                              </m:ctrlPr>
                            </m:sSubPr>
                            <m:e>
                              <m:r>
                                <m:rPr>
                                  <m:sty m:val="p"/>
                                </m:rPr>
                                <a:rPr lang="tr-TR">
                                  <a:latin typeface="Cambria Math" panose="02040503050406030204" pitchFamily="18" charset="0"/>
                                </a:rPr>
                                <m:t>m</m:t>
                              </m:r>
                            </m:e>
                            <m:sub>
                              <m:r>
                                <m:rPr>
                                  <m:sty m:val="p"/>
                                </m:rPr>
                                <a:rPr lang="tr-TR">
                                  <a:latin typeface="Cambria Math" panose="02040503050406030204" pitchFamily="18" charset="0"/>
                                </a:rPr>
                                <m:t>CaC</m:t>
                              </m:r>
                              <m:sSub>
                                <m:sSubPr>
                                  <m:ctrlPr>
                                    <a:rPr lang="tr-TR" i="1">
                                      <a:latin typeface="Cambria Math" panose="02040503050406030204" pitchFamily="18" charset="0"/>
                                    </a:rPr>
                                  </m:ctrlPr>
                                </m:sSubPr>
                                <m:e>
                                  <m:r>
                                    <m:rPr>
                                      <m:sty m:val="p"/>
                                    </m:rPr>
                                    <a:rPr lang="tr-TR">
                                      <a:latin typeface="Cambria Math" panose="02040503050406030204" pitchFamily="18" charset="0"/>
                                    </a:rPr>
                                    <m:t>O</m:t>
                                  </m:r>
                                </m:e>
                                <m:sub>
                                  <m:r>
                                    <a:rPr lang="tr-TR">
                                      <a:latin typeface="Cambria Math" panose="02040503050406030204" pitchFamily="18" charset="0"/>
                                    </a:rPr>
                                    <m:t>3</m:t>
                                  </m:r>
                                </m:sub>
                              </m:sSub>
                            </m:sub>
                          </m:sSub>
                        </m:num>
                        <m:den>
                          <m:sSub>
                            <m:sSubPr>
                              <m:ctrlPr>
                                <a:rPr lang="tr-TR" i="1">
                                  <a:latin typeface="Cambria Math" panose="02040503050406030204" pitchFamily="18" charset="0"/>
                                </a:rPr>
                              </m:ctrlPr>
                            </m:sSubPr>
                            <m:e>
                              <m:r>
                                <m:rPr>
                                  <m:sty m:val="p"/>
                                </m:rPr>
                                <a:rPr lang="tr-TR">
                                  <a:latin typeface="Cambria Math" panose="02040503050406030204" pitchFamily="18" charset="0"/>
                                </a:rPr>
                                <m:t>m</m:t>
                              </m:r>
                            </m:e>
                            <m:sub>
                              <m:r>
                                <a:rPr lang="tr-TR" i="1">
                                  <a:latin typeface="Cambria Math" panose="02040503050406030204" pitchFamily="18" charset="0"/>
                                </a:rPr>
                                <m:t>𝑡𝑎𝑟𝑡</m:t>
                              </m:r>
                              <m:r>
                                <a:rPr lang="tr-TR" i="1">
                                  <a:latin typeface="Cambria Math" panose="02040503050406030204" pitchFamily="18" charset="0"/>
                                </a:rPr>
                                <m:t>ı</m:t>
                              </m:r>
                              <m:r>
                                <a:rPr lang="tr-TR" i="1">
                                  <a:latin typeface="Cambria Math" panose="02040503050406030204" pitchFamily="18" charset="0"/>
                                </a:rPr>
                                <m:t>𝑚</m:t>
                              </m:r>
                              <m:r>
                                <a:rPr lang="tr-TR" i="1">
                                  <a:latin typeface="Cambria Math" panose="02040503050406030204" pitchFamily="18" charset="0"/>
                                </a:rPr>
                                <m:t> </m:t>
                              </m:r>
                            </m:sub>
                          </m:sSub>
                        </m:den>
                      </m:f>
                      <m:r>
                        <a:rPr lang="tr-TR" i="1">
                          <a:latin typeface="Cambria Math" panose="02040503050406030204" pitchFamily="18" charset="0"/>
                        </a:rPr>
                        <m:t>×100</m:t>
                      </m:r>
                    </m:oMath>
                  </m:oMathPara>
                </a14:m>
                <a:endParaRPr lang="tr-TR" dirty="0"/>
              </a:p>
            </p:txBody>
          </p:sp>
        </mc:Choice>
        <mc:Fallback>
          <p:sp>
            <p:nvSpPr>
              <p:cNvPr id="6" name="Rectangle 5"/>
              <p:cNvSpPr>
                <a:spLocks noRot="1" noChangeAspect="1" noMove="1" noResize="1" noEditPoints="1" noAdjustHandles="1" noChangeArrowheads="1" noChangeShapeType="1" noTextEdit="1"/>
              </p:cNvSpPr>
              <p:nvPr/>
            </p:nvSpPr>
            <p:spPr>
              <a:xfrm>
                <a:off x="5383162" y="6399827"/>
                <a:ext cx="3267895" cy="624145"/>
              </a:xfrm>
              <a:prstGeom prst="rect">
                <a:avLst/>
              </a:prstGeom>
              <a:blipFill>
                <a:blip r:embed="rId4"/>
                <a:stretch>
                  <a:fillRect/>
                </a:stretch>
              </a:blipFill>
            </p:spPr>
            <p:txBody>
              <a:bodyPr/>
              <a:lstStyle/>
              <a:p>
                <a:r>
                  <a:rPr lang="tr-TR">
                    <a:noFill/>
                  </a:rPr>
                  <a:t> </a:t>
                </a:r>
              </a:p>
            </p:txBody>
          </p:sp>
        </mc:Fallback>
      </mc:AlternateContent>
      <p:sp>
        <p:nvSpPr>
          <p:cNvPr id="7" name="Rectangle 6"/>
          <p:cNvSpPr/>
          <p:nvPr/>
        </p:nvSpPr>
        <p:spPr>
          <a:xfrm>
            <a:off x="265472" y="6250235"/>
            <a:ext cx="4975831" cy="923330"/>
          </a:xfrm>
          <a:prstGeom prst="rect">
            <a:avLst/>
          </a:prstGeom>
        </p:spPr>
        <p:txBody>
          <a:bodyPr wrap="square">
            <a:spAutoFit/>
          </a:bodyPr>
          <a:lstStyle/>
          <a:p>
            <a:pPr marL="285750" indent="-285750">
              <a:buFont typeface="Arial" panose="020B0604020202020204" pitchFamily="34" charset="0"/>
              <a:buChar char="•"/>
            </a:pPr>
            <a:r>
              <a:rPr lang="tr-TR" dirty="0"/>
              <a:t>Bulunan saf CaCO</a:t>
            </a:r>
            <a:r>
              <a:rPr lang="tr-TR" baseline="-25000" dirty="0"/>
              <a:t>3</a:t>
            </a:r>
            <a:r>
              <a:rPr lang="tr-TR" dirty="0"/>
              <a:t> miktarının, tartılan numunenin % kaçı olduğu hesaplanarak CaCO</a:t>
            </a:r>
            <a:r>
              <a:rPr lang="tr-TR" baseline="-25000" dirty="0"/>
              <a:t>3</a:t>
            </a:r>
            <a:r>
              <a:rPr lang="tr-TR" dirty="0"/>
              <a:t> numunesinin % saflığı bulunur. </a:t>
            </a:r>
            <a:endParaRPr lang="tr-TR" dirty="0"/>
          </a:p>
        </p:txBody>
      </p:sp>
      <p:sp>
        <p:nvSpPr>
          <p:cNvPr id="8" name="Rectangle 7"/>
          <p:cNvSpPr/>
          <p:nvPr/>
        </p:nvSpPr>
        <p:spPr>
          <a:xfrm>
            <a:off x="265472" y="7275086"/>
            <a:ext cx="5343525" cy="276999"/>
          </a:xfrm>
          <a:prstGeom prst="rect">
            <a:avLst/>
          </a:prstGeom>
        </p:spPr>
        <p:txBody>
          <a:bodyPr>
            <a:spAutoFit/>
          </a:bodyPr>
          <a:lstStyle/>
          <a:p>
            <a:r>
              <a:rPr lang="tr-TR" sz="1200" dirty="0"/>
              <a:t>Kaynak: </a:t>
            </a:r>
            <a:r>
              <a:rPr lang="en-US" sz="1200" dirty="0"/>
              <a:t>Analitik Kimya </a:t>
            </a:r>
            <a:r>
              <a:rPr lang="en-US" sz="1200" dirty="0" err="1"/>
              <a:t>Pratikleri</a:t>
            </a:r>
            <a:r>
              <a:rPr lang="en-US" sz="1200" dirty="0"/>
              <a:t> – </a:t>
            </a:r>
            <a:r>
              <a:rPr lang="en-US" sz="1200" dirty="0" err="1"/>
              <a:t>Kantitatif</a:t>
            </a:r>
            <a:r>
              <a:rPr lang="en-US" sz="1200" dirty="0"/>
              <a:t> </a:t>
            </a:r>
            <a:r>
              <a:rPr lang="en-US" sz="1200" dirty="0" err="1"/>
              <a:t>Analiz</a:t>
            </a:r>
            <a:r>
              <a:rPr lang="en-US" sz="1200" dirty="0"/>
              <a:t> (Ed. Feyyaz ONUR), 2014 </a:t>
            </a:r>
          </a:p>
        </p:txBody>
      </p:sp>
    </p:spTree>
    <p:extLst>
      <p:ext uri="{BB962C8B-B14F-4D97-AF65-F5344CB8AC3E}">
        <p14:creationId xmlns:p14="http://schemas.microsoft.com/office/powerpoint/2010/main" val="20487803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unu4" id="{64DBD848-1D7F-4F91-9E18-118574148C75}" vid="{B6435B35-8D22-4FFA-8ABF-A25BBC5C72A5}"/>
    </a:ext>
  </a:extLst>
</a:theme>
</file>

<file path=docProps/app.xml><?xml version="1.0" encoding="utf-8"?>
<Properties xmlns="http://schemas.openxmlformats.org/officeDocument/2006/extended-properties" xmlns:vt="http://schemas.openxmlformats.org/officeDocument/2006/docPropsVTypes">
  <Template>analitik kimya sunum şablonu</Template>
  <TotalTime>49</TotalTime>
  <Words>256</Words>
  <Application>Microsoft Office PowerPoint</Application>
  <PresentationFormat>Custom</PresentationFormat>
  <Paragraphs>31</Paragraphs>
  <Slides>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Arial</vt:lpstr>
      <vt:lpstr>Calibri</vt:lpstr>
      <vt:lpstr>Calibri Light</vt:lpstr>
      <vt:lpstr>Cambria Math</vt:lpstr>
      <vt:lpstr>Times New Roman</vt:lpstr>
      <vt:lpstr>Wingdings</vt:lpstr>
      <vt:lpstr>Office Teması</vt:lpstr>
      <vt:lpstr>CaCO3 % Saflık Tayini</vt:lpstr>
      <vt:lpstr>Deneyin Yapılışı:</vt:lpstr>
      <vt:lpstr>Hesaplamalar</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CaCO3 % Saflık Tayini</dc:title>
  <dc:creator>Engin</dc:creator>
  <cp:lastModifiedBy>Ceren Ertekin</cp:lastModifiedBy>
  <cp:revision>8</cp:revision>
  <dcterms:created xsi:type="dcterms:W3CDTF">2017-10-17T13:43:41Z</dcterms:created>
  <dcterms:modified xsi:type="dcterms:W3CDTF">2017-11-09T14:14:13Z</dcterms:modified>
</cp:coreProperties>
</file>