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10691813" cy="7559675"/>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66"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427854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6683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32774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34067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tr-TR" smtClean="0"/>
              <a:t>Asıl başlık stili için tıklatın</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294A3C1-CB02-47BA-87EA-34A1E8863A2F}" type="datetimeFigureOut">
              <a:rPr lang="tr-TR" smtClean="0"/>
              <a:t>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1622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94A3C1-CB02-47BA-87EA-34A1E8863A2F}" type="datetimeFigureOut">
              <a:rPr lang="tr-TR" smtClean="0"/>
              <a:t>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74384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tr-TR" smtClean="0"/>
              <a:t>Asıl metin stillerini düzenle</a:t>
            </a:r>
          </a:p>
        </p:txBody>
      </p:sp>
      <p:sp>
        <p:nvSpPr>
          <p:cNvPr id="4" name="Content Placeholder 3"/>
          <p:cNvSpPr>
            <a:spLocks noGrp="1"/>
          </p:cNvSpPr>
          <p:nvPr>
            <p:ph sz="half" idx="2"/>
          </p:nvPr>
        </p:nvSpPr>
        <p:spPr>
          <a:xfrm>
            <a:off x="736456" y="2761381"/>
            <a:ext cx="4523137" cy="40615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tr-TR" smtClean="0"/>
              <a:t>Asıl metin stillerini düzenle</a:t>
            </a:r>
          </a:p>
        </p:txBody>
      </p:sp>
      <p:sp>
        <p:nvSpPr>
          <p:cNvPr id="6" name="Content Placeholder 5"/>
          <p:cNvSpPr>
            <a:spLocks noGrp="1"/>
          </p:cNvSpPr>
          <p:nvPr>
            <p:ph sz="quarter" idx="4"/>
          </p:nvPr>
        </p:nvSpPr>
        <p:spPr>
          <a:xfrm>
            <a:off x="5412731" y="2761381"/>
            <a:ext cx="4545413" cy="40615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94A3C1-CB02-47BA-87EA-34A1E8863A2F}" type="datetimeFigureOut">
              <a:rPr lang="tr-TR" smtClean="0"/>
              <a:t>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93797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94A3C1-CB02-47BA-87EA-34A1E8863A2F}" type="datetimeFigureOut">
              <a:rPr lang="tr-TR" smtClean="0"/>
              <a:t>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6458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A3C1-CB02-47BA-87EA-34A1E8863A2F}" type="datetimeFigureOut">
              <a:rPr lang="tr-TR" smtClean="0"/>
              <a:t>9.11.2017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0578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tr-TR" smtClean="0"/>
              <a:t>Asıl başlık stili için tıklatın</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294A3C1-CB02-47BA-87EA-34A1E8863A2F}" type="datetimeFigureOut">
              <a:rPr lang="tr-TR" smtClean="0"/>
              <a:t>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26779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294A3C1-CB02-47BA-87EA-34A1E8863A2F}" type="datetimeFigureOut">
              <a:rPr lang="tr-TR" smtClean="0"/>
              <a:t>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388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294A3C1-CB02-47BA-87EA-34A1E8863A2F}" type="datetimeFigureOut">
              <a:rPr lang="tr-TR" smtClean="0"/>
              <a:t>9.11.2017</a:t>
            </a:fld>
            <a:endParaRPr lang="tr-T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0C745CB-F86D-4FE6-B82D-FD054EA5C783}" type="slidenum">
              <a:rPr lang="tr-TR" smtClean="0"/>
              <a:t>‹#›</a:t>
            </a:fld>
            <a:endParaRPr lang="tr-TR"/>
          </a:p>
        </p:txBody>
      </p:sp>
    </p:spTree>
    <p:extLst>
      <p:ext uri="{BB962C8B-B14F-4D97-AF65-F5344CB8AC3E}">
        <p14:creationId xmlns:p14="http://schemas.microsoft.com/office/powerpoint/2010/main" val="249149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ctrTitle"/>
          </p:nvPr>
        </p:nvSpPr>
        <p:spPr>
          <a:xfrm>
            <a:off x="801886" y="1145757"/>
            <a:ext cx="9088041" cy="673899"/>
          </a:xfrm>
        </p:spPr>
        <p:txBody>
          <a:bodyPr>
            <a:normAutofit/>
          </a:bodyPr>
          <a:lstStyle/>
          <a:p>
            <a:pPr algn="ctr"/>
            <a:r>
              <a:rPr lang="tr-TR" sz="3500" dirty="0" smtClean="0">
                <a:latin typeface="+mn-lt"/>
                <a:cs typeface="Times New Roman" panose="02020603050405020304" pitchFamily="18" charset="0"/>
              </a:rPr>
              <a:t>CaCO</a:t>
            </a:r>
            <a:r>
              <a:rPr lang="tr-TR" sz="3500" baseline="-25000" dirty="0" smtClean="0">
                <a:latin typeface="+mn-lt"/>
                <a:cs typeface="Times New Roman" panose="02020603050405020304" pitchFamily="18" charset="0"/>
              </a:rPr>
              <a:t>3</a:t>
            </a:r>
            <a:r>
              <a:rPr lang="tr-TR" sz="3500" dirty="0" smtClean="0">
                <a:latin typeface="+mn-lt"/>
                <a:cs typeface="Times New Roman" panose="02020603050405020304" pitchFamily="18" charset="0"/>
              </a:rPr>
              <a:t> % Saflık Tayini</a:t>
            </a:r>
            <a:endParaRPr lang="tr-TR" sz="3500" dirty="0">
              <a:latin typeface="+mn-lt"/>
              <a:cs typeface="Times New Roman" panose="02020603050405020304" pitchFamily="18" charset="0"/>
            </a:endParaRPr>
          </a:p>
        </p:txBody>
      </p:sp>
      <p:sp>
        <p:nvSpPr>
          <p:cNvPr id="5" name="İçerik Yer Tutucusu 2"/>
          <p:cNvSpPr txBox="1">
            <a:spLocks/>
          </p:cNvSpPr>
          <p:nvPr/>
        </p:nvSpPr>
        <p:spPr>
          <a:xfrm>
            <a:off x="403177" y="1958650"/>
            <a:ext cx="9655223" cy="3654534"/>
          </a:xfrm>
          <a:prstGeom prst="rect">
            <a:avLst/>
          </a:prstGeom>
        </p:spPr>
        <p:txBody>
          <a:bodyPr vert="horz" lIns="91440" tIns="45720" rIns="91440" bIns="45720" rtlCol="0">
            <a:no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285750" indent="-285750" algn="just">
              <a:lnSpc>
                <a:spcPct val="100000"/>
              </a:lnSpc>
              <a:buFont typeface="Arial" panose="020B0604020202020204" pitchFamily="34" charset="0"/>
              <a:buChar char="•"/>
            </a:pPr>
            <a:r>
              <a:rPr lang="tr-TR" sz="2000" dirty="0" smtClean="0">
                <a:cs typeface="Times New Roman" panose="02020603050405020304" pitchFamily="18" charset="0"/>
              </a:rPr>
              <a:t> CaCO</a:t>
            </a:r>
            <a:r>
              <a:rPr lang="tr-TR" sz="2000" baseline="-25000" dirty="0" smtClean="0">
                <a:cs typeface="Times New Roman" panose="02020603050405020304" pitchFamily="18" charset="0"/>
              </a:rPr>
              <a:t>3</a:t>
            </a:r>
            <a:r>
              <a:rPr lang="tr-TR" sz="2000" dirty="0" smtClean="0">
                <a:cs typeface="Times New Roman" panose="02020603050405020304" pitchFamily="18" charset="0"/>
              </a:rPr>
              <a:t> saf suda çözünmediği için, doğrudan titre edilemez. Bu noktada, geri titrasyon yöntemi kullanılarak analiz edilebilir.</a:t>
            </a:r>
            <a:r>
              <a:rPr lang="tr-TR" sz="2000" dirty="0">
                <a:cs typeface="Times New Roman" panose="02020603050405020304" pitchFamily="18" charset="0"/>
              </a:rPr>
              <a:t> </a:t>
            </a:r>
            <a:endParaRPr lang="tr-TR" sz="2000" dirty="0" smtClean="0">
              <a:cs typeface="Times New Roman" panose="02020603050405020304" pitchFamily="18" charset="0"/>
            </a:endParaRPr>
          </a:p>
          <a:p>
            <a:pPr marL="285750" indent="-285750" algn="just">
              <a:lnSpc>
                <a:spcPct val="100000"/>
              </a:lnSpc>
              <a:buFont typeface="Arial" panose="020B0604020202020204" pitchFamily="34" charset="0"/>
              <a:buChar char="•"/>
            </a:pPr>
            <a:r>
              <a:rPr lang="tr-TR" sz="2000" dirty="0" smtClean="0">
                <a:cs typeface="Times New Roman" panose="02020603050405020304" pitchFamily="18" charset="0"/>
              </a:rPr>
              <a:t>Geri </a:t>
            </a:r>
            <a:r>
              <a:rPr lang="tr-TR" sz="2000" dirty="0">
                <a:cs typeface="Times New Roman" panose="02020603050405020304" pitchFamily="18" charset="0"/>
              </a:rPr>
              <a:t>titrasyonda, tayin edilecek numunenin (A) üzerine, onunla reaksiyon veren bir “B” maddesinin ayarlı çözeltisinin aşırısı ilave edilir. Gerçekleşen reaksiyon sonucunda, ortama aşırısı ilave edilen maddeden (B maddesi) bir kısmı artmış olarak bulunacaktır. Geriye kalan “B” maddesi ile reaksiyon verebilen bir “C” maddesinin ayarlı çözeltisi yardımıyla gerçekleşen bir titrasyon işlemi uygulanacaktır. Bu işlemler bütünü “</a:t>
            </a:r>
            <a:r>
              <a:rPr lang="tr-TR" sz="2000" i="1" dirty="0">
                <a:cs typeface="Times New Roman" panose="02020603050405020304" pitchFamily="18" charset="0"/>
              </a:rPr>
              <a:t>Geri Titrasyon</a:t>
            </a:r>
            <a:r>
              <a:rPr lang="tr-TR" sz="2000" dirty="0">
                <a:cs typeface="Times New Roman" panose="02020603050405020304" pitchFamily="18" charset="0"/>
              </a:rPr>
              <a:t>” olarak adlandırılmaktadır.</a:t>
            </a:r>
            <a:endParaRPr lang="tr-TR" sz="2000" dirty="0" smtClean="0">
              <a:cs typeface="Times New Roman" panose="02020603050405020304" pitchFamily="18" charset="0"/>
            </a:endParaRPr>
          </a:p>
        </p:txBody>
      </p:sp>
      <p:grpSp>
        <p:nvGrpSpPr>
          <p:cNvPr id="8" name="Grup 5"/>
          <p:cNvGrpSpPr/>
          <p:nvPr/>
        </p:nvGrpSpPr>
        <p:grpSpPr>
          <a:xfrm>
            <a:off x="3087291" y="4786186"/>
            <a:ext cx="3943572" cy="1931984"/>
            <a:chOff x="561925" y="3186044"/>
            <a:chExt cx="3521914" cy="1821064"/>
          </a:xfrm>
        </p:grpSpPr>
        <p:grpSp>
          <p:nvGrpSpPr>
            <p:cNvPr id="9" name="Grup 6"/>
            <p:cNvGrpSpPr/>
            <p:nvPr/>
          </p:nvGrpSpPr>
          <p:grpSpPr>
            <a:xfrm>
              <a:off x="1005782" y="3283968"/>
              <a:ext cx="1826260" cy="221598"/>
              <a:chOff x="1005782" y="3283968"/>
              <a:chExt cx="1826260" cy="221598"/>
            </a:xfrm>
          </p:grpSpPr>
          <p:cxnSp>
            <p:nvCxnSpPr>
              <p:cNvPr id="30" name="Düz Bağlayıcı 27"/>
              <p:cNvCxnSpPr/>
              <p:nvPr/>
            </p:nvCxnSpPr>
            <p:spPr>
              <a:xfrm flipV="1">
                <a:off x="1005840" y="3383280"/>
                <a:ext cx="1820487" cy="16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Düz Bağlayıcı 28"/>
              <p:cNvCxnSpPr/>
              <p:nvPr/>
            </p:nvCxnSpPr>
            <p:spPr>
              <a:xfrm>
                <a:off x="2832042" y="3286348"/>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32" name="Düz Bağlayıcı 29"/>
              <p:cNvCxnSpPr/>
              <p:nvPr/>
            </p:nvCxnSpPr>
            <p:spPr>
              <a:xfrm>
                <a:off x="1005782" y="3288730"/>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33" name="Düz Bağlayıcı 30"/>
              <p:cNvCxnSpPr/>
              <p:nvPr/>
            </p:nvCxnSpPr>
            <p:spPr>
              <a:xfrm>
                <a:off x="1625542" y="3289566"/>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34" name="Düz Bağlayıcı 31"/>
              <p:cNvCxnSpPr/>
              <p:nvPr/>
            </p:nvCxnSpPr>
            <p:spPr>
              <a:xfrm>
                <a:off x="2197042" y="3283968"/>
                <a:ext cx="0" cy="216000"/>
              </a:xfrm>
              <a:prstGeom prst="line">
                <a:avLst/>
              </a:prstGeom>
              <a:ln w="12700"/>
            </p:spPr>
            <p:style>
              <a:lnRef idx="1">
                <a:schemeClr val="dk1"/>
              </a:lnRef>
              <a:fillRef idx="0">
                <a:schemeClr val="dk1"/>
              </a:fillRef>
              <a:effectRef idx="0">
                <a:schemeClr val="dk1"/>
              </a:effectRef>
              <a:fontRef idx="minor">
                <a:schemeClr val="tx1"/>
              </a:fontRef>
            </p:style>
          </p:cxnSp>
        </p:grpSp>
        <p:grpSp>
          <p:nvGrpSpPr>
            <p:cNvPr id="10" name="Grup 7"/>
            <p:cNvGrpSpPr/>
            <p:nvPr/>
          </p:nvGrpSpPr>
          <p:grpSpPr>
            <a:xfrm>
              <a:off x="1005782" y="4045428"/>
              <a:ext cx="3078057" cy="228700"/>
              <a:chOff x="1002607" y="3657030"/>
              <a:chExt cx="3078057" cy="228700"/>
            </a:xfrm>
          </p:grpSpPr>
          <p:grpSp>
            <p:nvGrpSpPr>
              <p:cNvPr id="22" name="Grup 19"/>
              <p:cNvGrpSpPr/>
              <p:nvPr/>
            </p:nvGrpSpPr>
            <p:grpSpPr>
              <a:xfrm>
                <a:off x="1002607" y="3666555"/>
                <a:ext cx="3078057" cy="216000"/>
                <a:chOff x="1005782" y="3288730"/>
                <a:chExt cx="3078057" cy="216000"/>
              </a:xfrm>
            </p:grpSpPr>
            <p:cxnSp>
              <p:nvCxnSpPr>
                <p:cNvPr id="28" name="Düz Bağlayıcı 25"/>
                <p:cNvCxnSpPr/>
                <p:nvPr/>
              </p:nvCxnSpPr>
              <p:spPr>
                <a:xfrm flipV="1">
                  <a:off x="1005839" y="3383280"/>
                  <a:ext cx="3078000" cy="16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Düz Bağlayıcı 26"/>
                <p:cNvCxnSpPr/>
                <p:nvPr/>
              </p:nvCxnSpPr>
              <p:spPr>
                <a:xfrm>
                  <a:off x="1005782" y="3288730"/>
                  <a:ext cx="0" cy="216000"/>
                </a:xfrm>
                <a:prstGeom prst="line">
                  <a:avLst/>
                </a:prstGeom>
                <a:ln w="12700"/>
              </p:spPr>
              <p:style>
                <a:lnRef idx="1">
                  <a:schemeClr val="dk1"/>
                </a:lnRef>
                <a:fillRef idx="0">
                  <a:schemeClr val="dk1"/>
                </a:fillRef>
                <a:effectRef idx="0">
                  <a:schemeClr val="dk1"/>
                </a:effectRef>
                <a:fontRef idx="minor">
                  <a:schemeClr val="tx1"/>
                </a:fontRef>
              </p:style>
            </p:cxnSp>
          </p:grpSp>
          <p:cxnSp>
            <p:nvCxnSpPr>
              <p:cNvPr id="23" name="Düz Bağlayıcı 20"/>
              <p:cNvCxnSpPr/>
              <p:nvPr/>
            </p:nvCxnSpPr>
            <p:spPr>
              <a:xfrm>
                <a:off x="2825692" y="3666512"/>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24" name="Düz Bağlayıcı 21"/>
              <p:cNvCxnSpPr/>
              <p:nvPr/>
            </p:nvCxnSpPr>
            <p:spPr>
              <a:xfrm>
                <a:off x="1625542" y="3669730"/>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25" name="Düz Bağlayıcı 22"/>
              <p:cNvCxnSpPr/>
              <p:nvPr/>
            </p:nvCxnSpPr>
            <p:spPr>
              <a:xfrm>
                <a:off x="2197042" y="3664132"/>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Düz Bağlayıcı 23"/>
              <p:cNvCxnSpPr/>
              <p:nvPr/>
            </p:nvCxnSpPr>
            <p:spPr>
              <a:xfrm>
                <a:off x="4077436" y="3657030"/>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27" name="Düz Bağlayıcı 24"/>
              <p:cNvCxnSpPr/>
              <p:nvPr/>
            </p:nvCxnSpPr>
            <p:spPr>
              <a:xfrm>
                <a:off x="3442436" y="3664174"/>
                <a:ext cx="0" cy="216000"/>
              </a:xfrm>
              <a:prstGeom prst="line">
                <a:avLst/>
              </a:prstGeom>
              <a:ln w="12700"/>
            </p:spPr>
            <p:style>
              <a:lnRef idx="1">
                <a:schemeClr val="dk1"/>
              </a:lnRef>
              <a:fillRef idx="0">
                <a:schemeClr val="dk1"/>
              </a:fillRef>
              <a:effectRef idx="0">
                <a:schemeClr val="dk1"/>
              </a:effectRef>
              <a:fontRef idx="minor">
                <a:schemeClr val="tx1"/>
              </a:fontRef>
            </p:style>
          </p:cxnSp>
        </p:grpSp>
        <p:cxnSp>
          <p:nvCxnSpPr>
            <p:cNvPr id="11" name="Düz Bağlayıcı 8"/>
            <p:cNvCxnSpPr/>
            <p:nvPr/>
          </p:nvCxnSpPr>
          <p:spPr>
            <a:xfrm>
              <a:off x="2828074" y="4750812"/>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9"/>
            <p:cNvCxnSpPr/>
            <p:nvPr/>
          </p:nvCxnSpPr>
          <p:spPr>
            <a:xfrm>
              <a:off x="4079023" y="4738155"/>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 name="Düz Bağlayıcı 10"/>
            <p:cNvCxnSpPr/>
            <p:nvPr/>
          </p:nvCxnSpPr>
          <p:spPr>
            <a:xfrm>
              <a:off x="3445611" y="4745299"/>
              <a:ext cx="0" cy="21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Düz Bağlayıcı 11"/>
            <p:cNvCxnSpPr/>
            <p:nvPr/>
          </p:nvCxnSpPr>
          <p:spPr>
            <a:xfrm flipV="1">
              <a:off x="2829502" y="4843646"/>
              <a:ext cx="1252800" cy="16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Düz Bağlayıcı 12"/>
            <p:cNvCxnSpPr/>
            <p:nvPr/>
          </p:nvCxnSpPr>
          <p:spPr>
            <a:xfrm>
              <a:off x="1002232" y="3393755"/>
              <a:ext cx="0" cy="756000"/>
            </a:xfrm>
            <a:prstGeom prst="line">
              <a:avLst/>
            </a:prstGeom>
            <a:ln w="952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6" name="Düz Bağlayıcı 13"/>
            <p:cNvCxnSpPr/>
            <p:nvPr/>
          </p:nvCxnSpPr>
          <p:spPr>
            <a:xfrm>
              <a:off x="2828867" y="3410128"/>
              <a:ext cx="0" cy="756000"/>
            </a:xfrm>
            <a:prstGeom prst="line">
              <a:avLst/>
            </a:prstGeom>
            <a:ln w="952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7" name="Düz Bağlayıcı 14"/>
            <p:cNvCxnSpPr/>
            <p:nvPr/>
          </p:nvCxnSpPr>
          <p:spPr>
            <a:xfrm>
              <a:off x="2828016" y="4198155"/>
              <a:ext cx="0" cy="756000"/>
            </a:xfrm>
            <a:prstGeom prst="line">
              <a:avLst/>
            </a:prstGeom>
            <a:ln w="952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8" name="Düz Bağlayıcı 15"/>
            <p:cNvCxnSpPr/>
            <p:nvPr/>
          </p:nvCxnSpPr>
          <p:spPr>
            <a:xfrm>
              <a:off x="4074143" y="4149503"/>
              <a:ext cx="0" cy="756000"/>
            </a:xfrm>
            <a:prstGeom prst="line">
              <a:avLst/>
            </a:prstGeom>
            <a:ln w="9525">
              <a:solidFill>
                <a:schemeClr val="tx1"/>
              </a:solidFill>
              <a:prstDash val="dash"/>
            </a:ln>
          </p:spPr>
          <p:style>
            <a:lnRef idx="1">
              <a:schemeClr val="dk1"/>
            </a:lnRef>
            <a:fillRef idx="0">
              <a:schemeClr val="dk1"/>
            </a:fillRef>
            <a:effectRef idx="0">
              <a:schemeClr val="dk1"/>
            </a:effectRef>
            <a:fontRef idx="minor">
              <a:schemeClr val="tx1"/>
            </a:fontRef>
          </p:style>
        </p:cxnSp>
        <p:sp>
          <p:nvSpPr>
            <p:cNvPr id="19" name="Metin kutusu 16"/>
            <p:cNvSpPr txBox="1"/>
            <p:nvPr/>
          </p:nvSpPr>
          <p:spPr>
            <a:xfrm>
              <a:off x="561925" y="3186044"/>
              <a:ext cx="451242" cy="348128"/>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(A)</a:t>
              </a:r>
              <a:endParaRPr lang="tr-TR" dirty="0">
                <a:latin typeface="Times New Roman" panose="02020603050405020304" pitchFamily="18" charset="0"/>
                <a:cs typeface="Times New Roman" panose="02020603050405020304" pitchFamily="18" charset="0"/>
              </a:endParaRPr>
            </a:p>
          </p:txBody>
        </p:sp>
        <p:sp>
          <p:nvSpPr>
            <p:cNvPr id="20" name="Metin kutusu 17"/>
            <p:cNvSpPr txBox="1"/>
            <p:nvPr/>
          </p:nvSpPr>
          <p:spPr>
            <a:xfrm>
              <a:off x="575102" y="3960203"/>
              <a:ext cx="439790" cy="348128"/>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(B)</a:t>
              </a:r>
              <a:endParaRPr lang="tr-TR" dirty="0">
                <a:latin typeface="Times New Roman" panose="02020603050405020304" pitchFamily="18" charset="0"/>
                <a:cs typeface="Times New Roman" panose="02020603050405020304" pitchFamily="18" charset="0"/>
              </a:endParaRPr>
            </a:p>
          </p:txBody>
        </p:sp>
        <p:sp>
          <p:nvSpPr>
            <p:cNvPr id="21" name="Metin kutusu 18"/>
            <p:cNvSpPr txBox="1"/>
            <p:nvPr/>
          </p:nvSpPr>
          <p:spPr>
            <a:xfrm>
              <a:off x="2362606" y="4658980"/>
              <a:ext cx="439790" cy="348128"/>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(C)</a:t>
              </a:r>
              <a:endParaRPr lang="tr-TR"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054393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1281276"/>
            <a:ext cx="9221689" cy="388264"/>
          </a:xfrm>
        </p:spPr>
        <p:txBody>
          <a:bodyPr>
            <a:noAutofit/>
          </a:bodyPr>
          <a:lstStyle/>
          <a:p>
            <a:r>
              <a:rPr lang="tr-TR" sz="3200" dirty="0">
                <a:latin typeface="+mn-lt"/>
                <a:cs typeface="Times New Roman" panose="02020603050405020304" pitchFamily="18" charset="0"/>
              </a:rPr>
              <a:t>Deneyin Yapılışı</a:t>
            </a:r>
            <a:r>
              <a:rPr lang="tr-TR" sz="3200" dirty="0" smtClean="0">
                <a:latin typeface="+mn-lt"/>
                <a:cs typeface="Times New Roman" panose="02020603050405020304" pitchFamily="18" charset="0"/>
              </a:rPr>
              <a:t>:</a:t>
            </a:r>
            <a:endParaRPr lang="tr-TR" sz="2400" dirty="0">
              <a:latin typeface="+mn-lt"/>
            </a:endParaRPr>
          </a:p>
        </p:txBody>
      </p:sp>
      <p:sp>
        <p:nvSpPr>
          <p:cNvPr id="4" name="İçerik Yer Tutucusu 2"/>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tr-TR" sz="2000" dirty="0" smtClean="0">
                <a:cs typeface="Times New Roman" panose="02020603050405020304" pitchFamily="18" charset="0"/>
              </a:rPr>
              <a:t>Eczacı paketlerinde verilen </a:t>
            </a:r>
            <a:r>
              <a:rPr lang="tr-TR" sz="2000" dirty="0" smtClean="0">
                <a:cs typeface="Times New Roman" panose="02020603050405020304" pitchFamily="18" charset="0"/>
              </a:rPr>
              <a:t>CaCO</a:t>
            </a:r>
            <a:r>
              <a:rPr lang="tr-TR" sz="2000" baseline="-25000" dirty="0" smtClean="0">
                <a:cs typeface="Times New Roman" panose="02020603050405020304" pitchFamily="18" charset="0"/>
              </a:rPr>
              <a:t>3</a:t>
            </a:r>
            <a:r>
              <a:rPr lang="tr-TR" sz="2000" dirty="0" smtClean="0">
                <a:cs typeface="Times New Roman" panose="02020603050405020304" pitchFamily="18" charset="0"/>
              </a:rPr>
              <a:t> </a:t>
            </a:r>
            <a:r>
              <a:rPr lang="tr-TR" sz="2000" dirty="0" smtClean="0">
                <a:cs typeface="Times New Roman" panose="02020603050405020304" pitchFamily="18" charset="0"/>
              </a:rPr>
              <a:t>numunesi </a:t>
            </a:r>
            <a:r>
              <a:rPr lang="tr-TR" sz="2000" dirty="0" smtClean="0">
                <a:cs typeface="Times New Roman" panose="02020603050405020304" pitchFamily="18" charset="0"/>
              </a:rPr>
              <a:t>içerisinden 0.1-0.2 g </a:t>
            </a:r>
            <a:r>
              <a:rPr lang="tr-TR" sz="2000" dirty="0" smtClean="0">
                <a:cs typeface="Times New Roman" panose="02020603050405020304" pitchFamily="18" charset="0"/>
              </a:rPr>
              <a:t>civarında katı, çift tartım yöntemi ile hassas olarak tartılır </a:t>
            </a:r>
            <a:r>
              <a:rPr lang="tr-TR" sz="2000" dirty="0" smtClean="0">
                <a:cs typeface="Times New Roman" panose="02020603050405020304" pitchFamily="18" charset="0"/>
              </a:rPr>
              <a:t>ve bir erlen içerisine </a:t>
            </a:r>
            <a:r>
              <a:rPr lang="tr-TR" sz="2000" dirty="0" smtClean="0">
                <a:cs typeface="Times New Roman" panose="02020603050405020304" pitchFamily="18" charset="0"/>
              </a:rPr>
              <a:t>konur.</a:t>
            </a:r>
            <a:endParaRPr lang="tr-TR" sz="2000" dirty="0" smtClean="0">
              <a:cs typeface="Times New Roman" panose="02020603050405020304" pitchFamily="18" charset="0"/>
            </a:endParaRPr>
          </a:p>
          <a:p>
            <a:pPr algn="just">
              <a:lnSpc>
                <a:spcPct val="100000"/>
              </a:lnSpc>
              <a:buFont typeface="Wingdings" panose="05000000000000000000" pitchFamily="2" charset="2"/>
              <a:buChar char="§"/>
            </a:pPr>
            <a:r>
              <a:rPr lang="tr-TR" sz="2000" dirty="0">
                <a:cs typeface="Times New Roman" panose="02020603050405020304" pitchFamily="18" charset="0"/>
              </a:rPr>
              <a:t>Bir büret kullanılarak </a:t>
            </a:r>
            <a:r>
              <a:rPr lang="tr-TR" sz="2000" dirty="0" smtClean="0">
                <a:cs typeface="Times New Roman" panose="02020603050405020304" pitchFamily="18" charset="0"/>
              </a:rPr>
              <a:t>erlendeki </a:t>
            </a:r>
            <a:r>
              <a:rPr lang="tr-TR" sz="2000" dirty="0" smtClean="0">
                <a:cs typeface="Times New Roman" panose="02020603050405020304" pitchFamily="18" charset="0"/>
              </a:rPr>
              <a:t>numune üzerine 50 mL 0.1 </a:t>
            </a:r>
            <a:r>
              <a:rPr lang="tr-TR" sz="2000" dirty="0" smtClean="0">
                <a:cs typeface="Times New Roman" panose="02020603050405020304" pitchFamily="18" charset="0"/>
              </a:rPr>
              <a:t>M ayarlı </a:t>
            </a:r>
            <a:r>
              <a:rPr lang="tr-TR" sz="2000" dirty="0" smtClean="0">
                <a:cs typeface="Times New Roman" panose="02020603050405020304" pitchFamily="18" charset="0"/>
              </a:rPr>
              <a:t>HCl çözeltisi </a:t>
            </a:r>
            <a:r>
              <a:rPr lang="tr-TR" sz="2000" dirty="0" smtClean="0">
                <a:cs typeface="Times New Roman" panose="02020603050405020304" pitchFamily="18" charset="0"/>
              </a:rPr>
              <a:t>eklenir</a:t>
            </a:r>
            <a:r>
              <a:rPr lang="tr-TR" sz="2000" dirty="0" smtClean="0">
                <a:cs typeface="Times New Roman" panose="02020603050405020304" pitchFamily="18" charset="0"/>
              </a:rPr>
              <a:t>. İlave edilen asidin bir kısmı aşağıdaki reaksiyon gereğince CaCO</a:t>
            </a:r>
            <a:r>
              <a:rPr lang="tr-TR" sz="2000" baseline="-25000" dirty="0" smtClean="0">
                <a:cs typeface="Times New Roman" panose="02020603050405020304" pitchFamily="18" charset="0"/>
              </a:rPr>
              <a:t>3</a:t>
            </a:r>
            <a:r>
              <a:rPr lang="tr-TR" sz="2000" dirty="0" smtClean="0">
                <a:cs typeface="Times New Roman" panose="02020603050405020304" pitchFamily="18" charset="0"/>
              </a:rPr>
              <a:t> ile reaksiyona girer. </a:t>
            </a:r>
            <a:endParaRPr lang="tr-TR" sz="2000" dirty="0">
              <a:cs typeface="Times New Roman" panose="02020603050405020304" pitchFamily="18" charset="0"/>
            </a:endParaRPr>
          </a:p>
          <a:p>
            <a:pPr marL="0" indent="0" algn="ctr">
              <a:buNone/>
            </a:pPr>
            <a:r>
              <a:rPr lang="pt-BR" sz="2000" dirty="0" smtClean="0">
                <a:cs typeface="Times New Roman" panose="02020603050405020304" pitchFamily="18" charset="0"/>
              </a:rPr>
              <a:t>CaCO</a:t>
            </a:r>
            <a:r>
              <a:rPr lang="pt-BR" sz="2000" baseline="-25000" dirty="0" smtClean="0">
                <a:cs typeface="Times New Roman" panose="02020603050405020304" pitchFamily="18" charset="0"/>
              </a:rPr>
              <a:t>3</a:t>
            </a:r>
            <a:r>
              <a:rPr lang="pt-BR" sz="2000" dirty="0" smtClean="0">
                <a:cs typeface="Times New Roman" panose="02020603050405020304" pitchFamily="18" charset="0"/>
              </a:rPr>
              <a:t> </a:t>
            </a:r>
            <a:r>
              <a:rPr lang="pt-BR" sz="2000" dirty="0">
                <a:cs typeface="Times New Roman" panose="02020603050405020304" pitchFamily="18" charset="0"/>
              </a:rPr>
              <a:t>+ 2HCl </a:t>
            </a:r>
            <a:r>
              <a:rPr lang="tr-TR" sz="2000" dirty="0" smtClean="0">
                <a:cs typeface="Times New Roman" panose="02020603050405020304" pitchFamily="18" charset="0"/>
              </a:rPr>
              <a:t>                       </a:t>
            </a:r>
            <a:r>
              <a:rPr lang="pt-BR" sz="2000" dirty="0" smtClean="0">
                <a:cs typeface="Times New Roman" panose="02020603050405020304" pitchFamily="18" charset="0"/>
              </a:rPr>
              <a:t>CaCl</a:t>
            </a:r>
            <a:r>
              <a:rPr lang="pt-BR" sz="2000" baseline="-25000" dirty="0" smtClean="0">
                <a:cs typeface="Times New Roman" panose="02020603050405020304" pitchFamily="18" charset="0"/>
              </a:rPr>
              <a:t>2</a:t>
            </a:r>
            <a:r>
              <a:rPr lang="pt-BR" sz="2000" dirty="0" smtClean="0">
                <a:cs typeface="Times New Roman" panose="02020603050405020304" pitchFamily="18" charset="0"/>
              </a:rPr>
              <a:t> </a:t>
            </a:r>
            <a:r>
              <a:rPr lang="pt-BR" sz="2000" dirty="0">
                <a:cs typeface="Times New Roman" panose="02020603050405020304" pitchFamily="18" charset="0"/>
              </a:rPr>
              <a:t>+ H</a:t>
            </a:r>
            <a:r>
              <a:rPr lang="pt-BR" sz="2000" baseline="-25000" dirty="0">
                <a:cs typeface="Times New Roman" panose="02020603050405020304" pitchFamily="18" charset="0"/>
              </a:rPr>
              <a:t>2</a:t>
            </a:r>
            <a:r>
              <a:rPr lang="pt-BR" sz="2000" dirty="0">
                <a:cs typeface="Times New Roman" panose="02020603050405020304" pitchFamily="18" charset="0"/>
              </a:rPr>
              <a:t>O + </a:t>
            </a:r>
            <a:r>
              <a:rPr lang="pt-BR" sz="2000" dirty="0" smtClean="0">
                <a:cs typeface="Times New Roman" panose="02020603050405020304" pitchFamily="18" charset="0"/>
              </a:rPr>
              <a:t>CO</a:t>
            </a:r>
            <a:r>
              <a:rPr lang="pt-BR" sz="2000" baseline="-25000" dirty="0" smtClean="0">
                <a:cs typeface="Times New Roman" panose="02020603050405020304" pitchFamily="18" charset="0"/>
              </a:rPr>
              <a:t>2</a:t>
            </a:r>
            <a:endParaRPr lang="tr-TR" sz="2000" baseline="-25000" dirty="0" smtClean="0">
              <a:cs typeface="Times New Roman" panose="02020603050405020304" pitchFamily="18" charset="0"/>
            </a:endParaRPr>
          </a:p>
          <a:p>
            <a:pPr marL="0" indent="0" algn="ctr">
              <a:buNone/>
            </a:pPr>
            <a:endParaRPr lang="tr-TR" sz="2000" baseline="-25000" dirty="0" smtClean="0">
              <a:cs typeface="Times New Roman" panose="02020603050405020304" pitchFamily="18" charset="0"/>
            </a:endParaRPr>
          </a:p>
          <a:p>
            <a:pPr algn="just">
              <a:buFont typeface="Wingdings" panose="05000000000000000000" pitchFamily="2" charset="2"/>
              <a:buChar char="§"/>
            </a:pPr>
            <a:r>
              <a:rPr lang="tr-TR" sz="2000" dirty="0">
                <a:cs typeface="Times New Roman" panose="02020603050405020304" pitchFamily="18" charset="0"/>
              </a:rPr>
              <a:t>Devamında erlen, bek alevi üzerinde 2-3 dakika ısıtılır ve numunedeki CO</a:t>
            </a:r>
            <a:r>
              <a:rPr lang="tr-TR" sz="2000" baseline="-25000" dirty="0">
                <a:cs typeface="Times New Roman" panose="02020603050405020304" pitchFamily="18" charset="0"/>
              </a:rPr>
              <a:t>2</a:t>
            </a:r>
            <a:r>
              <a:rPr lang="tr-TR" sz="2000" dirty="0">
                <a:cs typeface="Times New Roman" panose="02020603050405020304" pitchFamily="18" charset="0"/>
              </a:rPr>
              <a:t> ’in uçurulması </a:t>
            </a:r>
            <a:r>
              <a:rPr lang="tr-TR" sz="2000" dirty="0" smtClean="0">
                <a:cs typeface="Times New Roman" panose="02020603050405020304" pitchFamily="18" charset="0"/>
              </a:rPr>
              <a:t>sağlanır</a:t>
            </a:r>
          </a:p>
          <a:p>
            <a:pPr algn="just">
              <a:buFont typeface="Wingdings" panose="05000000000000000000" pitchFamily="2" charset="2"/>
              <a:buChar char="§"/>
            </a:pPr>
            <a:r>
              <a:rPr lang="tr-TR" sz="2000" dirty="0">
                <a:cs typeface="Times New Roman" panose="02020603050405020304" pitchFamily="18" charset="0"/>
              </a:rPr>
              <a:t>Ortamda reaksiyona girmeden </a:t>
            </a:r>
            <a:r>
              <a:rPr lang="tr-TR" sz="2000" dirty="0" smtClean="0">
                <a:cs typeface="Times New Roman" panose="02020603050405020304" pitchFamily="18" charset="0"/>
              </a:rPr>
              <a:t>kalan HCl’in</a:t>
            </a:r>
            <a:r>
              <a:rPr lang="tr-TR" sz="2000" dirty="0" smtClean="0">
                <a:cs typeface="Times New Roman" panose="02020603050405020304" pitchFamily="18" charset="0"/>
              </a:rPr>
              <a:t> aşırısı fenolftalein </a:t>
            </a:r>
            <a:r>
              <a:rPr lang="tr-TR" sz="2000" dirty="0" smtClean="0">
                <a:cs typeface="Times New Roman" panose="02020603050405020304" pitchFamily="18" charset="0"/>
              </a:rPr>
              <a:t>indikatörü varlığında ayarlı NaOH ile pembe renk elde edilinceye kadar </a:t>
            </a:r>
            <a:r>
              <a:rPr lang="tr-TR" sz="2000" dirty="0" smtClean="0"/>
              <a:t>titre edilir</a:t>
            </a:r>
            <a:r>
              <a:rPr lang="tr-TR" sz="2000" dirty="0" smtClean="0"/>
              <a:t>.</a:t>
            </a:r>
          </a:p>
          <a:p>
            <a:pPr algn="just">
              <a:buFont typeface="Wingdings" panose="05000000000000000000" pitchFamily="2" charset="2"/>
              <a:buChar char="§"/>
            </a:pPr>
            <a:endParaRPr lang="tr-TR" sz="2000" dirty="0" smtClean="0"/>
          </a:p>
          <a:p>
            <a:pPr marL="0" indent="0" algn="ctr">
              <a:buNone/>
            </a:pPr>
            <a:r>
              <a:rPr lang="tr-TR" sz="2000" dirty="0"/>
              <a:t>HCl  +  NaOH </a:t>
            </a:r>
            <a:r>
              <a:rPr lang="tr-TR" sz="2000" dirty="0" smtClean="0"/>
              <a:t>		NaCl </a:t>
            </a:r>
            <a:r>
              <a:rPr lang="tr-TR" sz="2000" dirty="0"/>
              <a:t>+ H</a:t>
            </a:r>
            <a:r>
              <a:rPr lang="tr-TR" sz="2000" baseline="-25000" dirty="0"/>
              <a:t>2</a:t>
            </a:r>
            <a:r>
              <a:rPr lang="tr-TR" sz="2000" dirty="0"/>
              <a:t>O</a:t>
            </a:r>
            <a:endParaRPr lang="tr-TR" sz="1600" dirty="0" smtClean="0"/>
          </a:p>
        </p:txBody>
      </p:sp>
      <p:cxnSp>
        <p:nvCxnSpPr>
          <p:cNvPr id="5" name="Düz Ok Bağlayıcısı 6"/>
          <p:cNvCxnSpPr/>
          <p:nvPr/>
        </p:nvCxnSpPr>
        <p:spPr>
          <a:xfrm flipV="1">
            <a:off x="4566181" y="3874401"/>
            <a:ext cx="1113905" cy="83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2"/>
          <p:cNvSpPr>
            <a:spLocks noChangeArrowheads="1"/>
          </p:cNvSpPr>
          <p:nvPr/>
        </p:nvSpPr>
        <p:spPr bwMode="auto">
          <a:xfrm>
            <a:off x="0" y="0"/>
            <a:ext cx="10691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5"/>
          <p:cNvSpPr>
            <a:spLocks noChangeArrowheads="1"/>
          </p:cNvSpPr>
          <p:nvPr/>
        </p:nvSpPr>
        <p:spPr bwMode="auto">
          <a:xfrm>
            <a:off x="152400" y="152400"/>
            <a:ext cx="10691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cxnSp>
        <p:nvCxnSpPr>
          <p:cNvPr id="12" name="Düz Ok Bağlayıcısı 6"/>
          <p:cNvCxnSpPr/>
          <p:nvPr/>
        </p:nvCxnSpPr>
        <p:spPr>
          <a:xfrm flipV="1">
            <a:off x="4941353" y="6416041"/>
            <a:ext cx="1113905" cy="83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24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1" y="1110128"/>
            <a:ext cx="9221689" cy="492072"/>
          </a:xfrm>
        </p:spPr>
        <p:txBody>
          <a:bodyPr>
            <a:noAutofit/>
          </a:bodyPr>
          <a:lstStyle/>
          <a:p>
            <a:r>
              <a:rPr lang="tr-TR" sz="3200" dirty="0" smtClean="0">
                <a:latin typeface="+mn-lt"/>
              </a:rPr>
              <a:t>Hesaplamalar</a:t>
            </a:r>
            <a:endParaRPr lang="tr-TR" sz="3200" dirty="0">
              <a:latin typeface="+mn-lt"/>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65472" y="1602200"/>
                <a:ext cx="10235380" cy="5713000"/>
              </a:xfrm>
            </p:spPr>
            <p:txBody>
              <a:bodyPr>
                <a:noAutofit/>
              </a:bodyPr>
              <a:lstStyle/>
              <a:p>
                <a:r>
                  <a:rPr lang="tr-TR" sz="1800" dirty="0" smtClean="0"/>
                  <a:t>Harcanan </a:t>
                </a:r>
                <a:r>
                  <a:rPr lang="tr-TR" sz="1800" dirty="0"/>
                  <a:t>NaOH’in mol sayısı </a:t>
                </a:r>
                <a:r>
                  <a:rPr lang="tr-TR" sz="1800" dirty="0" smtClean="0"/>
                  <a:t>:</a:t>
                </a:r>
                <a14:m>
                  <m:oMath xmlns:m="http://schemas.openxmlformats.org/officeDocument/2006/math">
                    <m:r>
                      <a:rPr lang="tr-TR" sz="1800" b="0" i="0" smtClean="0">
                        <a:latin typeface="Cambria Math" panose="02040503050406030204" pitchFamily="18" charset="0"/>
                      </a:rPr>
                      <m:t> </m:t>
                    </m:r>
                    <m:sSub>
                      <m:sSubPr>
                        <m:ctrlPr>
                          <a:rPr lang="tr-TR" sz="1800" i="1"/>
                        </m:ctrlPr>
                      </m:sSubPr>
                      <m:e>
                        <m:r>
                          <m:rPr>
                            <m:sty m:val="p"/>
                          </m:rPr>
                          <a:rPr lang="tr-TR" sz="1800"/>
                          <m:t>n</m:t>
                        </m:r>
                      </m:e>
                      <m:sub>
                        <m:r>
                          <m:rPr>
                            <m:sty m:val="p"/>
                          </m:rPr>
                          <a:rPr lang="tr-TR" sz="1800"/>
                          <m:t>NaOH</m:t>
                        </m:r>
                      </m:sub>
                    </m:sSub>
                    <m:r>
                      <a:rPr lang="tr-TR" sz="1800"/>
                      <m:t>=</m:t>
                    </m:r>
                    <m:sSub>
                      <m:sSubPr>
                        <m:ctrlPr>
                          <a:rPr lang="tr-TR" sz="1800" i="1"/>
                        </m:ctrlPr>
                      </m:sSubPr>
                      <m:e>
                        <m:r>
                          <m:rPr>
                            <m:sty m:val="p"/>
                          </m:rPr>
                          <a:rPr lang="tr-TR" sz="1800"/>
                          <m:t>M</m:t>
                        </m:r>
                      </m:e>
                      <m:sub>
                        <m:r>
                          <m:rPr>
                            <m:sty m:val="p"/>
                          </m:rPr>
                          <a:rPr lang="tr-TR" sz="1800"/>
                          <m:t>NaOH</m:t>
                        </m:r>
                      </m:sub>
                    </m:sSub>
                    <m:r>
                      <a:rPr lang="tr-TR" sz="1800"/>
                      <m:t>×</m:t>
                    </m:r>
                    <m:sSub>
                      <m:sSubPr>
                        <m:ctrlPr>
                          <a:rPr lang="tr-TR" sz="1800" i="1"/>
                        </m:ctrlPr>
                      </m:sSubPr>
                      <m:e>
                        <m:r>
                          <m:rPr>
                            <m:sty m:val="p"/>
                          </m:rPr>
                          <a:rPr lang="tr-TR" sz="1800"/>
                          <m:t>V</m:t>
                        </m:r>
                      </m:e>
                      <m:sub>
                        <m:r>
                          <m:rPr>
                            <m:sty m:val="p"/>
                          </m:rPr>
                          <a:rPr lang="tr-TR" sz="1800"/>
                          <m:t>NaOH</m:t>
                        </m:r>
                      </m:sub>
                    </m:sSub>
                  </m:oMath>
                </a14:m>
                <a:endParaRPr lang="tr-TR" sz="1800" dirty="0"/>
              </a:p>
              <a:p>
                <a:r>
                  <a:rPr lang="tr-TR" sz="1800" dirty="0"/>
                  <a:t>Reaksiyon denklemine göre:</a:t>
                </a:r>
              </a:p>
              <a:p>
                <a:pPr marL="0" indent="0" defTabSz="801688">
                  <a:lnSpc>
                    <a:spcPct val="100000"/>
                  </a:lnSpc>
                  <a:spcBef>
                    <a:spcPts val="0"/>
                  </a:spcBef>
                  <a:buNone/>
                </a:pPr>
                <a:r>
                  <a:rPr lang="tr-TR" sz="1800" dirty="0" smtClean="0"/>
                  <a:t>	1 </a:t>
                </a:r>
                <a:r>
                  <a:rPr lang="tr-TR" sz="1800" dirty="0"/>
                  <a:t>mol NaOH</a:t>
                </a:r>
                <a:r>
                  <a:rPr lang="pt-BR" sz="1800" dirty="0"/>
                  <a:t> 	</a:t>
                </a:r>
                <a:r>
                  <a:rPr lang="tr-TR" sz="1800" b="1" dirty="0"/>
                  <a:t>	</a:t>
                </a:r>
                <a:r>
                  <a:rPr lang="tr-TR" sz="1800" dirty="0" smtClean="0"/>
                  <a:t>1 </a:t>
                </a:r>
                <a:r>
                  <a:rPr lang="tr-TR" sz="1800" dirty="0"/>
                  <a:t>mol</a:t>
                </a:r>
                <a:r>
                  <a:rPr lang="tr-TR" sz="1800" b="1" dirty="0"/>
                  <a:t> </a:t>
                </a:r>
                <a:r>
                  <a:rPr lang="tr-TR" sz="1800" dirty="0"/>
                  <a:t>HCl ile reaksiyona girerse</a:t>
                </a:r>
              </a:p>
              <a:p>
                <a:pPr marL="0" indent="0" defTabSz="801688">
                  <a:lnSpc>
                    <a:spcPct val="100000"/>
                  </a:lnSpc>
                  <a:spcBef>
                    <a:spcPts val="0"/>
                  </a:spcBef>
                  <a:buNone/>
                </a:pPr>
                <a:r>
                  <a:rPr lang="tr-TR" sz="1800" dirty="0" smtClean="0"/>
                  <a:t>	</a:t>
                </a:r>
                <a14:m>
                  <m:oMath xmlns:m="http://schemas.openxmlformats.org/officeDocument/2006/math">
                    <m:sSub>
                      <m:sSubPr>
                        <m:ctrlPr>
                          <a:rPr lang="tr-TR" sz="1800" i="1"/>
                        </m:ctrlPr>
                      </m:sSubPr>
                      <m:e>
                        <m:r>
                          <m:rPr>
                            <m:sty m:val="p"/>
                          </m:rPr>
                          <a:rPr lang="tr-TR" sz="1800"/>
                          <m:t>n</m:t>
                        </m:r>
                      </m:e>
                      <m:sub>
                        <m:r>
                          <m:rPr>
                            <m:sty m:val="p"/>
                          </m:rPr>
                          <a:rPr lang="tr-TR" sz="1800"/>
                          <m:t>NaOH</m:t>
                        </m:r>
                      </m:sub>
                    </m:sSub>
                  </m:oMath>
                </a14:m>
                <a:r>
                  <a:rPr lang="tr-TR" sz="1800" dirty="0"/>
                  <a:t> mol NaOH ile	</a:t>
                </a:r>
                <a14:m>
                  <m:oMath xmlns:m="http://schemas.openxmlformats.org/officeDocument/2006/math">
                    <m:r>
                      <a:rPr lang="tr-TR" sz="1800" i="1"/>
                      <m:t>𝑥</m:t>
                    </m:r>
                  </m:oMath>
                </a14:m>
                <a:r>
                  <a:rPr lang="tr-TR" sz="1800" dirty="0"/>
                  <a:t> mol HCl ile reaksiyona girer.</a:t>
                </a:r>
              </a:p>
              <a:p>
                <a:r>
                  <a:rPr lang="tr-TR" sz="1800" dirty="0" smtClean="0"/>
                  <a:t>Erlene </a:t>
                </a:r>
                <a:r>
                  <a:rPr lang="tr-TR" sz="1800" dirty="0"/>
                  <a:t>eklenen HCl’in toplam mol sayısı </a:t>
                </a:r>
                <a:r>
                  <a:rPr lang="tr-TR" sz="1800" dirty="0" smtClean="0"/>
                  <a:t>: </a:t>
                </a:r>
                <a14:m>
                  <m:oMath xmlns:m="http://schemas.openxmlformats.org/officeDocument/2006/math">
                    <m:sSub>
                      <m:sSubPr>
                        <m:ctrlPr>
                          <a:rPr lang="tr-TR" sz="1800" i="1"/>
                        </m:ctrlPr>
                      </m:sSubPr>
                      <m:e>
                        <m:r>
                          <m:rPr>
                            <m:sty m:val="p"/>
                          </m:rPr>
                          <a:rPr lang="tr-TR" sz="1800"/>
                          <m:t>n</m:t>
                        </m:r>
                      </m:e>
                      <m:sub>
                        <m:r>
                          <m:rPr>
                            <m:sty m:val="p"/>
                          </m:rPr>
                          <a:rPr lang="tr-TR" sz="1800"/>
                          <m:t>HCl</m:t>
                        </m:r>
                        <m:r>
                          <a:rPr lang="tr-TR" sz="1800"/>
                          <m:t>(</m:t>
                        </m:r>
                        <m:r>
                          <m:rPr>
                            <m:sty m:val="p"/>
                          </m:rPr>
                          <a:rPr lang="tr-TR" sz="1800"/>
                          <m:t>toplam</m:t>
                        </m:r>
                        <m:r>
                          <a:rPr lang="tr-TR" sz="1800"/>
                          <m:t>)</m:t>
                        </m:r>
                      </m:sub>
                    </m:sSub>
                    <m:r>
                      <a:rPr lang="tr-TR" sz="1800"/>
                      <m:t>=</m:t>
                    </m:r>
                    <m:sSub>
                      <m:sSubPr>
                        <m:ctrlPr>
                          <a:rPr lang="tr-TR" sz="1800" i="1"/>
                        </m:ctrlPr>
                      </m:sSubPr>
                      <m:e>
                        <m:r>
                          <m:rPr>
                            <m:sty m:val="p"/>
                          </m:rPr>
                          <a:rPr lang="tr-TR" sz="1800"/>
                          <m:t>M</m:t>
                        </m:r>
                      </m:e>
                      <m:sub>
                        <m:r>
                          <m:rPr>
                            <m:sty m:val="p"/>
                          </m:rPr>
                          <a:rPr lang="tr-TR" sz="1800"/>
                          <m:t>HCl</m:t>
                        </m:r>
                      </m:sub>
                    </m:sSub>
                    <m:r>
                      <a:rPr lang="tr-TR" sz="1800"/>
                      <m:t>×</m:t>
                    </m:r>
                    <m:sSub>
                      <m:sSubPr>
                        <m:ctrlPr>
                          <a:rPr lang="tr-TR" sz="1800" i="1"/>
                        </m:ctrlPr>
                      </m:sSubPr>
                      <m:e>
                        <m:r>
                          <m:rPr>
                            <m:sty m:val="p"/>
                          </m:rPr>
                          <a:rPr lang="tr-TR" sz="1800"/>
                          <m:t>V</m:t>
                        </m:r>
                      </m:e>
                      <m:sub>
                        <m:r>
                          <m:rPr>
                            <m:sty m:val="p"/>
                          </m:rPr>
                          <a:rPr lang="tr-TR" sz="1800"/>
                          <m:t>HCl</m:t>
                        </m:r>
                      </m:sub>
                    </m:sSub>
                  </m:oMath>
                </a14:m>
                <a:endParaRPr lang="tr-TR" sz="1800" dirty="0"/>
              </a:p>
              <a:p>
                <a:r>
                  <a:rPr lang="tr-TR" sz="1800" dirty="0"/>
                  <a:t>Eklenen HCl’in toplam mol sayısından, NaOH ile reaksiyon giren HCl’in mol sayısı çıkarıldığında CaCO</a:t>
                </a:r>
                <a:r>
                  <a:rPr lang="tr-TR" sz="1800" baseline="-25000" dirty="0"/>
                  <a:t>3</a:t>
                </a:r>
                <a:r>
                  <a:rPr lang="pt-BR" sz="1800" dirty="0"/>
                  <a:t> ile reaksiyona giren </a:t>
                </a:r>
                <a:r>
                  <a:rPr lang="tr-TR" sz="1800" dirty="0"/>
                  <a:t>HCl’in mol sayısı bulunur. </a:t>
                </a:r>
              </a:p>
              <a:p>
                <a:pPr marL="0" indent="0" algn="ctr">
                  <a:buNone/>
                </a:pPr>
                <a:r>
                  <a:rPr lang="tr-TR" sz="1800" dirty="0"/>
                  <a:t>CaCO</a:t>
                </a:r>
                <a:r>
                  <a:rPr lang="tr-TR" sz="1800" baseline="-25000" dirty="0"/>
                  <a:t>3</a:t>
                </a:r>
                <a:r>
                  <a:rPr lang="pt-BR" sz="1800" dirty="0"/>
                  <a:t> ile reaksiyona giren </a:t>
                </a:r>
                <a:r>
                  <a:rPr lang="tr-TR" sz="1800" dirty="0"/>
                  <a:t>HCl’in mol sayısı </a:t>
                </a:r>
                <a14:m>
                  <m:oMath xmlns:m="http://schemas.openxmlformats.org/officeDocument/2006/math">
                    <m:r>
                      <a:rPr lang="tr-TR" sz="1800"/>
                      <m:t>=</m:t>
                    </m:r>
                    <m:sSub>
                      <m:sSubPr>
                        <m:ctrlPr>
                          <a:rPr lang="tr-TR" sz="1800" i="1"/>
                        </m:ctrlPr>
                      </m:sSubPr>
                      <m:e>
                        <m:r>
                          <m:rPr>
                            <m:sty m:val="p"/>
                          </m:rPr>
                          <a:rPr lang="tr-TR" sz="1800"/>
                          <m:t>n</m:t>
                        </m:r>
                      </m:e>
                      <m:sub>
                        <m:r>
                          <m:rPr>
                            <m:sty m:val="p"/>
                          </m:rPr>
                          <a:rPr lang="tr-TR" sz="1800"/>
                          <m:t>HCl</m:t>
                        </m:r>
                        <m:r>
                          <a:rPr lang="tr-TR" sz="1800"/>
                          <m:t>(</m:t>
                        </m:r>
                        <m:r>
                          <m:rPr>
                            <m:sty m:val="p"/>
                          </m:rPr>
                          <a:rPr lang="tr-TR" sz="1800"/>
                          <m:t>toplam</m:t>
                        </m:r>
                        <m:r>
                          <a:rPr lang="tr-TR" sz="1800"/>
                          <m:t>)</m:t>
                        </m:r>
                      </m:sub>
                    </m:sSub>
                    <m:r>
                      <a:rPr lang="tr-TR" sz="1800" i="1"/>
                      <m:t>−</m:t>
                    </m:r>
                    <m:r>
                      <a:rPr lang="tr-TR" sz="1800" i="1"/>
                      <m:t>𝑥</m:t>
                    </m:r>
                  </m:oMath>
                </a14:m>
                <a:endParaRPr lang="tr-TR" sz="1800" dirty="0"/>
              </a:p>
              <a:p>
                <a:r>
                  <a:rPr lang="tr-TR" sz="1800" dirty="0"/>
                  <a:t>Reaksiyon denklemine göre:</a:t>
                </a:r>
              </a:p>
              <a:p>
                <a:pPr marL="0" indent="0">
                  <a:lnSpc>
                    <a:spcPct val="100000"/>
                  </a:lnSpc>
                  <a:spcBef>
                    <a:spcPts val="0"/>
                  </a:spcBef>
                  <a:buNone/>
                </a:pPr>
                <a:r>
                  <a:rPr lang="tr-TR" sz="1800" dirty="0" smtClean="0"/>
                  <a:t>		2 </a:t>
                </a:r>
                <a:r>
                  <a:rPr lang="tr-TR" sz="1800" dirty="0"/>
                  <a:t>mol</a:t>
                </a:r>
                <a:r>
                  <a:rPr lang="tr-TR" sz="1800" b="1" dirty="0"/>
                  <a:t> </a:t>
                </a:r>
                <a:r>
                  <a:rPr lang="tr-TR" sz="1800" dirty="0"/>
                  <a:t>HCl			1 mol CaCO</a:t>
                </a:r>
                <a:r>
                  <a:rPr lang="tr-TR" sz="1800" baseline="-25000" dirty="0"/>
                  <a:t>3</a:t>
                </a:r>
                <a:r>
                  <a:rPr lang="tr-TR" sz="1800" dirty="0"/>
                  <a:t> ile reaksiyona girerse</a:t>
                </a:r>
              </a:p>
              <a:p>
                <a:pPr marL="0" indent="0">
                  <a:lnSpc>
                    <a:spcPct val="100000"/>
                  </a:lnSpc>
                  <a:spcBef>
                    <a:spcPts val="0"/>
                  </a:spcBef>
                  <a:buNone/>
                </a:pPr>
                <a:r>
                  <a:rPr lang="tr-TR" sz="1800" dirty="0" smtClean="0"/>
                  <a:t>		</a:t>
                </a:r>
                <a14:m>
                  <m:oMath xmlns:m="http://schemas.openxmlformats.org/officeDocument/2006/math">
                    <m:sSub>
                      <m:sSubPr>
                        <m:ctrlPr>
                          <a:rPr lang="tr-TR" sz="1800" i="1"/>
                        </m:ctrlPr>
                      </m:sSubPr>
                      <m:e>
                        <m:r>
                          <m:rPr>
                            <m:sty m:val="p"/>
                          </m:rPr>
                          <a:rPr lang="tr-TR" sz="1800"/>
                          <m:t>n</m:t>
                        </m:r>
                      </m:e>
                      <m:sub>
                        <m:r>
                          <m:rPr>
                            <m:sty m:val="p"/>
                          </m:rPr>
                          <a:rPr lang="tr-TR" sz="1800"/>
                          <m:t>HCl</m:t>
                        </m:r>
                        <m:r>
                          <a:rPr lang="tr-TR" sz="1800"/>
                          <m:t>(</m:t>
                        </m:r>
                        <m:r>
                          <m:rPr>
                            <m:sty m:val="p"/>
                          </m:rPr>
                          <a:rPr lang="tr-TR" sz="1800"/>
                          <m:t>toplam</m:t>
                        </m:r>
                        <m:r>
                          <a:rPr lang="tr-TR" sz="1800"/>
                          <m:t>)</m:t>
                        </m:r>
                      </m:sub>
                    </m:sSub>
                    <m:r>
                      <a:rPr lang="tr-TR" sz="1800" i="1"/>
                      <m:t>−</m:t>
                    </m:r>
                    <m:r>
                      <a:rPr lang="tr-TR" sz="1800" i="1"/>
                      <m:t>𝑥</m:t>
                    </m:r>
                  </m:oMath>
                </a14:m>
                <a:r>
                  <a:rPr lang="pt-BR" sz="1800" dirty="0"/>
                  <a:t>	</a:t>
                </a:r>
                <a:r>
                  <a:rPr lang="tr-TR" sz="1800" b="1" dirty="0"/>
                  <a:t>	</a:t>
                </a:r>
                <a:r>
                  <a:rPr lang="tr-TR" sz="1800" i="1" dirty="0"/>
                  <a:t>y</a:t>
                </a:r>
                <a:r>
                  <a:rPr lang="tr-TR" sz="1800" dirty="0"/>
                  <a:t> mol</a:t>
                </a:r>
                <a:r>
                  <a:rPr lang="tr-TR" sz="1800" b="1" dirty="0"/>
                  <a:t> </a:t>
                </a:r>
                <a:r>
                  <a:rPr lang="tr-TR" sz="1800" dirty="0"/>
                  <a:t>CaCO</a:t>
                </a:r>
                <a:r>
                  <a:rPr lang="tr-TR" sz="1800" baseline="-25000" dirty="0"/>
                  <a:t>3</a:t>
                </a:r>
                <a:r>
                  <a:rPr lang="tr-TR" sz="1800" dirty="0"/>
                  <a:t> ile reaksiyona girer.</a:t>
                </a:r>
              </a:p>
              <a:p>
                <a:r>
                  <a:rPr lang="tr-TR" sz="1800" dirty="0"/>
                  <a:t>Bu orantıdan bulunan </a:t>
                </a:r>
                <a:r>
                  <a:rPr lang="tr-TR" sz="1800" i="1" dirty="0"/>
                  <a:t>y</a:t>
                </a:r>
                <a:r>
                  <a:rPr lang="tr-TR" sz="1800" dirty="0"/>
                  <a:t>, reaksiyona giren CaCO</a:t>
                </a:r>
                <a:r>
                  <a:rPr lang="tr-TR" sz="1800" baseline="-25000" dirty="0"/>
                  <a:t>3</a:t>
                </a:r>
                <a:r>
                  <a:rPr lang="tr-TR" sz="1800" dirty="0"/>
                  <a:t>’ın mol sayısı, yani tartılan tozda bulunan CaCO</a:t>
                </a:r>
                <a:r>
                  <a:rPr lang="tr-TR" sz="1800" baseline="-25000" dirty="0"/>
                  <a:t>3</a:t>
                </a:r>
                <a:r>
                  <a:rPr lang="tr-TR" sz="1800" dirty="0"/>
                  <a:t>’ın mol sayısıdır. Buradan hareketle tartılan tozdaki saf CaCO</a:t>
                </a:r>
                <a:r>
                  <a:rPr lang="tr-TR" sz="1800" baseline="-25000" dirty="0"/>
                  <a:t>3</a:t>
                </a:r>
                <a:r>
                  <a:rPr lang="tr-TR" sz="1800" dirty="0"/>
                  <a:t>’in kütlesi hesaplanır. </a:t>
                </a:r>
                <a14:m>
                  <m:oMath xmlns:m="http://schemas.openxmlformats.org/officeDocument/2006/math">
                    <m:sSub>
                      <m:sSubPr>
                        <m:ctrlPr>
                          <a:rPr lang="tr-TR" sz="1800" i="1"/>
                        </m:ctrlPr>
                      </m:sSubPr>
                      <m:e>
                        <m:r>
                          <a:rPr lang="tr-TR" sz="1800"/>
                          <m:t>(</m:t>
                        </m:r>
                        <m:r>
                          <m:rPr>
                            <m:sty m:val="p"/>
                          </m:rPr>
                          <a:rPr lang="tr-TR" sz="1800"/>
                          <m:t>MA</m:t>
                        </m:r>
                      </m:e>
                      <m:sub>
                        <m:r>
                          <m:rPr>
                            <m:sty m:val="p"/>
                          </m:rPr>
                          <a:rPr lang="tr-TR" sz="1800"/>
                          <m:t>Ca</m:t>
                        </m:r>
                        <m:sSub>
                          <m:sSubPr>
                            <m:ctrlPr>
                              <a:rPr lang="tr-TR" sz="1800" i="1"/>
                            </m:ctrlPr>
                          </m:sSubPr>
                          <m:e>
                            <m:r>
                              <m:rPr>
                                <m:sty m:val="p"/>
                              </m:rPr>
                              <a:rPr lang="tr-TR" sz="1800"/>
                              <m:t>CO</m:t>
                            </m:r>
                          </m:e>
                          <m:sub>
                            <m:r>
                              <a:rPr lang="tr-TR" sz="1800"/>
                              <m:t>3</m:t>
                            </m:r>
                          </m:sub>
                        </m:sSub>
                      </m:sub>
                    </m:sSub>
                    <m:r>
                      <a:rPr lang="tr-TR" sz="1800"/>
                      <m:t>:100 </m:t>
                    </m:r>
                    <m:r>
                      <m:rPr>
                        <m:sty m:val="p"/>
                      </m:rPr>
                      <a:rPr lang="tr-TR" sz="1800"/>
                      <m:t>g</m:t>
                    </m:r>
                    <m:r>
                      <a:rPr lang="tr-TR" sz="1800"/>
                      <m:t>/</m:t>
                    </m:r>
                    <m:r>
                      <m:rPr>
                        <m:sty m:val="p"/>
                      </m:rPr>
                      <a:rPr lang="tr-TR" sz="1800"/>
                      <m:t>mol</m:t>
                    </m:r>
                    <m:r>
                      <a:rPr lang="tr-TR" sz="1800" i="1"/>
                      <m:t>)</m:t>
                    </m:r>
                  </m:oMath>
                </a14:m>
                <a:endParaRPr lang="tr-TR" sz="1800" dirty="0"/>
              </a:p>
              <a:p>
                <a:pPr marL="0" indent="0">
                  <a:buNone/>
                </a:pPr>
                <a14:m>
                  <m:oMathPara xmlns:m="http://schemas.openxmlformats.org/officeDocument/2006/math">
                    <m:oMathParaPr>
                      <m:jc m:val="center"/>
                    </m:oMathParaPr>
                    <m:oMath xmlns:m="http://schemas.openxmlformats.org/officeDocument/2006/math">
                      <m:sSub>
                        <m:sSubPr>
                          <m:ctrlPr>
                            <a:rPr lang="tr-TR" sz="1800" i="1"/>
                          </m:ctrlPr>
                        </m:sSubPr>
                        <m:e>
                          <m:r>
                            <m:rPr>
                              <m:sty m:val="p"/>
                            </m:rPr>
                            <a:rPr lang="tr-TR" sz="1800"/>
                            <m:t>m</m:t>
                          </m:r>
                        </m:e>
                        <m:sub>
                          <m:r>
                            <m:rPr>
                              <m:sty m:val="p"/>
                            </m:rPr>
                            <a:rPr lang="tr-TR" sz="1800"/>
                            <m:t>CaC</m:t>
                          </m:r>
                          <m:sSub>
                            <m:sSubPr>
                              <m:ctrlPr>
                                <a:rPr lang="tr-TR" sz="1800" i="1"/>
                              </m:ctrlPr>
                            </m:sSubPr>
                            <m:e>
                              <m:r>
                                <m:rPr>
                                  <m:sty m:val="p"/>
                                </m:rPr>
                                <a:rPr lang="tr-TR" sz="1800"/>
                                <m:t>O</m:t>
                              </m:r>
                            </m:e>
                            <m:sub>
                              <m:r>
                                <a:rPr lang="tr-TR" sz="1800"/>
                                <m:t>3</m:t>
                              </m:r>
                            </m:sub>
                          </m:sSub>
                        </m:sub>
                      </m:sSub>
                      <m:r>
                        <a:rPr lang="tr-TR" sz="1800" i="1"/>
                        <m:t>=</m:t>
                      </m:r>
                      <m:r>
                        <a:rPr lang="tr-TR" sz="1800" i="1"/>
                        <m:t>𝑦</m:t>
                      </m:r>
                      <m:r>
                        <a:rPr lang="tr-TR" sz="1800" i="1"/>
                        <m:t> ×</m:t>
                      </m:r>
                      <m:sSub>
                        <m:sSubPr>
                          <m:ctrlPr>
                            <a:rPr lang="tr-TR" sz="1800" i="1"/>
                          </m:ctrlPr>
                        </m:sSubPr>
                        <m:e>
                          <m:r>
                            <m:rPr>
                              <m:sty m:val="p"/>
                            </m:rPr>
                            <a:rPr lang="tr-TR" sz="1800"/>
                            <m:t>MA</m:t>
                          </m:r>
                        </m:e>
                        <m:sub>
                          <m:r>
                            <m:rPr>
                              <m:sty m:val="p"/>
                            </m:rPr>
                            <a:rPr lang="tr-TR" sz="1800"/>
                            <m:t>CaC</m:t>
                          </m:r>
                          <m:sSub>
                            <m:sSubPr>
                              <m:ctrlPr>
                                <a:rPr lang="tr-TR" sz="1800" i="1"/>
                              </m:ctrlPr>
                            </m:sSubPr>
                            <m:e>
                              <m:r>
                                <m:rPr>
                                  <m:sty m:val="p"/>
                                </m:rPr>
                                <a:rPr lang="tr-TR" sz="1800"/>
                                <m:t>O</m:t>
                              </m:r>
                            </m:e>
                            <m:sub>
                              <m:r>
                                <a:rPr lang="tr-TR" sz="1800"/>
                                <m:t>3</m:t>
                              </m:r>
                            </m:sub>
                          </m:sSub>
                        </m:sub>
                      </m:sSub>
                    </m:oMath>
                  </m:oMathPara>
                </a14:m>
                <a:endParaRPr lang="tr-TR" sz="18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65472" y="1602200"/>
                <a:ext cx="10235380" cy="5713000"/>
              </a:xfrm>
              <a:blipFill>
                <a:blip r:embed="rId2"/>
                <a:stretch>
                  <a:fillRect l="-417" t="-1067"/>
                </a:stretch>
              </a:blipFill>
            </p:spPr>
            <p:txBody>
              <a:bodyPr/>
              <a:lstStyle/>
              <a:p>
                <a:r>
                  <a:rPr lang="tr-TR">
                    <a:noFill/>
                  </a:rPr>
                  <a:t> </a:t>
                </a:r>
              </a:p>
            </p:txBody>
          </p:sp>
        </mc:Fallback>
      </mc:AlternateContent>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6288" y="1602200"/>
            <a:ext cx="3483743" cy="1242901"/>
          </a:xfrm>
          <a:prstGeom prst="rect">
            <a:avLst/>
          </a:prstGeom>
          <a:noFill/>
        </p:spPr>
      </p:pic>
      <mc:AlternateContent xmlns:mc="http://schemas.openxmlformats.org/markup-compatibility/2006">
        <mc:Choice xmlns:a14="http://schemas.microsoft.com/office/drawing/2010/main" Requires="a14">
          <p:sp>
            <p:nvSpPr>
              <p:cNvPr id="6" name="Rectangle 5"/>
              <p:cNvSpPr/>
              <p:nvPr/>
            </p:nvSpPr>
            <p:spPr>
              <a:xfrm>
                <a:off x="5383162" y="6399827"/>
                <a:ext cx="3267895" cy="62414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 </m:t>
                      </m:r>
                      <m:r>
                        <a:rPr lang="tr-TR" i="1">
                          <a:latin typeface="Cambria Math" panose="02040503050406030204" pitchFamily="18" charset="0"/>
                        </a:rPr>
                        <m:t>𝑠𝑎𝑓𝑙</m:t>
                      </m:r>
                      <m:r>
                        <a:rPr lang="tr-TR" i="1">
                          <a:latin typeface="Cambria Math" panose="02040503050406030204" pitchFamily="18" charset="0"/>
                        </a:rPr>
                        <m:t>ı</m:t>
                      </m:r>
                      <m:r>
                        <a:rPr lang="tr-TR" i="1">
                          <a:latin typeface="Cambria Math" panose="02040503050406030204" pitchFamily="18" charset="0"/>
                        </a:rPr>
                        <m:t>𝑘</m:t>
                      </m:r>
                      <m:r>
                        <a:rPr lang="tr-TR" i="1">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m:rPr>
                                  <m:sty m:val="p"/>
                                </m:rPr>
                                <a:rPr lang="tr-TR">
                                  <a:latin typeface="Cambria Math" panose="02040503050406030204" pitchFamily="18" charset="0"/>
                                </a:rPr>
                                <m:t>m</m:t>
                              </m:r>
                            </m:e>
                            <m:sub>
                              <m:r>
                                <m:rPr>
                                  <m:sty m:val="p"/>
                                </m:rPr>
                                <a:rPr lang="tr-TR">
                                  <a:latin typeface="Cambria Math" panose="02040503050406030204" pitchFamily="18" charset="0"/>
                                </a:rPr>
                                <m:t>CaC</m:t>
                              </m:r>
                              <m:sSub>
                                <m:sSubPr>
                                  <m:ctrlPr>
                                    <a:rPr lang="tr-TR" i="1">
                                      <a:latin typeface="Cambria Math" panose="02040503050406030204" pitchFamily="18" charset="0"/>
                                    </a:rPr>
                                  </m:ctrlPr>
                                </m:sSubPr>
                                <m:e>
                                  <m:r>
                                    <m:rPr>
                                      <m:sty m:val="p"/>
                                    </m:rPr>
                                    <a:rPr lang="tr-TR">
                                      <a:latin typeface="Cambria Math" panose="02040503050406030204" pitchFamily="18" charset="0"/>
                                    </a:rPr>
                                    <m:t>O</m:t>
                                  </m:r>
                                </m:e>
                                <m:sub>
                                  <m:r>
                                    <a:rPr lang="tr-TR">
                                      <a:latin typeface="Cambria Math" panose="02040503050406030204" pitchFamily="18" charset="0"/>
                                    </a:rPr>
                                    <m:t>3</m:t>
                                  </m:r>
                                </m:sub>
                              </m:sSub>
                            </m:sub>
                          </m:sSub>
                        </m:num>
                        <m:den>
                          <m:sSub>
                            <m:sSubPr>
                              <m:ctrlPr>
                                <a:rPr lang="tr-TR" i="1">
                                  <a:latin typeface="Cambria Math" panose="02040503050406030204" pitchFamily="18" charset="0"/>
                                </a:rPr>
                              </m:ctrlPr>
                            </m:sSubPr>
                            <m:e>
                              <m:r>
                                <m:rPr>
                                  <m:sty m:val="p"/>
                                </m:rPr>
                                <a:rPr lang="tr-TR">
                                  <a:latin typeface="Cambria Math" panose="02040503050406030204" pitchFamily="18" charset="0"/>
                                </a:rPr>
                                <m:t>m</m:t>
                              </m:r>
                            </m:e>
                            <m:sub>
                              <m:r>
                                <a:rPr lang="tr-TR" i="1">
                                  <a:latin typeface="Cambria Math" panose="02040503050406030204" pitchFamily="18" charset="0"/>
                                </a:rPr>
                                <m:t>𝑡𝑎𝑟𝑡</m:t>
                              </m:r>
                              <m:r>
                                <a:rPr lang="tr-TR" i="1">
                                  <a:latin typeface="Cambria Math" panose="02040503050406030204" pitchFamily="18" charset="0"/>
                                </a:rPr>
                                <m:t>ı</m:t>
                              </m:r>
                              <m:r>
                                <a:rPr lang="tr-TR" i="1">
                                  <a:latin typeface="Cambria Math" panose="02040503050406030204" pitchFamily="18" charset="0"/>
                                </a:rPr>
                                <m:t>𝑚</m:t>
                              </m:r>
                              <m:r>
                                <a:rPr lang="tr-TR" i="1">
                                  <a:latin typeface="Cambria Math" panose="02040503050406030204" pitchFamily="18" charset="0"/>
                                </a:rPr>
                                <m:t> </m:t>
                              </m:r>
                            </m:sub>
                          </m:sSub>
                        </m:den>
                      </m:f>
                      <m:r>
                        <a:rPr lang="tr-TR" i="1">
                          <a:latin typeface="Cambria Math" panose="02040503050406030204" pitchFamily="18" charset="0"/>
                        </a:rPr>
                        <m:t>×100</m:t>
                      </m:r>
                    </m:oMath>
                  </m:oMathPara>
                </a14:m>
                <a:endParaRPr lang="tr-TR" dirty="0"/>
              </a:p>
            </p:txBody>
          </p:sp>
        </mc:Choice>
        <mc:Fallback>
          <p:sp>
            <p:nvSpPr>
              <p:cNvPr id="6" name="Rectangle 5"/>
              <p:cNvSpPr>
                <a:spLocks noRot="1" noChangeAspect="1" noMove="1" noResize="1" noEditPoints="1" noAdjustHandles="1" noChangeArrowheads="1" noChangeShapeType="1" noTextEdit="1"/>
              </p:cNvSpPr>
              <p:nvPr/>
            </p:nvSpPr>
            <p:spPr>
              <a:xfrm>
                <a:off x="5383162" y="6399827"/>
                <a:ext cx="3267895" cy="624145"/>
              </a:xfrm>
              <a:prstGeom prst="rect">
                <a:avLst/>
              </a:prstGeom>
              <a:blipFill>
                <a:blip r:embed="rId4"/>
                <a:stretch>
                  <a:fillRect/>
                </a:stretch>
              </a:blipFill>
            </p:spPr>
            <p:txBody>
              <a:bodyPr/>
              <a:lstStyle/>
              <a:p>
                <a:r>
                  <a:rPr lang="tr-TR">
                    <a:noFill/>
                  </a:rPr>
                  <a:t> </a:t>
                </a:r>
              </a:p>
            </p:txBody>
          </p:sp>
        </mc:Fallback>
      </mc:AlternateContent>
      <p:sp>
        <p:nvSpPr>
          <p:cNvPr id="7" name="Rectangle 6"/>
          <p:cNvSpPr/>
          <p:nvPr/>
        </p:nvSpPr>
        <p:spPr>
          <a:xfrm>
            <a:off x="265472" y="6250235"/>
            <a:ext cx="4975831" cy="923330"/>
          </a:xfrm>
          <a:prstGeom prst="rect">
            <a:avLst/>
          </a:prstGeom>
        </p:spPr>
        <p:txBody>
          <a:bodyPr wrap="square">
            <a:spAutoFit/>
          </a:bodyPr>
          <a:lstStyle/>
          <a:p>
            <a:pPr marL="285750" indent="-285750">
              <a:buFont typeface="Arial" panose="020B0604020202020204" pitchFamily="34" charset="0"/>
              <a:buChar char="•"/>
            </a:pPr>
            <a:r>
              <a:rPr lang="tr-TR" dirty="0"/>
              <a:t>Bulunan saf CaCO</a:t>
            </a:r>
            <a:r>
              <a:rPr lang="tr-TR" baseline="-25000" dirty="0"/>
              <a:t>3</a:t>
            </a:r>
            <a:r>
              <a:rPr lang="tr-TR" dirty="0"/>
              <a:t> miktarının, tartılan numunenin % kaçı olduğu hesaplanarak CaCO</a:t>
            </a:r>
            <a:r>
              <a:rPr lang="tr-TR" baseline="-25000" dirty="0"/>
              <a:t>3</a:t>
            </a:r>
            <a:r>
              <a:rPr lang="tr-TR" dirty="0"/>
              <a:t> numunesinin % saflığı bulunur. </a:t>
            </a:r>
            <a:endParaRPr lang="tr-TR" dirty="0"/>
          </a:p>
        </p:txBody>
      </p:sp>
      <p:sp>
        <p:nvSpPr>
          <p:cNvPr id="8" name="Rectangle 7"/>
          <p:cNvSpPr/>
          <p:nvPr/>
        </p:nvSpPr>
        <p:spPr>
          <a:xfrm>
            <a:off x="265472" y="7275086"/>
            <a:ext cx="5343525" cy="276999"/>
          </a:xfrm>
          <a:prstGeom prst="rect">
            <a:avLst/>
          </a:prstGeom>
        </p:spPr>
        <p:txBody>
          <a:bodyPr>
            <a:spAutoFit/>
          </a:bodyPr>
          <a:lstStyle/>
          <a:p>
            <a:r>
              <a:rPr lang="tr-TR" sz="1200" dirty="0"/>
              <a:t>Kaynak: </a:t>
            </a:r>
            <a:r>
              <a:rPr lang="en-US" sz="1200" dirty="0"/>
              <a:t>Analitik Kimya </a:t>
            </a:r>
            <a:r>
              <a:rPr lang="en-US" sz="1200" dirty="0" err="1"/>
              <a:t>Pratikleri</a:t>
            </a:r>
            <a:r>
              <a:rPr lang="en-US" sz="1200" dirty="0"/>
              <a:t> – </a:t>
            </a:r>
            <a:r>
              <a:rPr lang="en-US" sz="1200" dirty="0" err="1"/>
              <a:t>Kantitatif</a:t>
            </a:r>
            <a:r>
              <a:rPr lang="en-US" sz="1200" dirty="0"/>
              <a:t> </a:t>
            </a:r>
            <a:r>
              <a:rPr lang="en-US" sz="1200" dirty="0" err="1"/>
              <a:t>Analiz</a:t>
            </a:r>
            <a:r>
              <a:rPr lang="en-US" sz="1200" dirty="0"/>
              <a:t> (Ed. Feyyaz ONUR), 2014 </a:t>
            </a:r>
          </a:p>
        </p:txBody>
      </p:sp>
    </p:spTree>
    <p:extLst>
      <p:ext uri="{BB962C8B-B14F-4D97-AF65-F5344CB8AC3E}">
        <p14:creationId xmlns:p14="http://schemas.microsoft.com/office/powerpoint/2010/main" val="2048780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4" id="{64DBD848-1D7F-4F91-9E18-118574148C75}" vid="{B6435B35-8D22-4FFA-8ABF-A25BBC5C72A5}"/>
    </a:ext>
  </a:extLst>
</a:theme>
</file>

<file path=docProps/app.xml><?xml version="1.0" encoding="utf-8"?>
<Properties xmlns="http://schemas.openxmlformats.org/officeDocument/2006/extended-properties" xmlns:vt="http://schemas.openxmlformats.org/officeDocument/2006/docPropsVTypes">
  <Template>analitik kimya sunum şablonu</Template>
  <TotalTime>49</TotalTime>
  <Words>256</Words>
  <Application>Microsoft Office PowerPoint</Application>
  <PresentationFormat>Custom</PresentationFormat>
  <Paragraphs>31</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Cambria Math</vt:lpstr>
      <vt:lpstr>Times New Roman</vt:lpstr>
      <vt:lpstr>Wingdings</vt:lpstr>
      <vt:lpstr>Office Teması</vt:lpstr>
      <vt:lpstr>CaCO3 % Saflık Tayini</vt:lpstr>
      <vt:lpstr>Deneyin Yapılışı:</vt:lpstr>
      <vt:lpstr>Hesaplamalar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CaCO3 % Saflık Tayini</dc:title>
  <dc:creator>Engin</dc:creator>
  <cp:lastModifiedBy>Ceren Ertekin</cp:lastModifiedBy>
  <cp:revision>8</cp:revision>
  <dcterms:created xsi:type="dcterms:W3CDTF">2017-10-17T13:43:41Z</dcterms:created>
  <dcterms:modified xsi:type="dcterms:W3CDTF">2017-11-09T14:14:13Z</dcterms:modified>
</cp:coreProperties>
</file>